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65" r:id="rId2"/>
    <p:sldId id="30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4EE"/>
    <a:srgbClr val="27EDE4"/>
    <a:srgbClr val="2EE640"/>
    <a:srgbClr val="87F175"/>
    <a:srgbClr val="58F2E3"/>
    <a:srgbClr val="5BE8EF"/>
    <a:srgbClr val="FB1159"/>
    <a:srgbClr val="003B49"/>
    <a:srgbClr val="0590AC"/>
    <a:srgbClr val="DC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 snapToGrid="0" snapToObjects="1">
      <p:cViewPr varScale="1">
        <p:scale>
          <a:sx n="92" d="100"/>
          <a:sy n="92" d="100"/>
        </p:scale>
        <p:origin x="166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06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4" Type="http://schemas.openxmlformats.org/officeDocument/2006/relationships/package" Target="../embeddings/Microsoft_Excel_Worksheet10.xlsx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4.xlsx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Worksheet8.xlsx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4" Type="http://schemas.openxmlformats.org/officeDocument/2006/relationships/package" Target="../embeddings/Microsoft_Excel_Worksheet9.xlsx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Employees at Company Who Have Been Issued a Corporate Credit Card</a:t>
            </a:r>
          </a:p>
        </c:rich>
      </c:tx>
      <c:layout>
        <c:manualLayout>
          <c:xMode val="edge"/>
          <c:yMode val="edge"/>
          <c:x val="0.166637279207119"/>
          <c:y val="0.0128600213466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38800094018099"/>
          <c:y val="0.277329801367422"/>
          <c:w val="0.541723352289297"/>
          <c:h val="0.6019148358769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46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B-4CC0-81BF-87C62C449E35}"/>
              </c:ext>
            </c:extLst>
          </c:dPt>
          <c:dPt>
            <c:idx val="1"/>
            <c:bubble3D val="0"/>
            <c:spPr>
              <a:solidFill>
                <a:srgbClr val="F7A72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8B-4CC0-81BF-87C62C449E35}"/>
              </c:ext>
            </c:extLst>
          </c:dPt>
          <c:dPt>
            <c:idx val="2"/>
            <c:bubble3D val="0"/>
            <c:spPr>
              <a:solidFill>
                <a:srgbClr val="00C3A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8B-4CC0-81BF-87C62C449E35}"/>
              </c:ext>
            </c:extLst>
          </c:dPt>
          <c:dPt>
            <c:idx val="3"/>
            <c:bubble3D val="0"/>
            <c:spPr>
              <a:solidFill>
                <a:srgbClr val="B9CF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8B-4CC0-81BF-87C62C449E35}"/>
              </c:ext>
            </c:extLst>
          </c:dPt>
          <c:dPt>
            <c:idx val="4"/>
            <c:bubble3D val="0"/>
            <c:spPr>
              <a:solidFill>
                <a:srgbClr val="00C3A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08B-4CC0-81BF-87C62C449E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08B-4CC0-81BF-87C62C449E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F4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mr-IN" dirty="0">
                        <a:solidFill>
                          <a:schemeClr val="tx2"/>
                        </a:solidFill>
                      </a:rPr>
                      <a:t>4</a:t>
                    </a:r>
                    <a:r>
                      <a:rPr lang="mr-IN" dirty="0" smtClean="0">
                        <a:solidFill>
                          <a:schemeClr val="tx2"/>
                        </a:solidFill>
                      </a:rPr>
                      <a:t>%</a:t>
                    </a:r>
                    <a:endParaRPr lang="mr-IN" dirty="0">
                      <a:solidFill>
                        <a:schemeClr val="tx2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8B-4CC0-81BF-87C62C449E3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999554843304843"/>
                  <c:y val="0.04024051391724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08B-4CC0-81BF-87C62C449E3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08B-4CC0-81BF-87C62C449E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20% or less</c:v>
                </c:pt>
                <c:pt idx="1">
                  <c:v>21% to 50%</c:v>
                </c:pt>
                <c:pt idx="2">
                  <c:v>More than 50%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</c:v>
                </c:pt>
                <c:pt idx="1">
                  <c:v>0.38</c:v>
                </c:pt>
                <c:pt idx="2">
                  <c:v>0.32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08B-4CC0-81BF-87C62C449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329891429622"/>
          <c:y val="0.186170449758595"/>
          <c:w val="0.292518831633043"/>
          <c:h val="0.6481787288163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6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Purchasing</c:v>
                </c:pt>
                <c:pt idx="2">
                  <c:v>Travel</c:v>
                </c:pt>
                <c:pt idx="3">
                  <c:v>Finance/Accounting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0.05</c:v>
                </c:pt>
                <c:pt idx="2">
                  <c:v>0.35</c:v>
                </c:pt>
                <c:pt idx="3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FE-44DF-8B5F-1568EB837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351498288"/>
        <c:axId val="-351495968"/>
      </c:barChart>
      <c:catAx>
        <c:axId val="-35149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51495968"/>
        <c:crosses val="autoZero"/>
        <c:auto val="1"/>
        <c:lblAlgn val="ctr"/>
        <c:lblOffset val="100"/>
        <c:noMultiLvlLbl val="0"/>
      </c:catAx>
      <c:valAx>
        <c:axId val="-3514959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35149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Satisfied/very satisfied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16919632-AC08-2245-962F-6C4702CAA1D6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25E-4EBE-9C78-E3183C15B0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E3518B6-BD2D-4AF7-BA9C-79AF514720EA}" type="VALUE">
                      <a:rPr lang="mr-IN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25E-4EBE-9C78-E3183C15B0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BF9F3F3-D65A-4145-9C8E-252BE8BC2A3B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5E-4EBE-9C78-E3183C15B0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4482520-B21B-224F-885F-943BEB468B08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5E-4EBE-9C78-E3183C15B0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CAFB09B-670E-354E-ABF8-D04C60C9085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5E-4EBE-9C78-E3183C15B08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Ease of feeding settling invoices/accounts payable process</c:v>
                </c:pt>
                <c:pt idx="1">
                  <c:v>Global spend visibility </c:v>
                </c:pt>
                <c:pt idx="2">
                  <c:v>Expense reimbursement process</c:v>
                </c:pt>
                <c:pt idx="3">
                  <c:v>Data security</c:v>
                </c:pt>
                <c:pt idx="4">
                  <c:v>Protection from fraud/misuse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0.69</c:v>
                </c:pt>
                <c:pt idx="1">
                  <c:v>0.73</c:v>
                </c:pt>
                <c:pt idx="2">
                  <c:v>0.77</c:v>
                </c:pt>
                <c:pt idx="3">
                  <c:v>0.84</c:v>
                </c:pt>
                <c:pt idx="4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25E-4EBE-9C78-E3183C15B08C}"/>
            </c:ext>
            <c:ext xmlns:c15="http://schemas.microsoft.com/office/drawing/2012/chart" uri="{02D57815-91ED-43cb-92C2-25804820EDAC}">
              <c15:datalabelsRange>
                <c15:f>Sheet1!$B$2:$B$6</c15:f>
                <c15:dlblRangeCache>
                  <c:ptCount val="5"/>
                  <c:pt idx="0">
                    <c:v>69%</c:v>
                  </c:pt>
                  <c:pt idx="1">
                    <c:v>73%</c:v>
                  </c:pt>
                  <c:pt idx="2">
                    <c:v>77%</c:v>
                  </c:pt>
                  <c:pt idx="3">
                    <c:v>84%</c:v>
                  </c:pt>
                  <c:pt idx="4">
                    <c:v>86%</c:v>
                  </c:pt>
                </c15:dlblRangeCache>
              </c15:datalabelsRange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348929488"/>
        <c:axId val="-346056576"/>
      </c:barChart>
      <c:catAx>
        <c:axId val="-348929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46056576"/>
        <c:crosses val="autoZero"/>
        <c:auto val="1"/>
        <c:lblAlgn val="ctr"/>
        <c:lblOffset val="100"/>
        <c:noMultiLvlLbl val="0"/>
      </c:catAx>
      <c:valAx>
        <c:axId val="-3460565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34892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Elements of Primary Corporate Card Program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Dissatisfied/very dissatisfied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718-4AB5-A23A-35D34CEDA9E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Effectiveness in cutting internal costs</c:v>
                </c:pt>
                <c:pt idx="1">
                  <c:v>Data analysis and reporting capabilities </c:v>
                </c:pt>
                <c:pt idx="2">
                  <c:v>Availability/size of rebates</c:v>
                </c:pt>
                <c:pt idx="3">
                  <c:v>Ease of feeding transaction data into internal accounting software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0.04</c:v>
                </c:pt>
                <c:pt idx="1">
                  <c:v>0.21</c:v>
                </c:pt>
                <c:pt idx="2">
                  <c:v>0.15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18-4AB5-A23A-35D34CEDA9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Effectiveness in cutting internal costs</c:v>
                </c:pt>
                <c:pt idx="1">
                  <c:v>Data analysis and reporting capabilities </c:v>
                </c:pt>
                <c:pt idx="2">
                  <c:v>Availability/size of rebates</c:v>
                </c:pt>
                <c:pt idx="3">
                  <c:v>Ease of feeding transaction data into internal accounting software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0.43</c:v>
                </c:pt>
                <c:pt idx="1">
                  <c:v>0.25</c:v>
                </c:pt>
                <c:pt idx="2">
                  <c:v>0.19</c:v>
                </c:pt>
                <c:pt idx="3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18-4AB5-A23A-35D34CEDA9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Effectiveness in cutting internal costs</c:v>
                </c:pt>
                <c:pt idx="1">
                  <c:v>Data analysis and reporting capabilities </c:v>
                </c:pt>
                <c:pt idx="2">
                  <c:v>Availability/size of rebates</c:v>
                </c:pt>
                <c:pt idx="3">
                  <c:v>Ease of feeding transaction data into internal accounting software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18-4AB5-A23A-35D34CEDA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379100992"/>
        <c:axId val="-379098160"/>
      </c:barChart>
      <c:catAx>
        <c:axId val="-379100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9098160"/>
        <c:crosses val="autoZero"/>
        <c:auto val="1"/>
        <c:lblAlgn val="ctr"/>
        <c:lblOffset val="100"/>
        <c:noMultiLvlLbl val="0"/>
      </c:catAx>
      <c:valAx>
        <c:axId val="-3790981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37910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0"/>
          <c:y val="0.885135758892207"/>
          <c:w val="1.0"/>
          <c:h val="0.10624355145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i="0" u="none" strike="noStrike" baseline="0" dirty="0"/>
              <a:t>Do You Receive the Anticipated Rebate From Your Primary Corporate Card Provider?</a:t>
            </a: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1045694012561"/>
          <c:y val="0.00031475242513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9808773166069"/>
          <c:y val="0.196209464818063"/>
          <c:w val="0.433801767033851"/>
          <c:h val="0.7114881597474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46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A7-41B4-8E14-F1BDA79E1020}"/>
              </c:ext>
            </c:extLst>
          </c:dPt>
          <c:dPt>
            <c:idx val="1"/>
            <c:bubble3D val="0"/>
            <c:spPr>
              <a:solidFill>
                <a:srgbClr val="B9CF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A7-41B4-8E14-F1BDA79E1020}"/>
              </c:ext>
            </c:extLst>
          </c:dPt>
          <c:dPt>
            <c:idx val="2"/>
            <c:bubble3D val="0"/>
            <c:spPr>
              <a:solidFill>
                <a:srgbClr val="F7A72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A7-41B4-8E14-F1BDA79E1020}"/>
              </c:ext>
            </c:extLst>
          </c:dPt>
          <c:dPt>
            <c:idx val="3"/>
            <c:bubble3D val="0"/>
            <c:spPr>
              <a:solidFill>
                <a:srgbClr val="00C3A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A7-41B4-8E14-F1BDA79E102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A7-41B4-8E14-F1BDA79E10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A7-41B4-8E14-F1BDA79E1020}"/>
              </c:ext>
            </c:extLst>
          </c:dPt>
          <c:dLbls>
            <c:dLbl>
              <c:idx val="1"/>
              <c:layout>
                <c:manualLayout>
                  <c:x val="0.143465551181102"/>
                  <c:y val="-0.08939000984251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F4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A7-41B4-8E14-F1BDA79E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717680446194226"/>
                  <c:y val="0.001668307086614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0A7-41B4-8E14-F1BDA79E10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4918843235168"/>
                  <c:y val="0.1227231791338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F4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0A7-41B4-8E14-F1BDA79E1020}"/>
                </c:ext>
                <c:ext xmlns:c15="http://schemas.microsoft.com/office/drawing/2012/chart" uri="{CE6537A1-D6FC-4f65-9D91-7224C49458BB}">
                  <c15:layout>
                    <c:manualLayout>
                      <c:w val="0.107936110740395"/>
                      <c:h val="0.1218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76228510498688"/>
                  <c:y val="-0.0848949311023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0A7-41B4-8E14-F1BDA79E102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00208333333333337"/>
                  <c:y val="0.0409315944881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0A7-41B4-8E14-F1BDA79E1020}"/>
                </c:ext>
                <c:ext xmlns:c15="http://schemas.microsoft.com/office/drawing/2012/chart" uri="{CE6537A1-D6FC-4f65-9D91-7224C49458BB}">
                  <c15:layout>
                    <c:manualLayout>
                      <c:w val="0.0609375"/>
                      <c:h val="0.096875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049316437007874"/>
                  <c:y val="0.115803149606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32-4135-ADE3-D6BB7B28257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831293471128609"/>
                  <c:y val="0.04161220472440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F32-4135-ADE3-D6BB7B28257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Yes, the full amount</c:v>
                </c:pt>
                <c:pt idx="1">
                  <c:v>Yes, below the full amount</c:v>
                </c:pt>
                <c:pt idx="2">
                  <c:v>Not sure</c:v>
                </c:pt>
                <c:pt idx="3">
                  <c:v>Don't know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0.63</c:v>
                </c:pt>
                <c:pt idx="1">
                  <c:v>0.12</c:v>
                </c:pt>
                <c:pt idx="2">
                  <c:v>0.03</c:v>
                </c:pt>
                <c:pt idx="3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A7-41B4-8E14-F1BDA79E1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870958437888"/>
          <c:y val="0.23449758813932"/>
          <c:w val="0.364442185111476"/>
          <c:h val="0.693379265091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1E-4972-8F8E-5DD4D5CDFFA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1E-4972-8F8E-5DD4D5CDFFA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1E-4972-8F8E-5DD4D5CDFFA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Ease of settling invoices/accounts payable process</c:v>
                </c:pt>
                <c:pt idx="1">
                  <c:v>Global spend visibility</c:v>
                </c:pt>
                <c:pt idx="2">
                  <c:v>Data security</c:v>
                </c:pt>
                <c:pt idx="3">
                  <c:v>Protection from fraud/misuse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1E-4972-8F8E-5DD4D5CDF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Ease of settling invoices/accounts payable process</c:v>
                </c:pt>
                <c:pt idx="1">
                  <c:v>Global spend visibility</c:v>
                </c:pt>
                <c:pt idx="2">
                  <c:v>Data security</c:v>
                </c:pt>
                <c:pt idx="3">
                  <c:v>Protection from fraud/misuse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1E-4972-8F8E-5DD4D5CDF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Satisfied/very satisfied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Ease of settling invoices/accounts payable process</c:v>
                </c:pt>
                <c:pt idx="1">
                  <c:v>Global spend visibility</c:v>
                </c:pt>
                <c:pt idx="2">
                  <c:v>Data security</c:v>
                </c:pt>
                <c:pt idx="3">
                  <c:v>Protection from fraud/misuse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</c:v>
                </c:pt>
                <c:pt idx="1">
                  <c:v>0.73</c:v>
                </c:pt>
                <c:pt idx="2">
                  <c:v>0.86</c:v>
                </c:pt>
                <c:pt idx="3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1E-4972-8F8E-5DD4D5CDFFA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347720544"/>
        <c:axId val="-300605152"/>
      </c:barChart>
      <c:catAx>
        <c:axId val="-347720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00605152"/>
        <c:crosses val="autoZero"/>
        <c:auto val="1"/>
        <c:lblAlgn val="ctr"/>
        <c:lblOffset val="100"/>
        <c:noMultiLvlLbl val="0"/>
      </c:catAx>
      <c:valAx>
        <c:axId val="-3006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477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Dissatisfaction With Various Elements of Primary CTA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Dissatisfied/very dissatisfied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6D-42EE-B162-D91FA64F014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Effectiveness in cutting internal costs</c:v>
                </c:pt>
                <c:pt idx="1">
                  <c:v>Ease of feeding transaction data into internal accounting software</c:v>
                </c:pt>
                <c:pt idx="2">
                  <c:v>Availability/size of rebates</c:v>
                </c:pt>
                <c:pt idx="3">
                  <c:v>Expense reimbursement process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0.09</c:v>
                </c:pt>
                <c:pt idx="1">
                  <c:v>0.25</c:v>
                </c:pt>
                <c:pt idx="2">
                  <c:v>0.14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86D-42EE-B162-D91FA64F0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Effectiveness in cutting internal costs</c:v>
                </c:pt>
                <c:pt idx="1">
                  <c:v>Ease of feeding transaction data into internal accounting software</c:v>
                </c:pt>
                <c:pt idx="2">
                  <c:v>Availability/size of rebates</c:v>
                </c:pt>
                <c:pt idx="3">
                  <c:v>Expense reimbursement process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86D-42EE-B162-D91FA64F01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Effectiveness in cutting internal costs</c:v>
                </c:pt>
                <c:pt idx="1">
                  <c:v>Ease of feeding transaction data into internal accounting software</c:v>
                </c:pt>
                <c:pt idx="2">
                  <c:v>Availability/size of rebates</c:v>
                </c:pt>
                <c:pt idx="3">
                  <c:v>Expense reimbursement process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86D-42EE-B162-D91FA64F01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351457248"/>
        <c:axId val="-351485328"/>
      </c:barChart>
      <c:catAx>
        <c:axId val="-35145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1485328"/>
        <c:crosses val="autoZero"/>
        <c:auto val="1"/>
        <c:lblAlgn val="ctr"/>
        <c:lblOffset val="100"/>
        <c:noMultiLvlLbl val="0"/>
      </c:catAx>
      <c:valAx>
        <c:axId val="-3514853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351457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</a:t>
            </a:r>
            <a:r>
              <a:rPr lang="en-US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 Corporate Card Provider Charge Fees for…?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0949223416965352"/>
          <c:y val="0.0173611111111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Late fees, delinquency fees, or interest charges</c:v>
                </c:pt>
                <c:pt idx="1">
                  <c:v>Cash             advance fees</c:v>
                </c:pt>
                <c:pt idx="2">
                  <c:v>Annual fee per                 cardholder</c:v>
                </c:pt>
                <c:pt idx="3">
                  <c:v>Replacement of cards</c:v>
                </c:pt>
                <c:pt idx="4">
                  <c:v>Renewal of cards</c:v>
                </c:pt>
                <c:pt idx="5">
                  <c:v>Issuance of cards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0.66</c:v>
                </c:pt>
                <c:pt idx="1">
                  <c:v>0.28</c:v>
                </c:pt>
                <c:pt idx="2">
                  <c:v>0.14</c:v>
                </c:pt>
                <c:pt idx="3">
                  <c:v>0.13</c:v>
                </c:pt>
                <c:pt idx="4">
                  <c:v>0.09</c:v>
                </c:pt>
                <c:pt idx="5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24-40D5-ABF5-9E0438FF58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Late fees, delinquency fees, or interest charges</c:v>
                </c:pt>
                <c:pt idx="1">
                  <c:v>Cash             advance fees</c:v>
                </c:pt>
                <c:pt idx="2">
                  <c:v>Annual fee per                 cardholder</c:v>
                </c:pt>
                <c:pt idx="3">
                  <c:v>Replacement of cards</c:v>
                </c:pt>
                <c:pt idx="4">
                  <c:v>Renewal of cards</c:v>
                </c:pt>
                <c:pt idx="5">
                  <c:v>Issuance of cards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0.11</c:v>
                </c:pt>
                <c:pt idx="1">
                  <c:v>0.28</c:v>
                </c:pt>
                <c:pt idx="2">
                  <c:v>0.65</c:v>
                </c:pt>
                <c:pt idx="3">
                  <c:v>0.66</c:v>
                </c:pt>
                <c:pt idx="4">
                  <c:v>0.66</c:v>
                </c:pt>
                <c:pt idx="5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24-40D5-ABF5-9E0438FF58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Don’t know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Late fees, delinquency fees, or interest charges</c:v>
                </c:pt>
                <c:pt idx="1">
                  <c:v>Cash             advance fees</c:v>
                </c:pt>
                <c:pt idx="2">
                  <c:v>Annual fee per                 cardholder</c:v>
                </c:pt>
                <c:pt idx="3">
                  <c:v>Replacement of cards</c:v>
                </c:pt>
                <c:pt idx="4">
                  <c:v>Renewal of cards</c:v>
                </c:pt>
                <c:pt idx="5">
                  <c:v>Issuance of cards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0.23</c:v>
                </c:pt>
                <c:pt idx="1">
                  <c:v>0.45</c:v>
                </c:pt>
                <c:pt idx="2">
                  <c:v>0.21</c:v>
                </c:pt>
                <c:pt idx="3">
                  <c:v>0.21</c:v>
                </c:pt>
                <c:pt idx="4">
                  <c:v>0.25</c:v>
                </c:pt>
                <c:pt idx="5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24-40D5-ABF5-9E0438FF5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-351350928"/>
        <c:axId val="-351348096"/>
      </c:barChart>
      <c:catAx>
        <c:axId val="-3513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1348096"/>
        <c:crosses val="autoZero"/>
        <c:auto val="1"/>
        <c:lblAlgn val="ctr"/>
        <c:lblOffset val="100"/>
        <c:noMultiLvlLbl val="0"/>
      </c:catAx>
      <c:valAx>
        <c:axId val="-3513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3513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456725839378"/>
          <c:y val="0.845244149168854"/>
          <c:w val="0.275086430728417"/>
          <c:h val="0.06216325823855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697014435696"/>
          <c:y val="0.0894607843137254"/>
          <c:w val="0.452140091863517"/>
          <c:h val="0.67821013779527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5"/>
          <c:dPt>
            <c:idx val="0"/>
            <c:bubble3D val="0"/>
            <c:explosion val="6"/>
            <c:spPr>
              <a:solidFill>
                <a:srgbClr val="0046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A7-41B4-8E14-F1BDA79E1020}"/>
              </c:ext>
            </c:extLst>
          </c:dPt>
          <c:dPt>
            <c:idx val="1"/>
            <c:bubble3D val="0"/>
            <c:spPr>
              <a:solidFill>
                <a:srgbClr val="B9CF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A7-41B4-8E14-F1BDA79E1020}"/>
              </c:ext>
            </c:extLst>
          </c:dPt>
          <c:dPt>
            <c:idx val="2"/>
            <c:bubble3D val="0"/>
            <c:spPr>
              <a:solidFill>
                <a:srgbClr val="F7A72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A7-41B4-8E14-F1BDA79E1020}"/>
              </c:ext>
            </c:extLst>
          </c:dPt>
          <c:dPt>
            <c:idx val="3"/>
            <c:bubble3D val="0"/>
            <c:spPr>
              <a:solidFill>
                <a:srgbClr val="00C3A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A7-41B4-8E14-F1BDA79E1020}"/>
              </c:ext>
            </c:extLst>
          </c:dPt>
          <c:dPt>
            <c:idx val="4"/>
            <c:bubble3D val="0"/>
            <c:spPr>
              <a:solidFill>
                <a:srgbClr val="E7344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A7-41B4-8E14-F1BDA79E10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A7-41B4-8E14-F1BDA79E102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Don’t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0.15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A7-41B4-8E14-F1BDA79E1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800634295713"/>
          <c:y val="0.188790249258058"/>
          <c:w val="0.240793006342957"/>
          <c:h val="0.4246356766678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346702755906"/>
          <c:y val="0.0728890936505278"/>
          <c:w val="0.426226213910761"/>
          <c:h val="0.7254914279332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004687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A7-41B4-8E14-F1BDA79E1020}"/>
              </c:ext>
            </c:extLst>
          </c:dPt>
          <c:dPt>
            <c:idx val="1"/>
            <c:bubble3D val="0"/>
            <c:spPr>
              <a:solidFill>
                <a:srgbClr val="B9CF3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A7-41B4-8E14-F1BDA79E1020}"/>
              </c:ext>
            </c:extLst>
          </c:dPt>
          <c:dPt>
            <c:idx val="2"/>
            <c:bubble3D val="0"/>
            <c:spPr>
              <a:solidFill>
                <a:srgbClr val="F7A72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A7-41B4-8E14-F1BDA79E1020}"/>
              </c:ext>
            </c:extLst>
          </c:dPt>
          <c:dPt>
            <c:idx val="3"/>
            <c:bubble3D val="0"/>
            <c:spPr>
              <a:solidFill>
                <a:srgbClr val="00C3A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A7-41B4-8E14-F1BDA79E1020}"/>
              </c:ext>
            </c:extLst>
          </c:dPt>
          <c:dPt>
            <c:idx val="4"/>
            <c:bubble3D val="0"/>
            <c:spPr>
              <a:solidFill>
                <a:srgbClr val="E7344E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0A7-41B4-8E14-F1BDA79E102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0A7-41B4-8E14-F1BDA79E102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F4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1F4A98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Internal resource</c:v>
                </c:pt>
                <c:pt idx="1">
                  <c:v>Travel supplier</c:v>
                </c:pt>
                <c:pt idx="2">
                  <c:v>No one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</c:v>
                </c:pt>
                <c:pt idx="1">
                  <c:v>0.14</c:v>
                </c:pt>
                <c:pt idx="2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A7-41B4-8E14-F1BDA79E1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3770231846019"/>
          <c:y val="0.0728467452206772"/>
          <c:w val="0.334542979002625"/>
          <c:h val="0.725764365890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836DC-9A1E-4614-AE27-5F1056FA9DD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5B743-CD28-4083-8386-58CD0DEE5A6D}">
      <dgm:prSet phldrT="[Text]"/>
      <dgm:spPr>
        <a:solidFill>
          <a:schemeClr val="accent1">
            <a:lumMod val="75000"/>
            <a:shade val="30000"/>
            <a:satMod val="11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Total Cost of Ownership</a:t>
          </a:r>
        </a:p>
      </dgm:t>
    </dgm:pt>
    <dgm:pt modelId="{D62AA955-AC33-4F2A-9F76-CC6F304E6B83}" type="parTrans" cxnId="{85FAE7D2-7769-4F41-BC2D-E9ECFDE3D4AE}">
      <dgm:prSet/>
      <dgm:spPr/>
      <dgm:t>
        <a:bodyPr/>
        <a:lstStyle/>
        <a:p>
          <a:endParaRPr lang="en-US"/>
        </a:p>
      </dgm:t>
    </dgm:pt>
    <dgm:pt modelId="{640BECDA-1913-46FF-AD07-18AC0CDCBE45}" type="sibTrans" cxnId="{85FAE7D2-7769-4F41-BC2D-E9ECFDE3D4AE}">
      <dgm:prSet/>
      <dgm:spPr/>
      <dgm:t>
        <a:bodyPr/>
        <a:lstStyle/>
        <a:p>
          <a:endParaRPr lang="en-US"/>
        </a:p>
      </dgm:t>
    </dgm:pt>
    <dgm:pt modelId="{724B2671-7044-4B96-AD14-10EF31B1E819}" type="pres">
      <dgm:prSet presAssocID="{8EA836DC-9A1E-4614-AE27-5F1056FA9D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B89B8-3EF5-4969-914C-C4149EFBA64E}" type="pres">
      <dgm:prSet presAssocID="{8EA836DC-9A1E-4614-AE27-5F1056FA9DD4}" presName="radial" presStyleCnt="0">
        <dgm:presLayoutVars>
          <dgm:animLvl val="ctr"/>
        </dgm:presLayoutVars>
      </dgm:prSet>
      <dgm:spPr/>
    </dgm:pt>
    <dgm:pt modelId="{A7A0A66E-3097-4735-AB7F-28CB28F9810D}" type="pres">
      <dgm:prSet presAssocID="{3595B743-CD28-4083-8386-58CD0DEE5A6D}" presName="centerShape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5DD8AD5C-FE2B-4856-81C8-43A1D6E728C2}" type="presOf" srcId="{8EA836DC-9A1E-4614-AE27-5F1056FA9DD4}" destId="{724B2671-7044-4B96-AD14-10EF31B1E819}" srcOrd="0" destOrd="0" presId="urn:microsoft.com/office/officeart/2005/8/layout/radial3"/>
    <dgm:cxn modelId="{22F39161-AEE0-434F-A8A0-66F538B7CDE2}" type="presOf" srcId="{3595B743-CD28-4083-8386-58CD0DEE5A6D}" destId="{A7A0A66E-3097-4735-AB7F-28CB28F9810D}" srcOrd="0" destOrd="0" presId="urn:microsoft.com/office/officeart/2005/8/layout/radial3"/>
    <dgm:cxn modelId="{85FAE7D2-7769-4F41-BC2D-E9ECFDE3D4AE}" srcId="{8EA836DC-9A1E-4614-AE27-5F1056FA9DD4}" destId="{3595B743-CD28-4083-8386-58CD0DEE5A6D}" srcOrd="0" destOrd="0" parTransId="{D62AA955-AC33-4F2A-9F76-CC6F304E6B83}" sibTransId="{640BECDA-1913-46FF-AD07-18AC0CDCBE45}"/>
    <dgm:cxn modelId="{4CE3FD90-913E-46CE-9B71-34B297FFCB70}" type="presParOf" srcId="{724B2671-7044-4B96-AD14-10EF31B1E819}" destId="{A87B89B8-3EF5-4969-914C-C4149EFBA64E}" srcOrd="0" destOrd="0" presId="urn:microsoft.com/office/officeart/2005/8/layout/radial3"/>
    <dgm:cxn modelId="{DE850B39-89EF-44BC-8A34-C03E35969F85}" type="presParOf" srcId="{A87B89B8-3EF5-4969-914C-C4149EFBA64E}" destId="{A7A0A66E-3097-4735-AB7F-28CB28F9810D}" srcOrd="0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A836DC-9A1E-4614-AE27-5F1056FA9DD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95B743-CD28-4083-8386-58CD0DEE5A6D}">
      <dgm:prSet phldrT="[Text]"/>
      <dgm:spPr>
        <a:solidFill>
          <a:schemeClr val="tx2">
            <a:shade val="30000"/>
            <a:satMod val="11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Total Cost of Ownership</a:t>
          </a:r>
        </a:p>
      </dgm:t>
    </dgm:pt>
    <dgm:pt modelId="{D62AA955-AC33-4F2A-9F76-CC6F304E6B83}" type="parTrans" cxnId="{85FAE7D2-7769-4F41-BC2D-E9ECFDE3D4AE}">
      <dgm:prSet/>
      <dgm:spPr/>
      <dgm:t>
        <a:bodyPr/>
        <a:lstStyle/>
        <a:p>
          <a:endParaRPr lang="en-US"/>
        </a:p>
      </dgm:t>
    </dgm:pt>
    <dgm:pt modelId="{640BECDA-1913-46FF-AD07-18AC0CDCBE45}" type="sibTrans" cxnId="{85FAE7D2-7769-4F41-BC2D-E9ECFDE3D4AE}">
      <dgm:prSet/>
      <dgm:spPr/>
      <dgm:t>
        <a:bodyPr/>
        <a:lstStyle/>
        <a:p>
          <a:endParaRPr lang="en-US"/>
        </a:p>
      </dgm:t>
    </dgm:pt>
    <dgm:pt modelId="{A02ADB43-CF0E-4205-8439-526ED80E3D32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Service</a:t>
          </a:r>
        </a:p>
      </dgm:t>
    </dgm:pt>
    <dgm:pt modelId="{DBB979EE-36CB-4921-BEA0-28E6B6AEDDA4}" type="parTrans" cxnId="{59E913C7-A60E-4582-A66C-E8F2E997ECEB}">
      <dgm:prSet/>
      <dgm:spPr/>
      <dgm:t>
        <a:bodyPr/>
        <a:lstStyle/>
        <a:p>
          <a:endParaRPr lang="en-US"/>
        </a:p>
      </dgm:t>
    </dgm:pt>
    <dgm:pt modelId="{57D38196-2D4E-499D-B7C6-8989D5B7C416}" type="sibTrans" cxnId="{59E913C7-A60E-4582-A66C-E8F2E997ECEB}">
      <dgm:prSet/>
      <dgm:spPr/>
      <dgm:t>
        <a:bodyPr/>
        <a:lstStyle/>
        <a:p>
          <a:endParaRPr lang="en-US"/>
        </a:p>
      </dgm:t>
    </dgm:pt>
    <dgm:pt modelId="{AEAE5719-B64E-47A7-A7C8-620BEEA7BCEB}">
      <dgm:prSet phldrT="[Text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Consistency</a:t>
          </a:r>
        </a:p>
      </dgm:t>
    </dgm:pt>
    <dgm:pt modelId="{64B4ADF2-5A2D-40A2-A5EB-AB32F587772E}" type="parTrans" cxnId="{451E7351-68C4-421D-8C03-319F3DB0E4E4}">
      <dgm:prSet/>
      <dgm:spPr/>
      <dgm:t>
        <a:bodyPr/>
        <a:lstStyle/>
        <a:p>
          <a:endParaRPr lang="en-US"/>
        </a:p>
      </dgm:t>
    </dgm:pt>
    <dgm:pt modelId="{884F3A2D-202F-45E2-98C8-D8050C02DF25}" type="sibTrans" cxnId="{451E7351-68C4-421D-8C03-319F3DB0E4E4}">
      <dgm:prSet/>
      <dgm:spPr/>
      <dgm:t>
        <a:bodyPr/>
        <a:lstStyle/>
        <a:p>
          <a:endParaRPr lang="en-US"/>
        </a:p>
      </dgm:t>
    </dgm:pt>
    <dgm:pt modelId="{1A41DF0D-A68E-479C-8CD3-CCAF2AD729F0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Grow With Client &amp; Innovate</a:t>
          </a:r>
        </a:p>
      </dgm:t>
    </dgm:pt>
    <dgm:pt modelId="{B18CD575-FC7C-43A3-8B09-68B5D9CB772C}" type="parTrans" cxnId="{C02009A5-AB7A-46D9-8BDD-3EA96D71CF15}">
      <dgm:prSet/>
      <dgm:spPr/>
      <dgm:t>
        <a:bodyPr/>
        <a:lstStyle/>
        <a:p>
          <a:endParaRPr lang="en-US"/>
        </a:p>
      </dgm:t>
    </dgm:pt>
    <dgm:pt modelId="{22291775-2CD9-4962-8EC6-4E2A19D2442E}" type="sibTrans" cxnId="{C02009A5-AB7A-46D9-8BDD-3EA96D71CF15}">
      <dgm:prSet/>
      <dgm:spPr/>
      <dgm:t>
        <a:bodyPr/>
        <a:lstStyle/>
        <a:p>
          <a:endParaRPr lang="en-US"/>
        </a:p>
      </dgm:t>
    </dgm:pt>
    <dgm:pt modelId="{BEE07E14-D323-4F6F-B4EC-4061DD4524F8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Global/ Multinational Fit</a:t>
          </a:r>
        </a:p>
      </dgm:t>
    </dgm:pt>
    <dgm:pt modelId="{DE3D3F63-6DFE-4B3A-839B-FD4CC5850153}" type="parTrans" cxnId="{93C49804-5F36-4AD0-BC87-AD2958E6AE95}">
      <dgm:prSet/>
      <dgm:spPr/>
      <dgm:t>
        <a:bodyPr/>
        <a:lstStyle/>
        <a:p>
          <a:endParaRPr lang="en-US"/>
        </a:p>
      </dgm:t>
    </dgm:pt>
    <dgm:pt modelId="{C6B4939B-60F4-4775-85AB-857047942AAE}" type="sibTrans" cxnId="{93C49804-5F36-4AD0-BC87-AD2958E6AE95}">
      <dgm:prSet/>
      <dgm:spPr/>
      <dgm:t>
        <a:bodyPr/>
        <a:lstStyle/>
        <a:p>
          <a:endParaRPr lang="en-US"/>
        </a:p>
      </dgm:t>
    </dgm:pt>
    <dgm:pt modelId="{724B2671-7044-4B96-AD14-10EF31B1E819}" type="pres">
      <dgm:prSet presAssocID="{8EA836DC-9A1E-4614-AE27-5F1056FA9D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B89B8-3EF5-4969-914C-C4149EFBA64E}" type="pres">
      <dgm:prSet presAssocID="{8EA836DC-9A1E-4614-AE27-5F1056FA9DD4}" presName="radial" presStyleCnt="0">
        <dgm:presLayoutVars>
          <dgm:animLvl val="ctr"/>
        </dgm:presLayoutVars>
      </dgm:prSet>
      <dgm:spPr/>
    </dgm:pt>
    <dgm:pt modelId="{A7A0A66E-3097-4735-AB7F-28CB28F9810D}" type="pres">
      <dgm:prSet presAssocID="{3595B743-CD28-4083-8386-58CD0DEE5A6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F71EE71C-1AF0-4667-B4BE-F47314C0442A}" type="pres">
      <dgm:prSet presAssocID="{A02ADB43-CF0E-4205-8439-526ED80E3D32}" presName="node" presStyleLbl="vennNode1" presStyleIdx="1" presStyleCnt="5" custScaleX="151031" custScaleY="77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E24FE-FE1E-4EE4-AE0C-E92C13827E38}" type="pres">
      <dgm:prSet presAssocID="{AEAE5719-B64E-47A7-A7C8-620BEEA7BCEB}" presName="node" presStyleLbl="vennNode1" presStyleIdx="2" presStyleCnt="5" custScaleX="136896" custScaleY="71214" custRadScaleRad="111950" custRadScaleInc="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68735-DD20-4295-A741-8CE65DDC22CF}" type="pres">
      <dgm:prSet presAssocID="{1A41DF0D-A68E-479C-8CD3-CCAF2AD729F0}" presName="node" presStyleLbl="vennNode1" presStyleIdx="3" presStyleCnt="5" custScaleX="148515" custScaleY="65588" custRadScaleRad="94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69AB-5197-4AB9-81FD-6A47770A9426}" type="pres">
      <dgm:prSet presAssocID="{BEE07E14-D323-4F6F-B4EC-4061DD4524F8}" presName="node" presStyleLbl="vennNode1" presStyleIdx="4" presStyleCnt="5" custScaleX="131865" custScaleY="71214" custRadScaleRad="108770" custRadScaleInc="-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F16128-D3FD-4A84-9E85-E9A55A07D412}" type="presOf" srcId="{A02ADB43-CF0E-4205-8439-526ED80E3D32}" destId="{F71EE71C-1AF0-4667-B4BE-F47314C0442A}" srcOrd="0" destOrd="0" presId="urn:microsoft.com/office/officeart/2005/8/layout/radial3"/>
    <dgm:cxn modelId="{0B09C49E-F2CE-4689-9E62-69941F149DB3}" type="presOf" srcId="{AEAE5719-B64E-47A7-A7C8-620BEEA7BCEB}" destId="{893E24FE-FE1E-4EE4-AE0C-E92C13827E38}" srcOrd="0" destOrd="0" presId="urn:microsoft.com/office/officeart/2005/8/layout/radial3"/>
    <dgm:cxn modelId="{B0B5A683-81F1-493A-B86D-37F2C3D2F813}" type="presOf" srcId="{1A41DF0D-A68E-479C-8CD3-CCAF2AD729F0}" destId="{92768735-DD20-4295-A741-8CE65DDC22CF}" srcOrd="0" destOrd="0" presId="urn:microsoft.com/office/officeart/2005/8/layout/radial3"/>
    <dgm:cxn modelId="{451E7351-68C4-421D-8C03-319F3DB0E4E4}" srcId="{3595B743-CD28-4083-8386-58CD0DEE5A6D}" destId="{AEAE5719-B64E-47A7-A7C8-620BEEA7BCEB}" srcOrd="1" destOrd="0" parTransId="{64B4ADF2-5A2D-40A2-A5EB-AB32F587772E}" sibTransId="{884F3A2D-202F-45E2-98C8-D8050C02DF25}"/>
    <dgm:cxn modelId="{85FAE7D2-7769-4F41-BC2D-E9ECFDE3D4AE}" srcId="{8EA836DC-9A1E-4614-AE27-5F1056FA9DD4}" destId="{3595B743-CD28-4083-8386-58CD0DEE5A6D}" srcOrd="0" destOrd="0" parTransId="{D62AA955-AC33-4F2A-9F76-CC6F304E6B83}" sibTransId="{640BECDA-1913-46FF-AD07-18AC0CDCBE45}"/>
    <dgm:cxn modelId="{C02009A5-AB7A-46D9-8BDD-3EA96D71CF15}" srcId="{3595B743-CD28-4083-8386-58CD0DEE5A6D}" destId="{1A41DF0D-A68E-479C-8CD3-CCAF2AD729F0}" srcOrd="2" destOrd="0" parTransId="{B18CD575-FC7C-43A3-8B09-68B5D9CB772C}" sibTransId="{22291775-2CD9-4962-8EC6-4E2A19D2442E}"/>
    <dgm:cxn modelId="{22F39161-AEE0-434F-A8A0-66F538B7CDE2}" type="presOf" srcId="{3595B743-CD28-4083-8386-58CD0DEE5A6D}" destId="{A7A0A66E-3097-4735-AB7F-28CB28F9810D}" srcOrd="0" destOrd="0" presId="urn:microsoft.com/office/officeart/2005/8/layout/radial3"/>
    <dgm:cxn modelId="{D262E30E-73C2-479E-B7BF-EEFEF7222B2B}" type="presOf" srcId="{BEE07E14-D323-4F6F-B4EC-4061DD4524F8}" destId="{590A69AB-5197-4AB9-81FD-6A47770A9426}" srcOrd="0" destOrd="0" presId="urn:microsoft.com/office/officeart/2005/8/layout/radial3"/>
    <dgm:cxn modelId="{59E913C7-A60E-4582-A66C-E8F2E997ECEB}" srcId="{3595B743-CD28-4083-8386-58CD0DEE5A6D}" destId="{A02ADB43-CF0E-4205-8439-526ED80E3D32}" srcOrd="0" destOrd="0" parTransId="{DBB979EE-36CB-4921-BEA0-28E6B6AEDDA4}" sibTransId="{57D38196-2D4E-499D-B7C6-8989D5B7C416}"/>
    <dgm:cxn modelId="{5DD8AD5C-FE2B-4856-81C8-43A1D6E728C2}" type="presOf" srcId="{8EA836DC-9A1E-4614-AE27-5F1056FA9DD4}" destId="{724B2671-7044-4B96-AD14-10EF31B1E819}" srcOrd="0" destOrd="0" presId="urn:microsoft.com/office/officeart/2005/8/layout/radial3"/>
    <dgm:cxn modelId="{93C49804-5F36-4AD0-BC87-AD2958E6AE95}" srcId="{3595B743-CD28-4083-8386-58CD0DEE5A6D}" destId="{BEE07E14-D323-4F6F-B4EC-4061DD4524F8}" srcOrd="3" destOrd="0" parTransId="{DE3D3F63-6DFE-4B3A-839B-FD4CC5850153}" sibTransId="{C6B4939B-60F4-4775-85AB-857047942AAE}"/>
    <dgm:cxn modelId="{4CE3FD90-913E-46CE-9B71-34B297FFCB70}" type="presParOf" srcId="{724B2671-7044-4B96-AD14-10EF31B1E819}" destId="{A87B89B8-3EF5-4969-914C-C4149EFBA64E}" srcOrd="0" destOrd="0" presId="urn:microsoft.com/office/officeart/2005/8/layout/radial3"/>
    <dgm:cxn modelId="{DE850B39-89EF-44BC-8A34-C03E35969F85}" type="presParOf" srcId="{A87B89B8-3EF5-4969-914C-C4149EFBA64E}" destId="{A7A0A66E-3097-4735-AB7F-28CB28F9810D}" srcOrd="0" destOrd="0" presId="urn:microsoft.com/office/officeart/2005/8/layout/radial3"/>
    <dgm:cxn modelId="{6906D699-7D1C-4E93-9D92-7A1DE291E0A8}" type="presParOf" srcId="{A87B89B8-3EF5-4969-914C-C4149EFBA64E}" destId="{F71EE71C-1AF0-4667-B4BE-F47314C0442A}" srcOrd="1" destOrd="0" presId="urn:microsoft.com/office/officeart/2005/8/layout/radial3"/>
    <dgm:cxn modelId="{EC6CFE26-A99F-422F-851A-B049561B4273}" type="presParOf" srcId="{A87B89B8-3EF5-4969-914C-C4149EFBA64E}" destId="{893E24FE-FE1E-4EE4-AE0C-E92C13827E38}" srcOrd="2" destOrd="0" presId="urn:microsoft.com/office/officeart/2005/8/layout/radial3"/>
    <dgm:cxn modelId="{31AA314B-FE9A-42BA-8EEB-AE4BF7AD9BD4}" type="presParOf" srcId="{A87B89B8-3EF5-4969-914C-C4149EFBA64E}" destId="{92768735-DD20-4295-A741-8CE65DDC22CF}" srcOrd="3" destOrd="0" presId="urn:microsoft.com/office/officeart/2005/8/layout/radial3"/>
    <dgm:cxn modelId="{E61FBEDB-26AB-474D-93A5-0136040DAFFB}" type="presParOf" srcId="{A87B89B8-3EF5-4969-914C-C4149EFBA64E}" destId="{590A69AB-5197-4AB9-81FD-6A47770A9426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0A66E-3097-4735-AB7F-28CB28F9810D}">
      <dsp:nvSpPr>
        <dsp:cNvPr id="0" name=""/>
        <dsp:cNvSpPr/>
      </dsp:nvSpPr>
      <dsp:spPr>
        <a:xfrm>
          <a:off x="680762" y="0"/>
          <a:ext cx="2818748" cy="2818748"/>
        </a:xfrm>
        <a:prstGeom prst="ellipse">
          <a:avLst/>
        </a:prstGeom>
        <a:solidFill>
          <a:schemeClr val="accent1">
            <a:lumMod val="75000"/>
            <a:shade val="30000"/>
            <a:satMod val="11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>
              <a:solidFill>
                <a:schemeClr val="bg1"/>
              </a:solidFill>
            </a:rPr>
            <a:t>Total Cost of Ownership</a:t>
          </a:r>
        </a:p>
      </dsp:txBody>
      <dsp:txXfrm>
        <a:off x="1093558" y="412796"/>
        <a:ext cx="1993156" cy="199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0A66E-3097-4735-AB7F-28CB28F9810D}">
      <dsp:nvSpPr>
        <dsp:cNvPr id="0" name=""/>
        <dsp:cNvSpPr/>
      </dsp:nvSpPr>
      <dsp:spPr>
        <a:xfrm>
          <a:off x="2177932" y="1091831"/>
          <a:ext cx="2619959" cy="2619959"/>
        </a:xfrm>
        <a:prstGeom prst="ellipse">
          <a:avLst/>
        </a:prstGeom>
        <a:solidFill>
          <a:schemeClr val="tx2">
            <a:shade val="30000"/>
            <a:satMod val="11500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>
              <a:solidFill>
                <a:schemeClr val="bg1"/>
              </a:solidFill>
            </a:rPr>
            <a:t>Total Cost of Ownership</a:t>
          </a:r>
        </a:p>
      </dsp:txBody>
      <dsp:txXfrm>
        <a:off x="2561616" y="1475515"/>
        <a:ext cx="1852591" cy="1852591"/>
      </dsp:txXfrm>
    </dsp:sp>
    <dsp:sp modelId="{F71EE71C-1AF0-4667-B4BE-F47314C0442A}">
      <dsp:nvSpPr>
        <dsp:cNvPr id="0" name=""/>
        <dsp:cNvSpPr/>
      </dsp:nvSpPr>
      <dsp:spPr>
        <a:xfrm>
          <a:off x="2498674" y="185705"/>
          <a:ext cx="1978475" cy="101981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Service</a:t>
          </a:r>
        </a:p>
      </dsp:txBody>
      <dsp:txXfrm>
        <a:off x="2788415" y="335054"/>
        <a:ext cx="1398993" cy="721121"/>
      </dsp:txXfrm>
    </dsp:sp>
    <dsp:sp modelId="{893E24FE-FE1E-4EE4-AE0C-E92C13827E38}">
      <dsp:nvSpPr>
        <dsp:cNvPr id="0" name=""/>
        <dsp:cNvSpPr/>
      </dsp:nvSpPr>
      <dsp:spPr>
        <a:xfrm>
          <a:off x="4501300" y="1948237"/>
          <a:ext cx="1793309" cy="93288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Consistency</a:t>
          </a:r>
        </a:p>
      </dsp:txBody>
      <dsp:txXfrm>
        <a:off x="4763924" y="2084855"/>
        <a:ext cx="1268061" cy="659652"/>
      </dsp:txXfrm>
    </dsp:sp>
    <dsp:sp modelId="{92768735-DD20-4295-A741-8CE65DDC22CF}">
      <dsp:nvSpPr>
        <dsp:cNvPr id="0" name=""/>
        <dsp:cNvSpPr/>
      </dsp:nvSpPr>
      <dsp:spPr>
        <a:xfrm>
          <a:off x="2515154" y="3577814"/>
          <a:ext cx="1945516" cy="85918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Grow With Client &amp; Innovate</a:t>
          </a:r>
        </a:p>
      </dsp:txBody>
      <dsp:txXfrm>
        <a:off x="2800068" y="3703639"/>
        <a:ext cx="1375688" cy="607539"/>
      </dsp:txXfrm>
    </dsp:sp>
    <dsp:sp modelId="{590A69AB-5197-4AB9-81FD-6A47770A9426}">
      <dsp:nvSpPr>
        <dsp:cNvPr id="0" name=""/>
        <dsp:cNvSpPr/>
      </dsp:nvSpPr>
      <dsp:spPr>
        <a:xfrm>
          <a:off x="768425" y="1948251"/>
          <a:ext cx="1727404" cy="93288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Global/ Multinational Fit</a:t>
          </a:r>
        </a:p>
      </dsp:txBody>
      <dsp:txXfrm>
        <a:off x="1021397" y="2084869"/>
        <a:ext cx="1221460" cy="659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1311-6F3A-3E43-A8CA-CD3D1DAD6CFF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35B66-E662-E04B-8067-62E9BC2FD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34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368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86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807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86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455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804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145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862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73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54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35B66-E662-E04B-8067-62E9BC2FD80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14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139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069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438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7183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have to</a:t>
            </a:r>
            <a:r>
              <a:rPr lang="en-US" baseline="0" dirty="0"/>
              <a:t> use personal card</a:t>
            </a:r>
          </a:p>
          <a:p>
            <a:r>
              <a:rPr lang="en-US" baseline="0" dirty="0"/>
              <a:t>No cash advance</a:t>
            </a:r>
          </a:p>
          <a:p>
            <a:r>
              <a:rPr lang="en-US" dirty="0"/>
              <a:t>Automated expense reporting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362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672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51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357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702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230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25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87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22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84ECB-0ADA-4CF5-806F-996E847E4E19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345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/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3487"/>
            <a:ext cx="8229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3513"/>
            <a:ext cx="8229600" cy="157577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8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5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</a:t>
            </a:r>
            <a:r>
              <a:rPr lang="en-US"/>
              <a:t>to ecvcvdit </a:t>
            </a:r>
            <a:r>
              <a:rPr lang="en-US" dirty="0"/>
              <a:t>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2411" cy="685641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57980"/>
            <a:ext cx="9142412" cy="258420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8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304406" y="0"/>
            <a:ext cx="1475744" cy="849403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65580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64320" y="4131843"/>
            <a:ext cx="5582630" cy="1284902"/>
          </a:xfrm>
          <a:ln/>
        </p:spPr>
        <p:txBody>
          <a:bodyPr/>
          <a:lstStyle>
            <a:lvl1pPr>
              <a:spcBef>
                <a:spcPct val="50000"/>
              </a:spcBef>
              <a:spcAft>
                <a:spcPct val="50000"/>
              </a:spcAft>
              <a:defRPr sz="3199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/ Title</a:t>
            </a:r>
          </a:p>
        </p:txBody>
      </p:sp>
      <p:sp>
        <p:nvSpPr>
          <p:cNvPr id="365581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64320" y="5779348"/>
            <a:ext cx="5582630" cy="251942"/>
          </a:xfrm>
        </p:spPr>
        <p:txBody>
          <a:bodyPr r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Ort, Datum / Place, Date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64320" y="5517522"/>
            <a:ext cx="5582630" cy="251942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lang="de-DE" sz="1600" b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  <a:tabLst>
                <a:tab pos="7766084" algn="r"/>
              </a:tabLst>
            </a:pPr>
            <a:r>
              <a:rPr lang="de-DE" dirty="0"/>
              <a:t>Autor / Abteilung / </a:t>
            </a:r>
            <a:r>
              <a:rPr lang="de-DE" dirty="0" err="1"/>
              <a:t>Author’s</a:t>
            </a:r>
            <a:r>
              <a:rPr lang="de-DE" dirty="0"/>
              <a:t> name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19521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Dateiname  / 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983091-0DB6-4B6F-9201-B8A539B6DA75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9142411" cy="685641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95029" y="475323"/>
            <a:ext cx="5392197" cy="4751020"/>
          </a:xfrm>
          <a:custGeom>
            <a:avLst/>
            <a:gdLst>
              <a:gd name="connsiteX0" fmla="*/ 508752 w 5393133"/>
              <a:gd name="connsiteY0" fmla="*/ 5 h 4752120"/>
              <a:gd name="connsiteX1" fmla="*/ 634442 w 5393133"/>
              <a:gd name="connsiteY1" fmla="*/ 9301 h 4752120"/>
              <a:gd name="connsiteX2" fmla="*/ 3129236 w 5393133"/>
              <a:gd name="connsiteY2" fmla="*/ 468816 h 4752120"/>
              <a:gd name="connsiteX3" fmla="*/ 4940452 w 5393133"/>
              <a:gd name="connsiteY3" fmla="*/ 804635 h 4752120"/>
              <a:gd name="connsiteX4" fmla="*/ 5369187 w 5393133"/>
              <a:gd name="connsiteY4" fmla="*/ 1206871 h 4752120"/>
              <a:gd name="connsiteX5" fmla="*/ 5198299 w 5393133"/>
              <a:gd name="connsiteY5" fmla="*/ 1766934 h 4752120"/>
              <a:gd name="connsiteX6" fmla="*/ 3797650 w 5393133"/>
              <a:gd name="connsiteY6" fmla="*/ 2963370 h 4752120"/>
              <a:gd name="connsiteX7" fmla="*/ 1866852 w 5393133"/>
              <a:gd name="connsiteY7" fmla="*/ 4608718 h 4752120"/>
              <a:gd name="connsiteX8" fmla="*/ 1647334 w 5393133"/>
              <a:gd name="connsiteY8" fmla="*/ 4732888 h 4752120"/>
              <a:gd name="connsiteX9" fmla="*/ 1126312 w 5393133"/>
              <a:gd name="connsiteY9" fmla="*/ 4579842 h 4752120"/>
              <a:gd name="connsiteX10" fmla="*/ 998071 w 5393133"/>
              <a:gd name="connsiteY10" fmla="*/ 4355647 h 4752120"/>
              <a:gd name="connsiteX11" fmla="*/ 991678 w 5393133"/>
              <a:gd name="connsiteY11" fmla="*/ 4331788 h 4752120"/>
              <a:gd name="connsiteX12" fmla="*/ 17115 w 5393133"/>
              <a:gd name="connsiteY12" fmla="*/ 694669 h 4752120"/>
              <a:gd name="connsiteX13" fmla="*/ 14984 w 5393133"/>
              <a:gd name="connsiteY13" fmla="*/ 686717 h 4752120"/>
              <a:gd name="connsiteX14" fmla="*/ 0 w 5393133"/>
              <a:gd name="connsiteY14" fmla="*/ 615137 h 4752120"/>
              <a:gd name="connsiteX15" fmla="*/ 0 w 5393133"/>
              <a:gd name="connsiteY15" fmla="*/ 478966 h 4752120"/>
              <a:gd name="connsiteX16" fmla="*/ 7553 w 5393133"/>
              <a:gd name="connsiteY16" fmla="*/ 404578 h 4752120"/>
              <a:gd name="connsiteX17" fmla="*/ 382960 w 5393133"/>
              <a:gd name="connsiteY17" fmla="*/ 14177 h 4752120"/>
              <a:gd name="connsiteX18" fmla="*/ 508752 w 5393133"/>
              <a:gd name="connsiteY18" fmla="*/ 5 h 47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93133" h="4752120">
                <a:moveTo>
                  <a:pt x="508752" y="5"/>
                </a:moveTo>
                <a:cubicBezTo>
                  <a:pt x="553089" y="-155"/>
                  <a:pt x="597409" y="3597"/>
                  <a:pt x="634442" y="9301"/>
                </a:cubicBezTo>
                <a:cubicBezTo>
                  <a:pt x="634442" y="9301"/>
                  <a:pt x="685175" y="18437"/>
                  <a:pt x="3129236" y="468816"/>
                </a:cubicBezTo>
                <a:cubicBezTo>
                  <a:pt x="4886358" y="793558"/>
                  <a:pt x="4940452" y="804635"/>
                  <a:pt x="4940452" y="804635"/>
                </a:cubicBezTo>
                <a:cubicBezTo>
                  <a:pt x="5157019" y="860258"/>
                  <a:pt x="5301706" y="955029"/>
                  <a:pt x="5369187" y="1206871"/>
                </a:cubicBezTo>
                <a:cubicBezTo>
                  <a:pt x="5435957" y="1456061"/>
                  <a:pt x="5358040" y="1610480"/>
                  <a:pt x="5198299" y="1766934"/>
                </a:cubicBezTo>
                <a:cubicBezTo>
                  <a:pt x="5198299" y="1766934"/>
                  <a:pt x="5156991" y="1803574"/>
                  <a:pt x="3797650" y="2963370"/>
                </a:cubicBezTo>
                <a:cubicBezTo>
                  <a:pt x="1906931" y="4578090"/>
                  <a:pt x="1866852" y="4608718"/>
                  <a:pt x="1866852" y="4608718"/>
                </a:cubicBezTo>
                <a:cubicBezTo>
                  <a:pt x="1808414" y="4655631"/>
                  <a:pt x="1720826" y="4710354"/>
                  <a:pt x="1647334" y="4732888"/>
                </a:cubicBezTo>
                <a:cubicBezTo>
                  <a:pt x="1448580" y="4786143"/>
                  <a:pt x="1256574" y="4726781"/>
                  <a:pt x="1126312" y="4579842"/>
                </a:cubicBezTo>
                <a:cubicBezTo>
                  <a:pt x="1070032" y="4518207"/>
                  <a:pt x="1026812" y="4441708"/>
                  <a:pt x="998071" y="4355647"/>
                </a:cubicBezTo>
                <a:cubicBezTo>
                  <a:pt x="998071" y="4355647"/>
                  <a:pt x="998071" y="4355647"/>
                  <a:pt x="991678" y="4331788"/>
                </a:cubicBezTo>
                <a:cubicBezTo>
                  <a:pt x="991678" y="4331788"/>
                  <a:pt x="991678" y="4331788"/>
                  <a:pt x="17115" y="694669"/>
                </a:cubicBezTo>
                <a:cubicBezTo>
                  <a:pt x="16405" y="692018"/>
                  <a:pt x="15695" y="689368"/>
                  <a:pt x="14984" y="686717"/>
                </a:cubicBezTo>
                <a:lnTo>
                  <a:pt x="0" y="615137"/>
                </a:lnTo>
                <a:lnTo>
                  <a:pt x="0" y="478966"/>
                </a:lnTo>
                <a:lnTo>
                  <a:pt x="7553" y="404578"/>
                </a:lnTo>
                <a:cubicBezTo>
                  <a:pt x="46895" y="212195"/>
                  <a:pt x="183495" y="64782"/>
                  <a:pt x="382960" y="14177"/>
                </a:cubicBezTo>
                <a:cubicBezTo>
                  <a:pt x="420061" y="4236"/>
                  <a:pt x="464415" y="165"/>
                  <a:pt x="508752" y="5"/>
                </a:cubicBezTo>
                <a:close/>
              </a:path>
            </a:pathLst>
          </a:custGeom>
          <a:solidFill>
            <a:schemeClr val="accent5">
              <a:lumMod val="75000"/>
              <a:alpha val="75000"/>
            </a:schemeClr>
          </a:solidFill>
        </p:spPr>
        <p:txBody>
          <a:bodyPr wrap="square" lIns="972000" rIns="720000" anchor="ctr">
            <a:noAutofit/>
          </a:bodyPr>
          <a:lstStyle>
            <a:lvl1pPr marL="0" indent="0">
              <a:spcAft>
                <a:spcPts val="0"/>
              </a:spcAft>
              <a:buNone/>
              <a:defRPr sz="3299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Kapitel / Chapter</a:t>
            </a:r>
          </a:p>
        </p:txBody>
      </p:sp>
    </p:spTree>
    <p:extLst>
      <p:ext uri="{BB962C8B-B14F-4D97-AF65-F5344CB8AC3E}">
        <p14:creationId xmlns:p14="http://schemas.microsoft.com/office/powerpoint/2010/main" val="238643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16"/>
          <p:cNvCxnSpPr/>
          <p:nvPr userDrawn="1"/>
        </p:nvCxnSpPr>
        <p:spPr bwMode="auto">
          <a:xfrm rot="10800000" flipH="1" flipV="1">
            <a:off x="519761" y="3353426"/>
            <a:ext cx="1603945" cy="75574"/>
          </a:xfrm>
          <a:prstGeom prst="line">
            <a:avLst/>
          </a:prstGeom>
          <a:solidFill>
            <a:srgbClr val="E3E4E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 userDrawn="1"/>
        </p:nvCxnSpPr>
        <p:spPr bwMode="auto">
          <a:xfrm>
            <a:off x="702295" y="3429000"/>
            <a:ext cx="1421412" cy="1588"/>
          </a:xfrm>
          <a:prstGeom prst="line">
            <a:avLst/>
          </a:prstGeom>
          <a:solidFill>
            <a:srgbClr val="E3E4E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1894" y="1914757"/>
            <a:ext cx="8316244" cy="647850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de-DE" dirty="0"/>
              <a:t>Titel / Title</a:t>
            </a:r>
          </a:p>
        </p:txBody>
      </p:sp>
      <p:sp>
        <p:nvSpPr>
          <p:cNvPr id="14" name="Diagrammplatzhalter 13"/>
          <p:cNvSpPr>
            <a:spLocks noGrp="1"/>
          </p:cNvSpPr>
          <p:nvPr>
            <p:ph type="chart" sz="quarter" idx="15" hasCustomPrompt="1"/>
          </p:nvPr>
        </p:nvSpPr>
        <p:spPr>
          <a:xfrm>
            <a:off x="611894" y="2566205"/>
            <a:ext cx="7918625" cy="3779150"/>
          </a:xfrm>
        </p:spPr>
        <p:txBody>
          <a:bodyPr/>
          <a:lstStyle>
            <a:lvl1pPr>
              <a:defRPr b="0">
                <a:sym typeface="Wingdings" pitchFamily="2" charset="2"/>
              </a:defRPr>
            </a:lvl1pPr>
          </a:lstStyle>
          <a:p>
            <a:r>
              <a:rPr lang="de-DE"/>
              <a:t>Diagramm durch Klicken auf das Symbol hinzufügen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48485" y="6236662"/>
            <a:ext cx="2159625" cy="12957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Source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/ Title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Dateiname  /  Datum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2983091-0DB6-4B6F-9201-B8A539B6DA75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581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Dateiname  / 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983091-0DB6-4B6F-9201-B8A539B6DA75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9142411" cy="685641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295029" y="475323"/>
            <a:ext cx="5392197" cy="4751020"/>
          </a:xfrm>
          <a:custGeom>
            <a:avLst/>
            <a:gdLst>
              <a:gd name="connsiteX0" fmla="*/ 508752 w 5393133"/>
              <a:gd name="connsiteY0" fmla="*/ 5 h 4752120"/>
              <a:gd name="connsiteX1" fmla="*/ 634442 w 5393133"/>
              <a:gd name="connsiteY1" fmla="*/ 9301 h 4752120"/>
              <a:gd name="connsiteX2" fmla="*/ 3129236 w 5393133"/>
              <a:gd name="connsiteY2" fmla="*/ 468816 h 4752120"/>
              <a:gd name="connsiteX3" fmla="*/ 4940452 w 5393133"/>
              <a:gd name="connsiteY3" fmla="*/ 804635 h 4752120"/>
              <a:gd name="connsiteX4" fmla="*/ 5369187 w 5393133"/>
              <a:gd name="connsiteY4" fmla="*/ 1206871 h 4752120"/>
              <a:gd name="connsiteX5" fmla="*/ 5198299 w 5393133"/>
              <a:gd name="connsiteY5" fmla="*/ 1766934 h 4752120"/>
              <a:gd name="connsiteX6" fmla="*/ 3797650 w 5393133"/>
              <a:gd name="connsiteY6" fmla="*/ 2963370 h 4752120"/>
              <a:gd name="connsiteX7" fmla="*/ 1866852 w 5393133"/>
              <a:gd name="connsiteY7" fmla="*/ 4608718 h 4752120"/>
              <a:gd name="connsiteX8" fmla="*/ 1647334 w 5393133"/>
              <a:gd name="connsiteY8" fmla="*/ 4732888 h 4752120"/>
              <a:gd name="connsiteX9" fmla="*/ 1126312 w 5393133"/>
              <a:gd name="connsiteY9" fmla="*/ 4579842 h 4752120"/>
              <a:gd name="connsiteX10" fmla="*/ 998071 w 5393133"/>
              <a:gd name="connsiteY10" fmla="*/ 4355647 h 4752120"/>
              <a:gd name="connsiteX11" fmla="*/ 991678 w 5393133"/>
              <a:gd name="connsiteY11" fmla="*/ 4331788 h 4752120"/>
              <a:gd name="connsiteX12" fmla="*/ 17115 w 5393133"/>
              <a:gd name="connsiteY12" fmla="*/ 694669 h 4752120"/>
              <a:gd name="connsiteX13" fmla="*/ 14984 w 5393133"/>
              <a:gd name="connsiteY13" fmla="*/ 686717 h 4752120"/>
              <a:gd name="connsiteX14" fmla="*/ 0 w 5393133"/>
              <a:gd name="connsiteY14" fmla="*/ 615137 h 4752120"/>
              <a:gd name="connsiteX15" fmla="*/ 0 w 5393133"/>
              <a:gd name="connsiteY15" fmla="*/ 478966 h 4752120"/>
              <a:gd name="connsiteX16" fmla="*/ 7553 w 5393133"/>
              <a:gd name="connsiteY16" fmla="*/ 404578 h 4752120"/>
              <a:gd name="connsiteX17" fmla="*/ 382960 w 5393133"/>
              <a:gd name="connsiteY17" fmla="*/ 14177 h 4752120"/>
              <a:gd name="connsiteX18" fmla="*/ 508752 w 5393133"/>
              <a:gd name="connsiteY18" fmla="*/ 5 h 475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93133" h="4752120">
                <a:moveTo>
                  <a:pt x="508752" y="5"/>
                </a:moveTo>
                <a:cubicBezTo>
                  <a:pt x="553089" y="-155"/>
                  <a:pt x="597409" y="3597"/>
                  <a:pt x="634442" y="9301"/>
                </a:cubicBezTo>
                <a:cubicBezTo>
                  <a:pt x="634442" y="9301"/>
                  <a:pt x="685175" y="18437"/>
                  <a:pt x="3129236" y="468816"/>
                </a:cubicBezTo>
                <a:cubicBezTo>
                  <a:pt x="4886358" y="793558"/>
                  <a:pt x="4940452" y="804635"/>
                  <a:pt x="4940452" y="804635"/>
                </a:cubicBezTo>
                <a:cubicBezTo>
                  <a:pt x="5157019" y="860258"/>
                  <a:pt x="5301706" y="955029"/>
                  <a:pt x="5369187" y="1206871"/>
                </a:cubicBezTo>
                <a:cubicBezTo>
                  <a:pt x="5435957" y="1456061"/>
                  <a:pt x="5358040" y="1610480"/>
                  <a:pt x="5198299" y="1766934"/>
                </a:cubicBezTo>
                <a:cubicBezTo>
                  <a:pt x="5198299" y="1766934"/>
                  <a:pt x="5156991" y="1803574"/>
                  <a:pt x="3797650" y="2963370"/>
                </a:cubicBezTo>
                <a:cubicBezTo>
                  <a:pt x="1906931" y="4578090"/>
                  <a:pt x="1866852" y="4608718"/>
                  <a:pt x="1866852" y="4608718"/>
                </a:cubicBezTo>
                <a:cubicBezTo>
                  <a:pt x="1808414" y="4655631"/>
                  <a:pt x="1720826" y="4710354"/>
                  <a:pt x="1647334" y="4732888"/>
                </a:cubicBezTo>
                <a:cubicBezTo>
                  <a:pt x="1448580" y="4786143"/>
                  <a:pt x="1256574" y="4726781"/>
                  <a:pt x="1126312" y="4579842"/>
                </a:cubicBezTo>
                <a:cubicBezTo>
                  <a:pt x="1070032" y="4518207"/>
                  <a:pt x="1026812" y="4441708"/>
                  <a:pt x="998071" y="4355647"/>
                </a:cubicBezTo>
                <a:cubicBezTo>
                  <a:pt x="998071" y="4355647"/>
                  <a:pt x="998071" y="4355647"/>
                  <a:pt x="991678" y="4331788"/>
                </a:cubicBezTo>
                <a:cubicBezTo>
                  <a:pt x="991678" y="4331788"/>
                  <a:pt x="991678" y="4331788"/>
                  <a:pt x="17115" y="694669"/>
                </a:cubicBezTo>
                <a:cubicBezTo>
                  <a:pt x="16405" y="692018"/>
                  <a:pt x="15695" y="689368"/>
                  <a:pt x="14984" y="686717"/>
                </a:cubicBezTo>
                <a:lnTo>
                  <a:pt x="0" y="615137"/>
                </a:lnTo>
                <a:lnTo>
                  <a:pt x="0" y="478966"/>
                </a:lnTo>
                <a:lnTo>
                  <a:pt x="7553" y="404578"/>
                </a:lnTo>
                <a:cubicBezTo>
                  <a:pt x="46895" y="212195"/>
                  <a:pt x="183495" y="64782"/>
                  <a:pt x="382960" y="14177"/>
                </a:cubicBezTo>
                <a:cubicBezTo>
                  <a:pt x="420061" y="4236"/>
                  <a:pt x="464415" y="165"/>
                  <a:pt x="508752" y="5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72000" rIns="720000" anchor="ctr">
            <a:noAutofit/>
          </a:bodyPr>
          <a:lstStyle>
            <a:lvl1pPr marL="0" indent="0">
              <a:spcAft>
                <a:spcPts val="0"/>
              </a:spcAft>
              <a:buNone/>
              <a:defRPr sz="3299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Kapitel / Chapter</a:t>
            </a:r>
          </a:p>
        </p:txBody>
      </p:sp>
    </p:spTree>
    <p:extLst>
      <p:ext uri="{BB962C8B-B14F-4D97-AF65-F5344CB8AC3E}">
        <p14:creationId xmlns:p14="http://schemas.microsoft.com/office/powerpoint/2010/main" val="166102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/ Title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11894" y="2350256"/>
            <a:ext cx="7922224" cy="3995075"/>
          </a:xfrm>
        </p:spPr>
        <p:txBody>
          <a:bodyPr/>
          <a:lstStyle>
            <a:lvl1pPr marL="215857" indent="-215857">
              <a:buClr>
                <a:schemeClr val="accent6"/>
              </a:buClr>
              <a:buFont typeface="Wingdings 2" panose="05020102010507070707" pitchFamily="18" charset="2"/>
              <a:buChar char=""/>
              <a:defRPr b="0" baseline="0"/>
            </a:lvl1pPr>
            <a:lvl2pPr marL="228554" indent="-226968">
              <a:buClr>
                <a:schemeClr val="accent6"/>
              </a:buClr>
              <a:buFont typeface="Wingdings 2" panose="05020102010507070707" pitchFamily="18" charset="2"/>
              <a:buChar char=""/>
              <a:defRPr/>
            </a:lvl2pPr>
            <a:lvl3pPr>
              <a:defRPr/>
            </a:lvl3pPr>
            <a:lvl4pPr marL="698360" indent="-228554">
              <a:buClr>
                <a:schemeClr val="accent6"/>
              </a:buClr>
              <a:buFont typeface="Wingdings 2" panose="05020102010507070707" pitchFamily="18" charset="2"/>
              <a:buChar char=""/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Textmasterformate durch Klicken bearbeiten /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Zweite Ebene /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Dritte Ebene /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/>
              <a:t>Vierte Ebene / 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/>
              <a:t>Fünfte Ebene / 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11894" y="1917257"/>
            <a:ext cx="7922224" cy="370539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Textmasterformate durch Klicken bearbeiten / </a:t>
            </a:r>
            <a:r>
              <a:rPr lang="de-DE" dirty="0" err="1"/>
              <a:t>click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use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Dateiname  / 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983091-0DB6-4B6F-9201-B8A539B6DA75}" type="slidenum">
              <a:rPr lang="de-DE" smtClean="0"/>
              <a:pPr/>
              <a:t>‹#›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90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2418"/>
            <a:ext cx="82296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500"/>
            <a:ext cx="8229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3B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273224"/>
            <a:ext cx="234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5">
                    <a:lumMod val="50000"/>
                  </a:schemeClr>
                </a:solidFill>
                <a:latin typeface="Avenir Medium"/>
              </a:rPr>
              <a:t>2017</a:t>
            </a:r>
          </a:p>
          <a:p>
            <a:endParaRPr lang="en-US" sz="1200">
              <a:solidFill>
                <a:schemeClr val="accent5">
                  <a:lumMod val="50000"/>
                </a:schemeClr>
              </a:solidFill>
              <a:latin typeface="Avenir Medium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0" y="6188970"/>
            <a:ext cx="1529080" cy="5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3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6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B4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4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39F5F-85DD-B146-B5D1-DDE3FCC188B0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898" y="6187048"/>
            <a:ext cx="2526249" cy="53442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CC9EEC-D9C5-7B47-B558-BC590630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0" y="6188970"/>
            <a:ext cx="1529080" cy="58560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61473" y="484479"/>
            <a:ext cx="8225327" cy="56416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4478"/>
            <a:ext cx="8229600" cy="933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Slide Topic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err="1"/>
              <a:t>teChxt</a:t>
            </a:r>
            <a:r>
              <a:rPr lang="en-US" dirty="0"/>
              <a:t>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1488440" y="6126163"/>
            <a:ext cx="5398612" cy="595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lang="en-US" sz="18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smtClean="0">
                <a:solidFill>
                  <a:schemeClr val="accent5">
                    <a:lumMod val="50000"/>
                  </a:schemeClr>
                </a:solidFill>
                <a:latin typeface="Avenir Book"/>
              </a:rPr>
              <a:t>What’s New in Travel Payment Solutions</a:t>
            </a:r>
          </a:p>
          <a:p>
            <a:endParaRPr lang="en-US" sz="1200" b="0">
              <a:solidFill>
                <a:schemeClr val="accent5">
                  <a:lumMod val="50000"/>
                </a:schemeClr>
              </a:solidFill>
              <a:latin typeface="Avenir Book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273224"/>
            <a:ext cx="2342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chemeClr val="accent5">
                    <a:lumMod val="50000"/>
                  </a:schemeClr>
                </a:solidFill>
                <a:latin typeface="Avenir Medium"/>
              </a:rPr>
              <a:t>2017</a:t>
            </a:r>
          </a:p>
          <a:p>
            <a:endParaRPr lang="en-US" sz="1600">
              <a:solidFill>
                <a:schemeClr val="accent5">
                  <a:lumMod val="50000"/>
                </a:schemeClr>
              </a:solidFill>
              <a:latin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62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4" r:id="rId15"/>
    <p:sldLayoutId id="2147483665" r:id="rId16"/>
    <p:sldLayoutId id="2147483666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800" b="1" i="0" kern="1200" baseline="0">
          <a:solidFill>
            <a:srgbClr val="0590AC"/>
          </a:solidFill>
          <a:latin typeface="Avenir Medium"/>
          <a:ea typeface="+mj-ea"/>
          <a:cs typeface="Superclarendon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003B49"/>
          </a:solidFill>
          <a:latin typeface="Avenir Book"/>
          <a:ea typeface="+mn-ea"/>
          <a:cs typeface="Superclarendon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3B49"/>
          </a:solidFill>
          <a:latin typeface="Avenir Book"/>
          <a:ea typeface="+mn-ea"/>
          <a:cs typeface="Superclarendon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3B49"/>
          </a:solidFill>
          <a:latin typeface="Avenir Book"/>
          <a:ea typeface="+mn-ea"/>
          <a:cs typeface="Superclarendon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3B49"/>
          </a:solidFill>
          <a:latin typeface="Avenir Book"/>
          <a:ea typeface="+mn-ea"/>
          <a:cs typeface="Superclarendon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003B49"/>
          </a:solidFill>
          <a:latin typeface="Avenir Book"/>
          <a:ea typeface="+mn-ea"/>
          <a:cs typeface="Superclarendon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vagarwal@nd.edu" TargetMode="External"/><Relationship Id="rId4" Type="http://schemas.openxmlformats.org/officeDocument/2006/relationships/hyperlink" Target="mailto:davidgorecki@anthonytravel.com" TargetMode="External"/><Relationship Id="rId5" Type="http://schemas.openxmlformats.org/officeDocument/2006/relationships/image" Target="../media/image25.jpg"/><Relationship Id="rId6" Type="http://schemas.openxmlformats.org/officeDocument/2006/relationships/image" Target="../media/image21.pn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2" Type="http://schemas.openxmlformats.org/officeDocument/2006/relationships/hyperlink" Target="mailto:lschreiber@airplu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0"/>
            <a:ext cx="9142411" cy="6856412"/>
          </a:xfrm>
        </p:spPr>
      </p:pic>
      <p:sp>
        <p:nvSpPr>
          <p:cNvPr id="32" name="Textplatzhalter 3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ctrTitle" sz="quarter"/>
          </p:nvPr>
        </p:nvSpPr>
        <p:spPr>
          <a:xfrm>
            <a:off x="464557" y="4056385"/>
            <a:ext cx="5582308" cy="1284903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dirty="0"/>
              <a:t>Total Cost Of Ownership For Travel Payment</a:t>
            </a:r>
            <a:endParaRPr lang="de-DE" b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527297" y="5226009"/>
            <a:ext cx="5582308" cy="914188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Lynne Schreiber – AirPlus International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Vaibhav Agarwal – University of Notre Dame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Dave Gorecki – Anthony Travel</a:t>
            </a:r>
          </a:p>
        </p:txBody>
      </p:sp>
    </p:spTree>
    <p:extLst>
      <p:ext uri="{BB962C8B-B14F-4D97-AF65-F5344CB8AC3E}">
        <p14:creationId xmlns:p14="http://schemas.microsoft.com/office/powerpoint/2010/main" val="134024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8872" y="164438"/>
            <a:ext cx="8915400" cy="933159"/>
          </a:xfrm>
        </p:spPr>
        <p:txBody>
          <a:bodyPr/>
          <a:lstStyle/>
          <a:p>
            <a:r>
              <a:rPr lang="en-US" sz="2800" dirty="0"/>
              <a:t>They Are Ambivalent With Their Card Program When It Comes to Data and Internal Cost Savings</a:t>
            </a:r>
            <a:endParaRPr lang="de-DE" sz="2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258068284"/>
              </p:ext>
            </p:extLst>
          </p:nvPr>
        </p:nvGraphicFramePr>
        <p:xfrm>
          <a:off x="1235233" y="1307709"/>
          <a:ext cx="7245917" cy="484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331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82726"/>
            <a:ext cx="8229600" cy="933159"/>
          </a:xfrm>
        </p:spPr>
        <p:txBody>
          <a:bodyPr/>
          <a:lstStyle/>
          <a:p>
            <a:r>
              <a:rPr lang="en-US" sz="3000" dirty="0"/>
              <a:t>Of the 80% of Companies That Receive Rebates, Most Receive the Full Amount</a:t>
            </a:r>
            <a:endParaRPr lang="de-DE" sz="3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C036BE6-F0BA-41CE-8BDB-AF1055CDB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945845"/>
              </p:ext>
            </p:extLst>
          </p:nvPr>
        </p:nvGraphicFramePr>
        <p:xfrm>
          <a:off x="1063315" y="1353912"/>
          <a:ext cx="7017370" cy="427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gray">
          <a:xfrm>
            <a:off x="1070853" y="5302992"/>
            <a:ext cx="7318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25% have no idea how much of a rebate they are receiving</a:t>
            </a:r>
          </a:p>
        </p:txBody>
      </p:sp>
    </p:spTree>
    <p:extLst>
      <p:ext uri="{BB962C8B-B14F-4D97-AF65-F5344CB8AC3E}">
        <p14:creationId xmlns:p14="http://schemas.microsoft.com/office/powerpoint/2010/main" val="4068652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28446"/>
            <a:ext cx="8229600" cy="933159"/>
          </a:xfrm>
        </p:spPr>
        <p:txBody>
          <a:bodyPr/>
          <a:lstStyle/>
          <a:p>
            <a:r>
              <a:rPr lang="en-US" sz="3200" dirty="0"/>
              <a:t>Rebates – Understanding The Structure And Questions To Ask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8670851" y="6604665"/>
            <a:ext cx="395908" cy="17635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 bwMode="gray">
          <a:xfrm>
            <a:off x="5448097" y="1619614"/>
            <a:ext cx="2825364" cy="1122829"/>
          </a:xfrm>
          <a:prstGeom prst="wedgeRoundRectCallout">
            <a:avLst>
              <a:gd name="adj1" fmla="val -47552"/>
              <a:gd name="adj2" fmla="val 75907"/>
              <a:gd name="adj3" fmla="val 1666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Ramp Up Period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rebate percentage incentive for the first few months and then a different rebate thereafter?</a:t>
            </a:r>
          </a:p>
        </p:txBody>
      </p:sp>
      <p:sp>
        <p:nvSpPr>
          <p:cNvPr id="7" name="Rounded Rectangular Callout 6"/>
          <p:cNvSpPr/>
          <p:nvPr/>
        </p:nvSpPr>
        <p:spPr bwMode="gray">
          <a:xfrm>
            <a:off x="217802" y="1752990"/>
            <a:ext cx="3352024" cy="957050"/>
          </a:xfrm>
          <a:prstGeom prst="wedgeRoundRectCallout">
            <a:avLst>
              <a:gd name="adj1" fmla="val 42495"/>
              <a:gd name="adj2" fmla="val 76666"/>
              <a:gd name="adj3" fmla="val 16667"/>
            </a:avLst>
          </a:prstGeom>
          <a:solidFill>
            <a:srgbClr val="58F2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</a:t>
            </a:r>
          </a:p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rebate hold at the same rate for the life of the contract or is there an intro rate that is lowered after the first year?</a:t>
            </a:r>
          </a:p>
        </p:txBody>
      </p:sp>
      <p:sp>
        <p:nvSpPr>
          <p:cNvPr id="8" name="Rounded Rectangular Callout 7"/>
          <p:cNvSpPr/>
          <p:nvPr/>
        </p:nvSpPr>
        <p:spPr bwMode="gray">
          <a:xfrm>
            <a:off x="6160026" y="3200453"/>
            <a:ext cx="2779051" cy="1075437"/>
          </a:xfrm>
          <a:prstGeom prst="wedgeRoundRectCallout">
            <a:avLst>
              <a:gd name="adj1" fmla="val -66003"/>
              <a:gd name="adj2" fmla="val -18102"/>
              <a:gd name="adj3" fmla="val 16667"/>
            </a:avLst>
          </a:prstGeom>
          <a:solidFill>
            <a:srgbClr val="FB115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 Spend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What is the minimum spend required to receive a rebate?  Is it retroactive to the first dollar spent?</a:t>
            </a:r>
          </a:p>
        </p:txBody>
      </p:sp>
      <p:sp>
        <p:nvSpPr>
          <p:cNvPr id="10" name="Rounded Rectangular Callout 9"/>
          <p:cNvSpPr/>
          <p:nvPr/>
        </p:nvSpPr>
        <p:spPr bwMode="gray">
          <a:xfrm>
            <a:off x="217802" y="3886094"/>
            <a:ext cx="2779051" cy="1170538"/>
          </a:xfrm>
          <a:prstGeom prst="wedgeRoundRectCallout">
            <a:avLst>
              <a:gd name="adj1" fmla="val 50421"/>
              <a:gd name="adj2" fmla="val -69422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Periods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your rebate calculated on a monthly (billing cycle) or annual spend?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 the average payment days affect the rebate amount?</a:t>
            </a:r>
          </a:p>
        </p:txBody>
      </p:sp>
      <p:sp>
        <p:nvSpPr>
          <p:cNvPr id="11" name="Rounded Rectangular Callout 10"/>
          <p:cNvSpPr/>
          <p:nvPr/>
        </p:nvSpPr>
        <p:spPr bwMode="gray">
          <a:xfrm>
            <a:off x="3200716" y="4679793"/>
            <a:ext cx="5072745" cy="1400967"/>
          </a:xfrm>
          <a:prstGeom prst="wedgeRoundRectCallout">
            <a:avLst>
              <a:gd name="adj1" fmla="val -19635"/>
              <a:gd name="adj2" fmla="val -8780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</a:p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 program (rewards) expenses are deducted from cash rebate, so you may end up with a lower/no rebate.</a:t>
            </a:r>
          </a:p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rebate exclude certain transactions (e.g. foreign transactions, minimum transaction amounts)?</a:t>
            </a:r>
          </a:p>
          <a:p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Charges that capture level 3 data are typically incented at a lower rate.</a:t>
            </a:r>
          </a:p>
          <a:p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 bwMode="gray">
          <a:xfrm>
            <a:off x="2960367" y="2710039"/>
            <a:ext cx="2782262" cy="14474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UNDERSTANDING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REBATES</a:t>
            </a:r>
          </a:p>
        </p:txBody>
      </p:sp>
    </p:spTree>
    <p:extLst>
      <p:ext uri="{BB962C8B-B14F-4D97-AF65-F5344CB8AC3E}">
        <p14:creationId xmlns:p14="http://schemas.microsoft.com/office/powerpoint/2010/main" val="1414146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10312" y="155294"/>
            <a:ext cx="8695944" cy="933159"/>
          </a:xfrm>
        </p:spPr>
        <p:txBody>
          <a:bodyPr/>
          <a:lstStyle/>
          <a:p>
            <a:r>
              <a:rPr lang="en-US" sz="3200" dirty="0"/>
              <a:t>The Central Travel Account (CTA) Evolution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24302" y="2674872"/>
            <a:ext cx="1746818" cy="1313235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  <a:alpha val="9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ounded Rectangle 11"/>
          <p:cNvSpPr/>
          <p:nvPr/>
        </p:nvSpPr>
        <p:spPr>
          <a:xfrm>
            <a:off x="617299" y="3124271"/>
            <a:ext cx="1293518" cy="97362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ounded Rectangle 12"/>
          <p:cNvSpPr/>
          <p:nvPr/>
        </p:nvSpPr>
        <p:spPr>
          <a:xfrm>
            <a:off x="4741899" y="2333096"/>
            <a:ext cx="1653031" cy="1576115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  <a:alpha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6750814" y="2038166"/>
            <a:ext cx="2011216" cy="2685934"/>
          </a:xfrm>
          <a:prstGeom prst="roundRect">
            <a:avLst>
              <a:gd name="adj" fmla="val 10000"/>
            </a:avLst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Shape 14"/>
          <p:cNvSpPr/>
          <p:nvPr/>
        </p:nvSpPr>
        <p:spPr>
          <a:xfrm rot="20442641">
            <a:off x="1677083" y="2991850"/>
            <a:ext cx="1760322" cy="1760322"/>
          </a:xfrm>
          <a:prstGeom prst="leftCircularArrow">
            <a:avLst>
              <a:gd name="adj1" fmla="val 3311"/>
              <a:gd name="adj2" fmla="val 408978"/>
              <a:gd name="adj3" fmla="val 2186570"/>
              <a:gd name="adj4" fmla="val 9753959"/>
              <a:gd name="adj5" fmla="val 3863"/>
            </a:avLst>
          </a:pr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hape 15"/>
          <p:cNvSpPr/>
          <p:nvPr/>
        </p:nvSpPr>
        <p:spPr>
          <a:xfrm rot="2431238">
            <a:off x="5822902" y="3151643"/>
            <a:ext cx="1760322" cy="1743906"/>
          </a:xfrm>
          <a:prstGeom prst="leftCircularArrow">
            <a:avLst>
              <a:gd name="adj1" fmla="val 3311"/>
              <a:gd name="adj2" fmla="val 408978"/>
              <a:gd name="adj3" fmla="val 2186570"/>
              <a:gd name="adj4" fmla="val 8779160"/>
              <a:gd name="adj5" fmla="val 3863"/>
            </a:avLst>
          </a:pr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ircular Arrow 16"/>
          <p:cNvSpPr/>
          <p:nvPr/>
        </p:nvSpPr>
        <p:spPr>
          <a:xfrm rot="21106897">
            <a:off x="3411390" y="1850741"/>
            <a:ext cx="2027325" cy="2027325"/>
          </a:xfrm>
          <a:prstGeom prst="circularArrow">
            <a:avLst>
              <a:gd name="adj1" fmla="val 2640"/>
              <a:gd name="adj2" fmla="val 320939"/>
              <a:gd name="adj3" fmla="val 19612062"/>
              <a:gd name="adj4" fmla="val 13589522"/>
              <a:gd name="adj5" fmla="val 3080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7045690" y="1540590"/>
            <a:ext cx="1503318" cy="597820"/>
            <a:chOff x="378150" y="2738736"/>
            <a:chExt cx="1503666" cy="597958"/>
          </a:xfrm>
          <a:solidFill>
            <a:schemeClr val="tx2"/>
          </a:solidFill>
        </p:grpSpPr>
        <p:sp>
          <p:nvSpPr>
            <p:cNvPr id="20" name="Rounded Rectangle 19"/>
            <p:cNvSpPr/>
            <p:nvPr/>
          </p:nvSpPr>
          <p:spPr>
            <a:xfrm>
              <a:off x="378150" y="2738736"/>
              <a:ext cx="1503666" cy="5979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4"/>
            <p:cNvSpPr txBox="1"/>
            <p:nvPr/>
          </p:nvSpPr>
          <p:spPr>
            <a:xfrm>
              <a:off x="395664" y="2756250"/>
              <a:ext cx="1468638" cy="562930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59" tIns="16506" rIns="24759" bIns="16506" numCol="1" spcCol="1270" anchor="ctr" anchorCtr="0">
              <a:noAutofit/>
            </a:bodyPr>
            <a:lstStyle/>
            <a:p>
              <a:pPr algn="ctr" defTabSz="577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bg1"/>
                  </a:solidFill>
                </a:rPr>
                <a:t>Today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32274" y="3837766"/>
            <a:ext cx="1503318" cy="597820"/>
            <a:chOff x="378150" y="2738736"/>
            <a:chExt cx="1503666" cy="597958"/>
          </a:xfrm>
          <a:solidFill>
            <a:schemeClr val="tx2"/>
          </a:solidFill>
        </p:grpSpPr>
        <p:sp>
          <p:nvSpPr>
            <p:cNvPr id="23" name="Rounded Rectangle 22"/>
            <p:cNvSpPr/>
            <p:nvPr/>
          </p:nvSpPr>
          <p:spPr>
            <a:xfrm>
              <a:off x="378150" y="2738736"/>
              <a:ext cx="1503666" cy="5979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4"/>
            <p:cNvSpPr txBox="1"/>
            <p:nvPr/>
          </p:nvSpPr>
          <p:spPr>
            <a:xfrm>
              <a:off x="395664" y="2756250"/>
              <a:ext cx="1468638" cy="562930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59" tIns="16506" rIns="24759" bIns="16506" numCol="1" spcCol="1270" anchor="ctr" anchorCtr="0">
              <a:noAutofit/>
            </a:bodyPr>
            <a:lstStyle/>
            <a:p>
              <a:pPr algn="ctr" defTabSz="577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bg1"/>
                  </a:solidFill>
                </a:rPr>
                <a:t>Early mid 2000’s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49588" y="2218623"/>
            <a:ext cx="1141052" cy="518348"/>
            <a:chOff x="378150" y="2738736"/>
            <a:chExt cx="1503666" cy="597958"/>
          </a:xfrm>
          <a:solidFill>
            <a:schemeClr val="tx2"/>
          </a:solidFill>
        </p:grpSpPr>
        <p:sp>
          <p:nvSpPr>
            <p:cNvPr id="26" name="Rounded Rectangle 25"/>
            <p:cNvSpPr/>
            <p:nvPr/>
          </p:nvSpPr>
          <p:spPr>
            <a:xfrm>
              <a:off x="378150" y="2738736"/>
              <a:ext cx="1503666" cy="5979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395664" y="2756250"/>
              <a:ext cx="1468638" cy="562930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59" tIns="16506" rIns="24759" bIns="16506" numCol="1" spcCol="1270" anchor="ctr" anchorCtr="0">
              <a:noAutofit/>
            </a:bodyPr>
            <a:lstStyle/>
            <a:p>
              <a:pPr algn="ctr" defTabSz="577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bg1"/>
                  </a:solidFill>
                </a:rPr>
                <a:t>Mid 1990’s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547" y="3978962"/>
            <a:ext cx="1303037" cy="483553"/>
            <a:chOff x="378150" y="2738736"/>
            <a:chExt cx="1503666" cy="597958"/>
          </a:xfrm>
          <a:solidFill>
            <a:schemeClr val="tx2"/>
          </a:solidFill>
        </p:grpSpPr>
        <p:sp>
          <p:nvSpPr>
            <p:cNvPr id="29" name="Rounded Rectangle 28"/>
            <p:cNvSpPr/>
            <p:nvPr/>
          </p:nvSpPr>
          <p:spPr>
            <a:xfrm>
              <a:off x="378150" y="2738736"/>
              <a:ext cx="1503666" cy="59795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395664" y="2756250"/>
              <a:ext cx="1468638" cy="562930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59" tIns="16506" rIns="24759" bIns="16506" numCol="1" spcCol="1270" anchor="ctr" anchorCtr="0">
              <a:noAutofit/>
            </a:bodyPr>
            <a:lstStyle/>
            <a:p>
              <a:pPr algn="ctr" defTabSz="577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dirty="0">
                  <a:solidFill>
                    <a:schemeClr val="bg1"/>
                  </a:solidFill>
                </a:rPr>
                <a:t>In the beginning</a:t>
              </a:r>
            </a:p>
          </p:txBody>
        </p:sp>
      </p:grpSp>
      <p:sp>
        <p:nvSpPr>
          <p:cNvPr id="31" name="TextBox 30"/>
          <p:cNvSpPr txBox="1"/>
          <p:nvPr/>
        </p:nvSpPr>
        <p:spPr bwMode="gray">
          <a:xfrm>
            <a:off x="588113" y="3151160"/>
            <a:ext cx="1306183" cy="507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900" dirty="0"/>
              <a:t>Airline tickets only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900" dirty="0"/>
              <a:t>Simple statements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900" dirty="0"/>
              <a:t>Limited data</a:t>
            </a:r>
          </a:p>
        </p:txBody>
      </p:sp>
      <p:sp>
        <p:nvSpPr>
          <p:cNvPr id="33" name="TextBox 32"/>
          <p:cNvSpPr txBox="1"/>
          <p:nvPr/>
        </p:nvSpPr>
        <p:spPr bwMode="gray">
          <a:xfrm>
            <a:off x="2414593" y="2762225"/>
            <a:ext cx="1678651" cy="86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000" dirty="0"/>
              <a:t>Travel Agency Fees added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000" dirty="0"/>
              <a:t>Limited electronic files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000" dirty="0"/>
              <a:t>Manual CC Rec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 bwMode="gray">
          <a:xfrm>
            <a:off x="4759298" y="2362448"/>
            <a:ext cx="1615775" cy="116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Kiosk check in allowed 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Rail added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Electronic file export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Automated CC Rec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 bwMode="gray">
          <a:xfrm>
            <a:off x="6781289" y="2286264"/>
            <a:ext cx="1876397" cy="17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Air, Rail, Car &amp; Hotel 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TMC fees related to transactions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Pre - Invoice Reconciliation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Daily feed to T&amp;E systems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Automated upload to financial systems</a:t>
            </a:r>
          </a:p>
          <a:p>
            <a:pPr marL="171416" indent="-1714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/>
              <a:t>Automated allocation to GL</a:t>
            </a:r>
          </a:p>
        </p:txBody>
      </p:sp>
    </p:spTree>
    <p:extLst>
      <p:ext uri="{BB962C8B-B14F-4D97-AF65-F5344CB8AC3E}">
        <p14:creationId xmlns:p14="http://schemas.microsoft.com/office/powerpoint/2010/main" val="146513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55294"/>
            <a:ext cx="8229600" cy="933159"/>
          </a:xfrm>
        </p:spPr>
        <p:txBody>
          <a:bodyPr/>
          <a:lstStyle/>
          <a:p>
            <a:r>
              <a:rPr lang="en-US" sz="3200" dirty="0"/>
              <a:t>Travel Managers Are Very/Satisfied With Various Elements of Their CTA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21117024"/>
              </p:ext>
            </p:extLst>
          </p:nvPr>
        </p:nvGraphicFramePr>
        <p:xfrm>
          <a:off x="949041" y="1356818"/>
          <a:ext cx="7245917" cy="457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158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18718"/>
            <a:ext cx="8229600" cy="933159"/>
          </a:xfrm>
        </p:spPr>
        <p:txBody>
          <a:bodyPr/>
          <a:lstStyle/>
          <a:p>
            <a:r>
              <a:rPr lang="en-US" sz="3000" dirty="0"/>
              <a:t>Where Travel Managers See Opportunity For Improvement</a:t>
            </a:r>
            <a:endParaRPr lang="de-DE" sz="3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542804742"/>
              </p:ext>
            </p:extLst>
          </p:nvPr>
        </p:nvGraphicFramePr>
        <p:xfrm>
          <a:off x="745751" y="1135126"/>
          <a:ext cx="7521413" cy="4799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73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983091-0DB6-4B6F-9201-B8A539B6DA75}" type="slidenum">
              <a:rPr lang="de-DE" smtClean="0"/>
              <a:pPr/>
              <a:t>16</a:t>
            </a:fld>
            <a:r>
              <a:rPr lang="de-DE" dirty="0"/>
              <a:t>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15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41064" y="475323"/>
            <a:ext cx="5206666" cy="4608741"/>
          </a:xfrm>
          <a:solidFill>
            <a:schemeClr val="tx2">
              <a:lumMod val="60000"/>
              <a:lumOff val="40000"/>
              <a:alpha val="75000"/>
            </a:schemeClr>
          </a:solidFill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Fees &amp; Reconciliation</a:t>
            </a:r>
          </a:p>
          <a:p>
            <a:endParaRPr lang="en-US" b="0" dirty="0">
              <a:solidFill>
                <a:schemeClr val="bg1"/>
              </a:solidFill>
            </a:endParaRPr>
          </a:p>
          <a:p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41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37159" y="118718"/>
            <a:ext cx="8785351" cy="933159"/>
          </a:xfrm>
        </p:spPr>
        <p:txBody>
          <a:bodyPr/>
          <a:lstStyle/>
          <a:p>
            <a:r>
              <a:rPr lang="en-US" sz="3200" dirty="0"/>
              <a:t>Do You Know What Fees You Are Charged?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08706218"/>
              </p:ext>
            </p:extLst>
          </p:nvPr>
        </p:nvGraphicFramePr>
        <p:xfrm>
          <a:off x="356550" y="1143317"/>
          <a:ext cx="8501952" cy="419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 bwMode="gray">
          <a:xfrm>
            <a:off x="686700" y="1848567"/>
            <a:ext cx="7999148" cy="71175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686699" y="5104906"/>
            <a:ext cx="7685699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don’t know what you are being charged, you might be missing a savings opportunity.</a:t>
            </a:r>
          </a:p>
        </p:txBody>
      </p:sp>
    </p:spTree>
    <p:extLst>
      <p:ext uri="{BB962C8B-B14F-4D97-AF65-F5344CB8AC3E}">
        <p14:creationId xmlns:p14="http://schemas.microsoft.com/office/powerpoint/2010/main" val="414608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64438"/>
            <a:ext cx="8229600" cy="933159"/>
          </a:xfrm>
        </p:spPr>
        <p:txBody>
          <a:bodyPr/>
          <a:lstStyle/>
          <a:p>
            <a:r>
              <a:rPr lang="en-US" sz="3200" dirty="0"/>
              <a:t>Are Your Travel Expenses Settled In Local Currencies?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C036BE6-F0BA-41CE-8BDB-AF1055CDB8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7228072"/>
              </p:ext>
            </p:extLst>
          </p:nvPr>
        </p:nvGraphicFramePr>
        <p:xfrm>
          <a:off x="915247" y="1215925"/>
          <a:ext cx="7313507" cy="467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gray">
          <a:xfrm>
            <a:off x="619608" y="5025694"/>
            <a:ext cx="7847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great opportunity for you to show cost savings for your travel program if you are not settling in local currency.</a:t>
            </a:r>
          </a:p>
        </p:txBody>
      </p:sp>
    </p:spTree>
    <p:extLst>
      <p:ext uri="{BB962C8B-B14F-4D97-AF65-F5344CB8AC3E}">
        <p14:creationId xmlns:p14="http://schemas.microsoft.com/office/powerpoint/2010/main" val="2023871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83310"/>
            <a:ext cx="8229600" cy="933159"/>
          </a:xfrm>
        </p:spPr>
        <p:txBody>
          <a:bodyPr/>
          <a:lstStyle/>
          <a:p>
            <a:r>
              <a:rPr lang="en-US" sz="3200" dirty="0"/>
              <a:t>A Majority of Companies Reconcile Expense Data Internally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endParaRPr lang="de-DE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C036BE6-F0BA-41CE-8BDB-AF1055CDB815}"/>
              </a:ext>
            </a:extLst>
          </p:cNvPr>
          <p:cNvGraphicFramePr/>
          <p:nvPr>
            <p:extLst/>
          </p:nvPr>
        </p:nvGraphicFramePr>
        <p:xfrm>
          <a:off x="915247" y="1441332"/>
          <a:ext cx="7313507" cy="429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gray">
          <a:xfrm>
            <a:off x="866496" y="5016603"/>
            <a:ext cx="7389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know the time/effort that your company expends to manage expense reconciliation? </a:t>
            </a:r>
          </a:p>
        </p:txBody>
      </p:sp>
    </p:spTree>
    <p:extLst>
      <p:ext uri="{BB962C8B-B14F-4D97-AF65-F5344CB8AC3E}">
        <p14:creationId xmlns:p14="http://schemas.microsoft.com/office/powerpoint/2010/main" val="3137427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 txBox="1">
            <a:spLocks/>
          </p:cNvSpPr>
          <p:nvPr/>
        </p:nvSpPr>
        <p:spPr>
          <a:xfrm>
            <a:off x="813540" y="1714820"/>
            <a:ext cx="518069" cy="5896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3" name="Textplatzhalter 3"/>
          <p:cNvSpPr txBox="1">
            <a:spLocks/>
          </p:cNvSpPr>
          <p:nvPr/>
        </p:nvSpPr>
        <p:spPr>
          <a:xfrm>
            <a:off x="813540" y="2304500"/>
            <a:ext cx="518069" cy="6856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1445072" y="1712967"/>
            <a:ext cx="5925084" cy="66771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>
                <a:cs typeface="Arial"/>
              </a:rPr>
              <a:t>Payment Methods: Pros &amp; Cons</a:t>
            </a:r>
            <a:endParaRPr lang="de-DE" sz="2400" dirty="0">
              <a:cs typeface="Arial"/>
            </a:endParaRPr>
          </a:p>
        </p:txBody>
      </p:sp>
      <p:sp>
        <p:nvSpPr>
          <p:cNvPr id="5" name="Textplatzhalter 5"/>
          <p:cNvSpPr txBox="1">
            <a:spLocks/>
          </p:cNvSpPr>
          <p:nvPr/>
        </p:nvSpPr>
        <p:spPr>
          <a:xfrm>
            <a:off x="813540" y="2990142"/>
            <a:ext cx="518069" cy="6856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6" name="Textplatzhalter 6"/>
          <p:cNvSpPr txBox="1">
            <a:spLocks/>
          </p:cNvSpPr>
          <p:nvPr/>
        </p:nvSpPr>
        <p:spPr>
          <a:xfrm>
            <a:off x="1445072" y="2358278"/>
            <a:ext cx="6190168" cy="5883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>
                <a:cs typeface="Arial"/>
              </a:rPr>
              <a:t>Corporate Cards &amp; Central Travel Accounts</a:t>
            </a:r>
            <a:endParaRPr lang="de-DE" sz="2400" dirty="0">
              <a:cs typeface="Arial"/>
            </a:endParaRPr>
          </a:p>
        </p:txBody>
      </p:sp>
      <p:sp>
        <p:nvSpPr>
          <p:cNvPr id="7" name="Textplatzhalter 7"/>
          <p:cNvSpPr txBox="1">
            <a:spLocks/>
          </p:cNvSpPr>
          <p:nvPr/>
        </p:nvSpPr>
        <p:spPr>
          <a:xfrm>
            <a:off x="813540" y="3675782"/>
            <a:ext cx="518069" cy="6856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8" name="Textplatzhalter 10"/>
          <p:cNvSpPr txBox="1">
            <a:spLocks/>
          </p:cNvSpPr>
          <p:nvPr/>
        </p:nvSpPr>
        <p:spPr>
          <a:xfrm>
            <a:off x="1445072" y="3025993"/>
            <a:ext cx="5925084" cy="6173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>
                <a:cs typeface="Arial"/>
              </a:rPr>
              <a:t>Credit Fees &amp; Reconciliation</a:t>
            </a:r>
            <a:endParaRPr lang="de-DE" sz="2400" dirty="0">
              <a:cs typeface="Arial"/>
            </a:endParaRPr>
          </a:p>
        </p:txBody>
      </p:sp>
      <p:sp>
        <p:nvSpPr>
          <p:cNvPr id="9" name="Titel 11"/>
          <p:cNvSpPr txBox="1">
            <a:spLocks/>
          </p:cNvSpPr>
          <p:nvPr/>
        </p:nvSpPr>
        <p:spPr>
          <a:xfrm>
            <a:off x="1714070" y="365735"/>
            <a:ext cx="5741003" cy="5002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 baseline="0">
                <a:solidFill>
                  <a:srgbClr val="0590AC"/>
                </a:solidFill>
                <a:latin typeface="Avenir Medium"/>
                <a:ea typeface="+mj-ea"/>
                <a:cs typeface="Superclarendon Bold"/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10" name="Textplatzhalter 7"/>
          <p:cNvSpPr txBox="1">
            <a:spLocks/>
          </p:cNvSpPr>
          <p:nvPr/>
        </p:nvSpPr>
        <p:spPr>
          <a:xfrm>
            <a:off x="814504" y="4361424"/>
            <a:ext cx="518039" cy="6856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814504" y="5047065"/>
            <a:ext cx="518039" cy="6856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2" name="Textplatzhalter 10"/>
          <p:cNvSpPr txBox="1">
            <a:spLocks/>
          </p:cNvSpPr>
          <p:nvPr/>
        </p:nvSpPr>
        <p:spPr>
          <a:xfrm>
            <a:off x="1450066" y="3717138"/>
            <a:ext cx="5925084" cy="6173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>
                <a:cs typeface="Arial"/>
              </a:rPr>
              <a:t>Virtual Payment</a:t>
            </a:r>
            <a:endParaRPr lang="de-DE" sz="2400" dirty="0">
              <a:cs typeface="Arial"/>
            </a:endParaRPr>
          </a:p>
        </p:txBody>
      </p:sp>
      <p:sp>
        <p:nvSpPr>
          <p:cNvPr id="13" name="Textplatzhalter 10"/>
          <p:cNvSpPr txBox="1">
            <a:spLocks/>
          </p:cNvSpPr>
          <p:nvPr/>
        </p:nvSpPr>
        <p:spPr>
          <a:xfrm>
            <a:off x="1450066" y="4393816"/>
            <a:ext cx="5925084" cy="6173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>
                <a:cs typeface="Arial"/>
              </a:rPr>
              <a:t>The Notre Dame Hybrid Solution</a:t>
            </a:r>
            <a:endParaRPr lang="de-DE" sz="2400" dirty="0">
              <a:cs typeface="Arial"/>
            </a:endParaRPr>
          </a:p>
        </p:txBody>
      </p:sp>
      <p:sp>
        <p:nvSpPr>
          <p:cNvPr id="14" name="Textplatzhalter 10"/>
          <p:cNvSpPr txBox="1">
            <a:spLocks/>
          </p:cNvSpPr>
          <p:nvPr/>
        </p:nvSpPr>
        <p:spPr>
          <a:xfrm>
            <a:off x="1450852" y="5097383"/>
            <a:ext cx="5925084" cy="61739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003B49"/>
                </a:solidFill>
                <a:latin typeface="Avenir Book"/>
                <a:ea typeface="+mn-ea"/>
                <a:cs typeface="Superclarendon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>
                <a:cs typeface="Arial"/>
              </a:rPr>
              <a:t>The TMC Perspective On Travel Payment</a:t>
            </a:r>
            <a:endParaRPr lang="de-DE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4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10158"/>
            <a:ext cx="8229600" cy="933159"/>
          </a:xfrm>
        </p:spPr>
        <p:txBody>
          <a:bodyPr/>
          <a:lstStyle/>
          <a:p>
            <a:r>
              <a:rPr lang="en-US" sz="3200" dirty="0"/>
              <a:t>What Department Is Responsible For Reconciliation?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8EE14DBB-29A2-4D94-8E62-BB5B07659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67131"/>
              </p:ext>
            </p:extLst>
          </p:nvPr>
        </p:nvGraphicFramePr>
        <p:xfrm>
          <a:off x="915247" y="1321078"/>
          <a:ext cx="7161142" cy="411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gray">
          <a:xfrm>
            <a:off x="1011005" y="5274360"/>
            <a:ext cx="734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how automation could save time and money with expense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51931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5561"/>
          <a:stretch>
            <a:fillRect/>
          </a:stretch>
        </p:blipFill>
        <p:spPr>
          <a:xfrm>
            <a:off x="263" y="0"/>
            <a:ext cx="9141884" cy="6856414"/>
          </a:xfr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983091-0DB6-4B6F-9201-B8A539B6DA75}" type="slidenum">
              <a:rPr lang="de-DE" smtClean="0"/>
              <a:pPr/>
              <a:t>21</a:t>
            </a:fld>
            <a:r>
              <a:rPr lang="de-DE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755533" y="475323"/>
            <a:ext cx="5392197" cy="4751020"/>
          </a:xfrm>
          <a:solidFill>
            <a:schemeClr val="accent4">
              <a:alpha val="75000"/>
            </a:schemeClr>
          </a:solidFill>
        </p:spPr>
        <p:txBody>
          <a:bodyPr/>
          <a:lstStyle/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Virtual </a:t>
            </a:r>
            <a:r>
              <a:rPr lang="de-DE" b="0" dirty="0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endParaRPr lang="de-DE" sz="3199" dirty="0">
              <a:cs typeface="Arial"/>
            </a:endParaRPr>
          </a:p>
          <a:p>
            <a:endParaRPr lang="de-DE" sz="3199" dirty="0">
              <a:cs typeface="Aria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160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94"/>
            <a:ext cx="8229600" cy="933159"/>
          </a:xfrm>
        </p:spPr>
        <p:txBody>
          <a:bodyPr/>
          <a:lstStyle/>
          <a:p>
            <a:r>
              <a:rPr lang="en-US" sz="3200" dirty="0"/>
              <a:t>What Is Virtual Payment?</a:t>
            </a:r>
          </a:p>
        </p:txBody>
      </p:sp>
      <p:sp>
        <p:nvSpPr>
          <p:cNvPr id="3" name="TextBox 2"/>
          <p:cNvSpPr txBox="1"/>
          <p:nvPr/>
        </p:nvSpPr>
        <p:spPr bwMode="gray">
          <a:xfrm>
            <a:off x="479471" y="1987643"/>
            <a:ext cx="7922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Traditional credit card number, without the physical card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Transaction specific, one–to–one payment</a:t>
            </a:r>
          </a:p>
          <a:p>
            <a:pPr marL="742801" lvl="1" indent="-285693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Authorized for a specific transaction</a:t>
            </a:r>
          </a:p>
          <a:p>
            <a:pPr marL="742801" lvl="1" indent="-285693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of dates</a:t>
            </a:r>
          </a:p>
          <a:p>
            <a:pPr marL="742801" lvl="1" indent="-285693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Amount cap</a:t>
            </a:r>
          </a:p>
          <a:p>
            <a:pPr marL="742801" lvl="1" indent="-285693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Vendor restrictions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transaction is complete, the account number is inactive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Specific traveler data collected at time of card creation, allows for easy allocation 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450581" y="1492840"/>
            <a:ext cx="5571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customary aspects of a virtual card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40" y="1820145"/>
            <a:ext cx="2174051" cy="2130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gray">
          <a:xfrm>
            <a:off x="534335" y="5208574"/>
            <a:ext cx="7465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virtual payment – mobile application of virtual payment is a new innovation available in the market.</a:t>
            </a:r>
          </a:p>
        </p:txBody>
      </p:sp>
    </p:spTree>
    <p:extLst>
      <p:ext uri="{BB962C8B-B14F-4D97-AF65-F5344CB8AC3E}">
        <p14:creationId xmlns:p14="http://schemas.microsoft.com/office/powerpoint/2010/main" val="23792618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192" y="255556"/>
            <a:ext cx="6055829" cy="851397"/>
          </a:xfrm>
        </p:spPr>
        <p:txBody>
          <a:bodyPr/>
          <a:lstStyle/>
          <a:p>
            <a:r>
              <a:rPr lang="en-US" sz="3200" dirty="0"/>
              <a:t>Virtual Payment On The Rise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2123" y="1155551"/>
            <a:ext cx="7921766" cy="399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use of virtual cards as a form of payment </a:t>
            </a:r>
            <a:r>
              <a:rPr lang="en-US" sz="2000" dirty="0" smtClean="0"/>
              <a:t>has </a:t>
            </a:r>
            <a:r>
              <a:rPr lang="en-US" sz="2000" dirty="0"/>
              <a:t>risen dramatically.  In research conducted earlier this year, virtual card usage was below 1% in 2016 and has shot to over 10% in 2017*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4968437" y="5833267"/>
            <a:ext cx="3923564" cy="230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 Based on International Travel Management Study 2017 – AirPlus International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914" b="7546"/>
          <a:stretch/>
        </p:blipFill>
        <p:spPr>
          <a:xfrm>
            <a:off x="2131675" y="2228264"/>
            <a:ext cx="4850729" cy="32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834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18"/>
            <a:ext cx="8229600" cy="933159"/>
          </a:xfrm>
        </p:spPr>
        <p:txBody>
          <a:bodyPr/>
          <a:lstStyle/>
          <a:p>
            <a:r>
              <a:rPr lang="en-US" sz="3200" dirty="0"/>
              <a:t>Benefits for Virtual Card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1038" y="1524065"/>
            <a:ext cx="7922224" cy="3705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Travel Managers &amp; Travelers Enjoy Benefits Of Virtual Payment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Rounded Rectangular Callout 6"/>
          <p:cNvSpPr/>
          <p:nvPr/>
        </p:nvSpPr>
        <p:spPr bwMode="gray">
          <a:xfrm>
            <a:off x="5714735" y="1966172"/>
            <a:ext cx="2972065" cy="1545124"/>
          </a:xfrm>
          <a:prstGeom prst="wedgeRoundRectCallout">
            <a:avLst>
              <a:gd name="adj1" fmla="val -57944"/>
              <a:gd name="adj2" fmla="val 48197"/>
              <a:gd name="adj3" fmla="val 16667"/>
            </a:avLst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 have a “no hassle” check-in &amp; check-out – invisible payment.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 don’t have to worry about reimbursement.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is integrated into my expense reporting system.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78" y="3151285"/>
            <a:ext cx="1124641" cy="2578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31" y="3789864"/>
            <a:ext cx="1106657" cy="1985426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 bwMode="gray">
          <a:xfrm>
            <a:off x="1905618" y="1948246"/>
            <a:ext cx="2840118" cy="1841618"/>
          </a:xfrm>
          <a:prstGeom prst="wedgeRoundRectCallout">
            <a:avLst>
              <a:gd name="adj1" fmla="val -74247"/>
              <a:gd name="adj2" fmla="val 64073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secure form of payment for my travelers and worry less about fraud.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detailed data means there are almost no reconciliation challenges.</a:t>
            </a:r>
          </a:p>
          <a:p>
            <a:pPr algn="l"/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 automatically feed into the EMS/GL systems keeping our internal financial teams thrilled.</a:t>
            </a:r>
          </a:p>
        </p:txBody>
      </p:sp>
    </p:spTree>
    <p:extLst>
      <p:ext uri="{BB962C8B-B14F-4D97-AF65-F5344CB8AC3E}">
        <p14:creationId xmlns:p14="http://schemas.microsoft.com/office/powerpoint/2010/main" val="18904000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74320" y="182726"/>
            <a:ext cx="8622792" cy="933159"/>
          </a:xfrm>
        </p:spPr>
        <p:txBody>
          <a:bodyPr/>
          <a:lstStyle/>
          <a:p>
            <a:r>
              <a:rPr lang="en-US" sz="3200" dirty="0"/>
              <a:t>Your Payment Program Has Many Elements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58073521"/>
              </p:ext>
            </p:extLst>
          </p:nvPr>
        </p:nvGraphicFramePr>
        <p:xfrm>
          <a:off x="2524834" y="1972403"/>
          <a:ext cx="4180272" cy="281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 bwMode="gray">
          <a:xfrm>
            <a:off x="1633448" y="2525192"/>
            <a:ext cx="2056924" cy="685641"/>
          </a:xfrm>
          <a:prstGeom prst="ellipse">
            <a:avLst/>
          </a:prstGeom>
          <a:solidFill>
            <a:srgbClr val="80F4EE"/>
          </a:solidFill>
          <a:ln>
            <a:solidFill>
              <a:srgbClr val="27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Currency Settlement</a:t>
            </a:r>
          </a:p>
        </p:txBody>
      </p:sp>
      <p:sp>
        <p:nvSpPr>
          <p:cNvPr id="7" name="Oval 6"/>
          <p:cNvSpPr/>
          <p:nvPr/>
        </p:nvSpPr>
        <p:spPr bwMode="gray">
          <a:xfrm>
            <a:off x="1529584" y="3876962"/>
            <a:ext cx="2160788" cy="685641"/>
          </a:xfrm>
          <a:prstGeom prst="ellipse">
            <a:avLst/>
          </a:prstGeom>
          <a:solidFill>
            <a:srgbClr val="80F4EE"/>
          </a:solidFill>
          <a:ln>
            <a:solidFill>
              <a:srgbClr val="27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Reconciliation</a:t>
            </a:r>
          </a:p>
        </p:txBody>
      </p:sp>
      <p:sp>
        <p:nvSpPr>
          <p:cNvPr id="8" name="Oval 7"/>
          <p:cNvSpPr/>
          <p:nvPr/>
        </p:nvSpPr>
        <p:spPr bwMode="gray">
          <a:xfrm>
            <a:off x="5562371" y="3876962"/>
            <a:ext cx="2137985" cy="685641"/>
          </a:xfrm>
          <a:prstGeom prst="ellipse">
            <a:avLst/>
          </a:prstGeom>
          <a:solidFill>
            <a:srgbClr val="80F4EE"/>
          </a:solidFill>
          <a:ln>
            <a:solidFill>
              <a:srgbClr val="27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Fees</a:t>
            </a:r>
          </a:p>
        </p:txBody>
      </p:sp>
      <p:sp>
        <p:nvSpPr>
          <p:cNvPr id="9" name="Oval 8"/>
          <p:cNvSpPr/>
          <p:nvPr/>
        </p:nvSpPr>
        <p:spPr bwMode="gray">
          <a:xfrm>
            <a:off x="5638553" y="2511767"/>
            <a:ext cx="2056924" cy="685641"/>
          </a:xfrm>
          <a:prstGeom prst="ellipse">
            <a:avLst/>
          </a:prstGeom>
          <a:solidFill>
            <a:srgbClr val="80F4EE"/>
          </a:solidFill>
          <a:ln>
            <a:solidFill>
              <a:srgbClr val="27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Rebate</a:t>
            </a:r>
          </a:p>
        </p:txBody>
      </p:sp>
      <p:sp>
        <p:nvSpPr>
          <p:cNvPr id="10" name="Oval 9"/>
          <p:cNvSpPr/>
          <p:nvPr/>
        </p:nvSpPr>
        <p:spPr bwMode="gray">
          <a:xfrm>
            <a:off x="3581629" y="4638786"/>
            <a:ext cx="2056924" cy="685641"/>
          </a:xfrm>
          <a:prstGeom prst="ellipse">
            <a:avLst/>
          </a:prstGeom>
          <a:solidFill>
            <a:srgbClr val="80F4EE"/>
          </a:solidFill>
          <a:ln>
            <a:solidFill>
              <a:srgbClr val="27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Fraud Risk</a:t>
            </a:r>
          </a:p>
        </p:txBody>
      </p:sp>
      <p:sp>
        <p:nvSpPr>
          <p:cNvPr id="11" name="Oval 10"/>
          <p:cNvSpPr/>
          <p:nvPr/>
        </p:nvSpPr>
        <p:spPr bwMode="gray">
          <a:xfrm>
            <a:off x="3586508" y="1448259"/>
            <a:ext cx="2056924" cy="685641"/>
          </a:xfrm>
          <a:prstGeom prst="ellipse">
            <a:avLst/>
          </a:prstGeom>
          <a:solidFill>
            <a:srgbClr val="80F4EE"/>
          </a:solidFill>
          <a:ln>
            <a:solidFill>
              <a:srgbClr val="27ED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Data Detail &amp; Quality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71582" y="5512218"/>
            <a:ext cx="899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Payment Program Optimized To Your Specific Travel Program Needs?</a:t>
            </a:r>
          </a:p>
        </p:txBody>
      </p:sp>
    </p:spTree>
    <p:extLst>
      <p:ext uri="{BB962C8B-B14F-4D97-AF65-F5344CB8AC3E}">
        <p14:creationId xmlns:p14="http://schemas.microsoft.com/office/powerpoint/2010/main" val="2172441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55294"/>
            <a:ext cx="8229600" cy="933159"/>
          </a:xfrm>
        </p:spPr>
        <p:txBody>
          <a:bodyPr/>
          <a:lstStyle/>
          <a:p>
            <a:r>
              <a:rPr lang="en-US" sz="3200" dirty="0"/>
              <a:t>Considerations Other Than The Numbers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48933562"/>
              </p:ext>
            </p:extLst>
          </p:nvPr>
        </p:nvGraphicFramePr>
        <p:xfrm>
          <a:off x="1064582" y="875798"/>
          <a:ext cx="7008777" cy="472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 bwMode="gray">
          <a:xfrm>
            <a:off x="24724" y="5477821"/>
            <a:ext cx="9099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consider value-added qualitative aspects of a payment provider.</a:t>
            </a:r>
          </a:p>
        </p:txBody>
      </p:sp>
    </p:spTree>
    <p:extLst>
      <p:ext uri="{BB962C8B-B14F-4D97-AF65-F5344CB8AC3E}">
        <p14:creationId xmlns:p14="http://schemas.microsoft.com/office/powerpoint/2010/main" val="49380830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983091-0DB6-4B6F-9201-B8A539B6DA75}" type="slidenum">
              <a:rPr lang="de-DE" smtClean="0"/>
              <a:pPr/>
              <a:t>27</a:t>
            </a:fld>
            <a:r>
              <a:rPr lang="de-DE" dirty="0"/>
              <a:t>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1528"/>
          <a:stretch>
            <a:fillRect/>
          </a:stretch>
        </p:blipFill>
        <p:spPr>
          <a:xfrm>
            <a:off x="1" y="0"/>
            <a:ext cx="9142411" cy="685641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51057" y="475323"/>
            <a:ext cx="5391885" cy="475102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Payment Solution:  A Hybrid Approach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6667" t="20000" r="7500" b="73162"/>
          <a:stretch/>
        </p:blipFill>
        <p:spPr>
          <a:xfrm>
            <a:off x="4754510" y="1043243"/>
            <a:ext cx="2133106" cy="70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347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302"/>
            <a:ext cx="8229600" cy="933159"/>
          </a:xfrm>
        </p:spPr>
        <p:txBody>
          <a:bodyPr/>
          <a:lstStyle/>
          <a:p>
            <a:r>
              <a:rPr lang="en-US" sz="3200" dirty="0"/>
              <a:t>Our Payment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0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Travel &amp; Expense </a:t>
            </a:r>
          </a:p>
          <a:p>
            <a:pPr marL="799940" lvl="2" indent="-342831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Central Travel </a:t>
            </a:r>
            <a:r>
              <a:rPr lang="en-US" sz="2000" dirty="0" smtClean="0"/>
              <a:t>Account (aka Ghost Card)</a:t>
            </a:r>
            <a:endParaRPr lang="en-US" sz="2000" dirty="0"/>
          </a:p>
          <a:p>
            <a:pPr marL="799940" lvl="2" indent="-342831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Travel Card </a:t>
            </a:r>
          </a:p>
          <a:p>
            <a:pPr marL="799940" lvl="2" indent="-342831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Meeting Card</a:t>
            </a:r>
          </a:p>
          <a:p>
            <a:pPr marL="799940" lvl="2" indent="-342831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Personal Card/Cash</a:t>
            </a:r>
          </a:p>
          <a:p>
            <a:pPr marL="0" lvl="2" indent="0">
              <a:buNone/>
            </a:pPr>
            <a:endParaRPr lang="en-US" b="1" dirty="0"/>
          </a:p>
          <a:p>
            <a:pPr marL="0" lvl="2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marL="812637" lvl="3" indent="-342831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Traveler Ease Of Use </a:t>
            </a:r>
          </a:p>
          <a:p>
            <a:pPr marL="812637" lvl="3" indent="-342831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Expense Policy </a:t>
            </a:r>
            <a:r>
              <a:rPr lang="en-US" dirty="0"/>
              <a:t>Compliance</a:t>
            </a:r>
          </a:p>
          <a:p>
            <a:pPr marL="812637" lvl="3" indent="-342831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Integration With Expense System Reporting</a:t>
            </a:r>
          </a:p>
          <a:p>
            <a:pPr marL="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3349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022"/>
            <a:ext cx="8229600" cy="933159"/>
          </a:xfrm>
        </p:spPr>
        <p:txBody>
          <a:bodyPr/>
          <a:lstStyle/>
          <a:p>
            <a:r>
              <a:rPr lang="en-US" sz="3200" dirty="0"/>
              <a:t>Corporate Cards – </a:t>
            </a:r>
            <a:r>
              <a:rPr lang="en-US" sz="3200" dirty="0" smtClean="0"/>
              <a:t>By The Numbers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08184"/>
              </p:ext>
            </p:extLst>
          </p:nvPr>
        </p:nvGraphicFramePr>
        <p:xfrm>
          <a:off x="1096488" y="2347026"/>
          <a:ext cx="6871855" cy="222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1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6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 Cards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Meeting Cards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r>
                        <a:rPr lang="en-US" dirty="0" smtClean="0"/>
                        <a:t>Open Cards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r>
                        <a:rPr lang="en-US" dirty="0" smtClean="0"/>
                        <a:t>Active Cards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244">
                <a:tc>
                  <a:txBody>
                    <a:bodyPr/>
                    <a:lstStyle/>
                    <a:p>
                      <a:r>
                        <a:rPr lang="en-US" dirty="0" smtClean="0"/>
                        <a:t>FY Spend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$4.5M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$9.3M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14" y="5566958"/>
            <a:ext cx="3721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</a:t>
            </a:r>
            <a:r>
              <a:rPr lang="en-US" sz="1400" dirty="0" smtClean="0"/>
              <a:t>Projected thru end of Oct 2017 (contract term)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6831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120"/>
          <a:stretch>
            <a:fillRect/>
          </a:stretch>
        </p:blipFill>
        <p:spPr/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755533" y="475323"/>
            <a:ext cx="5392197" cy="4751020"/>
          </a:xfrm>
          <a:solidFill>
            <a:schemeClr val="accent3">
              <a:alpha val="75000"/>
            </a:schemeClr>
          </a:solidFill>
        </p:spPr>
        <p:txBody>
          <a:bodyPr/>
          <a:lstStyle/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Payment Methods: Pros &amp; Cons</a:t>
            </a:r>
            <a:endParaRPr lang="de-DE" sz="31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2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75" y="191870"/>
            <a:ext cx="7291026" cy="933159"/>
          </a:xfrm>
        </p:spPr>
        <p:txBody>
          <a:bodyPr>
            <a:normAutofit/>
          </a:bodyPr>
          <a:lstStyle/>
          <a:p>
            <a:r>
              <a:rPr lang="en-US" sz="3200" dirty="0"/>
              <a:t>Airfare Spend – </a:t>
            </a:r>
            <a:r>
              <a:rPr lang="en-US" sz="3200" dirty="0" smtClean="0"/>
              <a:t>By </a:t>
            </a:r>
            <a:r>
              <a:rPr lang="en-US" sz="3200" dirty="0"/>
              <a:t>Payment 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4359" y="5709359"/>
            <a:ext cx="3764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 Does not include Air Charter </a:t>
            </a:r>
            <a:r>
              <a:rPr lang="en-US" sz="1400" dirty="0" smtClean="0"/>
              <a:t>Spend. FY 17 data.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75" y="1091126"/>
            <a:ext cx="7291026" cy="40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2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2726"/>
            <a:ext cx="8229600" cy="933159"/>
          </a:xfrm>
        </p:spPr>
        <p:txBody>
          <a:bodyPr/>
          <a:lstStyle/>
          <a:p>
            <a:r>
              <a:rPr lang="en-US" sz="3200" b="1" dirty="0"/>
              <a:t>Central </a:t>
            </a:r>
            <a:r>
              <a:rPr lang="en-US" sz="3200" dirty="0"/>
              <a:t>T</a:t>
            </a:r>
            <a:r>
              <a:rPr lang="en-US" sz="3200" b="1" dirty="0" smtClean="0"/>
              <a:t>ravel Account (CTA)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898" y="1186113"/>
            <a:ext cx="7918205" cy="472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Airfare charges only; directly charged to budget unit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Corporate bill/ Corporate pay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Corporate liability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Charges available in expense management system for documentation on expense reports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Inclusion of payment charge on expense reports for full-trip compliance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Managing group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guest travel charges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13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446"/>
            <a:ext cx="8229600" cy="933159"/>
          </a:xfrm>
        </p:spPr>
        <p:txBody>
          <a:bodyPr/>
          <a:lstStyle/>
          <a:p>
            <a:r>
              <a:rPr lang="en-US" sz="3200" b="1" dirty="0"/>
              <a:t>Corporate Card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898" y="1280583"/>
            <a:ext cx="7918205" cy="441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T&amp;E expense for traveler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Individual bill; Individual pay (IBIP)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Corporate liability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Charges available in expense management system for documentation on expense reports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usage of travel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Delinquency follow-up</a:t>
            </a:r>
          </a:p>
        </p:txBody>
      </p:sp>
    </p:spTree>
    <p:extLst>
      <p:ext uri="{BB962C8B-B14F-4D97-AF65-F5344CB8AC3E}">
        <p14:creationId xmlns:p14="http://schemas.microsoft.com/office/powerpoint/2010/main" val="36934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5294"/>
            <a:ext cx="8229600" cy="933159"/>
          </a:xfrm>
        </p:spPr>
        <p:txBody>
          <a:bodyPr/>
          <a:lstStyle/>
          <a:p>
            <a:r>
              <a:rPr lang="en-US" sz="3200" b="1" dirty="0"/>
              <a:t>Meeting Card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898" y="1323273"/>
            <a:ext cx="7918205" cy="441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T&amp;E expense for a small groups, athletic teams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Individual bill/Corporate pay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Corporate liability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Charges available in Concur for documentation on expense reports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Timely submission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payment of card</a:t>
            </a:r>
          </a:p>
          <a:p>
            <a:pPr marL="571386" lvl="1" indent="-342831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Easily perceived as a substitute for individual travel card</a:t>
            </a:r>
          </a:p>
        </p:txBody>
      </p:sp>
    </p:spTree>
    <p:extLst>
      <p:ext uri="{BB962C8B-B14F-4D97-AF65-F5344CB8AC3E}">
        <p14:creationId xmlns:p14="http://schemas.microsoft.com/office/powerpoint/2010/main" val="8652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3582"/>
            <a:ext cx="8229600" cy="933159"/>
          </a:xfrm>
        </p:spPr>
        <p:txBody>
          <a:bodyPr/>
          <a:lstStyle/>
          <a:p>
            <a:r>
              <a:rPr lang="en-US" sz="3200" b="1" dirty="0"/>
              <a:t>What’s </a:t>
            </a:r>
            <a:r>
              <a:rPr lang="en-US" sz="3200" b="1" dirty="0" smtClean="0"/>
              <a:t>Next</a:t>
            </a:r>
            <a:r>
              <a:rPr lang="en-US" sz="3200" b="1" dirty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898" y="1195257"/>
            <a:ext cx="7918205" cy="441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 Travel Account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promote use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CTA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(direct charge to budget unit)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Corporate Card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Continue to encourage use of travel cards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Faculty vs. staff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Card</a:t>
            </a:r>
          </a:p>
          <a:p>
            <a:pPr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Monitor appropriate use of meeting card</a:t>
            </a:r>
          </a:p>
        </p:txBody>
      </p:sp>
    </p:spTree>
    <p:extLst>
      <p:ext uri="{BB962C8B-B14F-4D97-AF65-F5344CB8AC3E}">
        <p14:creationId xmlns:p14="http://schemas.microsoft.com/office/powerpoint/2010/main" val="18683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983091-0DB6-4B6F-9201-B8A539B6DA75}" type="slidenum">
              <a:rPr lang="de-DE" smtClean="0"/>
              <a:pPr/>
              <a:t>35</a:t>
            </a:fld>
            <a:r>
              <a:rPr lang="de-DE" dirty="0"/>
              <a:t>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1528"/>
          <a:stretch>
            <a:fillRect/>
          </a:stretch>
        </p:blipFill>
        <p:spPr>
          <a:xfrm>
            <a:off x="1" y="-9144"/>
            <a:ext cx="9142411" cy="685641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33994" y="229341"/>
            <a:ext cx="5391885" cy="4751020"/>
          </a:xfrm>
          <a:solidFill>
            <a:schemeClr val="bg2">
              <a:lumMod val="50000"/>
              <a:alpha val="75000"/>
            </a:schemeClr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TMC Perspective On Travel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6714" r="7900" b="21287"/>
          <a:stretch/>
        </p:blipFill>
        <p:spPr>
          <a:xfrm>
            <a:off x="4700016" y="804673"/>
            <a:ext cx="2468880" cy="71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75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3582"/>
            <a:ext cx="8229600" cy="933159"/>
          </a:xfrm>
        </p:spPr>
        <p:txBody>
          <a:bodyPr/>
          <a:lstStyle/>
          <a:p>
            <a:r>
              <a:rPr lang="en-US" sz="3200" b="1" dirty="0"/>
              <a:t>Travel Payment Solutions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898" y="1195257"/>
            <a:ext cx="7918205" cy="441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TMC Challenges</a:t>
            </a:r>
          </a:p>
          <a:p>
            <a:pPr marL="457200" lvl="1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Ability to implement and support multiple solutions for clients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Higher Education needs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Athletics/Team Travel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Faculty/Staff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Distinctive Events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Guests</a:t>
            </a:r>
          </a:p>
          <a:p>
            <a:pPr lvl="3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of data into existing systems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07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3582"/>
            <a:ext cx="8229600" cy="933159"/>
          </a:xfrm>
        </p:spPr>
        <p:txBody>
          <a:bodyPr/>
          <a:lstStyle/>
          <a:p>
            <a:r>
              <a:rPr lang="en-US" sz="3200" b="1" dirty="0"/>
              <a:t>Solutions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898" y="1451289"/>
            <a:ext cx="7918205" cy="4418577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Hybrid Approach </a:t>
            </a:r>
            <a:endParaRPr lang="de-DE" sz="2200" dirty="0"/>
          </a:p>
          <a:p>
            <a:pPr marL="0" indent="0">
              <a:buNone/>
            </a:pPr>
            <a:r>
              <a:rPr lang="de-DE" sz="2200" dirty="0"/>
              <a:t>	</a:t>
            </a:r>
            <a:r>
              <a:rPr lang="de-DE" sz="2000" dirty="0" smtClean="0"/>
              <a:t>No </a:t>
            </a:r>
            <a:r>
              <a:rPr lang="de-DE" sz="2000" dirty="0"/>
              <a:t>s</a:t>
            </a:r>
            <a:r>
              <a:rPr lang="de-DE" sz="2000" dirty="0" smtClean="0"/>
              <a:t>olution </a:t>
            </a:r>
            <a:r>
              <a:rPr lang="de-DE" sz="2000" dirty="0" err="1"/>
              <a:t>is</a:t>
            </a:r>
            <a:r>
              <a:rPr lang="de-DE" sz="2000" dirty="0"/>
              <a:t> 100</a:t>
            </a:r>
            <a:r>
              <a:rPr lang="de-DE" sz="2000" dirty="0" smtClean="0"/>
              <a:t>%</a:t>
            </a:r>
          </a:p>
          <a:p>
            <a:pPr marL="0" indent="0">
              <a:buNone/>
            </a:pPr>
            <a:endParaRPr lang="de-DE" sz="2000" dirty="0"/>
          </a:p>
          <a:p>
            <a:pPr lvl="1"/>
            <a:r>
              <a:rPr lang="en-US" sz="2000" dirty="0"/>
              <a:t>Central Bill</a:t>
            </a:r>
          </a:p>
          <a:p>
            <a:pPr lvl="2"/>
            <a:r>
              <a:rPr lang="en-US" sz="2000" dirty="0"/>
              <a:t>Travel </a:t>
            </a:r>
            <a:r>
              <a:rPr lang="en-US" sz="2000" dirty="0" smtClean="0"/>
              <a:t>Program Adoption</a:t>
            </a:r>
            <a:endParaRPr lang="en-US" sz="2000" dirty="0"/>
          </a:p>
          <a:p>
            <a:pPr lvl="2"/>
            <a:r>
              <a:rPr lang="en-US" sz="2000" dirty="0"/>
              <a:t>Data Enrichment</a:t>
            </a:r>
          </a:p>
          <a:p>
            <a:pPr lvl="2"/>
            <a:r>
              <a:rPr lang="en-US" sz="2000" dirty="0"/>
              <a:t>Reconciliation</a:t>
            </a:r>
          </a:p>
          <a:p>
            <a:pPr lvl="1"/>
            <a:r>
              <a:rPr lang="en-US" sz="2000" dirty="0"/>
              <a:t> Direct Bill</a:t>
            </a:r>
          </a:p>
          <a:p>
            <a:pPr lvl="2"/>
            <a:r>
              <a:rPr lang="en-US" sz="2000" dirty="0"/>
              <a:t>Time </a:t>
            </a:r>
            <a:r>
              <a:rPr lang="en-US" sz="2000" dirty="0" smtClean="0"/>
              <a:t>Consuming </a:t>
            </a:r>
            <a:endParaRPr lang="en-US" sz="2000" dirty="0"/>
          </a:p>
          <a:p>
            <a:pPr lvl="1"/>
            <a:r>
              <a:rPr lang="en-US" sz="2000" dirty="0"/>
              <a:t>Corporate cards</a:t>
            </a:r>
          </a:p>
          <a:p>
            <a:pPr lvl="2"/>
            <a:r>
              <a:rPr lang="en-US" sz="2000" dirty="0"/>
              <a:t>Fraud</a:t>
            </a:r>
          </a:p>
          <a:p>
            <a:pPr lvl="2"/>
            <a:r>
              <a:rPr lang="en-US" sz="2000" dirty="0"/>
              <a:t>Declined </a:t>
            </a:r>
            <a:r>
              <a:rPr lang="en-US" sz="2000" dirty="0" smtClean="0"/>
              <a:t>Credit Cards </a:t>
            </a:r>
            <a:r>
              <a:rPr lang="en-US" sz="2000" dirty="0"/>
              <a:t>- </a:t>
            </a:r>
            <a:r>
              <a:rPr lang="en-US" sz="2000" dirty="0" smtClean="0"/>
              <a:t>Re-work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58501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3582"/>
            <a:ext cx="8229600" cy="933159"/>
          </a:xfrm>
        </p:spPr>
        <p:txBody>
          <a:bodyPr/>
          <a:lstStyle/>
          <a:p>
            <a:r>
              <a:rPr lang="en-US" sz="3200" b="1"/>
              <a:t>Solutions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2898" y="1405569"/>
            <a:ext cx="7918205" cy="4418577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Meeting Cards</a:t>
            </a:r>
          </a:p>
          <a:p>
            <a:r>
              <a:rPr lang="en-US" sz="2400"/>
              <a:t>Personal Cards/Cash</a:t>
            </a:r>
          </a:p>
          <a:p>
            <a:pPr lvl="2"/>
            <a:r>
              <a:rPr lang="en-US" sz="2000"/>
              <a:t>Credit Limits -re-work</a:t>
            </a:r>
          </a:p>
          <a:p>
            <a:pPr lvl="2"/>
            <a:r>
              <a:rPr lang="en-US" sz="2000"/>
              <a:t>Access to data</a:t>
            </a:r>
          </a:p>
          <a:p>
            <a:r>
              <a:rPr lang="en-US" sz="2400"/>
              <a:t>Virtual Card</a:t>
            </a:r>
          </a:p>
          <a:p>
            <a:pPr lvl="2"/>
            <a:r>
              <a:rPr lang="en-US" sz="2000"/>
              <a:t>Banking Relationship/Support</a:t>
            </a:r>
          </a:p>
          <a:p>
            <a:pPr lvl="2"/>
            <a:r>
              <a:rPr lang="en-US" sz="2000"/>
              <a:t>Security – PCI Compliance</a:t>
            </a:r>
          </a:p>
          <a:p>
            <a:pPr lvl="2"/>
            <a:r>
              <a:rPr lang="en-US" sz="2000"/>
              <a:t>Reduced processing times in some areas</a:t>
            </a:r>
          </a:p>
          <a:p>
            <a:pPr lvl="2"/>
            <a:r>
              <a:rPr lang="en-US" sz="2000"/>
              <a:t>Implementation and Setup</a:t>
            </a:r>
          </a:p>
          <a:p>
            <a:pPr lvl="2"/>
            <a:r>
              <a:rPr lang="en-US" sz="2000"/>
              <a:t>24 by 7 support</a:t>
            </a:r>
          </a:p>
          <a:p>
            <a:pPr lvl="2"/>
            <a:r>
              <a:rPr lang="en-US" sz="2000"/>
              <a:t>Data Enrichment</a:t>
            </a:r>
          </a:p>
          <a:p>
            <a:pPr lvl="3"/>
            <a:r>
              <a:rPr lang="en-US"/>
              <a:t>85% on reporting fields</a:t>
            </a:r>
          </a:p>
          <a:p>
            <a:pPr lvl="3"/>
            <a:r>
              <a:rPr lang="en-US"/>
              <a:t>95% success on amounts</a:t>
            </a:r>
          </a:p>
          <a:p>
            <a:pPr marL="0" indent="0">
              <a:buNone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1912" y="713232"/>
            <a:ext cx="6458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 </a:t>
            </a:r>
          </a:p>
          <a:p>
            <a:endParaRPr lang="en-US" sz="4000" b="1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en-US" sz="4000" b="1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776" y="2825496"/>
            <a:ext cx="43353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Lynne Schreiber – AirPlus International</a:t>
            </a:r>
          </a:p>
          <a:p>
            <a:r>
              <a:rPr lang="en-US" dirty="0" smtClean="0">
                <a:hlinkClick r:id="rId2"/>
              </a:rPr>
              <a:t>lschreiber@airplus.com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Vaibhav</a:t>
            </a:r>
            <a:r>
              <a:rPr lang="en-US" dirty="0" smtClean="0"/>
              <a:t> Agarwal – University of Notre Dame</a:t>
            </a:r>
          </a:p>
          <a:p>
            <a:r>
              <a:rPr lang="en-US" dirty="0" smtClean="0">
                <a:hlinkClick r:id="rId3"/>
              </a:rPr>
              <a:t>vagarwal@nd.edu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Dave </a:t>
            </a:r>
            <a:r>
              <a:rPr lang="en-US" dirty="0" err="1" smtClean="0"/>
              <a:t>Gorecki</a:t>
            </a:r>
            <a:r>
              <a:rPr lang="en-US" dirty="0" smtClean="0"/>
              <a:t> – Anthony Travel</a:t>
            </a:r>
          </a:p>
          <a:p>
            <a:r>
              <a:rPr lang="en-US" dirty="0" smtClean="0">
                <a:hlinkClick r:id="rId4"/>
              </a:rPr>
              <a:t>davidgorecki@anthonytravel.com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95" y="2806065"/>
            <a:ext cx="1261110" cy="72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86667" t="20000" r="7500" b="71852"/>
          <a:stretch/>
        </p:blipFill>
        <p:spPr>
          <a:xfrm>
            <a:off x="5972130" y="3608123"/>
            <a:ext cx="2133106" cy="83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6714" r="7900" b="21287"/>
          <a:stretch/>
        </p:blipFill>
        <p:spPr>
          <a:xfrm>
            <a:off x="5979795" y="4523343"/>
            <a:ext cx="1929765" cy="5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 bwMode="gray">
          <a:xfrm>
            <a:off x="4675970" y="1778774"/>
            <a:ext cx="3626281" cy="36418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 bwMode="gray">
          <a:xfrm>
            <a:off x="1076573" y="1771047"/>
            <a:ext cx="3626281" cy="36418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310896" y="210158"/>
            <a:ext cx="8439912" cy="933159"/>
          </a:xfrm>
        </p:spPr>
        <p:txBody>
          <a:bodyPr/>
          <a:lstStyle/>
          <a:p>
            <a:r>
              <a:rPr lang="de-DE" sz="3200" dirty="0"/>
              <a:t>Travel Programs Rely on a Variety of Payment Methods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1067611" y="1295894"/>
            <a:ext cx="7241806" cy="481215"/>
            <a:chOff x="991394" y="1265714"/>
            <a:chExt cx="6949440" cy="640080"/>
          </a:xfrm>
        </p:grpSpPr>
        <p:sp>
          <p:nvSpPr>
            <p:cNvPr id="71" name="Rectangle 70"/>
            <p:cNvSpPr/>
            <p:nvPr/>
          </p:nvSpPr>
          <p:spPr bwMode="gray">
            <a:xfrm>
              <a:off x="991394" y="1265714"/>
              <a:ext cx="6949440" cy="6400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67312" y="1265714"/>
              <a:ext cx="5797603" cy="491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Payment Methods That Company’s Travelers Can Use</a:t>
              </a:r>
            </a:p>
          </p:txBody>
        </p:sp>
      </p:grpSp>
      <p:pic>
        <p:nvPicPr>
          <p:cNvPr id="9" name="Picture 8" descr="C:\Users\msharoff\AppData\Local\Temp\Fotolia_23293207_Subscription_Monthly_M.jpg"/>
          <p:cNvPicPr preferRelativeResize="0">
            <a:picLocks noChangeArrowheads="1"/>
          </p:cNvPicPr>
          <p:nvPr/>
        </p:nvPicPr>
        <p:blipFill>
          <a:blip r:embed="rId3" cstate="print"/>
          <a:srcRect l="56438" t="53196" b="10617"/>
          <a:stretch>
            <a:fillRect/>
          </a:stretch>
        </p:blipFill>
        <p:spPr bwMode="auto">
          <a:xfrm>
            <a:off x="1485112" y="1913589"/>
            <a:ext cx="1145141" cy="4855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03362" y="2384497"/>
            <a:ext cx="1323618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credit card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173839" y="1940102"/>
            <a:ext cx="1240570" cy="485579"/>
            <a:chOff x="5270975" y="2277485"/>
            <a:chExt cx="1188720" cy="548640"/>
          </a:xfrm>
        </p:grpSpPr>
        <p:pic>
          <p:nvPicPr>
            <p:cNvPr id="30" name="Picture 4" descr="Cartoon, E-Mail, Envelope, Icon, Mail, Symbol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975" y="2277485"/>
              <a:ext cx="118872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502030" y="2432114"/>
              <a:ext cx="742950" cy="28682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defTabSz="914217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050" b="1" kern="0" dirty="0">
                  <a:ea typeface="ＭＳ Ｐゴシック" charset="-128"/>
                </a:rPr>
                <a:t>Invoice</a:t>
              </a:r>
              <a:endParaRPr lang="en-US" sz="1200" b="1" kern="0" dirty="0">
                <a:ea typeface="ＭＳ Ｐゴシック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928122" y="2460679"/>
            <a:ext cx="204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Direct supplier </a:t>
            </a:r>
          </a:p>
          <a:p>
            <a:pPr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invoice</a:t>
            </a:r>
          </a:p>
        </p:txBody>
      </p:sp>
      <p:sp>
        <p:nvSpPr>
          <p:cNvPr id="59" name="TextBox 58"/>
          <p:cNvSpPr txBox="1"/>
          <p:nvPr/>
        </p:nvSpPr>
        <p:spPr bwMode="gray">
          <a:xfrm>
            <a:off x="2716083" y="1957265"/>
            <a:ext cx="1638127" cy="83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tx2"/>
                </a:solidFill>
              </a:rPr>
              <a:t>90%</a:t>
            </a:r>
          </a:p>
        </p:txBody>
      </p:sp>
      <p:sp>
        <p:nvSpPr>
          <p:cNvPr id="62" name="TextBox 61"/>
          <p:cNvSpPr txBox="1"/>
          <p:nvPr/>
        </p:nvSpPr>
        <p:spPr bwMode="gray">
          <a:xfrm>
            <a:off x="6461430" y="1940102"/>
            <a:ext cx="1638126" cy="83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accent1"/>
                </a:solidFill>
              </a:rPr>
              <a:t>23%</a:t>
            </a:r>
          </a:p>
        </p:txBody>
      </p:sp>
      <p:pic>
        <p:nvPicPr>
          <p:cNvPr id="35" name="Picture 34"/>
          <p:cNvPicPr preferRelativeResize="0">
            <a:picLocks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06" y="3082837"/>
            <a:ext cx="1049713" cy="48557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942230" y="3561141"/>
            <a:ext cx="1773633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Company cash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8115" y="3463749"/>
            <a:ext cx="159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card/ cash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468639" y="3023127"/>
            <a:ext cx="1145141" cy="485579"/>
            <a:chOff x="1320796" y="3683108"/>
            <a:chExt cx="1097280" cy="548640"/>
          </a:xfrm>
        </p:grpSpPr>
        <p:pic>
          <p:nvPicPr>
            <p:cNvPr id="12" name="Picture 8" descr="C:\Users\msharoff\AppData\Local\Temp\Fotolia_23293207_Subscription_Monthly_M.jpg"/>
            <p:cNvPicPr preferRelativeResize="0">
              <a:picLocks noChangeArrowheads="1"/>
            </p:cNvPicPr>
            <p:nvPr/>
          </p:nvPicPr>
          <p:blipFill>
            <a:blip r:embed="rId3" cstate="print"/>
            <a:srcRect l="56438" t="53196" b="10617"/>
            <a:stretch>
              <a:fillRect/>
            </a:stretch>
          </p:blipFill>
          <p:spPr bwMode="auto">
            <a:xfrm>
              <a:off x="1320796" y="3683108"/>
              <a:ext cx="1097280" cy="548640"/>
            </a:xfrm>
            <a:prstGeom prst="rect">
              <a:avLst/>
            </a:prstGeom>
            <a:noFill/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6205" y="3928362"/>
              <a:ext cx="838787" cy="27432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 bwMode="gray">
          <a:xfrm>
            <a:off x="2678198" y="3006655"/>
            <a:ext cx="1638126" cy="83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tx2"/>
                </a:solidFill>
              </a:rPr>
              <a:t>55%</a:t>
            </a:r>
          </a:p>
        </p:txBody>
      </p:sp>
      <p:sp>
        <p:nvSpPr>
          <p:cNvPr id="63" name="TextBox 62"/>
          <p:cNvSpPr txBox="1"/>
          <p:nvPr/>
        </p:nvSpPr>
        <p:spPr bwMode="gray">
          <a:xfrm>
            <a:off x="6461430" y="3159019"/>
            <a:ext cx="1638126" cy="83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accent1"/>
                </a:solidFill>
              </a:rPr>
              <a:t>22%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5216" y="4643061"/>
            <a:ext cx="184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Central Travel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535462" y="3967081"/>
            <a:ext cx="1023709" cy="769441"/>
            <a:chOff x="1726516" y="5120748"/>
            <a:chExt cx="980923" cy="869366"/>
          </a:xfrm>
        </p:grpSpPr>
        <p:pic>
          <p:nvPicPr>
            <p:cNvPr id="25" name="Picture 6" descr="Computer, Money, Business, Technology, Currency, Online"/>
            <p:cNvPicPr>
              <a:picLocks noChangeAspect="1" noChangeArrowheads="1"/>
            </p:cNvPicPr>
            <p:nvPr/>
          </p:nvPicPr>
          <p:blipFill rotWithShape="1"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94" r="28095"/>
            <a:stretch/>
          </p:blipFill>
          <p:spPr bwMode="auto">
            <a:xfrm>
              <a:off x="1726516" y="5258594"/>
              <a:ext cx="712678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 rot="20899995">
              <a:off x="2357003" y="5120748"/>
              <a:ext cx="350436" cy="59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99" b="1" dirty="0"/>
                <a:t>$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64325" y="4225573"/>
            <a:ext cx="954284" cy="404649"/>
            <a:chOff x="5367806" y="5258594"/>
            <a:chExt cx="914400" cy="457200"/>
          </a:xfrm>
        </p:grpSpPr>
        <p:pic>
          <p:nvPicPr>
            <p:cNvPr id="43" name="Picture 11" descr="C:\Users\msharoff\AppData\Local\Temp\Fotolia_30178275_Subscription_Monthly_M.jpg"/>
            <p:cNvPicPr preferRelativeResize="0">
              <a:picLocks noChangeArrowheads="1"/>
            </p:cNvPicPr>
            <p:nvPr/>
          </p:nvPicPr>
          <p:blipFill>
            <a:blip r:embed="rId8">
              <a:grayscl/>
            </a:blip>
            <a:srcRect l="29583" t="56658"/>
            <a:stretch>
              <a:fillRect/>
            </a:stretch>
          </p:blipFill>
          <p:spPr bwMode="auto">
            <a:xfrm>
              <a:off x="5367806" y="5258594"/>
              <a:ext cx="914400" cy="457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5715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4" name="Picture 12"/>
            <p:cNvPicPr preferRelativeResize="0">
              <a:picLocks noChangeArrowheads="1"/>
            </p:cNvPicPr>
            <p:nvPr/>
          </p:nvPicPr>
          <p:blipFill>
            <a:blip r:embed="rId9">
              <a:grayscl/>
            </a:blip>
            <a:srcRect t="11463" b="10200"/>
            <a:stretch>
              <a:fillRect/>
            </a:stretch>
          </p:blipFill>
          <p:spPr bwMode="auto">
            <a:xfrm>
              <a:off x="5367806" y="5297240"/>
              <a:ext cx="914400" cy="12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Box 44"/>
          <p:cNvSpPr txBox="1"/>
          <p:nvPr/>
        </p:nvSpPr>
        <p:spPr>
          <a:xfrm>
            <a:off x="4999109" y="4767391"/>
            <a:ext cx="197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Single-use </a:t>
            </a:r>
          </a:p>
          <a:p>
            <a:pPr>
              <a:spcAft>
                <a:spcPct val="0"/>
              </a:spcAft>
            </a:pPr>
            <a:r>
              <a:rPr lang="en-US" b="1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virtual account</a:t>
            </a:r>
          </a:p>
        </p:txBody>
      </p:sp>
      <p:sp>
        <p:nvSpPr>
          <p:cNvPr id="61" name="TextBox 60"/>
          <p:cNvSpPr txBox="1"/>
          <p:nvPr/>
        </p:nvSpPr>
        <p:spPr bwMode="gray">
          <a:xfrm>
            <a:off x="2678198" y="4161258"/>
            <a:ext cx="1638126" cy="83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tx2"/>
                </a:solidFill>
              </a:rPr>
              <a:t>53%</a:t>
            </a:r>
          </a:p>
        </p:txBody>
      </p:sp>
      <p:sp>
        <p:nvSpPr>
          <p:cNvPr id="64" name="TextBox 63"/>
          <p:cNvSpPr txBox="1"/>
          <p:nvPr/>
        </p:nvSpPr>
        <p:spPr bwMode="gray">
          <a:xfrm>
            <a:off x="6461430" y="4161258"/>
            <a:ext cx="1638126" cy="83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99" b="1" dirty="0">
                <a:solidFill>
                  <a:schemeClr val="accent1"/>
                </a:solidFill>
              </a:rPr>
              <a:t>10%</a:t>
            </a:r>
          </a:p>
        </p:txBody>
      </p:sp>
      <p:sp>
        <p:nvSpPr>
          <p:cNvPr id="2" name="TextBox 1"/>
          <p:cNvSpPr txBox="1"/>
          <p:nvPr/>
        </p:nvSpPr>
        <p:spPr bwMode="gray">
          <a:xfrm>
            <a:off x="610518" y="5562107"/>
            <a:ext cx="7981773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companies are less likely to allow their travelers to use personal credit or cash when compared with SME’s</a:t>
            </a:r>
          </a:p>
        </p:txBody>
      </p:sp>
    </p:spTree>
    <p:extLst>
      <p:ext uri="{BB962C8B-B14F-4D97-AF65-F5344CB8AC3E}">
        <p14:creationId xmlns:p14="http://schemas.microsoft.com/office/powerpoint/2010/main" val="1721193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5448" y="137006"/>
            <a:ext cx="8805672" cy="933159"/>
          </a:xfrm>
        </p:spPr>
        <p:txBody>
          <a:bodyPr/>
          <a:lstStyle/>
          <a:p>
            <a:r>
              <a:rPr lang="de-DE" sz="2800" dirty="0"/>
              <a:t>Prevalence </a:t>
            </a:r>
            <a:r>
              <a:rPr lang="en-US" sz="2800" dirty="0"/>
              <a:t>of</a:t>
            </a:r>
            <a:r>
              <a:rPr lang="de-DE" sz="2800" dirty="0"/>
              <a:t> Corporate Cards Within A Company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465832104"/>
              </p:ext>
            </p:extLst>
          </p:nvPr>
        </p:nvGraphicFramePr>
        <p:xfrm>
          <a:off x="3720907" y="1308646"/>
          <a:ext cx="5104218" cy="4936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 bwMode="gray">
          <a:xfrm>
            <a:off x="971566" y="3141433"/>
            <a:ext cx="1391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64%</a:t>
            </a:r>
          </a:p>
        </p:txBody>
      </p:sp>
      <p:sp>
        <p:nvSpPr>
          <p:cNvPr id="37" name="TextBox 36"/>
          <p:cNvSpPr txBox="1"/>
          <p:nvPr/>
        </p:nvSpPr>
        <p:spPr bwMode="gray">
          <a:xfrm>
            <a:off x="465422" y="3974145"/>
            <a:ext cx="263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say cards have been issued to less than half of employees company-wide</a:t>
            </a:r>
          </a:p>
        </p:txBody>
      </p:sp>
      <p:sp>
        <p:nvSpPr>
          <p:cNvPr id="38" name="TextBox 37"/>
          <p:cNvSpPr txBox="1"/>
          <p:nvPr/>
        </p:nvSpPr>
        <p:spPr bwMode="gray">
          <a:xfrm>
            <a:off x="502033" y="2241091"/>
            <a:ext cx="2593858" cy="92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Travel Managers whose company has corporate cards….</a:t>
            </a:r>
          </a:p>
        </p:txBody>
      </p:sp>
      <p:cxnSp>
        <p:nvCxnSpPr>
          <p:cNvPr id="40" name="Straight Arrow Connector 39"/>
          <p:cNvCxnSpPr/>
          <p:nvPr/>
        </p:nvCxnSpPr>
        <p:spPr bwMode="gray">
          <a:xfrm>
            <a:off x="2387161" y="3602683"/>
            <a:ext cx="1611904" cy="0"/>
          </a:xfrm>
          <a:prstGeom prst="straightConnector1">
            <a:avLst/>
          </a:prstGeom>
          <a:ln w="666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79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46150"/>
            <a:ext cx="8229600" cy="933159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Payment Methods: Pros and Cons</a:t>
            </a: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extBox 1"/>
          <p:cNvSpPr txBox="1"/>
          <p:nvPr/>
        </p:nvSpPr>
        <p:spPr bwMode="gray">
          <a:xfrm>
            <a:off x="305787" y="1508681"/>
            <a:ext cx="2437836" cy="3692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Corp Cards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305787" y="3086106"/>
            <a:ext cx="2437836" cy="3692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Central Bill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05787" y="4641121"/>
            <a:ext cx="2437836" cy="3692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Personal Credit/Cash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2954244" y="1508682"/>
            <a:ext cx="2818748" cy="1387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to make transaction at point of sale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can be linked to personal cards in some cases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set spend limits and monitor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6023949" y="1513161"/>
            <a:ext cx="2818748" cy="13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764" indent="-17776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cards are difficult with infrequent and non-employee travelers</a:t>
            </a:r>
          </a:p>
          <a:p>
            <a:pPr marL="177764" indent="-17776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risk of fraud</a:t>
            </a:r>
          </a:p>
          <a:p>
            <a:pPr marL="177764" indent="-177764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can be harder to enforce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2963207" y="3077144"/>
            <a:ext cx="2818748" cy="1387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reconciled statement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administer &amp; maintain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risk of fraud &amp; increased compliance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2972170" y="4650085"/>
            <a:ext cx="2818748" cy="1387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card usage to monitor &amp; no risk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 for employer from employee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6023949" y="3081623"/>
            <a:ext cx="2818748" cy="13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used for meals and incidentals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liability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levels of enhanced data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6019465" y="4655358"/>
            <a:ext cx="2818748" cy="13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visibility into spend data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automatic feed to EMS/GL software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Travelers with little credit are burdened</a:t>
            </a:r>
          </a:p>
        </p:txBody>
      </p:sp>
      <p:sp>
        <p:nvSpPr>
          <p:cNvPr id="4" name="TextBox 3"/>
          <p:cNvSpPr txBox="1"/>
          <p:nvPr/>
        </p:nvSpPr>
        <p:spPr bwMode="gray">
          <a:xfrm>
            <a:off x="3902521" y="1155757"/>
            <a:ext cx="68400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PROS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7077457" y="1152492"/>
            <a:ext cx="71304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CONS</a:t>
            </a:r>
          </a:p>
        </p:txBody>
      </p:sp>
    </p:spTree>
    <p:extLst>
      <p:ext uri="{BB962C8B-B14F-4D97-AF65-F5344CB8AC3E}">
        <p14:creationId xmlns:p14="http://schemas.microsoft.com/office/powerpoint/2010/main" val="21539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18718"/>
            <a:ext cx="8229600" cy="933159"/>
          </a:xfrm>
        </p:spPr>
        <p:txBody>
          <a:bodyPr/>
          <a:lstStyle/>
          <a:p>
            <a:r>
              <a:rPr lang="en-US" sz="3200" dirty="0"/>
              <a:t>Payment Methods: Pros and Cons</a:t>
            </a:r>
            <a:endParaRPr lang="de-DE" sz="32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6023949" y="1513161"/>
            <a:ext cx="2818748" cy="13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transaction information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extra bill to process and reconcile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import data into EMS/GL systems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2963207" y="3077144"/>
            <a:ext cx="2818748" cy="1387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fees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2972170" y="4650085"/>
            <a:ext cx="2818748" cy="1387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no risk of fraud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with EMS/GL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16" indent="-171416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gray">
          <a:xfrm>
            <a:off x="6023949" y="3081623"/>
            <a:ext cx="2818748" cy="13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transaction data capture at time of transaction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fraud potential due to lack of visibility of spend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float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6019465" y="4655358"/>
            <a:ext cx="2818748" cy="13825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travel suppliers are still uneducated about the payment method</a:t>
            </a:r>
          </a:p>
          <a:p>
            <a:pPr marL="171416" indent="-171416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Uneven levels of acceptance</a:t>
            </a:r>
          </a:p>
        </p:txBody>
      </p:sp>
      <p:sp>
        <p:nvSpPr>
          <p:cNvPr id="17" name="TextBox 16"/>
          <p:cNvSpPr txBox="1"/>
          <p:nvPr/>
        </p:nvSpPr>
        <p:spPr bwMode="gray">
          <a:xfrm>
            <a:off x="305787" y="1506515"/>
            <a:ext cx="2437836" cy="3692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Direct Bill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323713" y="3083940"/>
            <a:ext cx="2437836" cy="3692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Cash Advance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314750" y="4647918"/>
            <a:ext cx="2437836" cy="3692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Virtual</a:t>
            </a:r>
          </a:p>
        </p:txBody>
      </p:sp>
      <p:sp>
        <p:nvSpPr>
          <p:cNvPr id="20" name="TextBox 19"/>
          <p:cNvSpPr txBox="1"/>
          <p:nvPr/>
        </p:nvSpPr>
        <p:spPr bwMode="gray">
          <a:xfrm>
            <a:off x="3701353" y="1155757"/>
            <a:ext cx="68400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PROS</a:t>
            </a:r>
          </a:p>
        </p:txBody>
      </p:sp>
      <p:sp>
        <p:nvSpPr>
          <p:cNvPr id="21" name="TextBox 20"/>
          <p:cNvSpPr txBox="1"/>
          <p:nvPr/>
        </p:nvSpPr>
        <p:spPr bwMode="gray">
          <a:xfrm>
            <a:off x="7077457" y="1152492"/>
            <a:ext cx="713044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CONS</a:t>
            </a:r>
          </a:p>
        </p:txBody>
      </p:sp>
      <p:sp>
        <p:nvSpPr>
          <p:cNvPr id="22" name="Rectangle 21"/>
          <p:cNvSpPr/>
          <p:nvPr/>
        </p:nvSpPr>
        <p:spPr bwMode="gray">
          <a:xfrm>
            <a:off x="2954244" y="1508682"/>
            <a:ext cx="2818748" cy="13870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Flexibility </a:t>
            </a: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invoicing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float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discount </a:t>
            </a: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693" indent="-285693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0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5545"/>
          <a:stretch>
            <a:fillRect/>
          </a:stretch>
        </p:blipFill>
        <p:spPr/>
      </p:pic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151376" y="475323"/>
            <a:ext cx="5005498" cy="457216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</a:t>
            </a:r>
          </a:p>
          <a:p>
            <a:pPr>
              <a:spcBef>
                <a:spcPts val="0"/>
              </a:spcBef>
            </a:pPr>
            <a:r>
              <a:rPr lang="de-DE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 &amp; Central Travel Accounts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878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173582"/>
            <a:ext cx="8229600" cy="933159"/>
          </a:xfrm>
        </p:spPr>
        <p:txBody>
          <a:bodyPr/>
          <a:lstStyle/>
          <a:p>
            <a:r>
              <a:rPr lang="en-US" sz="3000" dirty="0"/>
              <a:t>Travel Managers Are Satisfied With Several Elements of Their Card Program </a:t>
            </a:r>
            <a:endParaRPr lang="de-DE" sz="3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112838375"/>
              </p:ext>
            </p:extLst>
          </p:nvPr>
        </p:nvGraphicFramePr>
        <p:xfrm>
          <a:off x="949041" y="1388608"/>
          <a:ext cx="7245917" cy="457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49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1F4A98"/>
    </a:dk2>
    <a:lt2>
      <a:srgbClr val="B2B2B2"/>
    </a:lt2>
    <a:accent1>
      <a:srgbClr val="1F4A98"/>
    </a:accent1>
    <a:accent2>
      <a:srgbClr val="92278F"/>
    </a:accent2>
    <a:accent3>
      <a:srgbClr val="7DC242"/>
    </a:accent3>
    <a:accent4>
      <a:srgbClr val="BDDEF5"/>
    </a:accent4>
    <a:accent5>
      <a:srgbClr val="1B5226"/>
    </a:accent5>
    <a:accent6>
      <a:srgbClr val="B2B2B2"/>
    </a:accent6>
    <a:hlink>
      <a:srgbClr val="1F4A98"/>
    </a:hlink>
    <a:folHlink>
      <a:srgbClr val="FFC666"/>
    </a:folHlink>
  </a:clrScheme>
  <a:fontScheme name="GBT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1F4A98"/>
    </a:dk2>
    <a:lt2>
      <a:srgbClr val="B2B2B2"/>
    </a:lt2>
    <a:accent1>
      <a:srgbClr val="1F4A98"/>
    </a:accent1>
    <a:accent2>
      <a:srgbClr val="92278F"/>
    </a:accent2>
    <a:accent3>
      <a:srgbClr val="7DC242"/>
    </a:accent3>
    <a:accent4>
      <a:srgbClr val="BDDEF5"/>
    </a:accent4>
    <a:accent5>
      <a:srgbClr val="1B5226"/>
    </a:accent5>
    <a:accent6>
      <a:srgbClr val="B2B2B2"/>
    </a:accent6>
    <a:hlink>
      <a:srgbClr val="1F4A98"/>
    </a:hlink>
    <a:folHlink>
      <a:srgbClr val="FFC666"/>
    </a:folHlink>
  </a:clrScheme>
  <a:fontScheme name="GBT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1F4A98"/>
    </a:dk2>
    <a:lt2>
      <a:srgbClr val="B2B2B2"/>
    </a:lt2>
    <a:accent1>
      <a:srgbClr val="1F4A98"/>
    </a:accent1>
    <a:accent2>
      <a:srgbClr val="92278F"/>
    </a:accent2>
    <a:accent3>
      <a:srgbClr val="7DC242"/>
    </a:accent3>
    <a:accent4>
      <a:srgbClr val="BDDEF5"/>
    </a:accent4>
    <a:accent5>
      <a:srgbClr val="1B5226"/>
    </a:accent5>
    <a:accent6>
      <a:srgbClr val="B2B2B2"/>
    </a:accent6>
    <a:hlink>
      <a:srgbClr val="1F4A98"/>
    </a:hlink>
    <a:folHlink>
      <a:srgbClr val="FFC666"/>
    </a:folHlink>
  </a:clrScheme>
  <a:fontScheme name="GBT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1F4A98"/>
    </a:dk2>
    <a:lt2>
      <a:srgbClr val="B2B2B2"/>
    </a:lt2>
    <a:accent1>
      <a:srgbClr val="1F4A98"/>
    </a:accent1>
    <a:accent2>
      <a:srgbClr val="92278F"/>
    </a:accent2>
    <a:accent3>
      <a:srgbClr val="7DC242"/>
    </a:accent3>
    <a:accent4>
      <a:srgbClr val="BDDEF5"/>
    </a:accent4>
    <a:accent5>
      <a:srgbClr val="1B5226"/>
    </a:accent5>
    <a:accent6>
      <a:srgbClr val="B2B2B2"/>
    </a:accent6>
    <a:hlink>
      <a:srgbClr val="1F4A98"/>
    </a:hlink>
    <a:folHlink>
      <a:srgbClr val="FFC666"/>
    </a:folHlink>
  </a:clrScheme>
  <a:fontScheme name="GBT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1F4A98"/>
    </a:dk2>
    <a:lt2>
      <a:srgbClr val="B2B2B2"/>
    </a:lt2>
    <a:accent1>
      <a:srgbClr val="1F4A98"/>
    </a:accent1>
    <a:accent2>
      <a:srgbClr val="92278F"/>
    </a:accent2>
    <a:accent3>
      <a:srgbClr val="7DC242"/>
    </a:accent3>
    <a:accent4>
      <a:srgbClr val="BDDEF5"/>
    </a:accent4>
    <a:accent5>
      <a:srgbClr val="1B5226"/>
    </a:accent5>
    <a:accent6>
      <a:srgbClr val="B2B2B2"/>
    </a:accent6>
    <a:hlink>
      <a:srgbClr val="1F4A98"/>
    </a:hlink>
    <a:folHlink>
      <a:srgbClr val="FFC666"/>
    </a:folHlink>
  </a:clrScheme>
  <a:fontScheme name="GBT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1572</Words>
  <Application>Microsoft Macintosh PowerPoint</Application>
  <PresentationFormat>On-screen Show (4:3)</PresentationFormat>
  <Paragraphs>386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Avenir Book</vt:lpstr>
      <vt:lpstr>Avenir Medium</vt:lpstr>
      <vt:lpstr>Calibri</vt:lpstr>
      <vt:lpstr>ＭＳ Ｐゴシック</vt:lpstr>
      <vt:lpstr>Superclarendon Bold</vt:lpstr>
      <vt:lpstr>Superclarendon Light</vt:lpstr>
      <vt:lpstr>Wingdings</vt:lpstr>
      <vt:lpstr>Wingdings 2</vt:lpstr>
      <vt:lpstr>Office Theme</vt:lpstr>
      <vt:lpstr>Total Cost Of Ownership For Travel Payment</vt:lpstr>
      <vt:lpstr>PowerPoint Presentation</vt:lpstr>
      <vt:lpstr>PowerPoint Presentation</vt:lpstr>
      <vt:lpstr>Travel Programs Rely on a Variety of Payment Methods</vt:lpstr>
      <vt:lpstr>Prevalence of Corporate Cards Within A Company</vt:lpstr>
      <vt:lpstr>Payment Methods: Pros and Cons</vt:lpstr>
      <vt:lpstr>Payment Methods: Pros and Cons</vt:lpstr>
      <vt:lpstr>PowerPoint Presentation</vt:lpstr>
      <vt:lpstr>Travel Managers Are Satisfied With Several Elements of Their Card Program </vt:lpstr>
      <vt:lpstr>They Are Ambivalent With Their Card Program When It Comes to Data and Internal Cost Savings</vt:lpstr>
      <vt:lpstr>Of the 80% of Companies That Receive Rebates, Most Receive the Full Amount</vt:lpstr>
      <vt:lpstr>Rebates – Understanding The Structure And Questions To Ask</vt:lpstr>
      <vt:lpstr>The Central Travel Account (CTA) Evolution</vt:lpstr>
      <vt:lpstr>Travel Managers Are Very/Satisfied With Various Elements of Their CTA</vt:lpstr>
      <vt:lpstr>Where Travel Managers See Opportunity For Improvement</vt:lpstr>
      <vt:lpstr>PowerPoint Presentation</vt:lpstr>
      <vt:lpstr>Do You Know What Fees You Are Charged?</vt:lpstr>
      <vt:lpstr>Are Your Travel Expenses Settled In Local Currencies?</vt:lpstr>
      <vt:lpstr>A Majority of Companies Reconcile Expense Data Internally</vt:lpstr>
      <vt:lpstr>What Department Is Responsible For Reconciliation?</vt:lpstr>
      <vt:lpstr>PowerPoint Presentation</vt:lpstr>
      <vt:lpstr>What Is Virtual Payment?</vt:lpstr>
      <vt:lpstr>Virtual Payment On The Rise</vt:lpstr>
      <vt:lpstr>Benefits for Virtual Card</vt:lpstr>
      <vt:lpstr>Your Payment Program Has Many Elements</vt:lpstr>
      <vt:lpstr>Considerations Other Than The Numbers</vt:lpstr>
      <vt:lpstr>PowerPoint Presentation</vt:lpstr>
      <vt:lpstr>Our Payment Options</vt:lpstr>
      <vt:lpstr>Corporate Cards – By The Numbers</vt:lpstr>
      <vt:lpstr>Airfare Spend – By Payment Type</vt:lpstr>
      <vt:lpstr>Central Travel Account (CTA)</vt:lpstr>
      <vt:lpstr>Corporate Card</vt:lpstr>
      <vt:lpstr>Meeting Card</vt:lpstr>
      <vt:lpstr>What’s Next?</vt:lpstr>
      <vt:lpstr>PowerPoint Presentation</vt:lpstr>
      <vt:lpstr>Travel Payment Solutions</vt:lpstr>
      <vt:lpstr>Solutions</vt:lpstr>
      <vt:lpstr>Solutions (cont.)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Siegle</dc:creator>
  <cp:lastModifiedBy>Taylor Harvath</cp:lastModifiedBy>
  <cp:revision>69</cp:revision>
  <dcterms:created xsi:type="dcterms:W3CDTF">2017-05-15T13:29:35Z</dcterms:created>
  <dcterms:modified xsi:type="dcterms:W3CDTF">2017-10-10T12:52:24Z</dcterms:modified>
</cp:coreProperties>
</file>