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5"/>
  </p:notesMasterIdLst>
  <p:sldIdLst>
    <p:sldId id="302" r:id="rId2"/>
    <p:sldId id="303" r:id="rId3"/>
    <p:sldId id="304" r:id="rId4"/>
    <p:sldId id="305" r:id="rId5"/>
    <p:sldId id="306" r:id="rId6"/>
    <p:sldId id="307" r:id="rId7"/>
    <p:sldId id="308" r:id="rId8"/>
    <p:sldId id="309" r:id="rId9"/>
    <p:sldId id="310" r:id="rId10"/>
    <p:sldId id="311" r:id="rId11"/>
    <p:sldId id="312" r:id="rId12"/>
    <p:sldId id="256" r:id="rId13"/>
    <p:sldId id="257" r:id="rId14"/>
    <p:sldId id="258" r:id="rId15"/>
    <p:sldId id="265" r:id="rId16"/>
    <p:sldId id="297" r:id="rId17"/>
    <p:sldId id="300" r:id="rId18"/>
    <p:sldId id="288" r:id="rId19"/>
    <p:sldId id="259" r:id="rId20"/>
    <p:sldId id="289" r:id="rId21"/>
    <p:sldId id="296" r:id="rId22"/>
    <p:sldId id="290" r:id="rId23"/>
    <p:sldId id="295" r:id="rId24"/>
    <p:sldId id="263" r:id="rId25"/>
    <p:sldId id="273" r:id="rId26"/>
    <p:sldId id="275" r:id="rId27"/>
    <p:sldId id="298" r:id="rId28"/>
    <p:sldId id="299" r:id="rId29"/>
    <p:sldId id="281" r:id="rId30"/>
    <p:sldId id="279" r:id="rId31"/>
    <p:sldId id="278" r:id="rId32"/>
    <p:sldId id="301"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21"/>
    <a:srgbClr val="E1D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78131" autoAdjust="0"/>
  </p:normalViewPr>
  <p:slideViewPr>
    <p:cSldViewPr>
      <p:cViewPr varScale="1">
        <p:scale>
          <a:sx n="74" d="100"/>
          <a:sy n="74" d="100"/>
        </p:scale>
        <p:origin x="992"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2"/>
    </p:cViewPr>
  </p:sorterViewPr>
  <p:notesViewPr>
    <p:cSldViewPr>
      <p:cViewPr varScale="1">
        <p:scale>
          <a:sx n="40" d="100"/>
          <a:sy n="40" d="100"/>
        </p:scale>
        <p:origin x="2290" y="19"/>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ad.gwu.edu\Groupsfs\Finance_Group\sco\SCO\Travel%20and%20Expense\SCTEM\SCTEM%20GWU%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ad.gwu.edu\Groupsfs\Finance_Group\sco\SCO\Travel%20and%20Expense\SCTEM\SCTEM%20GWU%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ad.gwu.edu\Groupsfs\Finance_Group\sco\SCO\Travel%20and%20Expense\SCTEM\SCTEM%20GWU%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ad.gwu.edu\Groupsfs\Finance_Group\sco\SCO\Travel%20and%20Expense\SCTEM\SCTEM%20GWU%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02070452998931"/>
          <c:y val="0.111508311461067"/>
          <c:w val="0.805348585158199"/>
          <c:h val="0.745436502415997"/>
        </c:manualLayout>
      </c:layout>
      <c:pie3DChart>
        <c:varyColors val="1"/>
        <c:ser>
          <c:idx val="0"/>
          <c:order val="0"/>
          <c:dPt>
            <c:idx val="0"/>
            <c:bubble3D val="0"/>
            <c:spPr>
              <a:solidFill>
                <a:srgbClr val="CABE90"/>
              </a:solidFill>
            </c:spPr>
            <c:extLst xmlns:c16r2="http://schemas.microsoft.com/office/drawing/2015/06/chart">
              <c:ext xmlns:c16="http://schemas.microsoft.com/office/drawing/2014/chart" uri="{C3380CC4-5D6E-409C-BE32-E72D297353CC}">
                <c16:uniqueId val="{00000001-1E26-4E4D-8DFC-D1D3FB81AF99}"/>
              </c:ext>
            </c:extLst>
          </c:dPt>
          <c:dPt>
            <c:idx val="1"/>
            <c:bubble3D val="0"/>
            <c:spPr>
              <a:solidFill>
                <a:srgbClr val="2E6EBC"/>
              </a:solidFill>
            </c:spPr>
            <c:extLst xmlns:c16r2="http://schemas.microsoft.com/office/drawing/2015/06/chart">
              <c:ext xmlns:c16="http://schemas.microsoft.com/office/drawing/2014/chart" uri="{C3380CC4-5D6E-409C-BE32-E72D297353CC}">
                <c16:uniqueId val="{00000003-1E26-4E4D-8DFC-D1D3FB81AF99}"/>
              </c:ext>
            </c:extLst>
          </c:dPt>
          <c:dLbls>
            <c:dLbl>
              <c:idx val="0"/>
              <c:layout/>
              <c:tx>
                <c:rich>
                  <a:bodyPr/>
                  <a:lstStyle/>
                  <a:p>
                    <a:r>
                      <a:rPr lang="en-US" dirty="0">
                        <a:latin typeface="Avenir Book"/>
                      </a:rPr>
                      <a:t>Domestic, $</a:t>
                    </a:r>
                    <a:r>
                      <a:rPr lang="en-US" dirty="0" smtClean="0">
                        <a:latin typeface="Avenir Book"/>
                      </a:rPr>
                      <a:t>4,013,266 </a:t>
                    </a:r>
                    <a:r>
                      <a:rPr lang="en-US" dirty="0">
                        <a:latin typeface="Avenir Book"/>
                      </a:rPr>
                      <a:t>66%</a:t>
                    </a:r>
                    <a:endParaRPr lang="en-US" dirty="0"/>
                  </a:p>
                </c:rich>
              </c:tx>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1-1E26-4E4D-8DFC-D1D3FB81AF99}"/>
                </c:ext>
                <c:ext xmlns:c15="http://schemas.microsoft.com/office/drawing/2012/chart" uri="{CE6537A1-D6FC-4f65-9D91-7224C49458BB}">
                  <c15:layout/>
                </c:ext>
              </c:extLst>
            </c:dLbl>
            <c:dLbl>
              <c:idx val="1"/>
              <c:layout/>
              <c:tx>
                <c:rich>
                  <a:bodyPr/>
                  <a:lstStyle/>
                  <a:p>
                    <a:pPr>
                      <a:defRPr sz="2000">
                        <a:solidFill>
                          <a:schemeClr val="bg1"/>
                        </a:solidFill>
                        <a:latin typeface="Avenir Book"/>
                      </a:defRPr>
                    </a:pPr>
                    <a:r>
                      <a:rPr lang="en-US" sz="2000" dirty="0" smtClean="0">
                        <a:latin typeface="Avenir Book"/>
                      </a:rPr>
                      <a:t>Foreign</a:t>
                    </a:r>
                    <a:r>
                      <a:rPr lang="en-US" sz="2000" dirty="0">
                        <a:latin typeface="Avenir Book"/>
                      </a:rPr>
                      <a:t>, $</a:t>
                    </a:r>
                    <a:r>
                      <a:rPr lang="en-US" sz="2000" dirty="0" smtClean="0">
                        <a:latin typeface="Avenir Book"/>
                      </a:rPr>
                      <a:t>2,060,444 </a:t>
                    </a:r>
                    <a:r>
                      <a:rPr lang="en-US" sz="2000" dirty="0">
                        <a:latin typeface="Avenir Book"/>
                      </a:rPr>
                      <a:t>34%</a:t>
                    </a:r>
                    <a:endParaRPr lang="en-US" dirty="0"/>
                  </a:p>
                </c:rich>
              </c:tx>
              <c:spPr/>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3-1E26-4E4D-8DFC-D1D3FB81AF99}"/>
                </c:ext>
                <c:ext xmlns:c15="http://schemas.microsoft.com/office/drawing/2012/chart" uri="{CE6537A1-D6FC-4f65-9D91-7224C49458BB}">
                  <c15:layout/>
                </c:ext>
              </c:extLst>
            </c:dLbl>
            <c:spPr>
              <a:noFill/>
              <a:ln>
                <a:noFill/>
              </a:ln>
              <a:effectLst/>
            </c:spPr>
            <c:txPr>
              <a:bodyPr/>
              <a:lstStyle/>
              <a:p>
                <a:pPr>
                  <a:defRPr sz="2000">
                    <a:latin typeface="Avenir Book"/>
                  </a:defRPr>
                </a:pPr>
                <a:endParaRPr lang="en-US"/>
              </a:p>
            </c:txPr>
            <c:showLegendKey val="0"/>
            <c:showVal val="1"/>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Sheet1!$A$1:$B$1</c:f>
              <c:strCache>
                <c:ptCount val="2"/>
                <c:pt idx="0">
                  <c:v>Domestic</c:v>
                </c:pt>
                <c:pt idx="1">
                  <c:v>Foreign</c:v>
                </c:pt>
              </c:strCache>
            </c:strRef>
          </c:cat>
          <c:val>
            <c:numRef>
              <c:f>Sheet1!$A$2:$B$2</c:f>
              <c:numCache>
                <c:formatCode>"$"#,##0</c:formatCode>
                <c:ptCount val="2"/>
                <c:pt idx="0">
                  <c:v>4.013266E6</c:v>
                </c:pt>
                <c:pt idx="1">
                  <c:v>2.060444E6</c:v>
                </c:pt>
              </c:numCache>
            </c:numRef>
          </c:val>
          <c:extLst xmlns:c16r2="http://schemas.microsoft.com/office/drawing/2015/06/chart">
            <c:ext xmlns:c16="http://schemas.microsoft.com/office/drawing/2014/chart" uri="{C3380CC4-5D6E-409C-BE32-E72D297353CC}">
              <c16:uniqueId val="{00000004-1E26-4E4D-8DFC-D1D3FB81AF99}"/>
            </c:ext>
          </c:extLst>
        </c:ser>
        <c:ser>
          <c:idx val="1"/>
          <c:order val="1"/>
          <c:cat>
            <c:strRef>
              <c:f>Sheet1!$A$1:$B$1</c:f>
              <c:strCache>
                <c:ptCount val="2"/>
                <c:pt idx="0">
                  <c:v>Domestic</c:v>
                </c:pt>
                <c:pt idx="1">
                  <c:v>Foreign</c:v>
                </c:pt>
              </c:strCache>
            </c:strRef>
          </c:cat>
          <c:val>
            <c:numRef>
              <c:f>Sheet1!$A$3:$B$3</c:f>
              <c:numCache>
                <c:formatCode>0%</c:formatCode>
                <c:ptCount val="2"/>
                <c:pt idx="0">
                  <c:v>0.66</c:v>
                </c:pt>
                <c:pt idx="1">
                  <c:v>0.34</c:v>
                </c:pt>
              </c:numCache>
            </c:numRef>
          </c:val>
          <c:extLst xmlns:c16r2="http://schemas.microsoft.com/office/drawing/2015/06/chart">
            <c:ext xmlns:c16="http://schemas.microsoft.com/office/drawing/2014/chart" uri="{C3380CC4-5D6E-409C-BE32-E72D297353CC}">
              <c16:uniqueId val="{00000005-1E26-4E4D-8DFC-D1D3FB81AF99}"/>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0915123456790124"/>
          <c:y val="0.10430155969017"/>
          <c:w val="0.813888888888889"/>
          <c:h val="0.773148148148148"/>
        </c:manualLayout>
      </c:layout>
      <c:pie3DChart>
        <c:varyColors val="1"/>
        <c:ser>
          <c:idx val="0"/>
          <c:order val="0"/>
          <c:dPt>
            <c:idx val="0"/>
            <c:bubble3D val="0"/>
            <c:spPr>
              <a:solidFill>
                <a:srgbClr val="CABE90"/>
              </a:solidFill>
            </c:spPr>
            <c:extLst xmlns:c16r2="http://schemas.microsoft.com/office/drawing/2015/06/chart">
              <c:ext xmlns:c16="http://schemas.microsoft.com/office/drawing/2014/chart" uri="{C3380CC4-5D6E-409C-BE32-E72D297353CC}">
                <c16:uniqueId val="{00000001-A09F-4397-BE73-9C25803336E0}"/>
              </c:ext>
            </c:extLst>
          </c:dPt>
          <c:dPt>
            <c:idx val="1"/>
            <c:bubble3D val="0"/>
            <c:spPr>
              <a:solidFill>
                <a:srgbClr val="2E6EBC"/>
              </a:solidFill>
            </c:spPr>
            <c:extLst xmlns:c16r2="http://schemas.microsoft.com/office/drawing/2015/06/chart">
              <c:ext xmlns:c16="http://schemas.microsoft.com/office/drawing/2014/chart" uri="{C3380CC4-5D6E-409C-BE32-E72D297353CC}">
                <c16:uniqueId val="{00000003-A09F-4397-BE73-9C25803336E0}"/>
              </c:ext>
            </c:extLst>
          </c:dPt>
          <c:dLbls>
            <c:dLbl>
              <c:idx val="0"/>
              <c:layout/>
              <c:tx>
                <c:rich>
                  <a:bodyPr/>
                  <a:lstStyle/>
                  <a:p>
                    <a:r>
                      <a:rPr lang="en-US" dirty="0" smtClean="0">
                        <a:latin typeface="Avenir Book"/>
                      </a:rPr>
                      <a:t>Compliant </a:t>
                    </a:r>
                    <a:r>
                      <a:rPr lang="en-US" dirty="0">
                        <a:latin typeface="Avenir Book"/>
                      </a:rPr>
                      <a:t>28%</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A09F-4397-BE73-9C25803336E0}"/>
                </c:ext>
                <c:ext xmlns:c15="http://schemas.microsoft.com/office/drawing/2012/chart" uri="{CE6537A1-D6FC-4f65-9D91-7224C49458BB}">
                  <c15:layout/>
                </c:ext>
              </c:extLst>
            </c:dLbl>
            <c:dLbl>
              <c:idx val="1"/>
              <c:layout>
                <c:manualLayout>
                  <c:x val="0.218526720618256"/>
                  <c:y val="-0.253728543516595"/>
                </c:manualLayout>
              </c:layout>
              <c:tx>
                <c:rich>
                  <a:bodyPr/>
                  <a:lstStyle/>
                  <a:p>
                    <a:pPr>
                      <a:defRPr sz="2000">
                        <a:solidFill>
                          <a:schemeClr val="bg1"/>
                        </a:solidFill>
                        <a:latin typeface="Avenir Book"/>
                      </a:defRPr>
                    </a:pPr>
                    <a:r>
                      <a:rPr lang="en-US" sz="2000" dirty="0" smtClean="0">
                        <a:latin typeface="Avenir Book"/>
                      </a:rPr>
                      <a:t>Non-Compliant </a:t>
                    </a:r>
                    <a:r>
                      <a:rPr lang="en-US" sz="2000" dirty="0">
                        <a:latin typeface="Avenir Book"/>
                      </a:rPr>
                      <a:t>72%</a:t>
                    </a:r>
                    <a:endParaRPr lang="en-US" dirty="0"/>
                  </a:p>
                </c:rich>
              </c:tx>
              <c:sp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A09F-4397-BE73-9C25803336E0}"/>
                </c:ext>
                <c:ext xmlns:c15="http://schemas.microsoft.com/office/drawing/2012/chart" uri="{CE6537A1-D6FC-4f65-9D91-7224C49458BB}">
                  <c15:layout/>
                </c:ext>
              </c:extLst>
            </c:dLbl>
            <c:spPr>
              <a:noFill/>
              <a:ln>
                <a:noFill/>
              </a:ln>
              <a:effectLst/>
            </c:spPr>
            <c:txPr>
              <a:bodyPr/>
              <a:lstStyle/>
              <a:p>
                <a:pPr>
                  <a:defRPr sz="2000">
                    <a:latin typeface="Avenir Book"/>
                  </a:defRPr>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Sheet1!$F$47:$G$48</c:f>
              <c:strCache>
                <c:ptCount val="2"/>
                <c:pt idx="0">
                  <c:v>Compliant</c:v>
                </c:pt>
                <c:pt idx="1">
                  <c:v>Non-Compliant</c:v>
                </c:pt>
              </c:strCache>
            </c:strRef>
          </c:cat>
          <c:val>
            <c:numRef>
              <c:f>Sheet1!$F$49:$G$49</c:f>
              <c:numCache>
                <c:formatCode>0%</c:formatCode>
                <c:ptCount val="2"/>
                <c:pt idx="0">
                  <c:v>0.28</c:v>
                </c:pt>
                <c:pt idx="1">
                  <c:v>0.72</c:v>
                </c:pt>
              </c:numCache>
            </c:numRef>
          </c:val>
          <c:extLst xmlns:c16r2="http://schemas.microsoft.com/office/drawing/2015/06/chart">
            <c:ext xmlns:c16="http://schemas.microsoft.com/office/drawing/2014/chart" uri="{C3380CC4-5D6E-409C-BE32-E72D297353CC}">
              <c16:uniqueId val="{00000004-A09F-4397-BE73-9C25803336E0}"/>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0902777777777777"/>
          <c:y val="0.114825728800699"/>
          <c:w val="0.813888888888889"/>
          <c:h val="0.773148148148148"/>
        </c:manualLayout>
      </c:layout>
      <c:pie3DChart>
        <c:varyColors val="1"/>
        <c:ser>
          <c:idx val="0"/>
          <c:order val="0"/>
          <c:dPt>
            <c:idx val="0"/>
            <c:bubble3D val="0"/>
            <c:spPr>
              <a:solidFill>
                <a:srgbClr val="CABE90"/>
              </a:solidFill>
            </c:spPr>
            <c:extLst xmlns:c16r2="http://schemas.microsoft.com/office/drawing/2015/06/chart">
              <c:ext xmlns:c16="http://schemas.microsoft.com/office/drawing/2014/chart" uri="{C3380CC4-5D6E-409C-BE32-E72D297353CC}">
                <c16:uniqueId val="{00000001-EF89-44EB-AF57-FE96F5640735}"/>
              </c:ext>
            </c:extLst>
          </c:dPt>
          <c:dPt>
            <c:idx val="1"/>
            <c:bubble3D val="0"/>
            <c:spPr>
              <a:solidFill>
                <a:srgbClr val="2E6EBC"/>
              </a:solidFill>
            </c:spPr>
            <c:extLst xmlns:c16r2="http://schemas.microsoft.com/office/drawing/2015/06/chart">
              <c:ext xmlns:c16="http://schemas.microsoft.com/office/drawing/2014/chart" uri="{C3380CC4-5D6E-409C-BE32-E72D297353CC}">
                <c16:uniqueId val="{00000003-EF89-44EB-AF57-FE96F5640735}"/>
              </c:ext>
            </c:extLst>
          </c:dPt>
          <c:dLbls>
            <c:dLbl>
              <c:idx val="0"/>
              <c:layout>
                <c:manualLayout>
                  <c:x val="-0.258143895207544"/>
                  <c:y val="-0.253763453214266"/>
                </c:manualLayout>
              </c:layout>
              <c:tx>
                <c:rich>
                  <a:bodyPr/>
                  <a:lstStyle/>
                  <a:p>
                    <a:r>
                      <a:rPr lang="en-US" sz="2000" dirty="0" smtClean="0">
                        <a:latin typeface="Avenir Book"/>
                      </a:rPr>
                      <a:t>UA DL WN &amp; AA</a:t>
                    </a:r>
                    <a:r>
                      <a:rPr lang="en-US" sz="2000" baseline="0" dirty="0" smtClean="0">
                        <a:latin typeface="Avenir Book"/>
                      </a:rPr>
                      <a:t> </a:t>
                    </a:r>
                    <a:r>
                      <a:rPr lang="en-US" sz="2000" dirty="0" smtClean="0">
                        <a:latin typeface="Avenir Book"/>
                      </a:rPr>
                      <a:t>70%</a:t>
                    </a:r>
                  </a:p>
                </c:rich>
              </c:tx>
              <c:dLblPos val="bestFit"/>
              <c:showLegendKey val="1"/>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EF89-44EB-AF57-FE96F5640735}"/>
                </c:ext>
                <c:ext xmlns:c15="http://schemas.microsoft.com/office/drawing/2012/chart" uri="{CE6537A1-D6FC-4f65-9D91-7224C49458BB}">
                  <c15:layout/>
                </c:ext>
              </c:extLst>
            </c:dLbl>
            <c:dLbl>
              <c:idx val="1"/>
              <c:layout/>
              <c:tx>
                <c:rich>
                  <a:bodyPr/>
                  <a:lstStyle/>
                  <a:p>
                    <a:pPr>
                      <a:defRPr sz="2000">
                        <a:solidFill>
                          <a:schemeClr val="bg1"/>
                        </a:solidFill>
                        <a:latin typeface="Avenir Book"/>
                      </a:defRPr>
                    </a:pPr>
                    <a:r>
                      <a:rPr lang="mr-IN" sz="2000" dirty="0">
                        <a:latin typeface="Avenir Book"/>
                      </a:rPr>
                      <a:t>OAL 30%</a:t>
                    </a:r>
                    <a:endParaRPr lang="mr-IN" dirty="0"/>
                  </a:p>
                </c:rich>
              </c:tx>
              <c:spPr/>
              <c:showLegendKey val="1"/>
              <c:showVal val="0"/>
              <c:showCatName val="1"/>
              <c:showSerName val="0"/>
              <c:showPercent val="1"/>
              <c:showBubbleSize val="0"/>
              <c:extLst xmlns:c16r2="http://schemas.microsoft.com/office/drawing/2015/06/chart">
                <c:ext xmlns:c16="http://schemas.microsoft.com/office/drawing/2014/chart" uri="{C3380CC4-5D6E-409C-BE32-E72D297353CC}">
                  <c16:uniqueId val="{00000003-EF89-44EB-AF57-FE96F5640735}"/>
                </c:ext>
                <c:ext xmlns:c15="http://schemas.microsoft.com/office/drawing/2012/chart" uri="{CE6537A1-D6FC-4f65-9D91-7224C49458BB}">
                  <c15:layout/>
                </c:ext>
              </c:extLst>
            </c:dLbl>
            <c:spPr>
              <a:noFill/>
              <a:ln>
                <a:noFill/>
              </a:ln>
              <a:effectLst/>
            </c:spPr>
            <c:txPr>
              <a:bodyPr/>
              <a:lstStyle/>
              <a:p>
                <a:pPr>
                  <a:defRPr sz="2000">
                    <a:latin typeface="Avenir Book"/>
                  </a:defRPr>
                </a:pPr>
                <a:endParaRPr lang="en-US"/>
              </a:p>
            </c:txPr>
            <c:showLegendKey val="1"/>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Sheet1!$A$24:$A$25</c:f>
              <c:strCache>
                <c:ptCount val="2"/>
                <c:pt idx="0">
                  <c:v>UA/AA/DL/WN</c:v>
                </c:pt>
                <c:pt idx="1">
                  <c:v>OAL</c:v>
                </c:pt>
              </c:strCache>
            </c:strRef>
          </c:cat>
          <c:val>
            <c:numRef>
              <c:f>Sheet1!$B$24:$B$25</c:f>
              <c:numCache>
                <c:formatCode>"$"#,##0</c:formatCode>
                <c:ptCount val="2"/>
                <c:pt idx="0">
                  <c:v>4.232134E6</c:v>
                </c:pt>
                <c:pt idx="1">
                  <c:v>1.841576E6</c:v>
                </c:pt>
              </c:numCache>
            </c:numRef>
          </c:val>
          <c:extLst xmlns:c16r2="http://schemas.microsoft.com/office/drawing/2015/06/chart">
            <c:ext xmlns:c16="http://schemas.microsoft.com/office/drawing/2014/chart" uri="{C3380CC4-5D6E-409C-BE32-E72D297353CC}">
              <c16:uniqueId val="{00000004-EF89-44EB-AF57-FE96F5640735}"/>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0930555555555556"/>
          <c:y val="0.135026512589696"/>
          <c:w val="0.813888888888889"/>
          <c:h val="0.773148148148148"/>
        </c:manualLayout>
      </c:layout>
      <c:pie3DChart>
        <c:varyColors val="1"/>
        <c:ser>
          <c:idx val="0"/>
          <c:order val="0"/>
          <c:dPt>
            <c:idx val="0"/>
            <c:bubble3D val="0"/>
            <c:spPr>
              <a:solidFill>
                <a:srgbClr val="CABE90"/>
              </a:solidFill>
            </c:spPr>
            <c:extLst xmlns:c16r2="http://schemas.microsoft.com/office/drawing/2015/06/chart">
              <c:ext xmlns:c16="http://schemas.microsoft.com/office/drawing/2014/chart" uri="{C3380CC4-5D6E-409C-BE32-E72D297353CC}">
                <c16:uniqueId val="{00000001-0009-4A06-9B45-DD2015B66D14}"/>
              </c:ext>
            </c:extLst>
          </c:dPt>
          <c:dPt>
            <c:idx val="1"/>
            <c:bubble3D val="0"/>
            <c:spPr>
              <a:solidFill>
                <a:srgbClr val="2E6EBC"/>
              </a:solidFill>
            </c:spPr>
            <c:extLst xmlns:c16r2="http://schemas.microsoft.com/office/drawing/2015/06/chart">
              <c:ext xmlns:c16="http://schemas.microsoft.com/office/drawing/2014/chart" uri="{C3380CC4-5D6E-409C-BE32-E72D297353CC}">
                <c16:uniqueId val="{00000003-0009-4A06-9B45-DD2015B66D14}"/>
              </c:ext>
            </c:extLst>
          </c:dPt>
          <c:dLbls>
            <c:dLbl>
              <c:idx val="0"/>
              <c:layout>
                <c:manualLayout>
                  <c:x val="-0.248330234762321"/>
                  <c:y val="-0.284045406469297"/>
                </c:manualLayout>
              </c:layout>
              <c:tx>
                <c:rich>
                  <a:bodyPr/>
                  <a:lstStyle/>
                  <a:p>
                    <a:r>
                      <a:rPr lang="en-US" sz="2000" dirty="0" smtClean="0"/>
                      <a:t>Enterprise &amp; National 73</a:t>
                    </a:r>
                    <a:r>
                      <a:rPr lang="en-US" sz="2000" dirty="0"/>
                      <a:t>%</a:t>
                    </a:r>
                    <a:endParaRPr lang="en-US" dirty="0"/>
                  </a:p>
                </c:rich>
              </c:tx>
              <c:dLblPos val="bestFit"/>
              <c:showLegendKey val="1"/>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0009-4A06-9B45-DD2015B66D14}"/>
                </c:ext>
                <c:ext xmlns:c15="http://schemas.microsoft.com/office/drawing/2012/chart" uri="{CE6537A1-D6FC-4f65-9D91-7224C49458BB}">
                  <c15:layout/>
                </c:ext>
              </c:extLst>
            </c:dLbl>
            <c:dLbl>
              <c:idx val="1"/>
              <c:layout/>
              <c:spPr/>
              <c:txPr>
                <a:bodyPr/>
                <a:lstStyle/>
                <a:p>
                  <a:pPr>
                    <a:defRPr sz="2000">
                      <a:solidFill>
                        <a:schemeClr val="bg1"/>
                      </a:solidFill>
                      <a:latin typeface="Avenir Book"/>
                    </a:defRPr>
                  </a:pPr>
                  <a:endParaRPr lang="en-US"/>
                </a:p>
              </c:txPr>
              <c:showLegendKey val="1"/>
              <c:showVal val="0"/>
              <c:showCatName val="1"/>
              <c:showSerName val="0"/>
              <c:showPercent val="1"/>
              <c:showBubbleSize val="0"/>
              <c:extLst xmlns:c16r2="http://schemas.microsoft.com/office/drawing/2015/06/chart">
                <c:ext xmlns:c16="http://schemas.microsoft.com/office/drawing/2014/chart" uri="{C3380CC4-5D6E-409C-BE32-E72D297353CC}">
                  <c16:uniqueId val="{00000003-0009-4A06-9B45-DD2015B66D14}"/>
                </c:ext>
                <c:ext xmlns:c15="http://schemas.microsoft.com/office/drawing/2012/chart" uri="{CE6537A1-D6FC-4f65-9D91-7224C49458BB}">
                  <c15:layout/>
                </c:ext>
              </c:extLst>
            </c:dLbl>
            <c:spPr>
              <a:noFill/>
              <a:ln>
                <a:noFill/>
              </a:ln>
              <a:effectLst/>
            </c:spPr>
            <c:txPr>
              <a:bodyPr/>
              <a:lstStyle/>
              <a:p>
                <a:pPr>
                  <a:defRPr sz="2000">
                    <a:latin typeface="Avenir Book"/>
                  </a:defRPr>
                </a:pPr>
                <a:endParaRPr lang="en-US"/>
              </a:p>
            </c:txPr>
            <c:showLegendKey val="1"/>
            <c:showVal val="0"/>
            <c:showCatName val="1"/>
            <c:showSerName val="0"/>
            <c:showPercent val="1"/>
            <c:showBubbleSize val="0"/>
            <c:separator> </c:separator>
            <c:showLeaderLines val="1"/>
            <c:extLst xmlns:c16r2="http://schemas.microsoft.com/office/drawing/2015/06/chart">
              <c:ext xmlns:c15="http://schemas.microsoft.com/office/drawing/2012/chart" uri="{CE6537A1-D6FC-4f65-9D91-7224C49458BB}"/>
            </c:extLst>
          </c:dLbls>
          <c:cat>
            <c:strRef>
              <c:f>Sheet1!$B$36:$B$37</c:f>
              <c:strCache>
                <c:ptCount val="2"/>
                <c:pt idx="0">
                  <c:v>Enterprise/Natl</c:v>
                </c:pt>
                <c:pt idx="1">
                  <c:v>Other</c:v>
                </c:pt>
              </c:strCache>
            </c:strRef>
          </c:cat>
          <c:val>
            <c:numRef>
              <c:f>Sheet1!$C$36:$C$37</c:f>
              <c:numCache>
                <c:formatCode>"$"#,##0</c:formatCode>
                <c:ptCount val="2"/>
                <c:pt idx="0">
                  <c:v>119818.0</c:v>
                </c:pt>
                <c:pt idx="1">
                  <c:v>45386.0</c:v>
                </c:pt>
              </c:numCache>
            </c:numRef>
          </c:val>
          <c:extLst xmlns:c16r2="http://schemas.microsoft.com/office/drawing/2015/06/chart">
            <c:ext xmlns:c16="http://schemas.microsoft.com/office/drawing/2014/chart" uri="{C3380CC4-5D6E-409C-BE32-E72D297353CC}">
              <c16:uniqueId val="{00000004-0009-4A06-9B45-DD2015B66D14}"/>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C75F9-5038-4D0F-880F-833EF26C8DE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CF6C6C81-1708-48E5-BBDB-9CF503D0F0AA}">
      <dgm:prSet phldrT="[Text]"/>
      <dgm:spPr/>
      <dgm:t>
        <a:bodyPr/>
        <a:lstStyle/>
        <a:p>
          <a:r>
            <a:rPr lang="en-US" dirty="0" smtClean="0">
              <a:solidFill>
                <a:schemeClr val="tx1"/>
              </a:solidFill>
            </a:rPr>
            <a:t>UW System</a:t>
          </a:r>
          <a:endParaRPr lang="en-US" dirty="0">
            <a:solidFill>
              <a:schemeClr val="tx1"/>
            </a:solidFill>
          </a:endParaRPr>
        </a:p>
      </dgm:t>
    </dgm:pt>
    <dgm:pt modelId="{E2BCE4E4-3C75-4921-AAD4-227F0BDDE663}" type="parTrans" cxnId="{CFCE87F9-971A-4DFA-8771-513F1B760FB0}">
      <dgm:prSet/>
      <dgm:spPr/>
      <dgm:t>
        <a:bodyPr/>
        <a:lstStyle/>
        <a:p>
          <a:endParaRPr lang="en-US"/>
        </a:p>
      </dgm:t>
    </dgm:pt>
    <dgm:pt modelId="{CBB576EC-AE5D-42BB-8F59-3AD4A64D9B28}" type="sibTrans" cxnId="{CFCE87F9-971A-4DFA-8771-513F1B760FB0}">
      <dgm:prSet/>
      <dgm:spPr/>
      <dgm:t>
        <a:bodyPr/>
        <a:lstStyle/>
        <a:p>
          <a:endParaRPr lang="en-US"/>
        </a:p>
      </dgm:t>
    </dgm:pt>
    <dgm:pt modelId="{71853E72-4F0C-4679-AFCF-C01461BAE97C}">
      <dgm:prSet phldrT="[Text]"/>
      <dgm:spPr/>
      <dgm:t>
        <a:bodyPr/>
        <a:lstStyle/>
        <a:p>
          <a:pPr algn="l"/>
          <a:r>
            <a:rPr lang="en-US" dirty="0" smtClean="0"/>
            <a:t> </a:t>
          </a:r>
          <a:r>
            <a:rPr lang="en-US" dirty="0" smtClean="0">
              <a:solidFill>
                <a:schemeClr val="tx1"/>
              </a:solidFill>
            </a:rPr>
            <a:t>13</a:t>
          </a:r>
          <a:r>
            <a:rPr lang="en-US" dirty="0" smtClean="0"/>
            <a:t> – Four-Year Universities</a:t>
          </a:r>
          <a:endParaRPr lang="en-US" dirty="0"/>
        </a:p>
      </dgm:t>
    </dgm:pt>
    <dgm:pt modelId="{86E634DF-44C8-498E-AE4B-7465C6DCF0B4}" type="parTrans" cxnId="{6AC1CD59-953E-4249-AE77-F52990283B47}">
      <dgm:prSet/>
      <dgm:spPr/>
      <dgm:t>
        <a:bodyPr/>
        <a:lstStyle/>
        <a:p>
          <a:endParaRPr lang="en-US"/>
        </a:p>
      </dgm:t>
    </dgm:pt>
    <dgm:pt modelId="{2AE960A1-80AF-432C-A29E-94B787A6A8C5}" type="sibTrans" cxnId="{6AC1CD59-953E-4249-AE77-F52990283B47}">
      <dgm:prSet/>
      <dgm:spPr/>
      <dgm:t>
        <a:bodyPr/>
        <a:lstStyle/>
        <a:p>
          <a:endParaRPr lang="en-US"/>
        </a:p>
      </dgm:t>
    </dgm:pt>
    <dgm:pt modelId="{3F1E66A4-2167-4C5E-97E7-F8CDABF0329E}">
      <dgm:prSet phldrT="[Text]"/>
      <dgm:spPr/>
      <dgm:t>
        <a:bodyPr/>
        <a:lstStyle/>
        <a:p>
          <a:pPr algn="l"/>
          <a:r>
            <a:rPr lang="en-US" dirty="0" smtClean="0"/>
            <a:t> </a:t>
          </a:r>
          <a:r>
            <a:rPr lang="en-US" dirty="0" smtClean="0">
              <a:solidFill>
                <a:schemeClr val="tx1"/>
              </a:solidFill>
            </a:rPr>
            <a:t>13</a:t>
          </a:r>
          <a:r>
            <a:rPr lang="en-US" dirty="0" smtClean="0"/>
            <a:t> – Two-Year College Campuses</a:t>
          </a:r>
          <a:endParaRPr lang="en-US" dirty="0"/>
        </a:p>
      </dgm:t>
    </dgm:pt>
    <dgm:pt modelId="{7FF71B46-FD32-4888-9BBF-8F7DDAEFBA1E}" type="parTrans" cxnId="{0B48F040-E13F-4EF1-8736-051EB86ED6B8}">
      <dgm:prSet/>
      <dgm:spPr/>
      <dgm:t>
        <a:bodyPr/>
        <a:lstStyle/>
        <a:p>
          <a:endParaRPr lang="en-US"/>
        </a:p>
      </dgm:t>
    </dgm:pt>
    <dgm:pt modelId="{08AF6600-1776-4CB2-8A94-2F2DB7145435}" type="sibTrans" cxnId="{0B48F040-E13F-4EF1-8736-051EB86ED6B8}">
      <dgm:prSet/>
      <dgm:spPr/>
      <dgm:t>
        <a:bodyPr/>
        <a:lstStyle/>
        <a:p>
          <a:endParaRPr lang="en-US"/>
        </a:p>
      </dgm:t>
    </dgm:pt>
    <dgm:pt modelId="{9DDA82F5-D47A-4AAD-8B1B-0B66F2A4B715}">
      <dgm:prSet phldrT="[Text]"/>
      <dgm:spPr/>
      <dgm:t>
        <a:bodyPr/>
        <a:lstStyle/>
        <a:p>
          <a:pPr algn="l"/>
          <a:r>
            <a:rPr lang="en-US" dirty="0" smtClean="0"/>
            <a:t> </a:t>
          </a:r>
          <a:r>
            <a:rPr lang="en-US" dirty="0" smtClean="0">
              <a:solidFill>
                <a:schemeClr val="tx1"/>
              </a:solidFill>
            </a:rPr>
            <a:t>72 </a:t>
          </a:r>
          <a:r>
            <a:rPr lang="en-US" dirty="0" smtClean="0"/>
            <a:t>– UW Extension Offices</a:t>
          </a:r>
        </a:p>
      </dgm:t>
    </dgm:pt>
    <dgm:pt modelId="{72615ED8-6CBF-4FF4-907E-F5BC8DD9D7C9}" type="parTrans" cxnId="{7B05BEDA-3BCA-4759-B48F-63AA8C7E9B41}">
      <dgm:prSet/>
      <dgm:spPr/>
      <dgm:t>
        <a:bodyPr/>
        <a:lstStyle/>
        <a:p>
          <a:endParaRPr lang="en-US"/>
        </a:p>
      </dgm:t>
    </dgm:pt>
    <dgm:pt modelId="{A0B2D213-5088-4CAC-92C6-7F834EC22AEA}" type="sibTrans" cxnId="{7B05BEDA-3BCA-4759-B48F-63AA8C7E9B41}">
      <dgm:prSet/>
      <dgm:spPr/>
      <dgm:t>
        <a:bodyPr/>
        <a:lstStyle/>
        <a:p>
          <a:endParaRPr lang="en-US"/>
        </a:p>
      </dgm:t>
    </dgm:pt>
    <dgm:pt modelId="{0977D074-A24A-4E25-8C00-F7331E018ABC}">
      <dgm:prSet phldrT="[Text]"/>
      <dgm:spPr/>
      <dgm:t>
        <a:bodyPr/>
        <a:lstStyle/>
        <a:p>
          <a:pPr algn="l"/>
          <a:r>
            <a:rPr lang="en-US" dirty="0" smtClean="0"/>
            <a:t> </a:t>
          </a:r>
          <a:r>
            <a:rPr lang="en-US" dirty="0" smtClean="0">
              <a:solidFill>
                <a:schemeClr val="tx1"/>
              </a:solidFill>
            </a:rPr>
            <a:t>181,000 </a:t>
          </a:r>
          <a:r>
            <a:rPr lang="en-US" dirty="0" smtClean="0"/>
            <a:t>Students / Year</a:t>
          </a:r>
        </a:p>
      </dgm:t>
    </dgm:pt>
    <dgm:pt modelId="{F32AC428-E869-4591-B758-12DC3CAE8CDF}" type="parTrans" cxnId="{86DABE5D-DD2C-4229-9780-2CD6586129C6}">
      <dgm:prSet/>
      <dgm:spPr/>
      <dgm:t>
        <a:bodyPr/>
        <a:lstStyle/>
        <a:p>
          <a:endParaRPr lang="en-US"/>
        </a:p>
      </dgm:t>
    </dgm:pt>
    <dgm:pt modelId="{F225F83F-1C00-4004-A4D3-44A9CF9D8C12}" type="sibTrans" cxnId="{86DABE5D-DD2C-4229-9780-2CD6586129C6}">
      <dgm:prSet/>
      <dgm:spPr/>
      <dgm:t>
        <a:bodyPr/>
        <a:lstStyle/>
        <a:p>
          <a:endParaRPr lang="en-US"/>
        </a:p>
      </dgm:t>
    </dgm:pt>
    <dgm:pt modelId="{17D319B1-B7A5-406D-810C-2B6DCE42AC52}">
      <dgm:prSet phldrT="[Text]"/>
      <dgm:spPr/>
      <dgm:t>
        <a:bodyPr/>
        <a:lstStyle/>
        <a:p>
          <a:pPr algn="l"/>
          <a:r>
            <a:rPr lang="en-US" dirty="0" smtClean="0"/>
            <a:t> </a:t>
          </a:r>
          <a:r>
            <a:rPr lang="en-US" dirty="0" smtClean="0">
              <a:solidFill>
                <a:schemeClr val="tx1"/>
              </a:solidFill>
            </a:rPr>
            <a:t>40,000</a:t>
          </a:r>
          <a:r>
            <a:rPr lang="en-US" dirty="0" smtClean="0"/>
            <a:t> Faculty and Staff</a:t>
          </a:r>
        </a:p>
      </dgm:t>
    </dgm:pt>
    <dgm:pt modelId="{EA36EB01-2950-49C9-AE1E-75D489FDC1B6}" type="parTrans" cxnId="{22D8FD1B-3B56-411E-B2A8-6C452EAFDBCA}">
      <dgm:prSet/>
      <dgm:spPr/>
      <dgm:t>
        <a:bodyPr/>
        <a:lstStyle/>
        <a:p>
          <a:endParaRPr lang="en-US"/>
        </a:p>
      </dgm:t>
    </dgm:pt>
    <dgm:pt modelId="{9ED418BA-E25B-4DA2-8FE7-623A2D4F15F3}" type="sibTrans" cxnId="{22D8FD1B-3B56-411E-B2A8-6C452EAFDBCA}">
      <dgm:prSet/>
      <dgm:spPr/>
      <dgm:t>
        <a:bodyPr/>
        <a:lstStyle/>
        <a:p>
          <a:endParaRPr lang="en-US"/>
        </a:p>
      </dgm:t>
    </dgm:pt>
    <dgm:pt modelId="{29903A8D-5095-4C72-BCB1-55B37B1C2ABC}" type="pres">
      <dgm:prSet presAssocID="{DD2C75F9-5038-4D0F-880F-833EF26C8DEA}" presName="Name0" presStyleCnt="0">
        <dgm:presLayoutVars>
          <dgm:chPref val="1"/>
          <dgm:dir/>
          <dgm:animOne val="branch"/>
          <dgm:animLvl val="lvl"/>
          <dgm:resizeHandles val="exact"/>
        </dgm:presLayoutVars>
      </dgm:prSet>
      <dgm:spPr/>
      <dgm:t>
        <a:bodyPr/>
        <a:lstStyle/>
        <a:p>
          <a:endParaRPr lang="en-US"/>
        </a:p>
      </dgm:t>
    </dgm:pt>
    <dgm:pt modelId="{D292C7CE-FAE5-45A7-B6B9-BAE844BC3816}" type="pres">
      <dgm:prSet presAssocID="{CF6C6C81-1708-48E5-BBDB-9CF503D0F0AA}" presName="root1" presStyleCnt="0"/>
      <dgm:spPr/>
    </dgm:pt>
    <dgm:pt modelId="{4875E730-E53D-4D29-A0C1-CAD1F0A21927}" type="pres">
      <dgm:prSet presAssocID="{CF6C6C81-1708-48E5-BBDB-9CF503D0F0AA}" presName="LevelOneTextNode" presStyleLbl="node0" presStyleIdx="0" presStyleCnt="1">
        <dgm:presLayoutVars>
          <dgm:chPref val="3"/>
        </dgm:presLayoutVars>
      </dgm:prSet>
      <dgm:spPr/>
      <dgm:t>
        <a:bodyPr/>
        <a:lstStyle/>
        <a:p>
          <a:endParaRPr lang="en-US"/>
        </a:p>
      </dgm:t>
    </dgm:pt>
    <dgm:pt modelId="{BB0112F5-6185-4B05-83BB-CD4660631E12}" type="pres">
      <dgm:prSet presAssocID="{CF6C6C81-1708-48E5-BBDB-9CF503D0F0AA}" presName="level2hierChild" presStyleCnt="0"/>
      <dgm:spPr/>
    </dgm:pt>
    <dgm:pt modelId="{3C2085FB-4DB5-4A95-9008-CC1465C4F996}" type="pres">
      <dgm:prSet presAssocID="{86E634DF-44C8-498E-AE4B-7465C6DCF0B4}" presName="conn2-1" presStyleLbl="parChTrans1D2" presStyleIdx="0" presStyleCnt="5"/>
      <dgm:spPr/>
      <dgm:t>
        <a:bodyPr/>
        <a:lstStyle/>
        <a:p>
          <a:endParaRPr lang="en-US"/>
        </a:p>
      </dgm:t>
    </dgm:pt>
    <dgm:pt modelId="{42213F66-155E-4895-B0AB-056903404280}" type="pres">
      <dgm:prSet presAssocID="{86E634DF-44C8-498E-AE4B-7465C6DCF0B4}" presName="connTx" presStyleLbl="parChTrans1D2" presStyleIdx="0" presStyleCnt="5"/>
      <dgm:spPr/>
      <dgm:t>
        <a:bodyPr/>
        <a:lstStyle/>
        <a:p>
          <a:endParaRPr lang="en-US"/>
        </a:p>
      </dgm:t>
    </dgm:pt>
    <dgm:pt modelId="{8508EBCD-89B8-4750-91E6-B3049048DCEB}" type="pres">
      <dgm:prSet presAssocID="{71853E72-4F0C-4679-AFCF-C01461BAE97C}" presName="root2" presStyleCnt="0"/>
      <dgm:spPr/>
    </dgm:pt>
    <dgm:pt modelId="{2EB9839C-787B-4F88-ABEA-309A66149E6A}" type="pres">
      <dgm:prSet presAssocID="{71853E72-4F0C-4679-AFCF-C01461BAE97C}" presName="LevelTwoTextNode" presStyleLbl="node2" presStyleIdx="0" presStyleCnt="5" custScaleX="208587">
        <dgm:presLayoutVars>
          <dgm:chPref val="3"/>
        </dgm:presLayoutVars>
      </dgm:prSet>
      <dgm:spPr/>
      <dgm:t>
        <a:bodyPr/>
        <a:lstStyle/>
        <a:p>
          <a:endParaRPr lang="en-US"/>
        </a:p>
      </dgm:t>
    </dgm:pt>
    <dgm:pt modelId="{96BE0F07-B394-4CA5-B871-A210D67A5082}" type="pres">
      <dgm:prSet presAssocID="{71853E72-4F0C-4679-AFCF-C01461BAE97C}" presName="level3hierChild" presStyleCnt="0"/>
      <dgm:spPr/>
    </dgm:pt>
    <dgm:pt modelId="{D39D5025-1457-4EF1-AC83-3B1D4D65628F}" type="pres">
      <dgm:prSet presAssocID="{7FF71B46-FD32-4888-9BBF-8F7DDAEFBA1E}" presName="conn2-1" presStyleLbl="parChTrans1D2" presStyleIdx="1" presStyleCnt="5"/>
      <dgm:spPr/>
      <dgm:t>
        <a:bodyPr/>
        <a:lstStyle/>
        <a:p>
          <a:endParaRPr lang="en-US"/>
        </a:p>
      </dgm:t>
    </dgm:pt>
    <dgm:pt modelId="{7C1B9E1A-F9B9-407A-B49D-9C71786929B8}" type="pres">
      <dgm:prSet presAssocID="{7FF71B46-FD32-4888-9BBF-8F7DDAEFBA1E}" presName="connTx" presStyleLbl="parChTrans1D2" presStyleIdx="1" presStyleCnt="5"/>
      <dgm:spPr/>
      <dgm:t>
        <a:bodyPr/>
        <a:lstStyle/>
        <a:p>
          <a:endParaRPr lang="en-US"/>
        </a:p>
      </dgm:t>
    </dgm:pt>
    <dgm:pt modelId="{55C8F9E2-6BCA-4910-94DA-B525572D742E}" type="pres">
      <dgm:prSet presAssocID="{3F1E66A4-2167-4C5E-97E7-F8CDABF0329E}" presName="root2" presStyleCnt="0"/>
      <dgm:spPr/>
    </dgm:pt>
    <dgm:pt modelId="{16924BBB-7DBB-4D7F-92D9-F966FCE7985D}" type="pres">
      <dgm:prSet presAssocID="{3F1E66A4-2167-4C5E-97E7-F8CDABF0329E}" presName="LevelTwoTextNode" presStyleLbl="node2" presStyleIdx="1" presStyleCnt="5" custScaleX="209757">
        <dgm:presLayoutVars>
          <dgm:chPref val="3"/>
        </dgm:presLayoutVars>
      </dgm:prSet>
      <dgm:spPr/>
      <dgm:t>
        <a:bodyPr/>
        <a:lstStyle/>
        <a:p>
          <a:endParaRPr lang="en-US"/>
        </a:p>
      </dgm:t>
    </dgm:pt>
    <dgm:pt modelId="{826A3D2E-4F00-453A-9248-755DE2BE52D3}" type="pres">
      <dgm:prSet presAssocID="{3F1E66A4-2167-4C5E-97E7-F8CDABF0329E}" presName="level3hierChild" presStyleCnt="0"/>
      <dgm:spPr/>
    </dgm:pt>
    <dgm:pt modelId="{00EE2554-049F-4C68-AB44-9648881A6BD6}" type="pres">
      <dgm:prSet presAssocID="{72615ED8-6CBF-4FF4-907E-F5BC8DD9D7C9}" presName="conn2-1" presStyleLbl="parChTrans1D2" presStyleIdx="2" presStyleCnt="5"/>
      <dgm:spPr/>
      <dgm:t>
        <a:bodyPr/>
        <a:lstStyle/>
        <a:p>
          <a:endParaRPr lang="en-US"/>
        </a:p>
      </dgm:t>
    </dgm:pt>
    <dgm:pt modelId="{9A56B194-D070-4E69-A1AE-9B8CAF6AC493}" type="pres">
      <dgm:prSet presAssocID="{72615ED8-6CBF-4FF4-907E-F5BC8DD9D7C9}" presName="connTx" presStyleLbl="parChTrans1D2" presStyleIdx="2" presStyleCnt="5"/>
      <dgm:spPr/>
      <dgm:t>
        <a:bodyPr/>
        <a:lstStyle/>
        <a:p>
          <a:endParaRPr lang="en-US"/>
        </a:p>
      </dgm:t>
    </dgm:pt>
    <dgm:pt modelId="{4BB05F20-17FD-4645-B195-DBA89B007E44}" type="pres">
      <dgm:prSet presAssocID="{9DDA82F5-D47A-4AAD-8B1B-0B66F2A4B715}" presName="root2" presStyleCnt="0"/>
      <dgm:spPr/>
    </dgm:pt>
    <dgm:pt modelId="{791768D1-FFF2-4E2A-BFA4-B29FBC85E4AA}" type="pres">
      <dgm:prSet presAssocID="{9DDA82F5-D47A-4AAD-8B1B-0B66F2A4B715}" presName="LevelTwoTextNode" presStyleLbl="node2" presStyleIdx="2" presStyleCnt="5" custScaleX="209757">
        <dgm:presLayoutVars>
          <dgm:chPref val="3"/>
        </dgm:presLayoutVars>
      </dgm:prSet>
      <dgm:spPr/>
      <dgm:t>
        <a:bodyPr/>
        <a:lstStyle/>
        <a:p>
          <a:endParaRPr lang="en-US"/>
        </a:p>
      </dgm:t>
    </dgm:pt>
    <dgm:pt modelId="{D145387F-F6DC-47FF-B80F-5DC92E3A2D17}" type="pres">
      <dgm:prSet presAssocID="{9DDA82F5-D47A-4AAD-8B1B-0B66F2A4B715}" presName="level3hierChild" presStyleCnt="0"/>
      <dgm:spPr/>
    </dgm:pt>
    <dgm:pt modelId="{25438F14-8C28-4813-B4CE-4610048FE827}" type="pres">
      <dgm:prSet presAssocID="{F32AC428-E869-4591-B758-12DC3CAE8CDF}" presName="conn2-1" presStyleLbl="parChTrans1D2" presStyleIdx="3" presStyleCnt="5"/>
      <dgm:spPr/>
      <dgm:t>
        <a:bodyPr/>
        <a:lstStyle/>
        <a:p>
          <a:endParaRPr lang="en-US"/>
        </a:p>
      </dgm:t>
    </dgm:pt>
    <dgm:pt modelId="{9F5DC086-B97E-4941-8BB7-AF7C2FA6F0C9}" type="pres">
      <dgm:prSet presAssocID="{F32AC428-E869-4591-B758-12DC3CAE8CDF}" presName="connTx" presStyleLbl="parChTrans1D2" presStyleIdx="3" presStyleCnt="5"/>
      <dgm:spPr/>
      <dgm:t>
        <a:bodyPr/>
        <a:lstStyle/>
        <a:p>
          <a:endParaRPr lang="en-US"/>
        </a:p>
      </dgm:t>
    </dgm:pt>
    <dgm:pt modelId="{3193F14A-0620-41BC-AAE7-46830EF21013}" type="pres">
      <dgm:prSet presAssocID="{0977D074-A24A-4E25-8C00-F7331E018ABC}" presName="root2" presStyleCnt="0"/>
      <dgm:spPr/>
    </dgm:pt>
    <dgm:pt modelId="{6A1CD92B-FF8B-431B-ABD3-25350F44BF76}" type="pres">
      <dgm:prSet presAssocID="{0977D074-A24A-4E25-8C00-F7331E018ABC}" presName="LevelTwoTextNode" presStyleLbl="node2" presStyleIdx="3" presStyleCnt="5" custScaleX="210927">
        <dgm:presLayoutVars>
          <dgm:chPref val="3"/>
        </dgm:presLayoutVars>
      </dgm:prSet>
      <dgm:spPr/>
      <dgm:t>
        <a:bodyPr/>
        <a:lstStyle/>
        <a:p>
          <a:endParaRPr lang="en-US"/>
        </a:p>
      </dgm:t>
    </dgm:pt>
    <dgm:pt modelId="{33DAEEE2-6C0F-4102-A027-D25B4C1959E3}" type="pres">
      <dgm:prSet presAssocID="{0977D074-A24A-4E25-8C00-F7331E018ABC}" presName="level3hierChild" presStyleCnt="0"/>
      <dgm:spPr/>
    </dgm:pt>
    <dgm:pt modelId="{C7FDC4D8-9095-4116-B2F5-D920412122BD}" type="pres">
      <dgm:prSet presAssocID="{EA36EB01-2950-49C9-AE1E-75D489FDC1B6}" presName="conn2-1" presStyleLbl="parChTrans1D2" presStyleIdx="4" presStyleCnt="5"/>
      <dgm:spPr/>
      <dgm:t>
        <a:bodyPr/>
        <a:lstStyle/>
        <a:p>
          <a:endParaRPr lang="en-US"/>
        </a:p>
      </dgm:t>
    </dgm:pt>
    <dgm:pt modelId="{850AC834-1833-42CC-B0E5-B87C600DBD1A}" type="pres">
      <dgm:prSet presAssocID="{EA36EB01-2950-49C9-AE1E-75D489FDC1B6}" presName="connTx" presStyleLbl="parChTrans1D2" presStyleIdx="4" presStyleCnt="5"/>
      <dgm:spPr/>
      <dgm:t>
        <a:bodyPr/>
        <a:lstStyle/>
        <a:p>
          <a:endParaRPr lang="en-US"/>
        </a:p>
      </dgm:t>
    </dgm:pt>
    <dgm:pt modelId="{D86F684C-87E2-4E9A-A154-864A43C8B684}" type="pres">
      <dgm:prSet presAssocID="{17D319B1-B7A5-406D-810C-2B6DCE42AC52}" presName="root2" presStyleCnt="0"/>
      <dgm:spPr/>
    </dgm:pt>
    <dgm:pt modelId="{29EBAB63-1261-4861-85B9-B40B668FA217}" type="pres">
      <dgm:prSet presAssocID="{17D319B1-B7A5-406D-810C-2B6DCE42AC52}" presName="LevelTwoTextNode" presStyleLbl="node2" presStyleIdx="4" presStyleCnt="5" custScaleX="210927">
        <dgm:presLayoutVars>
          <dgm:chPref val="3"/>
        </dgm:presLayoutVars>
      </dgm:prSet>
      <dgm:spPr/>
      <dgm:t>
        <a:bodyPr/>
        <a:lstStyle/>
        <a:p>
          <a:endParaRPr lang="en-US"/>
        </a:p>
      </dgm:t>
    </dgm:pt>
    <dgm:pt modelId="{CA7ED83D-E9E1-48FE-83B3-62ACB3AFADDD}" type="pres">
      <dgm:prSet presAssocID="{17D319B1-B7A5-406D-810C-2B6DCE42AC52}" presName="level3hierChild" presStyleCnt="0"/>
      <dgm:spPr/>
    </dgm:pt>
  </dgm:ptLst>
  <dgm:cxnLst>
    <dgm:cxn modelId="{22D8FD1B-3B56-411E-B2A8-6C452EAFDBCA}" srcId="{CF6C6C81-1708-48E5-BBDB-9CF503D0F0AA}" destId="{17D319B1-B7A5-406D-810C-2B6DCE42AC52}" srcOrd="4" destOrd="0" parTransId="{EA36EB01-2950-49C9-AE1E-75D489FDC1B6}" sibTransId="{9ED418BA-E25B-4DA2-8FE7-623A2D4F15F3}"/>
    <dgm:cxn modelId="{3F05BAE1-6DE8-4BA8-BEC4-8F4C2E52437E}" type="presOf" srcId="{17D319B1-B7A5-406D-810C-2B6DCE42AC52}" destId="{29EBAB63-1261-4861-85B9-B40B668FA217}" srcOrd="0" destOrd="0" presId="urn:microsoft.com/office/officeart/2008/layout/HorizontalMultiLevelHierarchy"/>
    <dgm:cxn modelId="{F4AFEBB7-812C-49AC-8DC7-1B4BB9B0E318}" type="presOf" srcId="{72615ED8-6CBF-4FF4-907E-F5BC8DD9D7C9}" destId="{00EE2554-049F-4C68-AB44-9648881A6BD6}" srcOrd="0" destOrd="0" presId="urn:microsoft.com/office/officeart/2008/layout/HorizontalMultiLevelHierarchy"/>
    <dgm:cxn modelId="{CFCE87F9-971A-4DFA-8771-513F1B760FB0}" srcId="{DD2C75F9-5038-4D0F-880F-833EF26C8DEA}" destId="{CF6C6C81-1708-48E5-BBDB-9CF503D0F0AA}" srcOrd="0" destOrd="0" parTransId="{E2BCE4E4-3C75-4921-AAD4-227F0BDDE663}" sibTransId="{CBB576EC-AE5D-42BB-8F59-3AD4A64D9B28}"/>
    <dgm:cxn modelId="{98E80A84-A3B3-4510-B9E3-9CDEDA727832}" type="presOf" srcId="{EA36EB01-2950-49C9-AE1E-75D489FDC1B6}" destId="{850AC834-1833-42CC-B0E5-B87C600DBD1A}" srcOrd="1" destOrd="0" presId="urn:microsoft.com/office/officeart/2008/layout/HorizontalMultiLevelHierarchy"/>
    <dgm:cxn modelId="{86DABE5D-DD2C-4229-9780-2CD6586129C6}" srcId="{CF6C6C81-1708-48E5-BBDB-9CF503D0F0AA}" destId="{0977D074-A24A-4E25-8C00-F7331E018ABC}" srcOrd="3" destOrd="0" parTransId="{F32AC428-E869-4591-B758-12DC3CAE8CDF}" sibTransId="{F225F83F-1C00-4004-A4D3-44A9CF9D8C12}"/>
    <dgm:cxn modelId="{68DDDC4C-F38A-4881-8A3C-DB1832AEA46A}" type="presOf" srcId="{86E634DF-44C8-498E-AE4B-7465C6DCF0B4}" destId="{42213F66-155E-4895-B0AB-056903404280}" srcOrd="1" destOrd="0" presId="urn:microsoft.com/office/officeart/2008/layout/HorizontalMultiLevelHierarchy"/>
    <dgm:cxn modelId="{8598CB2B-1139-4163-88A4-25E70C4756F4}" type="presOf" srcId="{CF6C6C81-1708-48E5-BBDB-9CF503D0F0AA}" destId="{4875E730-E53D-4D29-A0C1-CAD1F0A21927}" srcOrd="0" destOrd="0" presId="urn:microsoft.com/office/officeart/2008/layout/HorizontalMultiLevelHierarchy"/>
    <dgm:cxn modelId="{A117341B-A1A8-4589-8A81-9D38148A0BF8}" type="presOf" srcId="{86E634DF-44C8-498E-AE4B-7465C6DCF0B4}" destId="{3C2085FB-4DB5-4A95-9008-CC1465C4F996}" srcOrd="0" destOrd="0" presId="urn:microsoft.com/office/officeart/2008/layout/HorizontalMultiLevelHierarchy"/>
    <dgm:cxn modelId="{7B05BEDA-3BCA-4759-B48F-63AA8C7E9B41}" srcId="{CF6C6C81-1708-48E5-BBDB-9CF503D0F0AA}" destId="{9DDA82F5-D47A-4AAD-8B1B-0B66F2A4B715}" srcOrd="2" destOrd="0" parTransId="{72615ED8-6CBF-4FF4-907E-F5BC8DD9D7C9}" sibTransId="{A0B2D213-5088-4CAC-92C6-7F834EC22AEA}"/>
    <dgm:cxn modelId="{8FAC6581-3889-43A6-8426-92E352F4F766}" type="presOf" srcId="{7FF71B46-FD32-4888-9BBF-8F7DDAEFBA1E}" destId="{7C1B9E1A-F9B9-407A-B49D-9C71786929B8}" srcOrd="1" destOrd="0" presId="urn:microsoft.com/office/officeart/2008/layout/HorizontalMultiLevelHierarchy"/>
    <dgm:cxn modelId="{6AC1CD59-953E-4249-AE77-F52990283B47}" srcId="{CF6C6C81-1708-48E5-BBDB-9CF503D0F0AA}" destId="{71853E72-4F0C-4679-AFCF-C01461BAE97C}" srcOrd="0" destOrd="0" parTransId="{86E634DF-44C8-498E-AE4B-7465C6DCF0B4}" sibTransId="{2AE960A1-80AF-432C-A29E-94B787A6A8C5}"/>
    <dgm:cxn modelId="{0B48F040-E13F-4EF1-8736-051EB86ED6B8}" srcId="{CF6C6C81-1708-48E5-BBDB-9CF503D0F0AA}" destId="{3F1E66A4-2167-4C5E-97E7-F8CDABF0329E}" srcOrd="1" destOrd="0" parTransId="{7FF71B46-FD32-4888-9BBF-8F7DDAEFBA1E}" sibTransId="{08AF6600-1776-4CB2-8A94-2F2DB7145435}"/>
    <dgm:cxn modelId="{5CE7E426-0DEC-42B6-A2A8-2E3C61AC02F2}" type="presOf" srcId="{0977D074-A24A-4E25-8C00-F7331E018ABC}" destId="{6A1CD92B-FF8B-431B-ABD3-25350F44BF76}" srcOrd="0" destOrd="0" presId="urn:microsoft.com/office/officeart/2008/layout/HorizontalMultiLevelHierarchy"/>
    <dgm:cxn modelId="{D057A0C1-5D7C-4B2D-A124-B455DE65624E}" type="presOf" srcId="{DD2C75F9-5038-4D0F-880F-833EF26C8DEA}" destId="{29903A8D-5095-4C72-BCB1-55B37B1C2ABC}" srcOrd="0" destOrd="0" presId="urn:microsoft.com/office/officeart/2008/layout/HorizontalMultiLevelHierarchy"/>
    <dgm:cxn modelId="{33AE06AA-74AB-4781-8C45-DFD807EF026F}" type="presOf" srcId="{F32AC428-E869-4591-B758-12DC3CAE8CDF}" destId="{9F5DC086-B97E-4941-8BB7-AF7C2FA6F0C9}" srcOrd="1" destOrd="0" presId="urn:microsoft.com/office/officeart/2008/layout/HorizontalMultiLevelHierarchy"/>
    <dgm:cxn modelId="{ECBDC34B-C5CF-4C3F-99F9-1F95E47EA62A}" type="presOf" srcId="{3F1E66A4-2167-4C5E-97E7-F8CDABF0329E}" destId="{16924BBB-7DBB-4D7F-92D9-F966FCE7985D}" srcOrd="0" destOrd="0" presId="urn:microsoft.com/office/officeart/2008/layout/HorizontalMultiLevelHierarchy"/>
    <dgm:cxn modelId="{426AA5B9-448B-4645-81E2-93E7909EF0D2}" type="presOf" srcId="{EA36EB01-2950-49C9-AE1E-75D489FDC1B6}" destId="{C7FDC4D8-9095-4116-B2F5-D920412122BD}" srcOrd="0" destOrd="0" presId="urn:microsoft.com/office/officeart/2008/layout/HorizontalMultiLevelHierarchy"/>
    <dgm:cxn modelId="{58FF8DAB-BAE2-4926-B3A7-B3BCABDC4A15}" type="presOf" srcId="{7FF71B46-FD32-4888-9BBF-8F7DDAEFBA1E}" destId="{D39D5025-1457-4EF1-AC83-3B1D4D65628F}" srcOrd="0" destOrd="0" presId="urn:microsoft.com/office/officeart/2008/layout/HorizontalMultiLevelHierarchy"/>
    <dgm:cxn modelId="{69725814-AACD-4A74-A6CB-5613358CDA7C}" type="presOf" srcId="{72615ED8-6CBF-4FF4-907E-F5BC8DD9D7C9}" destId="{9A56B194-D070-4E69-A1AE-9B8CAF6AC493}" srcOrd="1" destOrd="0" presId="urn:microsoft.com/office/officeart/2008/layout/HorizontalMultiLevelHierarchy"/>
    <dgm:cxn modelId="{36263723-2F63-4D66-80E6-A92402015DB2}" type="presOf" srcId="{9DDA82F5-D47A-4AAD-8B1B-0B66F2A4B715}" destId="{791768D1-FFF2-4E2A-BFA4-B29FBC85E4AA}" srcOrd="0" destOrd="0" presId="urn:microsoft.com/office/officeart/2008/layout/HorizontalMultiLevelHierarchy"/>
    <dgm:cxn modelId="{476D0152-2183-4582-B189-3BB5F868E79E}" type="presOf" srcId="{71853E72-4F0C-4679-AFCF-C01461BAE97C}" destId="{2EB9839C-787B-4F88-ABEA-309A66149E6A}" srcOrd="0" destOrd="0" presId="urn:microsoft.com/office/officeart/2008/layout/HorizontalMultiLevelHierarchy"/>
    <dgm:cxn modelId="{EB8D79AE-EB56-414C-9060-2B6FF686D7E9}" type="presOf" srcId="{F32AC428-E869-4591-B758-12DC3CAE8CDF}" destId="{25438F14-8C28-4813-B4CE-4610048FE827}" srcOrd="0" destOrd="0" presId="urn:microsoft.com/office/officeart/2008/layout/HorizontalMultiLevelHierarchy"/>
    <dgm:cxn modelId="{DCEBAECA-B278-4D88-BFF9-C275BD39802F}" type="presParOf" srcId="{29903A8D-5095-4C72-BCB1-55B37B1C2ABC}" destId="{D292C7CE-FAE5-45A7-B6B9-BAE844BC3816}" srcOrd="0" destOrd="0" presId="urn:microsoft.com/office/officeart/2008/layout/HorizontalMultiLevelHierarchy"/>
    <dgm:cxn modelId="{77298675-F41C-4E5A-B666-90AA1F02E496}" type="presParOf" srcId="{D292C7CE-FAE5-45A7-B6B9-BAE844BC3816}" destId="{4875E730-E53D-4D29-A0C1-CAD1F0A21927}" srcOrd="0" destOrd="0" presId="urn:microsoft.com/office/officeart/2008/layout/HorizontalMultiLevelHierarchy"/>
    <dgm:cxn modelId="{98BE4D58-DFB4-4C39-8E1B-1F7A557D00B2}" type="presParOf" srcId="{D292C7CE-FAE5-45A7-B6B9-BAE844BC3816}" destId="{BB0112F5-6185-4B05-83BB-CD4660631E12}" srcOrd="1" destOrd="0" presId="urn:microsoft.com/office/officeart/2008/layout/HorizontalMultiLevelHierarchy"/>
    <dgm:cxn modelId="{F97AF4E9-293B-4DA1-9A50-873974766619}" type="presParOf" srcId="{BB0112F5-6185-4B05-83BB-CD4660631E12}" destId="{3C2085FB-4DB5-4A95-9008-CC1465C4F996}" srcOrd="0" destOrd="0" presId="urn:microsoft.com/office/officeart/2008/layout/HorizontalMultiLevelHierarchy"/>
    <dgm:cxn modelId="{6A07D4A6-C3B6-4E59-BCD1-D4426B4F9E8F}" type="presParOf" srcId="{3C2085FB-4DB5-4A95-9008-CC1465C4F996}" destId="{42213F66-155E-4895-B0AB-056903404280}" srcOrd="0" destOrd="0" presId="urn:microsoft.com/office/officeart/2008/layout/HorizontalMultiLevelHierarchy"/>
    <dgm:cxn modelId="{300008D7-EAF4-48CC-96A0-A61090041DC7}" type="presParOf" srcId="{BB0112F5-6185-4B05-83BB-CD4660631E12}" destId="{8508EBCD-89B8-4750-91E6-B3049048DCEB}" srcOrd="1" destOrd="0" presId="urn:microsoft.com/office/officeart/2008/layout/HorizontalMultiLevelHierarchy"/>
    <dgm:cxn modelId="{4142821E-CE33-431E-AEE9-0EF0ADC45B15}" type="presParOf" srcId="{8508EBCD-89B8-4750-91E6-B3049048DCEB}" destId="{2EB9839C-787B-4F88-ABEA-309A66149E6A}" srcOrd="0" destOrd="0" presId="urn:microsoft.com/office/officeart/2008/layout/HorizontalMultiLevelHierarchy"/>
    <dgm:cxn modelId="{4C4F969E-588D-4EC9-8261-462B7C021ED4}" type="presParOf" srcId="{8508EBCD-89B8-4750-91E6-B3049048DCEB}" destId="{96BE0F07-B394-4CA5-B871-A210D67A5082}" srcOrd="1" destOrd="0" presId="urn:microsoft.com/office/officeart/2008/layout/HorizontalMultiLevelHierarchy"/>
    <dgm:cxn modelId="{3DCAB822-BDEE-4B3E-B447-8DE19F0915E0}" type="presParOf" srcId="{BB0112F5-6185-4B05-83BB-CD4660631E12}" destId="{D39D5025-1457-4EF1-AC83-3B1D4D65628F}" srcOrd="2" destOrd="0" presId="urn:microsoft.com/office/officeart/2008/layout/HorizontalMultiLevelHierarchy"/>
    <dgm:cxn modelId="{41B14C8F-21E8-47AB-91A1-987905D4770E}" type="presParOf" srcId="{D39D5025-1457-4EF1-AC83-3B1D4D65628F}" destId="{7C1B9E1A-F9B9-407A-B49D-9C71786929B8}" srcOrd="0" destOrd="0" presId="urn:microsoft.com/office/officeart/2008/layout/HorizontalMultiLevelHierarchy"/>
    <dgm:cxn modelId="{7760F2B3-8924-4870-A454-EE02C0280FF2}" type="presParOf" srcId="{BB0112F5-6185-4B05-83BB-CD4660631E12}" destId="{55C8F9E2-6BCA-4910-94DA-B525572D742E}" srcOrd="3" destOrd="0" presId="urn:microsoft.com/office/officeart/2008/layout/HorizontalMultiLevelHierarchy"/>
    <dgm:cxn modelId="{7802DD61-314A-4FDF-B9A8-0844CC9A87E6}" type="presParOf" srcId="{55C8F9E2-6BCA-4910-94DA-B525572D742E}" destId="{16924BBB-7DBB-4D7F-92D9-F966FCE7985D}" srcOrd="0" destOrd="0" presId="urn:microsoft.com/office/officeart/2008/layout/HorizontalMultiLevelHierarchy"/>
    <dgm:cxn modelId="{01DB7C02-F38D-43BE-A42D-B4BAA52CD6BD}" type="presParOf" srcId="{55C8F9E2-6BCA-4910-94DA-B525572D742E}" destId="{826A3D2E-4F00-453A-9248-755DE2BE52D3}" srcOrd="1" destOrd="0" presId="urn:microsoft.com/office/officeart/2008/layout/HorizontalMultiLevelHierarchy"/>
    <dgm:cxn modelId="{6EDEEAC1-3821-4ABC-8005-A3F43485118E}" type="presParOf" srcId="{BB0112F5-6185-4B05-83BB-CD4660631E12}" destId="{00EE2554-049F-4C68-AB44-9648881A6BD6}" srcOrd="4" destOrd="0" presId="urn:microsoft.com/office/officeart/2008/layout/HorizontalMultiLevelHierarchy"/>
    <dgm:cxn modelId="{115CE523-ECE6-46D8-8158-1860723574BB}" type="presParOf" srcId="{00EE2554-049F-4C68-AB44-9648881A6BD6}" destId="{9A56B194-D070-4E69-A1AE-9B8CAF6AC493}" srcOrd="0" destOrd="0" presId="urn:microsoft.com/office/officeart/2008/layout/HorizontalMultiLevelHierarchy"/>
    <dgm:cxn modelId="{8DDC7EA4-EF12-4C5E-A77E-616EF69C38F4}" type="presParOf" srcId="{BB0112F5-6185-4B05-83BB-CD4660631E12}" destId="{4BB05F20-17FD-4645-B195-DBA89B007E44}" srcOrd="5" destOrd="0" presId="urn:microsoft.com/office/officeart/2008/layout/HorizontalMultiLevelHierarchy"/>
    <dgm:cxn modelId="{63111CAE-0722-4724-9CB5-0AB908F02297}" type="presParOf" srcId="{4BB05F20-17FD-4645-B195-DBA89B007E44}" destId="{791768D1-FFF2-4E2A-BFA4-B29FBC85E4AA}" srcOrd="0" destOrd="0" presId="urn:microsoft.com/office/officeart/2008/layout/HorizontalMultiLevelHierarchy"/>
    <dgm:cxn modelId="{FF00D08F-9EC5-4691-886C-AAF5277DFDE5}" type="presParOf" srcId="{4BB05F20-17FD-4645-B195-DBA89B007E44}" destId="{D145387F-F6DC-47FF-B80F-5DC92E3A2D17}" srcOrd="1" destOrd="0" presId="urn:microsoft.com/office/officeart/2008/layout/HorizontalMultiLevelHierarchy"/>
    <dgm:cxn modelId="{EC5151E1-22FA-4E15-A08E-ED3DD101C37A}" type="presParOf" srcId="{BB0112F5-6185-4B05-83BB-CD4660631E12}" destId="{25438F14-8C28-4813-B4CE-4610048FE827}" srcOrd="6" destOrd="0" presId="urn:microsoft.com/office/officeart/2008/layout/HorizontalMultiLevelHierarchy"/>
    <dgm:cxn modelId="{D09CCD88-CF05-4EBD-82B0-A2483CA8CFAF}" type="presParOf" srcId="{25438F14-8C28-4813-B4CE-4610048FE827}" destId="{9F5DC086-B97E-4941-8BB7-AF7C2FA6F0C9}" srcOrd="0" destOrd="0" presId="urn:microsoft.com/office/officeart/2008/layout/HorizontalMultiLevelHierarchy"/>
    <dgm:cxn modelId="{8C8456E1-119A-4C9E-BDE3-47214734D70A}" type="presParOf" srcId="{BB0112F5-6185-4B05-83BB-CD4660631E12}" destId="{3193F14A-0620-41BC-AAE7-46830EF21013}" srcOrd="7" destOrd="0" presId="urn:microsoft.com/office/officeart/2008/layout/HorizontalMultiLevelHierarchy"/>
    <dgm:cxn modelId="{7BCCFC5D-30FA-4AFF-BAD9-821A79D9CA4F}" type="presParOf" srcId="{3193F14A-0620-41BC-AAE7-46830EF21013}" destId="{6A1CD92B-FF8B-431B-ABD3-25350F44BF76}" srcOrd="0" destOrd="0" presId="urn:microsoft.com/office/officeart/2008/layout/HorizontalMultiLevelHierarchy"/>
    <dgm:cxn modelId="{477201BC-3059-4E03-A391-10DBC8FB8FA0}" type="presParOf" srcId="{3193F14A-0620-41BC-AAE7-46830EF21013}" destId="{33DAEEE2-6C0F-4102-A027-D25B4C1959E3}" srcOrd="1" destOrd="0" presId="urn:microsoft.com/office/officeart/2008/layout/HorizontalMultiLevelHierarchy"/>
    <dgm:cxn modelId="{E18E00E1-C0D4-4AFD-A272-111C138C3EA9}" type="presParOf" srcId="{BB0112F5-6185-4B05-83BB-CD4660631E12}" destId="{C7FDC4D8-9095-4116-B2F5-D920412122BD}" srcOrd="8" destOrd="0" presId="urn:microsoft.com/office/officeart/2008/layout/HorizontalMultiLevelHierarchy"/>
    <dgm:cxn modelId="{87159438-0D51-4AEA-AB5C-E1C4801BB553}" type="presParOf" srcId="{C7FDC4D8-9095-4116-B2F5-D920412122BD}" destId="{850AC834-1833-42CC-B0E5-B87C600DBD1A}" srcOrd="0" destOrd="0" presId="urn:microsoft.com/office/officeart/2008/layout/HorizontalMultiLevelHierarchy"/>
    <dgm:cxn modelId="{7126574A-8044-46FC-8F0D-438A70CA8F4D}" type="presParOf" srcId="{BB0112F5-6185-4B05-83BB-CD4660631E12}" destId="{D86F684C-87E2-4E9A-A154-864A43C8B684}" srcOrd="9" destOrd="0" presId="urn:microsoft.com/office/officeart/2008/layout/HorizontalMultiLevelHierarchy"/>
    <dgm:cxn modelId="{F19E66C9-B1D0-4AB0-A6C3-FA127CD08333}" type="presParOf" srcId="{D86F684C-87E2-4E9A-A154-864A43C8B684}" destId="{29EBAB63-1261-4861-85B9-B40B668FA217}" srcOrd="0" destOrd="0" presId="urn:microsoft.com/office/officeart/2008/layout/HorizontalMultiLevelHierarchy"/>
    <dgm:cxn modelId="{407C0A78-BB67-479E-995C-9DABDDD50FB3}" type="presParOf" srcId="{D86F684C-87E2-4E9A-A154-864A43C8B684}" destId="{CA7ED83D-E9E1-48FE-83B3-62ACB3AFADD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2C75F9-5038-4D0F-880F-833EF26C8DE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9903A8D-5095-4C72-BCB1-55B37B1C2ABC}" type="pres">
      <dgm:prSet presAssocID="{DD2C75F9-5038-4D0F-880F-833EF26C8DEA}" presName="Name0" presStyleCnt="0">
        <dgm:presLayoutVars>
          <dgm:chPref val="1"/>
          <dgm:dir/>
          <dgm:animOne val="branch"/>
          <dgm:animLvl val="lvl"/>
          <dgm:resizeHandles val="exact"/>
        </dgm:presLayoutVars>
      </dgm:prSet>
      <dgm:spPr/>
      <dgm:t>
        <a:bodyPr/>
        <a:lstStyle/>
        <a:p>
          <a:endParaRPr lang="en-US"/>
        </a:p>
      </dgm:t>
    </dgm:pt>
  </dgm:ptLst>
  <dgm:cxnLst>
    <dgm:cxn modelId="{7452BD52-EEB8-4FC8-9082-D8EAB6B5F693}" type="presOf" srcId="{DD2C75F9-5038-4D0F-880F-833EF26C8DEA}" destId="{29903A8D-5095-4C72-BCB1-55B37B1C2ABC}" srcOrd="0"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2C75F9-5038-4D0F-880F-833EF26C8DE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9903A8D-5095-4C72-BCB1-55B37B1C2ABC}" type="pres">
      <dgm:prSet presAssocID="{DD2C75F9-5038-4D0F-880F-833EF26C8DEA}" presName="Name0" presStyleCnt="0">
        <dgm:presLayoutVars>
          <dgm:chPref val="1"/>
          <dgm:dir/>
          <dgm:animOne val="branch"/>
          <dgm:animLvl val="lvl"/>
          <dgm:resizeHandles val="exact"/>
        </dgm:presLayoutVars>
      </dgm:prSet>
      <dgm:spPr/>
      <dgm:t>
        <a:bodyPr/>
        <a:lstStyle/>
        <a:p>
          <a:endParaRPr lang="en-US"/>
        </a:p>
      </dgm:t>
    </dgm:pt>
  </dgm:ptLst>
  <dgm:cxnLst>
    <dgm:cxn modelId="{A3AE1017-6B69-4CF2-99EC-309EC9057095}" type="presOf" srcId="{DD2C75F9-5038-4D0F-880F-833EF26C8DEA}" destId="{29903A8D-5095-4C72-BCB1-55B37B1C2ABC}" srcOrd="0"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DC4D8-9095-4116-B2F5-D920412122BD}">
      <dsp:nvSpPr>
        <dsp:cNvPr id="0" name=""/>
        <dsp:cNvSpPr/>
      </dsp:nvSpPr>
      <dsp:spPr>
        <a:xfrm>
          <a:off x="1394834" y="2274317"/>
          <a:ext cx="497181" cy="1894745"/>
        </a:xfrm>
        <a:custGeom>
          <a:avLst/>
          <a:gdLst/>
          <a:ahLst/>
          <a:cxnLst/>
          <a:rect l="0" t="0" r="0" b="0"/>
          <a:pathLst>
            <a:path>
              <a:moveTo>
                <a:pt x="0" y="0"/>
              </a:moveTo>
              <a:lnTo>
                <a:pt x="248590" y="0"/>
              </a:lnTo>
              <a:lnTo>
                <a:pt x="248590" y="1894745"/>
              </a:lnTo>
              <a:lnTo>
                <a:pt x="497181" y="18947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594452" y="3172717"/>
        <a:ext cx="97944" cy="97944"/>
      </dsp:txXfrm>
    </dsp:sp>
    <dsp:sp modelId="{25438F14-8C28-4813-B4CE-4610048FE827}">
      <dsp:nvSpPr>
        <dsp:cNvPr id="0" name=""/>
        <dsp:cNvSpPr/>
      </dsp:nvSpPr>
      <dsp:spPr>
        <a:xfrm>
          <a:off x="1394834" y="2274317"/>
          <a:ext cx="497181" cy="947372"/>
        </a:xfrm>
        <a:custGeom>
          <a:avLst/>
          <a:gdLst/>
          <a:ahLst/>
          <a:cxnLst/>
          <a:rect l="0" t="0" r="0" b="0"/>
          <a:pathLst>
            <a:path>
              <a:moveTo>
                <a:pt x="0" y="0"/>
              </a:moveTo>
              <a:lnTo>
                <a:pt x="248590" y="0"/>
              </a:lnTo>
              <a:lnTo>
                <a:pt x="248590" y="947372"/>
              </a:lnTo>
              <a:lnTo>
                <a:pt x="497181" y="947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16677" y="2721255"/>
        <a:ext cx="53495" cy="53495"/>
      </dsp:txXfrm>
    </dsp:sp>
    <dsp:sp modelId="{00EE2554-049F-4C68-AB44-9648881A6BD6}">
      <dsp:nvSpPr>
        <dsp:cNvPr id="0" name=""/>
        <dsp:cNvSpPr/>
      </dsp:nvSpPr>
      <dsp:spPr>
        <a:xfrm>
          <a:off x="1394834" y="2228597"/>
          <a:ext cx="497181" cy="91440"/>
        </a:xfrm>
        <a:custGeom>
          <a:avLst/>
          <a:gdLst/>
          <a:ahLst/>
          <a:cxnLst/>
          <a:rect l="0" t="0" r="0" b="0"/>
          <a:pathLst>
            <a:path>
              <a:moveTo>
                <a:pt x="0" y="45720"/>
              </a:moveTo>
              <a:lnTo>
                <a:pt x="49718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30995" y="2261887"/>
        <a:ext cx="24859" cy="24859"/>
      </dsp:txXfrm>
    </dsp:sp>
    <dsp:sp modelId="{D39D5025-1457-4EF1-AC83-3B1D4D65628F}">
      <dsp:nvSpPr>
        <dsp:cNvPr id="0" name=""/>
        <dsp:cNvSpPr/>
      </dsp:nvSpPr>
      <dsp:spPr>
        <a:xfrm>
          <a:off x="1394834" y="1326944"/>
          <a:ext cx="497181" cy="947372"/>
        </a:xfrm>
        <a:custGeom>
          <a:avLst/>
          <a:gdLst/>
          <a:ahLst/>
          <a:cxnLst/>
          <a:rect l="0" t="0" r="0" b="0"/>
          <a:pathLst>
            <a:path>
              <a:moveTo>
                <a:pt x="0" y="947372"/>
              </a:moveTo>
              <a:lnTo>
                <a:pt x="248590" y="947372"/>
              </a:lnTo>
              <a:lnTo>
                <a:pt x="248590" y="0"/>
              </a:lnTo>
              <a:lnTo>
                <a:pt x="4971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16677" y="1773882"/>
        <a:ext cx="53495" cy="53495"/>
      </dsp:txXfrm>
    </dsp:sp>
    <dsp:sp modelId="{3C2085FB-4DB5-4A95-9008-CC1465C4F996}">
      <dsp:nvSpPr>
        <dsp:cNvPr id="0" name=""/>
        <dsp:cNvSpPr/>
      </dsp:nvSpPr>
      <dsp:spPr>
        <a:xfrm>
          <a:off x="1394834" y="379571"/>
          <a:ext cx="497181" cy="1894745"/>
        </a:xfrm>
        <a:custGeom>
          <a:avLst/>
          <a:gdLst/>
          <a:ahLst/>
          <a:cxnLst/>
          <a:rect l="0" t="0" r="0" b="0"/>
          <a:pathLst>
            <a:path>
              <a:moveTo>
                <a:pt x="0" y="1894745"/>
              </a:moveTo>
              <a:lnTo>
                <a:pt x="248590" y="1894745"/>
              </a:lnTo>
              <a:lnTo>
                <a:pt x="248590" y="0"/>
              </a:lnTo>
              <a:lnTo>
                <a:pt x="4971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594452" y="1277971"/>
        <a:ext cx="97944" cy="97944"/>
      </dsp:txXfrm>
    </dsp:sp>
    <dsp:sp modelId="{4875E730-E53D-4D29-A0C1-CAD1F0A21927}">
      <dsp:nvSpPr>
        <dsp:cNvPr id="0" name=""/>
        <dsp:cNvSpPr/>
      </dsp:nvSpPr>
      <dsp:spPr>
        <a:xfrm rot="16200000">
          <a:off x="-978584" y="1895367"/>
          <a:ext cx="3988938" cy="7578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US" sz="4900" kern="1200" dirty="0" smtClean="0">
              <a:solidFill>
                <a:schemeClr val="tx1"/>
              </a:solidFill>
            </a:rPr>
            <a:t>UW System</a:t>
          </a:r>
          <a:endParaRPr lang="en-US" sz="4900" kern="1200" dirty="0">
            <a:solidFill>
              <a:schemeClr val="tx1"/>
            </a:solidFill>
          </a:endParaRPr>
        </a:p>
      </dsp:txBody>
      <dsp:txXfrm>
        <a:off x="-978584" y="1895367"/>
        <a:ext cx="3988938" cy="757898"/>
      </dsp:txXfrm>
    </dsp:sp>
    <dsp:sp modelId="{2EB9839C-787B-4F88-ABEA-309A66149E6A}">
      <dsp:nvSpPr>
        <dsp:cNvPr id="0" name=""/>
        <dsp:cNvSpPr/>
      </dsp:nvSpPr>
      <dsp:spPr>
        <a:xfrm>
          <a:off x="1892015" y="621"/>
          <a:ext cx="5185278" cy="7578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l" defTabSz="1111250">
            <a:lnSpc>
              <a:spcPct val="90000"/>
            </a:lnSpc>
            <a:spcBef>
              <a:spcPct val="0"/>
            </a:spcBef>
            <a:spcAft>
              <a:spcPct val="35000"/>
            </a:spcAft>
          </a:pPr>
          <a:r>
            <a:rPr lang="en-US" sz="2500" kern="1200" dirty="0" smtClean="0"/>
            <a:t> </a:t>
          </a:r>
          <a:r>
            <a:rPr lang="en-US" sz="2500" kern="1200" dirty="0" smtClean="0">
              <a:solidFill>
                <a:schemeClr val="tx1"/>
              </a:solidFill>
            </a:rPr>
            <a:t>13</a:t>
          </a:r>
          <a:r>
            <a:rPr lang="en-US" sz="2500" kern="1200" dirty="0" smtClean="0"/>
            <a:t> – Four-Year Universities</a:t>
          </a:r>
          <a:endParaRPr lang="en-US" sz="2500" kern="1200" dirty="0"/>
        </a:p>
      </dsp:txBody>
      <dsp:txXfrm>
        <a:off x="1892015" y="621"/>
        <a:ext cx="5185278" cy="757898"/>
      </dsp:txXfrm>
    </dsp:sp>
    <dsp:sp modelId="{16924BBB-7DBB-4D7F-92D9-F966FCE7985D}">
      <dsp:nvSpPr>
        <dsp:cNvPr id="0" name=""/>
        <dsp:cNvSpPr/>
      </dsp:nvSpPr>
      <dsp:spPr>
        <a:xfrm>
          <a:off x="1892015" y="947994"/>
          <a:ext cx="5214363" cy="7578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l" defTabSz="1111250">
            <a:lnSpc>
              <a:spcPct val="90000"/>
            </a:lnSpc>
            <a:spcBef>
              <a:spcPct val="0"/>
            </a:spcBef>
            <a:spcAft>
              <a:spcPct val="35000"/>
            </a:spcAft>
          </a:pPr>
          <a:r>
            <a:rPr lang="en-US" sz="2500" kern="1200" dirty="0" smtClean="0"/>
            <a:t> </a:t>
          </a:r>
          <a:r>
            <a:rPr lang="en-US" sz="2500" kern="1200" dirty="0" smtClean="0">
              <a:solidFill>
                <a:schemeClr val="tx1"/>
              </a:solidFill>
            </a:rPr>
            <a:t>13</a:t>
          </a:r>
          <a:r>
            <a:rPr lang="en-US" sz="2500" kern="1200" dirty="0" smtClean="0"/>
            <a:t> – Two-Year College Campuses</a:t>
          </a:r>
          <a:endParaRPr lang="en-US" sz="2500" kern="1200" dirty="0"/>
        </a:p>
      </dsp:txBody>
      <dsp:txXfrm>
        <a:off x="1892015" y="947994"/>
        <a:ext cx="5214363" cy="757898"/>
      </dsp:txXfrm>
    </dsp:sp>
    <dsp:sp modelId="{791768D1-FFF2-4E2A-BFA4-B29FBC85E4AA}">
      <dsp:nvSpPr>
        <dsp:cNvPr id="0" name=""/>
        <dsp:cNvSpPr/>
      </dsp:nvSpPr>
      <dsp:spPr>
        <a:xfrm>
          <a:off x="1892015" y="1895367"/>
          <a:ext cx="5214363" cy="7578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l" defTabSz="1111250">
            <a:lnSpc>
              <a:spcPct val="90000"/>
            </a:lnSpc>
            <a:spcBef>
              <a:spcPct val="0"/>
            </a:spcBef>
            <a:spcAft>
              <a:spcPct val="35000"/>
            </a:spcAft>
          </a:pPr>
          <a:r>
            <a:rPr lang="en-US" sz="2500" kern="1200" dirty="0" smtClean="0"/>
            <a:t> </a:t>
          </a:r>
          <a:r>
            <a:rPr lang="en-US" sz="2500" kern="1200" dirty="0" smtClean="0">
              <a:solidFill>
                <a:schemeClr val="tx1"/>
              </a:solidFill>
            </a:rPr>
            <a:t>72 </a:t>
          </a:r>
          <a:r>
            <a:rPr lang="en-US" sz="2500" kern="1200" dirty="0" smtClean="0"/>
            <a:t>– UW Extension Offices</a:t>
          </a:r>
        </a:p>
      </dsp:txBody>
      <dsp:txXfrm>
        <a:off x="1892015" y="1895367"/>
        <a:ext cx="5214363" cy="757898"/>
      </dsp:txXfrm>
    </dsp:sp>
    <dsp:sp modelId="{6A1CD92B-FF8B-431B-ABD3-25350F44BF76}">
      <dsp:nvSpPr>
        <dsp:cNvPr id="0" name=""/>
        <dsp:cNvSpPr/>
      </dsp:nvSpPr>
      <dsp:spPr>
        <a:xfrm>
          <a:off x="1892015" y="2842740"/>
          <a:ext cx="5243448" cy="7578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l" defTabSz="1111250">
            <a:lnSpc>
              <a:spcPct val="90000"/>
            </a:lnSpc>
            <a:spcBef>
              <a:spcPct val="0"/>
            </a:spcBef>
            <a:spcAft>
              <a:spcPct val="35000"/>
            </a:spcAft>
          </a:pPr>
          <a:r>
            <a:rPr lang="en-US" sz="2500" kern="1200" dirty="0" smtClean="0"/>
            <a:t> </a:t>
          </a:r>
          <a:r>
            <a:rPr lang="en-US" sz="2500" kern="1200" dirty="0" smtClean="0">
              <a:solidFill>
                <a:schemeClr val="tx1"/>
              </a:solidFill>
            </a:rPr>
            <a:t>181,000 </a:t>
          </a:r>
          <a:r>
            <a:rPr lang="en-US" sz="2500" kern="1200" dirty="0" smtClean="0"/>
            <a:t>Students / Year</a:t>
          </a:r>
        </a:p>
      </dsp:txBody>
      <dsp:txXfrm>
        <a:off x="1892015" y="2842740"/>
        <a:ext cx="5243448" cy="757898"/>
      </dsp:txXfrm>
    </dsp:sp>
    <dsp:sp modelId="{29EBAB63-1261-4861-85B9-B40B668FA217}">
      <dsp:nvSpPr>
        <dsp:cNvPr id="0" name=""/>
        <dsp:cNvSpPr/>
      </dsp:nvSpPr>
      <dsp:spPr>
        <a:xfrm>
          <a:off x="1892015" y="3790113"/>
          <a:ext cx="5243448" cy="7578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l" defTabSz="1111250">
            <a:lnSpc>
              <a:spcPct val="90000"/>
            </a:lnSpc>
            <a:spcBef>
              <a:spcPct val="0"/>
            </a:spcBef>
            <a:spcAft>
              <a:spcPct val="35000"/>
            </a:spcAft>
          </a:pPr>
          <a:r>
            <a:rPr lang="en-US" sz="2500" kern="1200" dirty="0" smtClean="0"/>
            <a:t> </a:t>
          </a:r>
          <a:r>
            <a:rPr lang="en-US" sz="2500" kern="1200" dirty="0" smtClean="0">
              <a:solidFill>
                <a:schemeClr val="tx1"/>
              </a:solidFill>
            </a:rPr>
            <a:t>40,000</a:t>
          </a:r>
          <a:r>
            <a:rPr lang="en-US" sz="2500" kern="1200" dirty="0" smtClean="0"/>
            <a:t> Faculty and Staff</a:t>
          </a:r>
        </a:p>
      </dsp:txBody>
      <dsp:txXfrm>
        <a:off x="1892015" y="3790113"/>
        <a:ext cx="5243448" cy="757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5A82D-F198-49BF-A7A6-40F77B1D40D9}" type="datetimeFigureOut">
              <a:rPr lang="en-US" smtClean="0"/>
              <a:t>10/10/17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71230-1D7D-4B43-8459-CBA38B602106}" type="slidenum">
              <a:rPr lang="en-US" smtClean="0"/>
              <a:t>‹#›</a:t>
            </a:fld>
            <a:endParaRPr lang="en-US" dirty="0"/>
          </a:p>
        </p:txBody>
      </p:sp>
    </p:spTree>
    <p:extLst>
      <p:ext uri="{BB962C8B-B14F-4D97-AF65-F5344CB8AC3E}">
        <p14:creationId xmlns:p14="http://schemas.microsoft.com/office/powerpoint/2010/main" val="180064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a:t>
            </a:fld>
            <a:endParaRPr lang="en-US" dirty="0"/>
          </a:p>
        </p:txBody>
      </p:sp>
    </p:spTree>
    <p:extLst>
      <p:ext uri="{BB962C8B-B14F-4D97-AF65-F5344CB8AC3E}">
        <p14:creationId xmlns:p14="http://schemas.microsoft.com/office/powerpoint/2010/main" val="222902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TripIt</a:t>
            </a:r>
            <a:r>
              <a:rPr lang="en-US" baseline="0" dirty="0" smtClean="0"/>
              <a:t> may be implemented in the near future.  </a:t>
            </a:r>
            <a:r>
              <a:rPr lang="en-US" dirty="0" smtClean="0"/>
              <a:t>It is hoped that TripIt will capture travel data booked outside</a:t>
            </a:r>
            <a:r>
              <a:rPr lang="en-US" baseline="0" dirty="0" smtClean="0"/>
              <a:t> the TMC’s and allow us to better evaluate our spending. </a:t>
            </a:r>
          </a:p>
          <a:p>
            <a:pPr marL="171450" indent="-171450">
              <a:buFont typeface="Arial" panose="020B0604020202020204" pitchFamily="34" charset="0"/>
              <a:buChar char="•"/>
            </a:pPr>
            <a:r>
              <a:rPr lang="en-US" baseline="0" dirty="0" smtClean="0"/>
              <a:t>Concur Locate is being evaluated as a tool to fulfill GW’s moral and legal obligation to provide duty of care.  Locate will be used campus wide, including students.  Project implementation will be time consuming and require involvement of many departments on campus.  </a:t>
            </a:r>
            <a:endParaRPr lang="en-US" dirty="0" smtClean="0"/>
          </a:p>
          <a:p>
            <a:pPr marL="171450" indent="-171450">
              <a:buFont typeface="Arial" panose="020B0604020202020204" pitchFamily="34" charset="0"/>
              <a:buChar char="•"/>
            </a:pPr>
            <a:r>
              <a:rPr lang="en-US" dirty="0" smtClean="0"/>
              <a:t>We will continue to market</a:t>
            </a:r>
            <a:r>
              <a:rPr lang="en-US" baseline="0" dirty="0" smtClean="0"/>
              <a:t> the program and drive adoption thru workshops, communication and incentives. </a:t>
            </a:r>
            <a:endParaRPr lang="en-US" dirty="0" smtClean="0"/>
          </a:p>
          <a:p>
            <a:pPr marL="171450" indent="-171450">
              <a:buFont typeface="Arial" panose="020B0604020202020204" pitchFamily="34" charset="0"/>
              <a:buChar char="•"/>
            </a:pPr>
            <a:r>
              <a:rPr lang="en-US" dirty="0" smtClean="0"/>
              <a:t>GW leadership</a:t>
            </a:r>
            <a:r>
              <a:rPr lang="en-US" baseline="0" dirty="0" smtClean="0"/>
              <a:t> benefits of the travel program and is questioning lost savings from low adoption.  Change could be afoot.</a:t>
            </a:r>
          </a:p>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10</a:t>
            </a:fld>
            <a:endParaRPr lang="en-US" dirty="0"/>
          </a:p>
        </p:txBody>
      </p:sp>
    </p:spTree>
    <p:extLst>
      <p:ext uri="{BB962C8B-B14F-4D97-AF65-F5344CB8AC3E}">
        <p14:creationId xmlns:p14="http://schemas.microsoft.com/office/powerpoint/2010/main" val="3192061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11</a:t>
            </a:fld>
            <a:endParaRPr lang="en-US" dirty="0"/>
          </a:p>
        </p:txBody>
      </p:sp>
    </p:spTree>
    <p:extLst>
      <p:ext uri="{BB962C8B-B14F-4D97-AF65-F5344CB8AC3E}">
        <p14:creationId xmlns:p14="http://schemas.microsoft.com/office/powerpoint/2010/main" val="323102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12</a:t>
            </a:fld>
            <a:endParaRPr lang="en-US" dirty="0"/>
          </a:p>
        </p:txBody>
      </p:sp>
    </p:spTree>
    <p:extLst>
      <p:ext uri="{BB962C8B-B14F-4D97-AF65-F5344CB8AC3E}">
        <p14:creationId xmlns:p14="http://schemas.microsoft.com/office/powerpoint/2010/main" val="175322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13</a:t>
            </a:fld>
            <a:endParaRPr lang="en-US" dirty="0"/>
          </a:p>
        </p:txBody>
      </p:sp>
    </p:spTree>
    <p:extLst>
      <p:ext uri="{BB962C8B-B14F-4D97-AF65-F5344CB8AC3E}">
        <p14:creationId xmlns:p14="http://schemas.microsoft.com/office/powerpoint/2010/main" val="197028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14</a:t>
            </a:fld>
            <a:endParaRPr lang="en-US" dirty="0"/>
          </a:p>
        </p:txBody>
      </p:sp>
    </p:spTree>
    <p:extLst>
      <p:ext uri="{BB962C8B-B14F-4D97-AF65-F5344CB8AC3E}">
        <p14:creationId xmlns:p14="http://schemas.microsoft.com/office/powerpoint/2010/main" val="973361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15</a:t>
            </a:fld>
            <a:endParaRPr lang="en-US" dirty="0"/>
          </a:p>
        </p:txBody>
      </p:sp>
    </p:spTree>
    <p:extLst>
      <p:ext uri="{BB962C8B-B14F-4D97-AF65-F5344CB8AC3E}">
        <p14:creationId xmlns:p14="http://schemas.microsoft.com/office/powerpoint/2010/main" val="542208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16</a:t>
            </a:fld>
            <a:endParaRPr lang="en-US" dirty="0"/>
          </a:p>
        </p:txBody>
      </p:sp>
    </p:spTree>
    <p:extLst>
      <p:ext uri="{BB962C8B-B14F-4D97-AF65-F5344CB8AC3E}">
        <p14:creationId xmlns:p14="http://schemas.microsoft.com/office/powerpoint/2010/main" val="747981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17</a:t>
            </a:fld>
            <a:endParaRPr lang="en-US" dirty="0"/>
          </a:p>
        </p:txBody>
      </p:sp>
    </p:spTree>
    <p:extLst>
      <p:ext uri="{BB962C8B-B14F-4D97-AF65-F5344CB8AC3E}">
        <p14:creationId xmlns:p14="http://schemas.microsoft.com/office/powerpoint/2010/main" val="2984197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18</a:t>
            </a:fld>
            <a:endParaRPr lang="en-US" dirty="0"/>
          </a:p>
        </p:txBody>
      </p:sp>
    </p:spTree>
    <p:extLst>
      <p:ext uri="{BB962C8B-B14F-4D97-AF65-F5344CB8AC3E}">
        <p14:creationId xmlns:p14="http://schemas.microsoft.com/office/powerpoint/2010/main" val="1721450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p:txBody>
      </p:sp>
      <p:sp>
        <p:nvSpPr>
          <p:cNvPr id="4" name="Slide Number Placeholder 3"/>
          <p:cNvSpPr>
            <a:spLocks noGrp="1"/>
          </p:cNvSpPr>
          <p:nvPr>
            <p:ph type="sldNum" sz="quarter" idx="10"/>
          </p:nvPr>
        </p:nvSpPr>
        <p:spPr/>
        <p:txBody>
          <a:bodyPr/>
          <a:lstStyle/>
          <a:p>
            <a:fld id="{DD771230-1D7D-4B43-8459-CBA38B602106}" type="slidenum">
              <a:rPr lang="en-US" smtClean="0"/>
              <a:t>19</a:t>
            </a:fld>
            <a:endParaRPr lang="en-US" dirty="0"/>
          </a:p>
        </p:txBody>
      </p:sp>
    </p:spTree>
    <p:extLst>
      <p:ext uri="{BB962C8B-B14F-4D97-AF65-F5344CB8AC3E}">
        <p14:creationId xmlns:p14="http://schemas.microsoft.com/office/powerpoint/2010/main" val="126486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not large, but we’re expensive.  Our</a:t>
            </a:r>
            <a:r>
              <a:rPr lang="en-US" baseline="0" dirty="0" smtClean="0"/>
              <a:t> students are politically active.  If there is something to protest it will occur on our campus.</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2</a:t>
            </a:fld>
            <a:endParaRPr lang="en-US" dirty="0"/>
          </a:p>
        </p:txBody>
      </p:sp>
    </p:spTree>
    <p:extLst>
      <p:ext uri="{BB962C8B-B14F-4D97-AF65-F5344CB8AC3E}">
        <p14:creationId xmlns:p14="http://schemas.microsoft.com/office/powerpoint/2010/main" val="2192500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D771230-1D7D-4B43-8459-CBA38B602106}" type="slidenum">
              <a:rPr lang="en-US" smtClean="0"/>
              <a:t>20</a:t>
            </a:fld>
            <a:endParaRPr lang="en-US" dirty="0"/>
          </a:p>
        </p:txBody>
      </p:sp>
    </p:spTree>
    <p:extLst>
      <p:ext uri="{BB962C8B-B14F-4D97-AF65-F5344CB8AC3E}">
        <p14:creationId xmlns:p14="http://schemas.microsoft.com/office/powerpoint/2010/main" val="2937129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D771230-1D7D-4B43-8459-CBA38B602106}" type="slidenum">
              <a:rPr lang="en-US" smtClean="0"/>
              <a:t>21</a:t>
            </a:fld>
            <a:endParaRPr lang="en-US" dirty="0"/>
          </a:p>
        </p:txBody>
      </p:sp>
    </p:spTree>
    <p:extLst>
      <p:ext uri="{BB962C8B-B14F-4D97-AF65-F5344CB8AC3E}">
        <p14:creationId xmlns:p14="http://schemas.microsoft.com/office/powerpoint/2010/main" val="2548795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D771230-1D7D-4B43-8459-CBA38B602106}" type="slidenum">
              <a:rPr lang="en-US" smtClean="0"/>
              <a:t>22</a:t>
            </a:fld>
            <a:endParaRPr lang="en-US" dirty="0"/>
          </a:p>
        </p:txBody>
      </p:sp>
    </p:spTree>
    <p:extLst>
      <p:ext uri="{BB962C8B-B14F-4D97-AF65-F5344CB8AC3E}">
        <p14:creationId xmlns:p14="http://schemas.microsoft.com/office/powerpoint/2010/main" val="1535897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23</a:t>
            </a:fld>
            <a:endParaRPr lang="en-US" dirty="0"/>
          </a:p>
        </p:txBody>
      </p:sp>
    </p:spTree>
    <p:extLst>
      <p:ext uri="{BB962C8B-B14F-4D97-AF65-F5344CB8AC3E}">
        <p14:creationId xmlns:p14="http://schemas.microsoft.com/office/powerpoint/2010/main" val="1389626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D771230-1D7D-4B43-8459-CBA38B602106}" type="slidenum">
              <a:rPr lang="en-US" smtClean="0"/>
              <a:t>24</a:t>
            </a:fld>
            <a:endParaRPr lang="en-US" dirty="0"/>
          </a:p>
        </p:txBody>
      </p:sp>
    </p:spTree>
    <p:extLst>
      <p:ext uri="{BB962C8B-B14F-4D97-AF65-F5344CB8AC3E}">
        <p14:creationId xmlns:p14="http://schemas.microsoft.com/office/powerpoint/2010/main" val="3113140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25</a:t>
            </a:fld>
            <a:endParaRPr lang="en-US" dirty="0"/>
          </a:p>
        </p:txBody>
      </p:sp>
    </p:spTree>
    <p:extLst>
      <p:ext uri="{BB962C8B-B14F-4D97-AF65-F5344CB8AC3E}">
        <p14:creationId xmlns:p14="http://schemas.microsoft.com/office/powerpoint/2010/main" val="881489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26</a:t>
            </a:fld>
            <a:endParaRPr lang="en-US" dirty="0"/>
          </a:p>
        </p:txBody>
      </p:sp>
    </p:spTree>
    <p:extLst>
      <p:ext uri="{BB962C8B-B14F-4D97-AF65-F5344CB8AC3E}">
        <p14:creationId xmlns:p14="http://schemas.microsoft.com/office/powerpoint/2010/main" val="2714909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Clr>
                <a:srgbClr val="630021"/>
              </a:buClr>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D771230-1D7D-4B43-8459-CBA38B602106}" type="slidenum">
              <a:rPr lang="en-US" smtClean="0"/>
              <a:t>27</a:t>
            </a:fld>
            <a:endParaRPr lang="en-US" dirty="0"/>
          </a:p>
        </p:txBody>
      </p:sp>
    </p:spTree>
    <p:extLst>
      <p:ext uri="{BB962C8B-B14F-4D97-AF65-F5344CB8AC3E}">
        <p14:creationId xmlns:p14="http://schemas.microsoft.com/office/powerpoint/2010/main" val="3524815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Clr>
                <a:srgbClr val="630021"/>
              </a:buClr>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DD771230-1D7D-4B43-8459-CBA38B602106}" type="slidenum">
              <a:rPr lang="en-US" smtClean="0"/>
              <a:t>28</a:t>
            </a:fld>
            <a:endParaRPr lang="en-US" dirty="0"/>
          </a:p>
        </p:txBody>
      </p:sp>
    </p:spTree>
    <p:extLst>
      <p:ext uri="{BB962C8B-B14F-4D97-AF65-F5344CB8AC3E}">
        <p14:creationId xmlns:p14="http://schemas.microsoft.com/office/powerpoint/2010/main" val="2738955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29</a:t>
            </a:fld>
            <a:endParaRPr lang="en-US" dirty="0"/>
          </a:p>
        </p:txBody>
      </p:sp>
    </p:spTree>
    <p:extLst>
      <p:ext uri="{BB962C8B-B14F-4D97-AF65-F5344CB8AC3E}">
        <p14:creationId xmlns:p14="http://schemas.microsoft.com/office/powerpoint/2010/main" val="404898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Midsized</a:t>
            </a:r>
            <a:r>
              <a:rPr lang="en-US" baseline="0" dirty="0" smtClean="0"/>
              <a:t> travel program.  </a:t>
            </a:r>
            <a:r>
              <a:rPr lang="en-US" dirty="0" smtClean="0"/>
              <a:t>Data collected</a:t>
            </a:r>
            <a:r>
              <a:rPr lang="en-US" baseline="0" dirty="0" smtClean="0"/>
              <a:t> from expense reports, pcards and TMC’s.  </a:t>
            </a:r>
          </a:p>
        </p:txBody>
      </p:sp>
      <p:sp>
        <p:nvSpPr>
          <p:cNvPr id="4" name="Slide Number Placeholder 3"/>
          <p:cNvSpPr>
            <a:spLocks noGrp="1"/>
          </p:cNvSpPr>
          <p:nvPr>
            <p:ph type="sldNum" sz="quarter" idx="10"/>
          </p:nvPr>
        </p:nvSpPr>
        <p:spPr/>
        <p:txBody>
          <a:bodyPr/>
          <a:lstStyle/>
          <a:p>
            <a:fld id="{42E35B66-E662-E04B-8067-62E9BC2FD803}" type="slidenum">
              <a:rPr lang="en-US" smtClean="0"/>
              <a:t>3</a:t>
            </a:fld>
            <a:endParaRPr lang="en-US" dirty="0"/>
          </a:p>
        </p:txBody>
      </p:sp>
    </p:spTree>
    <p:extLst>
      <p:ext uri="{BB962C8B-B14F-4D97-AF65-F5344CB8AC3E}">
        <p14:creationId xmlns:p14="http://schemas.microsoft.com/office/powerpoint/2010/main" val="4286018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p>
          <a:p>
            <a:r>
              <a:rPr lang="en-US" dirty="0" smtClean="0"/>
              <a:t>The Reality of the Travel</a:t>
            </a:r>
            <a:r>
              <a:rPr lang="en-US" baseline="0" dirty="0" smtClean="0"/>
              <a:t> Program - </a:t>
            </a:r>
          </a:p>
          <a:p>
            <a:r>
              <a:rPr lang="en-US" baseline="0" dirty="0" smtClean="0"/>
              <a:t>Sean Nelson Senior V.P. of Finance</a:t>
            </a:r>
          </a:p>
          <a:p>
            <a:r>
              <a:rPr lang="en-US" baseline="0" dirty="0" smtClean="0"/>
              <a:t>Julie Gordon Assoc. V.P. of Finance</a:t>
            </a:r>
          </a:p>
          <a:p>
            <a:r>
              <a:rPr lang="en-US" baseline="0" dirty="0" smtClean="0"/>
              <a:t>Will address audience on what it’s taken to lead the program to success, biggest challenges and what’s ahead for the UW’s Travel Program</a:t>
            </a:r>
          </a:p>
          <a:p>
            <a:endParaRPr lang="en-US" baseline="0" dirty="0" smtClean="0"/>
          </a:p>
        </p:txBody>
      </p:sp>
      <p:sp>
        <p:nvSpPr>
          <p:cNvPr id="4" name="Slide Number Placeholder 3"/>
          <p:cNvSpPr>
            <a:spLocks noGrp="1"/>
          </p:cNvSpPr>
          <p:nvPr>
            <p:ph type="sldNum" sz="quarter" idx="10"/>
          </p:nvPr>
        </p:nvSpPr>
        <p:spPr/>
        <p:txBody>
          <a:bodyPr/>
          <a:lstStyle/>
          <a:p>
            <a:fld id="{DD771230-1D7D-4B43-8459-CBA38B602106}" type="slidenum">
              <a:rPr lang="en-US" smtClean="0"/>
              <a:t>30</a:t>
            </a:fld>
            <a:endParaRPr lang="en-US" dirty="0"/>
          </a:p>
        </p:txBody>
      </p:sp>
    </p:spTree>
    <p:extLst>
      <p:ext uri="{BB962C8B-B14F-4D97-AF65-F5344CB8AC3E}">
        <p14:creationId xmlns:p14="http://schemas.microsoft.com/office/powerpoint/2010/main" val="3311401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31</a:t>
            </a:fld>
            <a:endParaRPr lang="en-US" dirty="0"/>
          </a:p>
        </p:txBody>
      </p:sp>
    </p:spTree>
    <p:extLst>
      <p:ext uri="{BB962C8B-B14F-4D97-AF65-F5344CB8AC3E}">
        <p14:creationId xmlns:p14="http://schemas.microsoft.com/office/powerpoint/2010/main" val="881489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32</a:t>
            </a:fld>
            <a:endParaRPr lang="en-US" dirty="0"/>
          </a:p>
        </p:txBody>
      </p:sp>
    </p:spTree>
    <p:extLst>
      <p:ext uri="{BB962C8B-B14F-4D97-AF65-F5344CB8AC3E}">
        <p14:creationId xmlns:p14="http://schemas.microsoft.com/office/powerpoint/2010/main" val="1153825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1230-1D7D-4B43-8459-CBA38B602106}" type="slidenum">
              <a:rPr lang="en-US" smtClean="0"/>
              <a:t>33</a:t>
            </a:fld>
            <a:endParaRPr lang="en-US" dirty="0"/>
          </a:p>
        </p:txBody>
      </p:sp>
    </p:spTree>
    <p:extLst>
      <p:ext uri="{BB962C8B-B14F-4D97-AF65-F5344CB8AC3E}">
        <p14:creationId xmlns:p14="http://schemas.microsoft.com/office/powerpoint/2010/main" val="292283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our research grants require foreign travel.  Student study abroad and personal travel is not included.</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4</a:t>
            </a:fld>
            <a:endParaRPr lang="en-US" dirty="0"/>
          </a:p>
        </p:txBody>
      </p:sp>
    </p:spTree>
    <p:extLst>
      <p:ext uri="{BB962C8B-B14F-4D97-AF65-F5344CB8AC3E}">
        <p14:creationId xmlns:p14="http://schemas.microsoft.com/office/powerpoint/2010/main" val="194004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GW’s travel management program contains all the components of a well managed travel management program, but few of the  “mandates” necessary to encapsulate our spending.  </a:t>
            </a:r>
          </a:p>
          <a:p>
            <a:pPr marL="171450" indent="-171450">
              <a:buFont typeface="Arial" panose="020B0604020202020204" pitchFamily="34" charset="0"/>
              <a:buChar char="•"/>
            </a:pPr>
            <a:r>
              <a:rPr lang="en-US" baseline="0" dirty="0" smtClean="0"/>
              <a:t>Traveler’s must adhere to spending policy, e.g., no first class travel, receipts for all expenses, etc., but usage of the TMC’s and pcard are not required. </a:t>
            </a:r>
          </a:p>
          <a:p>
            <a:pPr marL="171450" indent="-171450">
              <a:buFont typeface="Arial" panose="020B0604020202020204" pitchFamily="34" charset="0"/>
              <a:buChar char="•"/>
            </a:pPr>
            <a:r>
              <a:rPr lang="en-US" dirty="0" smtClean="0"/>
              <a:t>JPM is</a:t>
            </a:r>
            <a:r>
              <a:rPr lang="en-US" baseline="0" dirty="0" smtClean="0"/>
              <a:t> a great partner and an integral component of our program, for those that choose to adhere to the program.  The pcard is a payment platform that populates Concur Expense with expense items and pays GW a rebate.  However, usage of pcard is not required.  </a:t>
            </a:r>
          </a:p>
          <a:p>
            <a:pPr marL="171450" indent="-171450">
              <a:buFont typeface="Arial" panose="020B0604020202020204" pitchFamily="34" charset="0"/>
              <a:buChar char="•"/>
            </a:pPr>
            <a:r>
              <a:rPr lang="en-US" baseline="0" dirty="0" smtClean="0"/>
              <a:t>Concur is the platform on which the travel program is built.  Everyone on campus must use Concur Expense.  Concur Travel is our self-booking tool.</a:t>
            </a:r>
          </a:p>
          <a:p>
            <a:pPr marL="171450" indent="-171450">
              <a:buFont typeface="Arial" panose="020B0604020202020204" pitchFamily="34" charset="0"/>
              <a:buChar char="•"/>
            </a:pPr>
            <a:r>
              <a:rPr lang="en-US" baseline="0" dirty="0" smtClean="0"/>
              <a:t>Our TMC’s are valuable partners and we rely on them heavily.  They interact with our travelers daily and have a significant influence upon their buying choices; which drives policy compliance and supplier usage in our non-mandated program.</a:t>
            </a:r>
          </a:p>
          <a:p>
            <a:pPr marL="171450" indent="-171450">
              <a:buFont typeface="Arial" panose="020B0604020202020204" pitchFamily="34" charset="0"/>
              <a:buChar char="•"/>
            </a:pPr>
            <a:r>
              <a:rPr lang="en-US" baseline="0" dirty="0" smtClean="0"/>
              <a:t>Revised travel policy (7 pages) and creation of corresponding travel policy manual (32 pages).</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5</a:t>
            </a:fld>
            <a:endParaRPr lang="en-US" dirty="0"/>
          </a:p>
        </p:txBody>
      </p:sp>
    </p:spTree>
    <p:extLst>
      <p:ext uri="{BB962C8B-B14F-4D97-AF65-F5344CB8AC3E}">
        <p14:creationId xmlns:p14="http://schemas.microsoft.com/office/powerpoint/2010/main" val="376573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Internally, GW rebranded Concur Travel as iBuy+</a:t>
            </a:r>
            <a:r>
              <a:rPr lang="en-US" baseline="0" dirty="0" smtClean="0"/>
              <a:t> Travel.  Unfortunately, you can see that only a quarter of our travelers utilize the booking tool.  Throughout the year, we partner with suppliers to offer traveler incentives in order to increase adoption and drive business to preferred suppliers.  Incentive eligibility requires usage of iBuy+ Travel.</a:t>
            </a:r>
            <a:endParaRPr lang="en-US" dirty="0" smtClean="0"/>
          </a:p>
        </p:txBody>
      </p:sp>
      <p:sp>
        <p:nvSpPr>
          <p:cNvPr id="4" name="Slide Number Placeholder 3"/>
          <p:cNvSpPr>
            <a:spLocks noGrp="1"/>
          </p:cNvSpPr>
          <p:nvPr>
            <p:ph type="sldNum" sz="quarter" idx="10"/>
          </p:nvPr>
        </p:nvSpPr>
        <p:spPr/>
        <p:txBody>
          <a:bodyPr/>
          <a:lstStyle/>
          <a:p>
            <a:fld id="{42E35B66-E662-E04B-8067-62E9BC2FD803}" type="slidenum">
              <a:rPr lang="en-US" smtClean="0"/>
              <a:t>6</a:t>
            </a:fld>
            <a:endParaRPr lang="en-US" dirty="0"/>
          </a:p>
        </p:txBody>
      </p:sp>
    </p:spTree>
    <p:extLst>
      <p:ext uri="{BB962C8B-B14F-4D97-AF65-F5344CB8AC3E}">
        <p14:creationId xmlns:p14="http://schemas.microsoft.com/office/powerpoint/2010/main" val="122001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In all instances, spending data is critical when establishing and evaluating vendor agreements.  Producing data is painful and time consuming for us.  We scratch, pull and glean data from multiple sources.  Our TMC’s can produce all the data we need, but only a percentage of our travelers use the TMC’s.</a:t>
            </a:r>
          </a:p>
          <a:p>
            <a:pPr marL="171450" indent="-171450">
              <a:buFont typeface="Arial" panose="020B0604020202020204" pitchFamily="34" charset="0"/>
              <a:buChar char="•"/>
            </a:pPr>
            <a:r>
              <a:rPr lang="en-US" baseline="0" dirty="0" smtClean="0"/>
              <a:t>We have successfully negotiated airline pricing agreements and were contacts were not possible, reward programs were established.</a:t>
            </a:r>
          </a:p>
          <a:p>
            <a:pPr marL="171450" indent="-171450">
              <a:buFont typeface="Arial" panose="020B0604020202020204" pitchFamily="34" charset="0"/>
              <a:buChar char="•"/>
            </a:pPr>
            <a:r>
              <a:rPr lang="en-US" baseline="0" dirty="0" smtClean="0"/>
              <a:t>Most of our supplier contracts are negotiated and renewed annually. TMC and ground transportation services are bid every five years.</a:t>
            </a:r>
          </a:p>
          <a:p>
            <a:pPr marL="171450" indent="-171450">
              <a:buFont typeface="Arial" panose="020B0604020202020204" pitchFamily="34" charset="0"/>
              <a:buChar char="•"/>
            </a:pPr>
            <a:r>
              <a:rPr lang="en-US" baseline="0" dirty="0" smtClean="0"/>
              <a:t>Usage of peer-to-peer services (Uber, Lyft, Airbnb, etc.).  </a:t>
            </a:r>
          </a:p>
          <a:p>
            <a:pPr marL="171450" indent="-171450">
              <a:buFont typeface="Arial" panose="020B0604020202020204" pitchFamily="34" charset="0"/>
              <a:buChar char="•"/>
            </a:pPr>
            <a:r>
              <a:rPr lang="en-US" baseline="0" dirty="0" smtClean="0"/>
              <a:t>In order to advance our travel management program, supplier relations will continue to be a focus at GW.</a:t>
            </a:r>
          </a:p>
          <a:p>
            <a:endParaRPr lang="en-US" dirty="0" smtClean="0"/>
          </a:p>
        </p:txBody>
      </p:sp>
      <p:sp>
        <p:nvSpPr>
          <p:cNvPr id="4" name="Slide Number Placeholder 3"/>
          <p:cNvSpPr>
            <a:spLocks noGrp="1"/>
          </p:cNvSpPr>
          <p:nvPr>
            <p:ph type="sldNum" sz="quarter" idx="10"/>
          </p:nvPr>
        </p:nvSpPr>
        <p:spPr/>
        <p:txBody>
          <a:bodyPr/>
          <a:lstStyle/>
          <a:p>
            <a:fld id="{42E35B66-E662-E04B-8067-62E9BC2FD803}" type="slidenum">
              <a:rPr lang="en-US" smtClean="0"/>
              <a:t>7</a:t>
            </a:fld>
            <a:endParaRPr lang="en-US" dirty="0"/>
          </a:p>
        </p:txBody>
      </p:sp>
    </p:spTree>
    <p:extLst>
      <p:ext uri="{BB962C8B-B14F-4D97-AF65-F5344CB8AC3E}">
        <p14:creationId xmlns:p14="http://schemas.microsoft.com/office/powerpoint/2010/main" val="262946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a:t>
            </a:r>
            <a:r>
              <a:rPr lang="en-US" baseline="0" dirty="0" smtClean="0"/>
              <a:t> displayed was gleaned from expense reports and pcard usage.  </a:t>
            </a:r>
            <a:r>
              <a:rPr lang="en-US" dirty="0" smtClean="0"/>
              <a:t>Thru regular communications,</a:t>
            </a:r>
            <a:r>
              <a:rPr lang="en-US" baseline="0" dirty="0" smtClean="0"/>
              <a:t> prompts and incentives</a:t>
            </a:r>
            <a:r>
              <a:rPr lang="en-US" dirty="0" smtClean="0"/>
              <a:t>,</a:t>
            </a:r>
            <a:r>
              <a:rPr lang="en-US" baseline="0" dirty="0" smtClean="0"/>
              <a:t> </a:t>
            </a:r>
            <a:r>
              <a:rPr lang="en-US" dirty="0" smtClean="0"/>
              <a:t>our travelers are voluntarily choosing</a:t>
            </a:r>
            <a:r>
              <a:rPr lang="en-US" baseline="0" dirty="0" smtClean="0"/>
              <a:t> suppliers with whom we have relationships.</a:t>
            </a:r>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8</a:t>
            </a:fld>
            <a:endParaRPr lang="en-US" dirty="0"/>
          </a:p>
        </p:txBody>
      </p:sp>
    </p:spTree>
    <p:extLst>
      <p:ext uri="{BB962C8B-B14F-4D97-AF65-F5344CB8AC3E}">
        <p14:creationId xmlns:p14="http://schemas.microsoft.com/office/powerpoint/2010/main" val="378662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9</a:t>
            </a:fld>
            <a:endParaRPr lang="en-US" dirty="0"/>
          </a:p>
        </p:txBody>
      </p:sp>
    </p:spTree>
    <p:extLst>
      <p:ext uri="{BB962C8B-B14F-4D97-AF65-F5344CB8AC3E}">
        <p14:creationId xmlns:p14="http://schemas.microsoft.com/office/powerpoint/2010/main" val="271508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 Footer">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53487"/>
            <a:ext cx="82296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57200" y="3423513"/>
            <a:ext cx="8229600" cy="1575778"/>
          </a:xfrm>
        </p:spPr>
        <p:txBody>
          <a:bodyPr>
            <a:normAutofit/>
          </a:bodyPr>
          <a:lstStyle>
            <a:lvl1pPr marL="0" indent="0" algn="ctr">
              <a:buNone/>
              <a:defRPr sz="2800">
                <a:solidFill>
                  <a:srgbClr val="003B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Tree>
    <p:extLst>
      <p:ext uri="{BB962C8B-B14F-4D97-AF65-F5344CB8AC3E}">
        <p14:creationId xmlns:p14="http://schemas.microsoft.com/office/powerpoint/2010/main" val="31384159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6" name="Footer Placeholder 5"/>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Tree>
    <p:extLst>
      <p:ext uri="{BB962C8B-B14F-4D97-AF65-F5344CB8AC3E}">
        <p14:creationId xmlns:p14="http://schemas.microsoft.com/office/powerpoint/2010/main" val="369814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Tree>
    <p:extLst>
      <p:ext uri="{BB962C8B-B14F-4D97-AF65-F5344CB8AC3E}">
        <p14:creationId xmlns:p14="http://schemas.microsoft.com/office/powerpoint/2010/main" val="1871951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lvl1pPr>
              <a:defRPr/>
            </a:lvl1pPr>
          </a:lstStyle>
          <a:p>
            <a:r>
              <a:rPr lang="en-US" dirty="0" smtClean="0"/>
              <a:t>Click </a:t>
            </a:r>
            <a:r>
              <a:rPr lang="en-US" smtClean="0"/>
              <a:t>to ecvcvdit </a:t>
            </a:r>
            <a:r>
              <a:rPr lang="en-US" dirty="0" smtClean="0"/>
              <a:t>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Tree>
    <p:extLst>
      <p:ext uri="{BB962C8B-B14F-4D97-AF65-F5344CB8AC3E}">
        <p14:creationId xmlns:p14="http://schemas.microsoft.com/office/powerpoint/2010/main" val="230337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NO Footer">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2418"/>
            <a:ext cx="82296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57200" y="3429500"/>
            <a:ext cx="8229600" cy="1752600"/>
          </a:xfrm>
        </p:spPr>
        <p:txBody>
          <a:bodyPr>
            <a:normAutofit/>
          </a:bodyPr>
          <a:lstStyle>
            <a:lvl1pPr marL="0" indent="0" algn="ctr">
              <a:buNone/>
              <a:defRPr sz="2800">
                <a:solidFill>
                  <a:srgbClr val="003B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
        <p:nvSpPr>
          <p:cNvPr id="8" name="TextBox 7"/>
          <p:cNvSpPr txBox="1"/>
          <p:nvPr/>
        </p:nvSpPr>
        <p:spPr>
          <a:xfrm>
            <a:off x="457200" y="6273224"/>
            <a:ext cx="2342158"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accent5">
                    <a:lumMod val="50000"/>
                  </a:schemeClr>
                </a:solidFill>
                <a:latin typeface="Avenir Medium"/>
              </a:rPr>
              <a:t>2017</a:t>
            </a:r>
          </a:p>
          <a:p>
            <a:endParaRPr lang="en-US" sz="1200" dirty="0">
              <a:solidFill>
                <a:schemeClr val="accent5">
                  <a:lumMod val="50000"/>
                </a:schemeClr>
              </a:solidFill>
              <a:latin typeface="Avenir Medium"/>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7720" y="6188970"/>
            <a:ext cx="1529080" cy="585605"/>
          </a:xfrm>
          <a:prstGeom prst="rect">
            <a:avLst/>
          </a:prstGeom>
        </p:spPr>
      </p:pic>
    </p:spTree>
    <p:extLst>
      <p:ext uri="{BB962C8B-B14F-4D97-AF65-F5344CB8AC3E}">
        <p14:creationId xmlns:p14="http://schemas.microsoft.com/office/powerpoint/2010/main" val="32042816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Tree>
    <p:extLst>
      <p:ext uri="{BB962C8B-B14F-4D97-AF65-F5344CB8AC3E}">
        <p14:creationId xmlns:p14="http://schemas.microsoft.com/office/powerpoint/2010/main" val="27142618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3B4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Tree>
    <p:extLst>
      <p:ext uri="{BB962C8B-B14F-4D97-AF65-F5344CB8AC3E}">
        <p14:creationId xmlns:p14="http://schemas.microsoft.com/office/powerpoint/2010/main" val="955161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6" name="Footer Placeholder 5"/>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Tree>
    <p:extLst>
      <p:ext uri="{BB962C8B-B14F-4D97-AF65-F5344CB8AC3E}">
        <p14:creationId xmlns:p14="http://schemas.microsoft.com/office/powerpoint/2010/main" val="1751265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8" name="Footer Placeholder 7"/>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Tree>
    <p:extLst>
      <p:ext uri="{BB962C8B-B14F-4D97-AF65-F5344CB8AC3E}">
        <p14:creationId xmlns:p14="http://schemas.microsoft.com/office/powerpoint/2010/main" val="381492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4" name="Footer Placeholder 3"/>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Tree>
    <p:extLst>
      <p:ext uri="{BB962C8B-B14F-4D97-AF65-F5344CB8AC3E}">
        <p14:creationId xmlns:p14="http://schemas.microsoft.com/office/powerpoint/2010/main" val="139157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3" name="Footer Placeholder 2"/>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Tree>
    <p:extLst>
      <p:ext uri="{BB962C8B-B14F-4D97-AF65-F5344CB8AC3E}">
        <p14:creationId xmlns:p14="http://schemas.microsoft.com/office/powerpoint/2010/main" val="383185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832321D-C465-44CD-83B7-50ABF56BCE45}" type="datetimeFigureOut">
              <a:rPr lang="en-US" smtClean="0"/>
              <a:t>10/10/17</a:t>
            </a:fld>
            <a:endParaRPr lang="en-US" dirty="0"/>
          </a:p>
        </p:txBody>
      </p:sp>
      <p:sp>
        <p:nvSpPr>
          <p:cNvPr id="6" name="Footer Placeholder 5"/>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4180FA-8561-4681-8923-AB158566F11D}" type="slidenum">
              <a:rPr lang="en-US" smtClean="0"/>
              <a:t>‹#›</a:t>
            </a:fld>
            <a:endParaRPr lang="en-US" dirty="0"/>
          </a:p>
        </p:txBody>
      </p:sp>
    </p:spTree>
    <p:extLst>
      <p:ext uri="{BB962C8B-B14F-4D97-AF65-F5344CB8AC3E}">
        <p14:creationId xmlns:p14="http://schemas.microsoft.com/office/powerpoint/2010/main" val="39162790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57720" y="6188970"/>
            <a:ext cx="1529080" cy="585605"/>
          </a:xfrm>
          <a:prstGeom prst="rect">
            <a:avLst/>
          </a:prstGeom>
        </p:spPr>
      </p:pic>
      <p:sp>
        <p:nvSpPr>
          <p:cNvPr id="7" name="Rectangle 6"/>
          <p:cNvSpPr/>
          <p:nvPr/>
        </p:nvSpPr>
        <p:spPr>
          <a:xfrm>
            <a:off x="461473" y="484479"/>
            <a:ext cx="8225327" cy="5641684"/>
          </a:xfrm>
          <a:prstGeom prst="rect">
            <a:avLst/>
          </a:prstGeom>
          <a:solidFill>
            <a:schemeClr val="bg1"/>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84478"/>
            <a:ext cx="8229600" cy="933159"/>
          </a:xfrm>
          <a:prstGeom prst="rect">
            <a:avLst/>
          </a:prstGeom>
        </p:spPr>
        <p:txBody>
          <a:bodyPr vert="horz" lIns="91440" tIns="45720" rIns="91440" bIns="45720" rtlCol="0" anchor="ctr">
            <a:noAutofit/>
          </a:bodyPr>
          <a:lstStyle/>
          <a:p>
            <a:r>
              <a:rPr lang="en-US" dirty="0" smtClean="0"/>
              <a:t>Slide Topic Header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a:t>
            </a:r>
            <a:r>
              <a:rPr lang="en-US" dirty="0" err="1" smtClean="0"/>
              <a:t>teChxt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4"/>
          <p:cNvSpPr txBox="1">
            <a:spLocks/>
          </p:cNvSpPr>
          <p:nvPr/>
        </p:nvSpPr>
        <p:spPr>
          <a:xfrm>
            <a:off x="1488440" y="6126163"/>
            <a:ext cx="5398612" cy="595312"/>
          </a:xfrm>
          <a:prstGeom prst="rect">
            <a:avLst/>
          </a:prstGeom>
        </p:spPr>
        <p:txBody>
          <a:bodyPr vert="horz" lIns="91440" tIns="45720" rIns="91440" bIns="45720" rtlCol="0" anchor="ctr"/>
          <a:lstStyle>
            <a:defPPr>
              <a:defRPr lang="en-US"/>
            </a:defPPr>
            <a:lvl1pPr marL="0" algn="ctr" defTabSz="457200" rtl="0" eaLnBrk="1" latinLnBrk="0" hangingPunct="1">
              <a:defRPr lang="en-US" sz="1800" b="1" kern="1200" smtClean="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0" baseline="0" dirty="0" smtClean="0">
                <a:solidFill>
                  <a:schemeClr val="accent5">
                    <a:lumMod val="50000"/>
                  </a:schemeClr>
                </a:solidFill>
                <a:latin typeface="Avenir Book"/>
              </a:rPr>
              <a:t>University and Supplier Collaboration </a:t>
            </a:r>
            <a:endParaRPr lang="en-US" sz="1200" b="0" dirty="0">
              <a:solidFill>
                <a:schemeClr val="accent5">
                  <a:lumMod val="50000"/>
                </a:schemeClr>
              </a:solidFill>
              <a:latin typeface="Avenir Book"/>
            </a:endParaRPr>
          </a:p>
        </p:txBody>
      </p:sp>
      <p:sp>
        <p:nvSpPr>
          <p:cNvPr id="4" name="TextBox 3"/>
          <p:cNvSpPr txBox="1"/>
          <p:nvPr/>
        </p:nvSpPr>
        <p:spPr>
          <a:xfrm>
            <a:off x="457200" y="6273224"/>
            <a:ext cx="2342158" cy="52322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accent5">
                    <a:lumMod val="50000"/>
                  </a:schemeClr>
                </a:solidFill>
                <a:latin typeface="Avenir Medium"/>
              </a:rPr>
              <a:t>2017</a:t>
            </a:r>
          </a:p>
          <a:p>
            <a:endParaRPr lang="en-US" sz="1600" dirty="0">
              <a:solidFill>
                <a:schemeClr val="accent5">
                  <a:lumMod val="50000"/>
                </a:schemeClr>
              </a:solidFill>
              <a:latin typeface="Avenir Medium"/>
            </a:endParaRPr>
          </a:p>
        </p:txBody>
      </p:sp>
    </p:spTree>
    <p:extLst>
      <p:ext uri="{BB962C8B-B14F-4D97-AF65-F5344CB8AC3E}">
        <p14:creationId xmlns:p14="http://schemas.microsoft.com/office/powerpoint/2010/main" val="36986172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txStyles>
    <p:titleStyle>
      <a:lvl1pPr algn="ctr" defTabSz="457200" rtl="0" eaLnBrk="1" latinLnBrk="0" hangingPunct="1">
        <a:spcBef>
          <a:spcPct val="0"/>
        </a:spcBef>
        <a:buNone/>
        <a:defRPr sz="3800" b="1" i="0" kern="1200" baseline="0">
          <a:solidFill>
            <a:srgbClr val="0590AC"/>
          </a:solidFill>
          <a:latin typeface="Avenir Medium"/>
          <a:ea typeface="+mj-ea"/>
          <a:cs typeface="Superclarendon Bold"/>
        </a:defRPr>
      </a:lvl1pPr>
    </p:titleStyle>
    <p:bodyStyle>
      <a:lvl1pPr marL="342900" indent="-342900" algn="l" defTabSz="457200" rtl="0" eaLnBrk="1" latinLnBrk="0" hangingPunct="1">
        <a:spcBef>
          <a:spcPct val="20000"/>
        </a:spcBef>
        <a:buFont typeface="Arial"/>
        <a:buChar char="•"/>
        <a:defRPr sz="3200" b="0" i="0" kern="1200">
          <a:solidFill>
            <a:srgbClr val="003B49"/>
          </a:solidFill>
          <a:latin typeface="Avenir Book"/>
          <a:ea typeface="+mn-ea"/>
          <a:cs typeface="Superclarendon Light"/>
        </a:defRPr>
      </a:lvl1pPr>
      <a:lvl2pPr marL="742950" indent="-285750" algn="l" defTabSz="457200" rtl="0" eaLnBrk="1" latinLnBrk="0" hangingPunct="1">
        <a:spcBef>
          <a:spcPct val="20000"/>
        </a:spcBef>
        <a:buFont typeface="Arial"/>
        <a:buChar char="–"/>
        <a:defRPr sz="2800" b="0" i="0" kern="1200">
          <a:solidFill>
            <a:srgbClr val="003B49"/>
          </a:solidFill>
          <a:latin typeface="Avenir Book"/>
          <a:ea typeface="+mn-ea"/>
          <a:cs typeface="Superclarendon Light"/>
        </a:defRPr>
      </a:lvl2pPr>
      <a:lvl3pPr marL="1143000" indent="-228600" algn="l" defTabSz="457200" rtl="0" eaLnBrk="1" latinLnBrk="0" hangingPunct="1">
        <a:spcBef>
          <a:spcPct val="20000"/>
        </a:spcBef>
        <a:buFont typeface="Arial"/>
        <a:buChar char="•"/>
        <a:defRPr sz="2400" b="0" i="0" kern="1200">
          <a:solidFill>
            <a:srgbClr val="003B49"/>
          </a:solidFill>
          <a:latin typeface="Avenir Book"/>
          <a:ea typeface="+mn-ea"/>
          <a:cs typeface="Superclarendon Light"/>
        </a:defRPr>
      </a:lvl3pPr>
      <a:lvl4pPr marL="1600200" indent="-228600" algn="l" defTabSz="457200" rtl="0" eaLnBrk="1" latinLnBrk="0" hangingPunct="1">
        <a:spcBef>
          <a:spcPct val="20000"/>
        </a:spcBef>
        <a:buFont typeface="Arial"/>
        <a:buChar char="–"/>
        <a:defRPr sz="2000" b="0" i="0" kern="1200">
          <a:solidFill>
            <a:srgbClr val="003B49"/>
          </a:solidFill>
          <a:latin typeface="Avenir Book"/>
          <a:ea typeface="+mn-ea"/>
          <a:cs typeface="Superclarendon Light"/>
        </a:defRPr>
      </a:lvl4pPr>
      <a:lvl5pPr marL="2057400" indent="-228600" algn="l" defTabSz="457200" rtl="0" eaLnBrk="1" latinLnBrk="0" hangingPunct="1">
        <a:spcBef>
          <a:spcPct val="20000"/>
        </a:spcBef>
        <a:buFont typeface="Arial"/>
        <a:buChar char="»"/>
        <a:defRPr sz="2000" b="0" i="0" kern="1200">
          <a:solidFill>
            <a:srgbClr val="003B49"/>
          </a:solidFill>
          <a:latin typeface="Avenir Book"/>
          <a:ea typeface="+mn-ea"/>
          <a:cs typeface="Superclarendon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mailto:vjohns@gwu.edu" TargetMode="External"/><Relationship Id="rId4" Type="http://schemas.openxmlformats.org/officeDocument/2006/relationships/hyperlink" Target="https://ibuy.gwu.edu/travel-services" TargetMode="External"/><Relationship Id="rId5"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foxworldtravel.com/UW/admin/perdiemTest.php" TargetMode="External"/><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University and Supplier Collaboration</a:t>
            </a:r>
            <a:endParaRPr lang="en-US" dirty="0"/>
          </a:p>
        </p:txBody>
      </p:sp>
      <p:sp>
        <p:nvSpPr>
          <p:cNvPr id="3" name="Subtitle 2"/>
          <p:cNvSpPr>
            <a:spLocks noGrp="1"/>
          </p:cNvSpPr>
          <p:nvPr>
            <p:ph type="subTitle" idx="1"/>
          </p:nvPr>
        </p:nvSpPr>
        <p:spPr>
          <a:xfrm>
            <a:off x="685800" y="3886200"/>
            <a:ext cx="7708392" cy="1752600"/>
          </a:xfrm>
        </p:spPr>
        <p:txBody>
          <a:bodyPr/>
          <a:lstStyle/>
          <a:p>
            <a:r>
              <a:rPr lang="en-US" dirty="0" smtClean="0"/>
              <a:t>Vincent Johns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562808" y="4368335"/>
            <a:ext cx="5948045" cy="822960"/>
          </a:xfrm>
          <a:prstGeom prst="rect">
            <a:avLst/>
          </a:prstGeom>
        </p:spPr>
      </p:pic>
    </p:spTree>
    <p:extLst>
      <p:ext uri="{BB962C8B-B14F-4D97-AF65-F5344CB8AC3E}">
        <p14:creationId xmlns:p14="http://schemas.microsoft.com/office/powerpoint/2010/main" val="319121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 Future Initiatives</a:t>
            </a:r>
            <a:endParaRPr lang="en-US" dirty="0"/>
          </a:p>
        </p:txBody>
      </p:sp>
      <p:sp>
        <p:nvSpPr>
          <p:cNvPr id="3" name="Content Placeholder 2"/>
          <p:cNvSpPr>
            <a:spLocks noGrp="1"/>
          </p:cNvSpPr>
          <p:nvPr>
            <p:ph idx="1"/>
          </p:nvPr>
        </p:nvSpPr>
        <p:spPr/>
        <p:txBody>
          <a:bodyPr/>
          <a:lstStyle/>
          <a:p>
            <a:r>
              <a:rPr lang="en-US" dirty="0" smtClean="0"/>
              <a:t>Concur TripIt</a:t>
            </a:r>
          </a:p>
          <a:p>
            <a:r>
              <a:rPr lang="en-US" dirty="0" smtClean="0"/>
              <a:t>Concur Locate</a:t>
            </a:r>
          </a:p>
          <a:p>
            <a:r>
              <a:rPr lang="en-US" dirty="0" smtClean="0"/>
              <a:t>Increase program adoption</a:t>
            </a:r>
          </a:p>
          <a:p>
            <a:endParaRPr lang="en-US" dirty="0"/>
          </a:p>
        </p:txBody>
      </p:sp>
    </p:spTree>
    <p:extLst>
      <p:ext uri="{BB962C8B-B14F-4D97-AF65-F5344CB8AC3E}">
        <p14:creationId xmlns:p14="http://schemas.microsoft.com/office/powerpoint/2010/main" val="335486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914400" indent="0">
              <a:buNone/>
            </a:pPr>
            <a:r>
              <a:rPr lang="en-US" dirty="0"/>
              <a:t>Vincent C. Johns</a:t>
            </a:r>
          </a:p>
          <a:p>
            <a:pPr marL="914400" indent="0">
              <a:buNone/>
            </a:pPr>
            <a:r>
              <a:rPr lang="en-US" dirty="0"/>
              <a:t>Travel Services </a:t>
            </a:r>
            <a:r>
              <a:rPr lang="en-US" dirty="0" smtClean="0"/>
              <a:t>Administrator</a:t>
            </a:r>
          </a:p>
          <a:p>
            <a:pPr marL="914400" indent="0">
              <a:buNone/>
            </a:pPr>
            <a:r>
              <a:rPr lang="en-US" dirty="0" smtClean="0"/>
              <a:t>The George Washington University</a:t>
            </a:r>
            <a:endParaRPr lang="en-US" dirty="0"/>
          </a:p>
          <a:p>
            <a:pPr marL="914400" indent="0">
              <a:buNone/>
            </a:pPr>
            <a:r>
              <a:rPr lang="en-US" dirty="0" smtClean="0"/>
              <a:t>45155 </a:t>
            </a:r>
            <a:r>
              <a:rPr lang="en-US" dirty="0"/>
              <a:t>Research Place, Ste 235J</a:t>
            </a:r>
          </a:p>
          <a:p>
            <a:pPr marL="914400" indent="0">
              <a:buNone/>
            </a:pPr>
            <a:r>
              <a:rPr lang="en-US" dirty="0"/>
              <a:t>Ashburn, VA USA 20147</a:t>
            </a:r>
          </a:p>
          <a:p>
            <a:pPr marL="914400" indent="0">
              <a:buNone/>
            </a:pPr>
            <a:r>
              <a:rPr lang="en-US" dirty="0"/>
              <a:t>571-553-4269</a:t>
            </a:r>
          </a:p>
          <a:p>
            <a:pPr marL="914400" indent="0">
              <a:buNone/>
            </a:pPr>
            <a:r>
              <a:rPr lang="en-US" u="sng" dirty="0" smtClean="0">
                <a:hlinkClick r:id="rId3"/>
              </a:rPr>
              <a:t>vjohns@gwu.edu</a:t>
            </a:r>
            <a:endParaRPr lang="en-US" dirty="0"/>
          </a:p>
          <a:p>
            <a:pPr marL="914400" indent="0">
              <a:buNone/>
            </a:pPr>
            <a:r>
              <a:rPr lang="en-US" u="sng" dirty="0">
                <a:hlinkClick r:id="rId4"/>
              </a:rPr>
              <a:t>https://ibuy.gwu.edu/travel-services</a:t>
            </a:r>
            <a:endParaRPr lang="en-US" dirty="0"/>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1469023" y="599366"/>
            <a:ext cx="5948045" cy="822960"/>
          </a:xfrm>
          <a:prstGeom prst="rect">
            <a:avLst/>
          </a:prstGeom>
        </p:spPr>
      </p:pic>
    </p:spTree>
    <p:extLst>
      <p:ext uri="{BB962C8B-B14F-4D97-AF65-F5344CB8AC3E}">
        <p14:creationId xmlns:p14="http://schemas.microsoft.com/office/powerpoint/2010/main" val="1949527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8305800" cy="3218194"/>
          </a:xfrm>
        </p:spPr>
        <p:txBody>
          <a:bodyPr/>
          <a:lstStyle/>
          <a:p>
            <a:pPr algn="l"/>
            <a:r>
              <a:rPr lang="en-US" sz="4000" dirty="0" smtClean="0">
                <a:solidFill>
                  <a:srgbClr val="630021"/>
                </a:solidFill>
                <a:latin typeface="Avenir Book"/>
              </a:rPr>
              <a:t>COLLABORATION: </a:t>
            </a:r>
            <a:br>
              <a:rPr lang="en-US" sz="4000" dirty="0" smtClean="0">
                <a:solidFill>
                  <a:srgbClr val="630021"/>
                </a:solidFill>
                <a:latin typeface="Avenir Book"/>
              </a:rPr>
            </a:br>
            <a:r>
              <a:rPr lang="en-US" sz="4000" dirty="0" smtClean="0">
                <a:solidFill>
                  <a:srgbClr val="630021"/>
                </a:solidFill>
                <a:latin typeface="Avenir Book"/>
              </a:rPr>
              <a:t>A Story of Evolution and Partnership</a:t>
            </a:r>
            <a:endParaRPr lang="en-US" sz="3200" dirty="0">
              <a:solidFill>
                <a:srgbClr val="630021"/>
              </a:solidFill>
              <a:latin typeface="Avenir Book"/>
            </a:endParaRPr>
          </a:p>
        </p:txBody>
      </p:sp>
      <p:sp>
        <p:nvSpPr>
          <p:cNvPr id="3" name="Subtitle 2"/>
          <p:cNvSpPr>
            <a:spLocks noGrp="1"/>
          </p:cNvSpPr>
          <p:nvPr>
            <p:ph type="subTitle" idx="1"/>
          </p:nvPr>
        </p:nvSpPr>
        <p:spPr>
          <a:xfrm>
            <a:off x="1066800" y="5158239"/>
            <a:ext cx="6858000" cy="896605"/>
          </a:xfrm>
        </p:spPr>
        <p:txBody>
          <a:bodyPr>
            <a:normAutofit lnSpcReduction="10000"/>
          </a:bodyPr>
          <a:lstStyle/>
          <a:p>
            <a:pPr algn="l"/>
            <a:r>
              <a:rPr lang="en-US" i="1" dirty="0" smtClean="0">
                <a:solidFill>
                  <a:srgbClr val="630021"/>
                </a:solidFill>
              </a:rPr>
              <a:t>With tales, tips and insights from the frontline</a:t>
            </a:r>
            <a:endParaRPr lang="en-US" i="1" dirty="0">
              <a:solidFill>
                <a:srgbClr val="63002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5152"/>
            <a:ext cx="1981200" cy="1968500"/>
          </a:xfrm>
          <a:prstGeom prst="rect">
            <a:avLst/>
          </a:prstGeom>
        </p:spPr>
      </p:pic>
      <p:pic>
        <p:nvPicPr>
          <p:cNvPr id="4" name="Picture 3"/>
          <p:cNvPicPr>
            <a:picLocks noChangeAspect="1"/>
          </p:cNvPicPr>
          <p:nvPr/>
        </p:nvPicPr>
        <p:blipFill>
          <a:blip r:embed="rId4"/>
          <a:stretch>
            <a:fillRect/>
          </a:stretch>
        </p:blipFill>
        <p:spPr>
          <a:xfrm>
            <a:off x="3276600" y="1602236"/>
            <a:ext cx="3962928" cy="1162831"/>
          </a:xfrm>
          <a:prstGeom prst="rect">
            <a:avLst/>
          </a:prstGeom>
        </p:spPr>
      </p:pic>
    </p:spTree>
    <p:extLst>
      <p:ext uri="{BB962C8B-B14F-4D97-AF65-F5344CB8AC3E}">
        <p14:creationId xmlns:p14="http://schemas.microsoft.com/office/powerpoint/2010/main" val="301193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400" dirty="0" smtClean="0">
                <a:solidFill>
                  <a:srgbClr val="630021"/>
                </a:solidFill>
                <a:latin typeface="Avenir Book"/>
              </a:rPr>
              <a:t>PRESENTED BY</a:t>
            </a:r>
            <a:endParaRPr lang="en-US" sz="3400" dirty="0">
              <a:solidFill>
                <a:srgbClr val="630021"/>
              </a:solidFill>
              <a:latin typeface="Avenir Book"/>
            </a:endParaRPr>
          </a:p>
        </p:txBody>
      </p:sp>
      <p:sp>
        <p:nvSpPr>
          <p:cNvPr id="6" name="Content Placeholder 5"/>
          <p:cNvSpPr>
            <a:spLocks noGrp="1"/>
          </p:cNvSpPr>
          <p:nvPr>
            <p:ph idx="1"/>
          </p:nvPr>
        </p:nvSpPr>
        <p:spPr/>
        <p:txBody>
          <a:bodyPr>
            <a:normAutofit lnSpcReduction="10000"/>
          </a:bodyPr>
          <a:lstStyle/>
          <a:p>
            <a:pPr>
              <a:buFont typeface="Wingdings" panose="05000000000000000000" pitchFamily="2" charset="2"/>
              <a:buChar char="v"/>
            </a:pPr>
            <a:r>
              <a:rPr lang="en-US" sz="2400" dirty="0" smtClean="0">
                <a:solidFill>
                  <a:srgbClr val="630021"/>
                </a:solidFill>
              </a:rPr>
              <a:t>Terri Gill – </a:t>
            </a:r>
          </a:p>
          <a:p>
            <a:pPr marL="400050" lvl="1" indent="0">
              <a:spcBef>
                <a:spcPts val="0"/>
              </a:spcBef>
              <a:buNone/>
            </a:pPr>
            <a:r>
              <a:rPr lang="en-US" sz="2400" dirty="0" smtClean="0">
                <a:solidFill>
                  <a:schemeClr val="tx1">
                    <a:lumMod val="95000"/>
                    <a:lumOff val="5000"/>
                  </a:schemeClr>
                </a:solidFill>
              </a:rPr>
              <a:t>Director Travel Management Services</a:t>
            </a:r>
          </a:p>
          <a:p>
            <a:pPr marL="400050" lvl="1" indent="0">
              <a:spcBef>
                <a:spcPts val="0"/>
              </a:spcBef>
              <a:buNone/>
            </a:pPr>
            <a:r>
              <a:rPr lang="en-US" sz="2400" dirty="0" smtClean="0">
                <a:solidFill>
                  <a:schemeClr val="tx1">
                    <a:lumMod val="95000"/>
                    <a:lumOff val="5000"/>
                  </a:schemeClr>
                </a:solidFill>
              </a:rPr>
              <a:t>UW System Administration – Office of Financial Administration</a:t>
            </a:r>
          </a:p>
          <a:p>
            <a:endParaRPr lang="en-US" sz="2400" dirty="0" smtClean="0">
              <a:solidFill>
                <a:srgbClr val="630021"/>
              </a:solidFill>
            </a:endParaRPr>
          </a:p>
          <a:p>
            <a:pPr marL="0" indent="0">
              <a:buNone/>
            </a:pPr>
            <a:r>
              <a:rPr lang="en-US" sz="2400" b="1" dirty="0" smtClean="0">
                <a:solidFill>
                  <a:srgbClr val="630021"/>
                </a:solidFill>
              </a:rPr>
              <a:t>Additional Insights from Senior Leadership &amp; Travel Program Sponsors –</a:t>
            </a:r>
          </a:p>
          <a:p>
            <a:pPr marL="0" indent="0">
              <a:buNone/>
            </a:pPr>
            <a:endParaRPr lang="en-US" sz="2400" dirty="0" smtClean="0">
              <a:solidFill>
                <a:srgbClr val="630021"/>
              </a:solidFill>
            </a:endParaRPr>
          </a:p>
          <a:p>
            <a:pPr marL="342900" indent="-342900">
              <a:buClr>
                <a:srgbClr val="630021"/>
              </a:buClr>
              <a:buFont typeface="Wingdings" panose="05000000000000000000" pitchFamily="2" charset="2"/>
              <a:buChar char="v"/>
            </a:pPr>
            <a:r>
              <a:rPr lang="en-US" sz="2400" dirty="0" smtClean="0">
                <a:solidFill>
                  <a:srgbClr val="630021"/>
                </a:solidFill>
              </a:rPr>
              <a:t>Sean Nelson </a:t>
            </a:r>
            <a:r>
              <a:rPr lang="en-US" sz="2400" dirty="0" smtClean="0">
                <a:solidFill>
                  <a:schemeClr val="tx1">
                    <a:lumMod val="95000"/>
                    <a:lumOff val="5000"/>
                  </a:schemeClr>
                </a:solidFill>
              </a:rPr>
              <a:t>– Vice President of Finance, UW System Administration</a:t>
            </a:r>
          </a:p>
          <a:p>
            <a:pPr marL="342900" indent="-342900">
              <a:buClr>
                <a:srgbClr val="630021"/>
              </a:buClr>
              <a:buFont typeface="Wingdings" panose="05000000000000000000" pitchFamily="2" charset="2"/>
              <a:buChar char="v"/>
            </a:pPr>
            <a:r>
              <a:rPr lang="en-US" sz="2400" dirty="0">
                <a:solidFill>
                  <a:srgbClr val="630021"/>
                </a:solidFill>
              </a:rPr>
              <a:t>Julie Gordon </a:t>
            </a:r>
            <a:r>
              <a:rPr lang="en-US" sz="2400" dirty="0">
                <a:solidFill>
                  <a:schemeClr val="tx1">
                    <a:lumMod val="95000"/>
                    <a:lumOff val="5000"/>
                  </a:schemeClr>
                </a:solidFill>
              </a:rPr>
              <a:t>– Associate Vice President of </a:t>
            </a:r>
            <a:r>
              <a:rPr lang="en-US" sz="2400" dirty="0" smtClean="0">
                <a:solidFill>
                  <a:schemeClr val="tx1">
                    <a:lumMod val="95000"/>
                    <a:lumOff val="5000"/>
                  </a:schemeClr>
                </a:solidFill>
              </a:rPr>
              <a:t>Finance, US System Administration</a:t>
            </a:r>
            <a:endParaRPr lang="en-US" sz="2400" dirty="0">
              <a:solidFill>
                <a:schemeClr val="tx1">
                  <a:lumMod val="95000"/>
                  <a:lumOff val="5000"/>
                </a:schemeClr>
              </a:solidFill>
            </a:endParaRPr>
          </a:p>
          <a:p>
            <a:pPr>
              <a:buClr>
                <a:srgbClr val="630021"/>
              </a:buClr>
            </a:pPr>
            <a:endParaRPr lang="en-US" sz="2000" dirty="0">
              <a:solidFill>
                <a:schemeClr val="tx1">
                  <a:lumMod val="95000"/>
                  <a:lumOff val="5000"/>
                </a:schemeClr>
              </a:solidFill>
            </a:endParaRPr>
          </a:p>
          <a:p>
            <a:endParaRPr lang="en-US"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Tree>
    <p:extLst>
      <p:ext uri="{BB962C8B-B14F-4D97-AF65-F5344CB8AC3E}">
        <p14:creationId xmlns:p14="http://schemas.microsoft.com/office/powerpoint/2010/main" val="3786348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8185"/>
            <a:ext cx="8229600" cy="933159"/>
          </a:xfrm>
        </p:spPr>
        <p:txBody>
          <a:bodyPr>
            <a:normAutofit fontScale="90000"/>
          </a:bodyPr>
          <a:lstStyle/>
          <a:p>
            <a:pPr algn="l"/>
            <a:r>
              <a:rPr lang="en-US" dirty="0" smtClean="0">
                <a:solidFill>
                  <a:srgbClr val="630021"/>
                </a:solidFill>
                <a:latin typeface="Avenir Book"/>
              </a:rPr>
              <a:t>UNIVERSITY OF WISCONSIN</a:t>
            </a:r>
            <a:br>
              <a:rPr lang="en-US" dirty="0" smtClean="0">
                <a:solidFill>
                  <a:srgbClr val="630021"/>
                </a:solidFill>
                <a:latin typeface="Avenir Book"/>
              </a:rPr>
            </a:br>
            <a:r>
              <a:rPr lang="en-US" dirty="0" smtClean="0">
                <a:solidFill>
                  <a:srgbClr val="630021"/>
                </a:solidFill>
                <a:latin typeface="Avenir Book"/>
              </a:rPr>
              <a:t>SYSTEM IS……</a:t>
            </a:r>
            <a:endParaRPr lang="en-US" dirty="0">
              <a:solidFill>
                <a:srgbClr val="630021"/>
              </a:solidFill>
              <a:latin typeface="Avenir Book"/>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42068686"/>
              </p:ext>
            </p:extLst>
          </p:nvPr>
        </p:nvGraphicFramePr>
        <p:xfrm>
          <a:off x="457200" y="1524318"/>
          <a:ext cx="7772400" cy="4548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Tree>
    <p:extLst>
      <p:ext uri="{BB962C8B-B14F-4D97-AF65-F5344CB8AC3E}">
        <p14:creationId xmlns:p14="http://schemas.microsoft.com/office/powerpoint/2010/main" val="60365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846"/>
            <a:ext cx="6934200" cy="1371600"/>
          </a:xfrm>
        </p:spPr>
        <p:txBody>
          <a:bodyPr>
            <a:normAutofit/>
          </a:bodyPr>
          <a:lstStyle/>
          <a:p>
            <a:pPr algn="l"/>
            <a:r>
              <a:rPr lang="en-US" sz="3400" dirty="0" smtClean="0">
                <a:solidFill>
                  <a:srgbClr val="630021"/>
                </a:solidFill>
                <a:latin typeface="Avenir Book"/>
              </a:rPr>
              <a:t>PROGRAM GOALS</a:t>
            </a:r>
            <a:r>
              <a:rPr lang="en-US" dirty="0" smtClean="0">
                <a:latin typeface="Avenir Book"/>
              </a:rPr>
              <a:t/>
            </a:r>
            <a:br>
              <a:rPr lang="en-US" dirty="0" smtClean="0">
                <a:latin typeface="Avenir Book"/>
              </a:rPr>
            </a:br>
            <a:r>
              <a:rPr lang="en-US" sz="2800" dirty="0" smtClean="0">
                <a:solidFill>
                  <a:schemeClr val="tx1"/>
                </a:solidFill>
                <a:latin typeface="Avenir Book"/>
              </a:rPr>
              <a:t>The “</a:t>
            </a:r>
            <a:r>
              <a:rPr lang="en-US" sz="3400" dirty="0" smtClean="0">
                <a:solidFill>
                  <a:schemeClr val="tx1"/>
                </a:solidFill>
                <a:latin typeface="Avenir Book"/>
              </a:rPr>
              <a:t>Art</a:t>
            </a:r>
            <a:r>
              <a:rPr lang="en-US" sz="2800" dirty="0" smtClean="0">
                <a:solidFill>
                  <a:schemeClr val="tx1"/>
                </a:solidFill>
                <a:latin typeface="Avenir Book"/>
              </a:rPr>
              <a:t>” of Continual Balance</a:t>
            </a:r>
            <a:endParaRPr lang="en-US" sz="2800" dirty="0">
              <a:solidFill>
                <a:schemeClr val="tx1"/>
              </a:solidFill>
              <a:latin typeface="Avenir Book"/>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722778"/>
            <a:ext cx="5257800" cy="5257800"/>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
        <p:nvSpPr>
          <p:cNvPr id="6" name="TextBox 5"/>
          <p:cNvSpPr txBox="1"/>
          <p:nvPr/>
        </p:nvSpPr>
        <p:spPr>
          <a:xfrm>
            <a:off x="152400" y="1504924"/>
            <a:ext cx="4686300" cy="3477875"/>
          </a:xfrm>
          <a:prstGeom prst="rect">
            <a:avLst/>
          </a:prstGeom>
          <a:noFill/>
        </p:spPr>
        <p:txBody>
          <a:bodyPr wrap="square" rtlCol="0">
            <a:spAutoFit/>
          </a:bodyPr>
          <a:lstStyle/>
          <a:p>
            <a:pPr marL="285750" indent="-285750">
              <a:buClr>
                <a:srgbClr val="630021"/>
              </a:buClr>
              <a:buFont typeface="Wingdings" panose="05000000000000000000" pitchFamily="2" charset="2"/>
              <a:buChar char="q"/>
            </a:pPr>
            <a:r>
              <a:rPr lang="en-US" sz="2200" dirty="0" smtClean="0">
                <a:latin typeface="Avenir Book"/>
              </a:rPr>
              <a:t>Strategic </a:t>
            </a:r>
            <a:r>
              <a:rPr lang="en-US" sz="2200" dirty="0">
                <a:latin typeface="Avenir Book"/>
              </a:rPr>
              <a:t>Sourcing – Develop Partnerships with Suppliers</a:t>
            </a:r>
          </a:p>
          <a:p>
            <a:pPr marL="285750" indent="-285750">
              <a:buClr>
                <a:srgbClr val="630021"/>
              </a:buClr>
              <a:buFont typeface="Wingdings" panose="05000000000000000000" pitchFamily="2" charset="2"/>
              <a:buChar char="q"/>
            </a:pPr>
            <a:r>
              <a:rPr lang="en-US" sz="2200" dirty="0">
                <a:latin typeface="Avenir Book"/>
              </a:rPr>
              <a:t>Consolidate Spend with Contract Suppliers to Contain Costs/Enhance Services</a:t>
            </a:r>
          </a:p>
          <a:p>
            <a:pPr marL="285750" indent="-285750">
              <a:buClr>
                <a:srgbClr val="630021"/>
              </a:buClr>
              <a:buFont typeface="Wingdings" panose="05000000000000000000" pitchFamily="2" charset="2"/>
              <a:buChar char="q"/>
            </a:pPr>
            <a:r>
              <a:rPr lang="en-US" sz="2200" dirty="0">
                <a:latin typeface="Avenir Book"/>
              </a:rPr>
              <a:t>Accountability</a:t>
            </a:r>
          </a:p>
          <a:p>
            <a:pPr marL="285750" indent="-285750">
              <a:buClr>
                <a:srgbClr val="630021"/>
              </a:buClr>
              <a:buFont typeface="Wingdings" panose="05000000000000000000" pitchFamily="2" charset="2"/>
              <a:buChar char="q"/>
            </a:pPr>
            <a:r>
              <a:rPr lang="en-US" sz="2200" dirty="0">
                <a:latin typeface="Avenir Book"/>
              </a:rPr>
              <a:t>Process Efficiency</a:t>
            </a:r>
          </a:p>
          <a:p>
            <a:pPr marL="285750" indent="-285750">
              <a:buClr>
                <a:srgbClr val="630021"/>
              </a:buClr>
              <a:buFont typeface="Wingdings" panose="05000000000000000000" pitchFamily="2" charset="2"/>
              <a:buChar char="q"/>
            </a:pPr>
            <a:r>
              <a:rPr lang="en-US" sz="2200" dirty="0">
                <a:latin typeface="Avenir Book"/>
              </a:rPr>
              <a:t>Enhanced Data</a:t>
            </a:r>
          </a:p>
          <a:p>
            <a:pPr marL="285750" indent="-285750">
              <a:buClr>
                <a:srgbClr val="630021"/>
              </a:buClr>
              <a:buFont typeface="Wingdings" panose="05000000000000000000" pitchFamily="2" charset="2"/>
              <a:buChar char="q"/>
            </a:pPr>
            <a:r>
              <a:rPr lang="en-US" sz="2200" dirty="0">
                <a:latin typeface="Avenir Book"/>
              </a:rPr>
              <a:t>Clear </a:t>
            </a:r>
            <a:r>
              <a:rPr lang="en-US" sz="2200" dirty="0" smtClean="0">
                <a:latin typeface="Avenir Book"/>
              </a:rPr>
              <a:t>Policy/Process </a:t>
            </a:r>
          </a:p>
          <a:p>
            <a:pPr marL="285750" indent="-285750">
              <a:buClr>
                <a:srgbClr val="630021"/>
              </a:buClr>
              <a:buFont typeface="Wingdings" panose="05000000000000000000" pitchFamily="2" charset="2"/>
              <a:buChar char="q"/>
            </a:pPr>
            <a:r>
              <a:rPr lang="en-US" sz="2200" dirty="0" smtClean="0">
                <a:latin typeface="Avenir Book"/>
              </a:rPr>
              <a:t>Duty </a:t>
            </a:r>
            <a:r>
              <a:rPr lang="en-US" sz="2200" dirty="0">
                <a:latin typeface="Avenir Book"/>
              </a:rPr>
              <a:t>of Care</a:t>
            </a:r>
          </a:p>
        </p:txBody>
      </p:sp>
      <p:sp>
        <p:nvSpPr>
          <p:cNvPr id="8" name="TextBox 7"/>
          <p:cNvSpPr txBox="1"/>
          <p:nvPr/>
        </p:nvSpPr>
        <p:spPr>
          <a:xfrm>
            <a:off x="5334000" y="1560077"/>
            <a:ext cx="3352800" cy="3504991"/>
          </a:xfrm>
          <a:prstGeom prst="rect">
            <a:avLst/>
          </a:prstGeom>
          <a:noFill/>
        </p:spPr>
        <p:txBody>
          <a:bodyPr wrap="square" rtlCol="0">
            <a:spAutoFit/>
          </a:bodyPr>
          <a:lstStyle/>
          <a:p>
            <a:pPr marL="342900" indent="-342900">
              <a:buClr>
                <a:srgbClr val="630021"/>
              </a:buClr>
              <a:buFont typeface="Wingdings" panose="05000000000000000000" pitchFamily="2" charset="2"/>
              <a:buChar char="q"/>
            </a:pPr>
            <a:r>
              <a:rPr lang="en-US" sz="2200" dirty="0" smtClean="0">
                <a:latin typeface="Avenir Book"/>
              </a:rPr>
              <a:t>Best Pricing</a:t>
            </a:r>
          </a:p>
          <a:p>
            <a:pPr marL="342900" indent="-342900">
              <a:buClr>
                <a:srgbClr val="630021"/>
              </a:buClr>
              <a:buFont typeface="Wingdings" panose="05000000000000000000" pitchFamily="2" charset="2"/>
              <a:buChar char="q"/>
            </a:pPr>
            <a:r>
              <a:rPr lang="en-US" sz="2200" dirty="0" smtClean="0">
                <a:latin typeface="Avenir Book"/>
              </a:rPr>
              <a:t>Comfort &amp; Convenience </a:t>
            </a:r>
          </a:p>
          <a:p>
            <a:pPr marL="342900" indent="-342900">
              <a:buClr>
                <a:srgbClr val="630021"/>
              </a:buClr>
              <a:buFont typeface="Wingdings" panose="05000000000000000000" pitchFamily="2" charset="2"/>
              <a:buChar char="q"/>
            </a:pPr>
            <a:r>
              <a:rPr lang="en-US" sz="2200" dirty="0" smtClean="0">
                <a:latin typeface="Avenir Book"/>
              </a:rPr>
              <a:t>High Degree of Service</a:t>
            </a:r>
          </a:p>
          <a:p>
            <a:pPr marL="342900" indent="-342900">
              <a:buClr>
                <a:srgbClr val="630021"/>
              </a:buClr>
              <a:buFont typeface="Wingdings" panose="05000000000000000000" pitchFamily="2" charset="2"/>
              <a:buChar char="q"/>
            </a:pPr>
            <a:r>
              <a:rPr lang="en-US" sz="2200" dirty="0" smtClean="0">
                <a:latin typeface="Avenir Book"/>
              </a:rPr>
              <a:t>Highest Quality of Accommodations </a:t>
            </a:r>
          </a:p>
          <a:p>
            <a:pPr marL="342900" indent="-342900">
              <a:buClr>
                <a:srgbClr val="630021"/>
              </a:buClr>
              <a:buFont typeface="Wingdings" panose="05000000000000000000" pitchFamily="2" charset="2"/>
              <a:buChar char="q"/>
            </a:pPr>
            <a:r>
              <a:rPr lang="en-US" sz="2200" dirty="0" smtClean="0">
                <a:latin typeface="Avenir Book"/>
              </a:rPr>
              <a:t>Highly </a:t>
            </a:r>
            <a:r>
              <a:rPr lang="en-US" sz="2200" dirty="0" smtClean="0">
                <a:latin typeface="Avenir Book"/>
              </a:rPr>
              <a:t>Flexible “Process”</a:t>
            </a:r>
          </a:p>
          <a:p>
            <a:pPr marL="342900" indent="-342900">
              <a:buClr>
                <a:srgbClr val="630021"/>
              </a:buClr>
              <a:buFont typeface="Wingdings" panose="05000000000000000000" pitchFamily="2" charset="2"/>
              <a:buChar char="q"/>
            </a:pPr>
            <a:r>
              <a:rPr lang="en-US" sz="2200" dirty="0" smtClean="0">
                <a:latin typeface="Avenir Book"/>
              </a:rPr>
              <a:t>Independence </a:t>
            </a:r>
            <a:endParaRPr lang="en-US" sz="2200" dirty="0">
              <a:latin typeface="Avenir Book"/>
            </a:endParaRPr>
          </a:p>
        </p:txBody>
      </p:sp>
      <p:sp>
        <p:nvSpPr>
          <p:cNvPr id="7" name="TextBox 6"/>
          <p:cNvSpPr txBox="1"/>
          <p:nvPr/>
        </p:nvSpPr>
        <p:spPr>
          <a:xfrm>
            <a:off x="685800" y="1195001"/>
            <a:ext cx="2209800" cy="369332"/>
          </a:xfrm>
          <a:prstGeom prst="rect">
            <a:avLst/>
          </a:prstGeom>
          <a:noFill/>
        </p:spPr>
        <p:txBody>
          <a:bodyPr wrap="square" rtlCol="0">
            <a:spAutoFit/>
          </a:bodyPr>
          <a:lstStyle/>
          <a:p>
            <a:pPr algn="ctr"/>
            <a:r>
              <a:rPr lang="en-US" b="1" dirty="0" smtClean="0">
                <a:solidFill>
                  <a:srgbClr val="630021"/>
                </a:solidFill>
                <a:latin typeface="Avenir Book"/>
              </a:rPr>
              <a:t>Program Goals</a:t>
            </a:r>
            <a:endParaRPr lang="en-US" b="1" dirty="0">
              <a:solidFill>
                <a:srgbClr val="630021"/>
              </a:solidFill>
              <a:latin typeface="Avenir Book"/>
            </a:endParaRPr>
          </a:p>
        </p:txBody>
      </p:sp>
      <p:sp>
        <p:nvSpPr>
          <p:cNvPr id="10" name="TextBox 9"/>
          <p:cNvSpPr txBox="1"/>
          <p:nvPr/>
        </p:nvSpPr>
        <p:spPr>
          <a:xfrm>
            <a:off x="5334000" y="1245870"/>
            <a:ext cx="2209800" cy="369332"/>
          </a:xfrm>
          <a:prstGeom prst="rect">
            <a:avLst/>
          </a:prstGeom>
          <a:noFill/>
        </p:spPr>
        <p:txBody>
          <a:bodyPr wrap="square" rtlCol="0">
            <a:spAutoFit/>
          </a:bodyPr>
          <a:lstStyle/>
          <a:p>
            <a:pPr algn="ctr"/>
            <a:r>
              <a:rPr lang="en-US" b="1" dirty="0" smtClean="0">
                <a:solidFill>
                  <a:srgbClr val="630021"/>
                </a:solidFill>
                <a:latin typeface="Avenir Book"/>
              </a:rPr>
              <a:t>Traveler Wants</a:t>
            </a:r>
            <a:endParaRPr lang="en-US" b="1" dirty="0">
              <a:solidFill>
                <a:srgbClr val="630021"/>
              </a:solidFill>
              <a:latin typeface="Avenir Book"/>
            </a:endParaRPr>
          </a:p>
        </p:txBody>
      </p:sp>
    </p:spTree>
    <p:extLst>
      <p:ext uri="{BB962C8B-B14F-4D97-AF65-F5344CB8AC3E}">
        <p14:creationId xmlns:p14="http://schemas.microsoft.com/office/powerpoint/2010/main" val="155015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934200" cy="1268046"/>
          </a:xfrm>
        </p:spPr>
        <p:txBody>
          <a:bodyPr>
            <a:normAutofit/>
          </a:bodyPr>
          <a:lstStyle/>
          <a:p>
            <a:pPr algn="l"/>
            <a:r>
              <a:rPr lang="en-US" sz="3400" dirty="0" smtClean="0">
                <a:solidFill>
                  <a:srgbClr val="630021"/>
                </a:solidFill>
              </a:rPr>
              <a:t>TMC &amp; BOOKING TOOLS</a:t>
            </a:r>
            <a:br>
              <a:rPr lang="en-US" sz="3400" dirty="0" smtClean="0">
                <a:solidFill>
                  <a:srgbClr val="630021"/>
                </a:solidFill>
              </a:rPr>
            </a:br>
            <a:r>
              <a:rPr lang="en-US" sz="3400" dirty="0" smtClean="0">
                <a:solidFill>
                  <a:srgbClr val="630021"/>
                </a:solidFill>
              </a:rPr>
              <a:t>A 		  STORY	</a:t>
            </a:r>
            <a:endParaRPr lang="en-US" sz="3400" dirty="0">
              <a:solidFill>
                <a:srgbClr val="630021"/>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714582"/>
            <a:ext cx="724914" cy="724914"/>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
        <p:nvSpPr>
          <p:cNvPr id="3" name="Rectangle 2"/>
          <p:cNvSpPr/>
          <p:nvPr/>
        </p:nvSpPr>
        <p:spPr>
          <a:xfrm>
            <a:off x="152400" y="1420446"/>
            <a:ext cx="8763000" cy="4893647"/>
          </a:xfrm>
          <a:prstGeom prst="rect">
            <a:avLst/>
          </a:prstGeom>
        </p:spPr>
        <p:txBody>
          <a:bodyPr wrap="square">
            <a:spAutoFit/>
          </a:bodyPr>
          <a:lstStyle/>
          <a:p>
            <a:pPr marL="285750" indent="-285750">
              <a:buFont typeface="Arial" panose="020B0604020202020204" pitchFamily="34" charset="0"/>
              <a:buChar char="•"/>
            </a:pPr>
            <a:r>
              <a:rPr lang="en-US" sz="2400" dirty="0">
                <a:latin typeface="Avenir Book"/>
              </a:rPr>
              <a:t>Travel Management </a:t>
            </a:r>
            <a:r>
              <a:rPr lang="en-US" sz="2400" dirty="0" smtClean="0">
                <a:latin typeface="Avenir Book"/>
              </a:rPr>
              <a:t>Company + Concur Travel </a:t>
            </a:r>
          </a:p>
          <a:p>
            <a:pPr marL="742950" lvl="1" indent="-285750">
              <a:buFont typeface="Arial" panose="020B0604020202020204" pitchFamily="34" charset="0"/>
              <a:buChar char="•"/>
            </a:pPr>
            <a:r>
              <a:rPr lang="en-US" sz="2400" dirty="0" smtClean="0">
                <a:latin typeface="Avenir Book"/>
              </a:rPr>
              <a:t>Concur </a:t>
            </a:r>
            <a:r>
              <a:rPr lang="en-US" sz="2400" dirty="0">
                <a:latin typeface="Avenir Book"/>
              </a:rPr>
              <a:t>Travel for </a:t>
            </a:r>
            <a:r>
              <a:rPr lang="en-US" sz="2400" dirty="0" smtClean="0">
                <a:latin typeface="Avenir Book"/>
              </a:rPr>
              <a:t>Online – Reservations supported by Fox, including 24/7 online team support</a:t>
            </a:r>
            <a:endParaRPr lang="en-US" sz="2400" dirty="0">
              <a:latin typeface="Avenir Book"/>
            </a:endParaRPr>
          </a:p>
          <a:p>
            <a:pPr marL="285750" indent="-285750">
              <a:buFont typeface="Arial" panose="020B0604020202020204" pitchFamily="34" charset="0"/>
              <a:buChar char="•"/>
            </a:pPr>
            <a:r>
              <a:rPr lang="en-US" sz="2400" dirty="0">
                <a:latin typeface="Avenir Book"/>
              </a:rPr>
              <a:t>UW Dedicated Agent Team- Full </a:t>
            </a:r>
            <a:r>
              <a:rPr lang="en-US" sz="2400" dirty="0" smtClean="0">
                <a:latin typeface="Avenir Book"/>
              </a:rPr>
              <a:t>Service</a:t>
            </a:r>
          </a:p>
          <a:p>
            <a:pPr marL="742950" lvl="1" indent="-285750">
              <a:buFont typeface="Arial" panose="020B0604020202020204" pitchFamily="34" charset="0"/>
              <a:buChar char="•"/>
            </a:pPr>
            <a:r>
              <a:rPr lang="en-US" sz="2400" dirty="0" smtClean="0">
                <a:latin typeface="Avenir Book"/>
              </a:rPr>
              <a:t>After hours support provided in-house</a:t>
            </a:r>
            <a:endParaRPr lang="en-US" sz="2400" dirty="0">
              <a:latin typeface="Avenir Book"/>
            </a:endParaRPr>
          </a:p>
          <a:p>
            <a:pPr marL="285750" indent="-285750">
              <a:buFont typeface="Arial" panose="020B0604020202020204" pitchFamily="34" charset="0"/>
              <a:buChar char="•"/>
            </a:pPr>
            <a:r>
              <a:rPr lang="en-US" sz="2400" dirty="0">
                <a:latin typeface="Avenir Book"/>
              </a:rPr>
              <a:t>Onsite Employee/Agent for Student and non-employees (interview candidates, etc</a:t>
            </a:r>
            <a:r>
              <a:rPr lang="en-US" sz="2400" dirty="0" smtClean="0">
                <a:latin typeface="Avenir Book"/>
              </a:rPr>
              <a:t>..)</a:t>
            </a:r>
            <a:endParaRPr lang="en-US" sz="2400" dirty="0">
              <a:latin typeface="Avenir Book"/>
            </a:endParaRPr>
          </a:p>
          <a:p>
            <a:pPr marL="285750" indent="-285750">
              <a:buFont typeface="Arial" panose="020B0604020202020204" pitchFamily="34" charset="0"/>
              <a:buChar char="•"/>
            </a:pPr>
            <a:r>
              <a:rPr lang="en-US" sz="2400" dirty="0">
                <a:latin typeface="Avenir Book"/>
              </a:rPr>
              <a:t>Agency </a:t>
            </a:r>
            <a:r>
              <a:rPr lang="en-US" sz="2400" dirty="0" smtClean="0">
                <a:latin typeface="Avenir Book"/>
              </a:rPr>
              <a:t>Discounts/Terms for </a:t>
            </a:r>
            <a:r>
              <a:rPr lang="en-US" sz="2400" dirty="0">
                <a:latin typeface="Avenir Book"/>
              </a:rPr>
              <a:t>Group Block Air</a:t>
            </a:r>
          </a:p>
          <a:p>
            <a:pPr marL="285750" indent="-285750">
              <a:buFont typeface="Arial" panose="020B0604020202020204" pitchFamily="34" charset="0"/>
              <a:buChar char="•"/>
            </a:pPr>
            <a:r>
              <a:rPr lang="en-US" sz="2400" dirty="0" smtClean="0">
                <a:latin typeface="Avenir Book"/>
              </a:rPr>
              <a:t>Automation of Business Rules</a:t>
            </a:r>
            <a:endParaRPr lang="en-US" sz="2400" dirty="0">
              <a:latin typeface="Avenir Book"/>
            </a:endParaRPr>
          </a:p>
          <a:p>
            <a:pPr marL="285750" indent="-285750">
              <a:buFont typeface="Arial" panose="020B0604020202020204" pitchFamily="34" charset="0"/>
              <a:buChar char="•"/>
            </a:pPr>
            <a:r>
              <a:rPr lang="en-US" sz="2400" dirty="0" smtClean="0">
                <a:latin typeface="Avenir Book"/>
              </a:rPr>
              <a:t>User, Management Reporting, “Duty of Care Notifications)</a:t>
            </a:r>
          </a:p>
          <a:p>
            <a:pPr marL="285750" indent="-285750">
              <a:buFont typeface="Arial" panose="020B0604020202020204" pitchFamily="34" charset="0"/>
              <a:buChar char="•"/>
            </a:pPr>
            <a:r>
              <a:rPr lang="en-US" sz="2400" dirty="0" smtClean="0">
                <a:latin typeface="Avenir Book"/>
              </a:rPr>
              <a:t>Fox World Travel Motto – “Find a Way”</a:t>
            </a:r>
            <a:endParaRPr lang="en-US" sz="2400" dirty="0">
              <a:latin typeface="Avenir Book"/>
            </a:endParaRPr>
          </a:p>
          <a:p>
            <a:pPr marL="285750" indent="-285750">
              <a:buFont typeface="Arial" panose="020B0604020202020204" pitchFamily="34" charset="0"/>
              <a:buChar char="•"/>
            </a:pPr>
            <a:r>
              <a:rPr lang="en-US" sz="2400" dirty="0" smtClean="0">
                <a:latin typeface="Avenir Book"/>
              </a:rPr>
              <a:t>TMC + Concur + Supplier Offerings = Savings, Service, Efficiency</a:t>
            </a:r>
            <a:endParaRPr lang="en-US" sz="2400" dirty="0">
              <a:latin typeface="Avenir Book"/>
            </a:endParaRPr>
          </a:p>
        </p:txBody>
      </p:sp>
    </p:spTree>
    <p:extLst>
      <p:ext uri="{BB962C8B-B14F-4D97-AF65-F5344CB8AC3E}">
        <p14:creationId xmlns:p14="http://schemas.microsoft.com/office/powerpoint/2010/main" val="2727961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28"/>
            <a:ext cx="8534400" cy="933159"/>
          </a:xfrm>
        </p:spPr>
        <p:txBody>
          <a:bodyPr/>
          <a:lstStyle/>
          <a:p>
            <a:pPr algn="l"/>
            <a:r>
              <a:rPr lang="en-US" sz="3400" dirty="0" smtClean="0">
                <a:solidFill>
                  <a:srgbClr val="630021"/>
                </a:solidFill>
                <a:latin typeface="Avenir Book"/>
              </a:rPr>
              <a:t>EFFICIENCY = SAVINGS </a:t>
            </a:r>
            <a:endParaRPr lang="en-US" sz="3400" dirty="0">
              <a:latin typeface="Avenir Book"/>
            </a:endParaRPr>
          </a:p>
        </p:txBody>
      </p:sp>
      <p:pic>
        <p:nvPicPr>
          <p:cNvPr id="5" name="Picture 4"/>
          <p:cNvPicPr>
            <a:picLocks noChangeAspect="1"/>
          </p:cNvPicPr>
          <p:nvPr/>
        </p:nvPicPr>
        <p:blipFill>
          <a:blip r:embed="rId3"/>
          <a:stretch>
            <a:fillRect/>
          </a:stretch>
        </p:blipFill>
        <p:spPr>
          <a:xfrm>
            <a:off x="7394336" y="112220"/>
            <a:ext cx="1292464" cy="1286367"/>
          </a:xfrm>
          <a:prstGeom prst="rect">
            <a:avLst/>
          </a:prstGeom>
        </p:spPr>
      </p:pic>
      <p:sp>
        <p:nvSpPr>
          <p:cNvPr id="3" name="Content Placeholder 2"/>
          <p:cNvSpPr>
            <a:spLocks noGrp="1"/>
          </p:cNvSpPr>
          <p:nvPr>
            <p:ph idx="1"/>
          </p:nvPr>
        </p:nvSpPr>
        <p:spPr/>
        <p:txBody>
          <a:bodyPr>
            <a:normAutofit/>
          </a:bodyPr>
          <a:lstStyle/>
          <a:p>
            <a:pPr marL="0" indent="0">
              <a:buNone/>
            </a:pPr>
            <a:r>
              <a:rPr lang="en-US" sz="2400" dirty="0">
                <a:solidFill>
                  <a:schemeClr val="tx1"/>
                </a:solidFill>
              </a:rPr>
              <a:t>Per the 2012 University Traveler Survey:</a:t>
            </a:r>
          </a:p>
          <a:p>
            <a:r>
              <a:rPr lang="en-US" sz="2400" dirty="0" smtClean="0">
                <a:solidFill>
                  <a:schemeClr val="tx1"/>
                </a:solidFill>
              </a:rPr>
              <a:t>It </a:t>
            </a:r>
            <a:r>
              <a:rPr lang="en-US" sz="2400" dirty="0">
                <a:solidFill>
                  <a:schemeClr val="tx1"/>
                </a:solidFill>
              </a:rPr>
              <a:t>takes *45 minutes searching multiple public websites to book air, car, and hotel reservations. *Average time according to UW survey statistics</a:t>
            </a:r>
            <a:r>
              <a:rPr lang="en-US" sz="2400" dirty="0" smtClean="0">
                <a:solidFill>
                  <a:schemeClr val="tx1"/>
                </a:solidFill>
              </a:rPr>
              <a:t>.  </a:t>
            </a:r>
          </a:p>
          <a:p>
            <a:r>
              <a:rPr lang="en-US" sz="2400" dirty="0" smtClean="0">
                <a:solidFill>
                  <a:schemeClr val="tx1"/>
                </a:solidFill>
              </a:rPr>
              <a:t>If </a:t>
            </a:r>
            <a:r>
              <a:rPr lang="en-US" sz="2400" dirty="0">
                <a:solidFill>
                  <a:schemeClr val="tx1"/>
                </a:solidFill>
              </a:rPr>
              <a:t>multiple people are involved in searching; </a:t>
            </a:r>
            <a:r>
              <a:rPr lang="en-US" sz="2400" dirty="0" smtClean="0">
                <a:solidFill>
                  <a:schemeClr val="tx1"/>
                </a:solidFill>
              </a:rPr>
              <a:t>productivity savings </a:t>
            </a:r>
            <a:r>
              <a:rPr lang="en-US" sz="2400" dirty="0">
                <a:solidFill>
                  <a:schemeClr val="tx1"/>
                </a:solidFill>
              </a:rPr>
              <a:t>is multiplied by the number of people involved</a:t>
            </a:r>
            <a:r>
              <a:rPr lang="en-US" sz="2400" dirty="0" smtClean="0">
                <a:solidFill>
                  <a:schemeClr val="tx1"/>
                </a:solidFill>
              </a:rPr>
              <a:t>.</a:t>
            </a:r>
            <a:endParaRPr lang="en-US" sz="2400" dirty="0">
              <a:solidFill>
                <a:schemeClr val="tx1"/>
              </a:solidFill>
            </a:endParaRPr>
          </a:p>
          <a:p>
            <a:pPr marL="0" indent="0">
              <a:buNone/>
            </a:pPr>
            <a:endParaRPr lang="en-US" sz="2200" dirty="0"/>
          </a:p>
        </p:txBody>
      </p:sp>
      <p:pic>
        <p:nvPicPr>
          <p:cNvPr id="9" name="Picture 8"/>
          <p:cNvPicPr/>
          <p:nvPr/>
        </p:nvPicPr>
        <p:blipFill>
          <a:blip r:embed="rId4" cstate="print"/>
          <a:stretch>
            <a:fillRect/>
          </a:stretch>
        </p:blipFill>
        <p:spPr>
          <a:xfrm>
            <a:off x="1098362" y="4191000"/>
            <a:ext cx="6947276" cy="1760379"/>
          </a:xfrm>
          <a:prstGeom prst="rect">
            <a:avLst/>
          </a:prstGeom>
        </p:spPr>
      </p:pic>
    </p:spTree>
    <p:extLst>
      <p:ext uri="{BB962C8B-B14F-4D97-AF65-F5344CB8AC3E}">
        <p14:creationId xmlns:p14="http://schemas.microsoft.com/office/powerpoint/2010/main" val="625174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33350" y="1524318"/>
            <a:ext cx="8934450" cy="4902564"/>
          </a:xfrm>
          <a:prstGeom prst="rect">
            <a:avLst/>
          </a:prstGeom>
        </p:spPr>
      </p:pic>
      <p:sp>
        <p:nvSpPr>
          <p:cNvPr id="2" name="Title 1"/>
          <p:cNvSpPr>
            <a:spLocks noGrp="1"/>
          </p:cNvSpPr>
          <p:nvPr>
            <p:ph type="title"/>
          </p:nvPr>
        </p:nvSpPr>
        <p:spPr>
          <a:xfrm>
            <a:off x="457200" y="381000"/>
            <a:ext cx="5791200" cy="609600"/>
          </a:xfrm>
        </p:spPr>
        <p:txBody>
          <a:bodyPr>
            <a:normAutofit fontScale="90000"/>
          </a:bodyPr>
          <a:lstStyle/>
          <a:p>
            <a:pPr algn="l"/>
            <a:r>
              <a:rPr lang="en-US" dirty="0">
                <a:solidFill>
                  <a:srgbClr val="630021"/>
                </a:solidFill>
              </a:rPr>
              <a:t/>
            </a:r>
            <a:br>
              <a:rPr lang="en-US" dirty="0">
                <a:solidFill>
                  <a:srgbClr val="630021"/>
                </a:solidFill>
              </a:rPr>
            </a:b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4999904"/>
              </p:ext>
            </p:extLst>
          </p:nvPr>
        </p:nvGraphicFramePr>
        <p:xfrm>
          <a:off x="457200" y="1524318"/>
          <a:ext cx="8229600" cy="4876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
        <p:nvSpPr>
          <p:cNvPr id="10" name="Title 1"/>
          <p:cNvSpPr txBox="1">
            <a:spLocks/>
          </p:cNvSpPr>
          <p:nvPr/>
        </p:nvSpPr>
        <p:spPr>
          <a:xfrm>
            <a:off x="304800" y="48846"/>
            <a:ext cx="6934200" cy="1371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800" b="1" i="0" kern="1200" baseline="0">
                <a:solidFill>
                  <a:srgbClr val="0590AC"/>
                </a:solidFill>
                <a:latin typeface="Avenir Medium"/>
                <a:ea typeface="+mj-ea"/>
                <a:cs typeface="Superclarendon Bold"/>
              </a:defRPr>
            </a:lvl1pPr>
          </a:lstStyle>
          <a:p>
            <a:pPr algn="l"/>
            <a:r>
              <a:rPr lang="en-US" sz="3400" dirty="0" smtClean="0">
                <a:solidFill>
                  <a:srgbClr val="630021"/>
                </a:solidFill>
                <a:latin typeface="Avenir Book"/>
              </a:rPr>
              <a:t>AIR PROGRAM GROWTH BY FY</a:t>
            </a:r>
          </a:p>
        </p:txBody>
      </p:sp>
    </p:spTree>
    <p:extLst>
      <p:ext uri="{BB962C8B-B14F-4D97-AF65-F5344CB8AC3E}">
        <p14:creationId xmlns:p14="http://schemas.microsoft.com/office/powerpoint/2010/main" val="125594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934200" cy="1286778"/>
          </a:xfrm>
        </p:spPr>
        <p:txBody>
          <a:bodyPr/>
          <a:lstStyle/>
          <a:p>
            <a:pPr algn="l"/>
            <a:r>
              <a:rPr lang="en-US" sz="3400" dirty="0" smtClean="0">
                <a:solidFill>
                  <a:srgbClr val="630021"/>
                </a:solidFill>
                <a:latin typeface="Avenir Book"/>
              </a:rPr>
              <a:t>AIRLINE PARTNERSHIP TIPS </a:t>
            </a:r>
            <a:endParaRPr lang="en-US" sz="3400" dirty="0">
              <a:solidFill>
                <a:srgbClr val="630021"/>
              </a:solidFill>
              <a:latin typeface="Avenir Book"/>
            </a:endParaRPr>
          </a:p>
        </p:txBody>
      </p:sp>
      <p:sp>
        <p:nvSpPr>
          <p:cNvPr id="3" name="Content Placeholder 2"/>
          <p:cNvSpPr>
            <a:spLocks noGrp="1"/>
          </p:cNvSpPr>
          <p:nvPr>
            <p:ph idx="1"/>
          </p:nvPr>
        </p:nvSpPr>
        <p:spPr>
          <a:xfrm>
            <a:off x="152400" y="1371600"/>
            <a:ext cx="8705850" cy="5090226"/>
          </a:xfrm>
        </p:spPr>
        <p:txBody>
          <a:bodyPr>
            <a:normAutofit/>
          </a:bodyPr>
          <a:lstStyle/>
          <a:p>
            <a:pPr marL="342900" indent="-342900">
              <a:buFont typeface="Arial" panose="020B0604020202020204" pitchFamily="34" charset="0"/>
              <a:buChar char="•"/>
            </a:pPr>
            <a:r>
              <a:rPr lang="en-US" sz="2400" dirty="0" smtClean="0"/>
              <a:t>Good travel policy and transparent data through the GDS is key to successful airline partnerships – get a booking tool/TMC</a:t>
            </a:r>
          </a:p>
          <a:p>
            <a:pPr>
              <a:buFont typeface="Arial" panose="020B0604020202020204" pitchFamily="34" charset="0"/>
              <a:buChar char="•"/>
            </a:pPr>
            <a:r>
              <a:rPr lang="en-US" sz="2400" dirty="0" smtClean="0"/>
              <a:t>Analyze your financial data </a:t>
            </a:r>
            <a:r>
              <a:rPr lang="en-US" sz="2400" dirty="0"/>
              <a:t>and top </a:t>
            </a:r>
            <a:r>
              <a:rPr lang="en-US" sz="2400" dirty="0" smtClean="0"/>
              <a:t>travel destinations </a:t>
            </a:r>
            <a:r>
              <a:rPr lang="en-US" sz="2400" dirty="0"/>
              <a:t>to select a </a:t>
            </a:r>
            <a:r>
              <a:rPr lang="en-US" sz="2400" dirty="0" smtClean="0"/>
              <a:t>partner </a:t>
            </a:r>
          </a:p>
          <a:p>
            <a:pPr>
              <a:buFont typeface="Arial" panose="020B0604020202020204" pitchFamily="34" charset="0"/>
              <a:buChar char="•"/>
            </a:pPr>
            <a:r>
              <a:rPr lang="en-US" sz="2400" dirty="0" smtClean="0"/>
              <a:t>Prepare </a:t>
            </a:r>
            <a:r>
              <a:rPr lang="en-US" sz="2400" dirty="0"/>
              <a:t>to change your policy and drive adoption &amp; </a:t>
            </a:r>
            <a:r>
              <a:rPr lang="en-US" sz="2400" dirty="0" smtClean="0"/>
              <a:t>growth</a:t>
            </a:r>
            <a:endParaRPr lang="en-US" sz="2400" i="1" dirty="0"/>
          </a:p>
          <a:p>
            <a:pPr marL="342900" indent="-342900">
              <a:buFont typeface="Arial" panose="020B0604020202020204" pitchFamily="34" charset="0"/>
              <a:buChar char="•"/>
            </a:pPr>
            <a:r>
              <a:rPr lang="en-US" sz="2400" dirty="0" smtClean="0"/>
              <a:t>Offer discounts and rewards exclusively through your booking channel – always strive for more than what traveler’s can get on their own!</a:t>
            </a:r>
          </a:p>
          <a:p>
            <a:pPr marL="342900" indent="-342900">
              <a:buFont typeface="Arial" panose="020B0604020202020204" pitchFamily="34" charset="0"/>
              <a:buChar char="•"/>
            </a:pPr>
            <a:r>
              <a:rPr lang="en-US" sz="2400" dirty="0" smtClean="0"/>
              <a:t>Negotiate benefits beyond discounts – traveler comfort is a key success metric and still a cost savings</a:t>
            </a:r>
          </a:p>
          <a:p>
            <a:pPr marL="342900" indent="-342900">
              <a:buFont typeface="Arial" panose="020B0604020202020204" pitchFamily="34" charset="0"/>
              <a:buChar char="•"/>
            </a:pPr>
            <a:r>
              <a:rPr lang="en-US" sz="2400" dirty="0" smtClean="0"/>
              <a:t>Continual Engagement - Meet with your partners often! </a:t>
            </a:r>
          </a:p>
          <a:p>
            <a:pPr marL="342900" indent="-342900">
              <a:buFont typeface="Arial" panose="020B0604020202020204" pitchFamily="34" charset="0"/>
              <a:buChar char="•"/>
            </a:pPr>
            <a:endParaRPr lang="en-US" sz="2200" dirty="0" smtClean="0"/>
          </a:p>
          <a:p>
            <a:pPr marL="800100" lvl="1" indent="-342900"/>
            <a:endParaRPr lang="en-US" dirty="0"/>
          </a:p>
          <a:p>
            <a:pPr marL="342900" indent="-342900">
              <a:buFont typeface="Arial" panose="020B0604020202020204" pitchFamily="34" charset="0"/>
              <a:buChar char="•"/>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Tree>
    <p:extLst>
      <p:ext uri="{BB962C8B-B14F-4D97-AF65-F5344CB8AC3E}">
        <p14:creationId xmlns:p14="http://schemas.microsoft.com/office/powerpoint/2010/main" val="229483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 Background</a:t>
            </a:r>
            <a:endParaRPr lang="en-US" dirty="0"/>
          </a:p>
        </p:txBody>
      </p:sp>
      <p:sp>
        <p:nvSpPr>
          <p:cNvPr id="3" name="Content Placeholder 2"/>
          <p:cNvSpPr>
            <a:spLocks noGrp="1"/>
          </p:cNvSpPr>
          <p:nvPr>
            <p:ph idx="1"/>
          </p:nvPr>
        </p:nvSpPr>
        <p:spPr/>
        <p:txBody>
          <a:bodyPr>
            <a:normAutofit lnSpcReduction="10000"/>
          </a:bodyPr>
          <a:lstStyle/>
          <a:p>
            <a:pPr lvl="0"/>
            <a:r>
              <a:rPr lang="en-US" dirty="0"/>
              <a:t>Private research university, four blocks from the White House</a:t>
            </a:r>
          </a:p>
          <a:p>
            <a:pPr lvl="0"/>
            <a:r>
              <a:rPr lang="en-US" dirty="0"/>
              <a:t>Chartered by act of Congress in 1821</a:t>
            </a:r>
          </a:p>
          <a:p>
            <a:pPr lvl="0"/>
            <a:r>
              <a:rPr lang="en-US" dirty="0"/>
              <a:t>27,159 students</a:t>
            </a:r>
          </a:p>
          <a:p>
            <a:pPr lvl="0"/>
            <a:r>
              <a:rPr lang="en-US" dirty="0"/>
              <a:t>$51,950 undergraduate tuition</a:t>
            </a:r>
          </a:p>
          <a:p>
            <a:pPr lvl="0"/>
            <a:r>
              <a:rPr lang="en-US" dirty="0"/>
              <a:t>5,252 Faculty and staff</a:t>
            </a:r>
          </a:p>
          <a:p>
            <a:pPr lvl="0"/>
            <a:r>
              <a:rPr lang="en-US" dirty="0"/>
              <a:t>$1bil annual operating budget</a:t>
            </a:r>
          </a:p>
          <a:p>
            <a:pPr lvl="0"/>
            <a:r>
              <a:rPr lang="en-US" dirty="0"/>
              <a:t>$1.6bil endowment</a:t>
            </a:r>
          </a:p>
        </p:txBody>
      </p:sp>
    </p:spTree>
    <p:extLst>
      <p:ext uri="{BB962C8B-B14F-4D97-AF65-F5344CB8AC3E}">
        <p14:creationId xmlns:p14="http://schemas.microsoft.com/office/powerpoint/2010/main" val="808650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25116" y="1603043"/>
            <a:ext cx="8266892" cy="4721557"/>
          </a:xfrm>
          <a:prstGeom prst="rect">
            <a:avLst/>
          </a:prstGeom>
        </p:spPr>
      </p:pic>
      <p:sp>
        <p:nvSpPr>
          <p:cNvPr id="2" name="Title 1"/>
          <p:cNvSpPr>
            <a:spLocks noGrp="1"/>
          </p:cNvSpPr>
          <p:nvPr>
            <p:ph type="title"/>
          </p:nvPr>
        </p:nvSpPr>
        <p:spPr>
          <a:xfrm>
            <a:off x="140970" y="225266"/>
            <a:ext cx="7180048" cy="1018760"/>
          </a:xfrm>
        </p:spPr>
        <p:txBody>
          <a:bodyPr>
            <a:normAutofit fontScale="90000"/>
          </a:bodyPr>
          <a:lstStyle/>
          <a:p>
            <a:r>
              <a:rPr lang="en-US" dirty="0">
                <a:solidFill>
                  <a:srgbClr val="630021"/>
                </a:solidFill>
              </a:rPr>
              <a:t/>
            </a:r>
            <a:br>
              <a:rPr lang="en-US" dirty="0">
                <a:solidFill>
                  <a:srgbClr val="630021"/>
                </a:solidFill>
              </a:rPr>
            </a:br>
            <a:r>
              <a:rPr lang="en-US" dirty="0" smtClean="0">
                <a:solidFill>
                  <a:srgbClr val="630021"/>
                </a:solidFill>
              </a:rPr>
              <a:t> </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760819"/>
              </p:ext>
            </p:extLst>
          </p:nvPr>
        </p:nvGraphicFramePr>
        <p:xfrm>
          <a:off x="457200" y="1524318"/>
          <a:ext cx="6248400" cy="3806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00" y="131506"/>
            <a:ext cx="1295400" cy="1287096"/>
          </a:xfrm>
          <a:prstGeom prst="rect">
            <a:avLst/>
          </a:prstGeom>
        </p:spPr>
      </p:pic>
      <p:sp>
        <p:nvSpPr>
          <p:cNvPr id="10" name="Title 1"/>
          <p:cNvSpPr txBox="1">
            <a:spLocks/>
          </p:cNvSpPr>
          <p:nvPr/>
        </p:nvSpPr>
        <p:spPr>
          <a:xfrm>
            <a:off x="152400" y="48846"/>
            <a:ext cx="8229600" cy="1371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800" b="1" i="0" kern="1200" baseline="0">
                <a:solidFill>
                  <a:srgbClr val="0590AC"/>
                </a:solidFill>
                <a:latin typeface="Avenir Medium"/>
                <a:ea typeface="+mj-ea"/>
                <a:cs typeface="Superclarendon Bold"/>
              </a:defRPr>
            </a:lvl1pPr>
          </a:lstStyle>
          <a:p>
            <a:pPr algn="l"/>
            <a:r>
              <a:rPr lang="en-US" sz="3400" dirty="0" smtClean="0">
                <a:solidFill>
                  <a:srgbClr val="630021"/>
                </a:solidFill>
                <a:latin typeface="Avenir Book"/>
              </a:rPr>
              <a:t>HOTEL PROGRAM GROWTH BY FY</a:t>
            </a:r>
          </a:p>
        </p:txBody>
      </p:sp>
    </p:spTree>
    <p:extLst>
      <p:ext uri="{BB962C8B-B14F-4D97-AF65-F5344CB8AC3E}">
        <p14:creationId xmlns:p14="http://schemas.microsoft.com/office/powerpoint/2010/main" val="375829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705600" cy="1286778"/>
          </a:xfrm>
        </p:spPr>
        <p:txBody>
          <a:bodyPr/>
          <a:lstStyle/>
          <a:p>
            <a:pPr algn="l"/>
            <a:r>
              <a:rPr lang="en-US" sz="3400" dirty="0" smtClean="0">
                <a:solidFill>
                  <a:srgbClr val="630021"/>
                </a:solidFill>
                <a:latin typeface="Avenir Book"/>
              </a:rPr>
              <a:t>HOTEL PARTNERSHIP TIPS  </a:t>
            </a:r>
            <a:endParaRPr lang="en-US" sz="3400" dirty="0">
              <a:solidFill>
                <a:srgbClr val="630021"/>
              </a:solidFill>
              <a:latin typeface="Avenir Book"/>
            </a:endParaRPr>
          </a:p>
        </p:txBody>
      </p:sp>
      <p:sp>
        <p:nvSpPr>
          <p:cNvPr id="3" name="Content Placeholder 2"/>
          <p:cNvSpPr>
            <a:spLocks noGrp="1"/>
          </p:cNvSpPr>
          <p:nvPr>
            <p:ph idx="1"/>
          </p:nvPr>
        </p:nvSpPr>
        <p:spPr>
          <a:xfrm>
            <a:off x="304800" y="1143000"/>
            <a:ext cx="8610600" cy="5266104"/>
          </a:xfrm>
        </p:spPr>
        <p:txBody>
          <a:bodyPr>
            <a:normAutofit/>
          </a:bodyPr>
          <a:lstStyle/>
          <a:p>
            <a:pPr>
              <a:buFont typeface="Arial" panose="020B0604020202020204" pitchFamily="34" charset="0"/>
              <a:buChar char="•"/>
            </a:pPr>
            <a:r>
              <a:rPr lang="en-US" sz="2400" dirty="0" smtClean="0"/>
              <a:t>Offer exclusively through your booking channel!</a:t>
            </a:r>
          </a:p>
          <a:p>
            <a:pPr lvl="1">
              <a:buFont typeface="Arial" panose="020B0604020202020204" pitchFamily="34" charset="0"/>
              <a:buChar char="•"/>
            </a:pPr>
            <a:r>
              <a:rPr lang="en-US" sz="2000" dirty="0" smtClean="0"/>
              <a:t>General published rates w/discounts, AAA, AARP – Super Efficient!</a:t>
            </a:r>
          </a:p>
          <a:p>
            <a:pPr>
              <a:buFont typeface="Arial" panose="020B0604020202020204" pitchFamily="34" charset="0"/>
              <a:buChar char="•"/>
            </a:pPr>
            <a:r>
              <a:rPr lang="en-US" sz="2400" dirty="0" smtClean="0"/>
              <a:t>Consolidate – drive additional volume through meetings/event spend for space &amp; catering </a:t>
            </a:r>
          </a:p>
          <a:p>
            <a:pPr>
              <a:buFont typeface="Arial" panose="020B0604020202020204" pitchFamily="34" charset="0"/>
              <a:buChar char="•"/>
            </a:pPr>
            <a:r>
              <a:rPr lang="en-US" sz="2400" dirty="0" smtClean="0"/>
              <a:t>Look </a:t>
            </a:r>
            <a:r>
              <a:rPr lang="en-US" sz="2400" dirty="0"/>
              <a:t>at local </a:t>
            </a:r>
            <a:r>
              <a:rPr lang="en-US" sz="2400" dirty="0" smtClean="0"/>
              <a:t>use and # sleeping nights </a:t>
            </a:r>
            <a:r>
              <a:rPr lang="en-US" sz="2400" dirty="0"/>
              <a:t>for contracts and consortium opportunities for </a:t>
            </a:r>
            <a:r>
              <a:rPr lang="en-US" sz="2400" dirty="0" smtClean="0"/>
              <a:t>other high volume locations</a:t>
            </a:r>
          </a:p>
          <a:p>
            <a:pPr lvl="1">
              <a:buFont typeface="Arial" panose="020B0604020202020204" pitchFamily="34" charset="0"/>
              <a:buChar char="•"/>
            </a:pPr>
            <a:r>
              <a:rPr lang="en-US" sz="1800" dirty="0" smtClean="0"/>
              <a:t>Opportunities for chain-wide agreements are there – look to your local reps and TMC</a:t>
            </a:r>
          </a:p>
          <a:p>
            <a:pPr>
              <a:buFont typeface="Arial" panose="020B0604020202020204" pitchFamily="34" charset="0"/>
              <a:buChar char="•"/>
            </a:pPr>
            <a:r>
              <a:rPr lang="en-US" sz="2400" dirty="0" smtClean="0"/>
              <a:t>Be prepared to offer at minimum 200 room nights</a:t>
            </a:r>
          </a:p>
          <a:p>
            <a:pPr>
              <a:buFont typeface="Arial" panose="020B0604020202020204" pitchFamily="34" charset="0"/>
              <a:buChar char="•"/>
            </a:pPr>
            <a:r>
              <a:rPr lang="en-US" sz="2400" dirty="0" smtClean="0"/>
              <a:t>Don’t overlook consortium or TMC opportunities</a:t>
            </a:r>
            <a:endParaRPr lang="en-US" sz="2400" dirty="0"/>
          </a:p>
          <a:p>
            <a:pPr lvl="1">
              <a:buFont typeface="Arial" panose="020B0604020202020204" pitchFamily="34" charset="0"/>
              <a:buChar char="•"/>
            </a:pPr>
            <a:r>
              <a:rPr lang="en-US" sz="1800" dirty="0"/>
              <a:t>NASPO </a:t>
            </a:r>
            <a:r>
              <a:rPr lang="en-US" sz="1800" dirty="0" smtClean="0"/>
              <a:t>Hotel Program</a:t>
            </a:r>
            <a:endParaRPr lang="en-US" sz="1800" dirty="0"/>
          </a:p>
          <a:p>
            <a:pPr lvl="1">
              <a:buFont typeface="Arial" panose="020B0604020202020204" pitchFamily="34" charset="0"/>
              <a:buChar char="•"/>
            </a:pPr>
            <a:r>
              <a:rPr lang="en-US" sz="1800" dirty="0" smtClean="0"/>
              <a:t>GSA </a:t>
            </a:r>
            <a:r>
              <a:rPr lang="en-US" sz="1800" dirty="0"/>
              <a:t>– FedRooms/State </a:t>
            </a:r>
            <a:r>
              <a:rPr lang="en-US" sz="1800" dirty="0" smtClean="0"/>
              <a:t>Rates</a:t>
            </a:r>
          </a:p>
          <a:p>
            <a:pPr marL="514350" indent="-457200"/>
            <a:r>
              <a:rPr lang="en-US" sz="2400" dirty="0" smtClean="0"/>
              <a:t>Network with Suppliers at SCTEM!</a:t>
            </a:r>
          </a:p>
          <a:p>
            <a:pPr marL="800100" lvl="1" indent="-342900"/>
            <a:endParaRPr lang="en-US" dirty="0"/>
          </a:p>
          <a:p>
            <a:pPr marL="342900" indent="-342900">
              <a:buFont typeface="Arial" panose="020B0604020202020204" pitchFamily="34" charset="0"/>
              <a:buChar char="•"/>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Tree>
    <p:extLst>
      <p:ext uri="{BB962C8B-B14F-4D97-AF65-F5344CB8AC3E}">
        <p14:creationId xmlns:p14="http://schemas.microsoft.com/office/powerpoint/2010/main" val="212965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7010400" cy="990600"/>
          </a:xfrm>
        </p:spPr>
        <p:txBody>
          <a:bodyPr>
            <a:normAutofit fontScale="90000"/>
          </a:bodyPr>
          <a:lstStyle/>
          <a:p>
            <a:pPr algn="l"/>
            <a:r>
              <a:rPr lang="en-US" dirty="0">
                <a:solidFill>
                  <a:srgbClr val="630021"/>
                </a:solidFill>
              </a:rPr>
              <a:t/>
            </a:r>
            <a:br>
              <a:rPr lang="en-US" dirty="0">
                <a:solidFill>
                  <a:srgbClr val="630021"/>
                </a:solidFill>
              </a:rPr>
            </a:br>
            <a:r>
              <a:rPr lang="en-US" dirty="0" smtClean="0">
                <a:solidFill>
                  <a:srgbClr val="630021"/>
                </a:solidFill>
                <a:latin typeface="Avenir Book"/>
              </a:rPr>
              <a:t>CAR RENTAL GROWTH BY FY</a:t>
            </a:r>
            <a:endParaRPr lang="en-US" dirty="0">
              <a:solidFill>
                <a:schemeClr val="tx1"/>
              </a:solidFill>
              <a:latin typeface="Avenir Book"/>
            </a:endParaRPr>
          </a:p>
        </p:txBody>
      </p:sp>
      <p:pic>
        <p:nvPicPr>
          <p:cNvPr id="10" name="Content Placeholder 9"/>
          <p:cNvPicPr>
            <a:picLocks noGrp="1" noChangeAspect="1"/>
          </p:cNvPicPr>
          <p:nvPr>
            <p:ph idx="1"/>
          </p:nvPr>
        </p:nvPicPr>
        <p:blipFill>
          <a:blip r:embed="rId3"/>
          <a:stretch>
            <a:fillRect/>
          </a:stretch>
        </p:blipFill>
        <p:spPr>
          <a:xfrm>
            <a:off x="419100" y="1496646"/>
            <a:ext cx="8001000" cy="48340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
        <p:nvSpPr>
          <p:cNvPr id="7" name="Title 1"/>
          <p:cNvSpPr txBox="1">
            <a:spLocks/>
          </p:cNvSpPr>
          <p:nvPr/>
        </p:nvSpPr>
        <p:spPr>
          <a:xfrm>
            <a:off x="228600" y="411480"/>
            <a:ext cx="6500191" cy="5486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400" b="0" i="0" u="none" strike="noStrike" kern="1200" cap="none" spc="0" normalizeH="0" baseline="0" noProof="0" dirty="0">
              <a:ln>
                <a:noFill/>
              </a:ln>
              <a:solidFill>
                <a:srgbClr val="630021"/>
              </a:solidFill>
              <a:effectLst>
                <a:outerShdw blurRad="38100" dist="38100" dir="2700000" algn="tl">
                  <a:srgbClr val="E7E6E6">
                    <a:lumMod val="25000"/>
                    <a:alpha val="38000"/>
                  </a:srgbClr>
                </a:outerShdw>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8960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1267"/>
            <a:ext cx="7391400" cy="1142682"/>
          </a:xfrm>
        </p:spPr>
        <p:txBody>
          <a:bodyPr/>
          <a:lstStyle/>
          <a:p>
            <a:pPr algn="l"/>
            <a:r>
              <a:rPr lang="en-US" sz="3400" dirty="0" smtClean="0">
                <a:solidFill>
                  <a:srgbClr val="630021"/>
                </a:solidFill>
                <a:latin typeface="Avenir Book"/>
              </a:rPr>
              <a:t>CAR RENTAL</a:t>
            </a:r>
            <a:r>
              <a:rPr lang="en-US" sz="3400" dirty="0" smtClean="0">
                <a:solidFill>
                  <a:srgbClr val="000000"/>
                </a:solidFill>
                <a:latin typeface="Avenir Book"/>
              </a:rPr>
              <a:t> </a:t>
            </a:r>
            <a:r>
              <a:rPr lang="en-US" sz="3400" dirty="0" smtClean="0">
                <a:solidFill>
                  <a:srgbClr val="630021"/>
                </a:solidFill>
                <a:latin typeface="Avenir Book"/>
              </a:rPr>
              <a:t>PARTNERSHIP TIPS</a:t>
            </a:r>
            <a:endParaRPr lang="en-US" sz="3400" dirty="0">
              <a:solidFill>
                <a:srgbClr val="630021"/>
              </a:solidFill>
              <a:latin typeface="Avenir Book"/>
            </a:endParaRPr>
          </a:p>
        </p:txBody>
      </p:sp>
      <p:sp>
        <p:nvSpPr>
          <p:cNvPr id="3" name="Content Placeholder 2"/>
          <p:cNvSpPr>
            <a:spLocks noGrp="1"/>
          </p:cNvSpPr>
          <p:nvPr>
            <p:ph idx="1"/>
          </p:nvPr>
        </p:nvSpPr>
        <p:spPr>
          <a:xfrm>
            <a:off x="457200" y="1439496"/>
            <a:ext cx="8382000" cy="4656504"/>
          </a:xfrm>
        </p:spPr>
        <p:txBody>
          <a:bodyPr>
            <a:noAutofit/>
          </a:bodyPr>
          <a:lstStyle/>
          <a:p>
            <a:r>
              <a:rPr lang="en-US" sz="2400" dirty="0" smtClean="0"/>
              <a:t>Car rental one of the most flexible contracts and travelers are rapid adopters with the right program!</a:t>
            </a:r>
            <a:endParaRPr lang="en-US" sz="2400" dirty="0"/>
          </a:p>
          <a:p>
            <a:r>
              <a:rPr lang="en-US" sz="2400" dirty="0" smtClean="0"/>
              <a:t>Integrate into your booking channel, particularly for non-local outlet reservations – ultimate efficiency to tie all (air, car, hotel) reservations together</a:t>
            </a:r>
          </a:p>
          <a:p>
            <a:r>
              <a:rPr lang="en-US" sz="2400" dirty="0" smtClean="0"/>
              <a:t>Reasonable daily rates &amp; unlimited mileage – often more cost effective than university fleet</a:t>
            </a:r>
          </a:p>
          <a:p>
            <a:r>
              <a:rPr lang="en-US" sz="2400" dirty="0" smtClean="0"/>
              <a:t>Car share, including business use car share available</a:t>
            </a:r>
          </a:p>
          <a:p>
            <a:r>
              <a:rPr lang="en-US" sz="2400" dirty="0" smtClean="0"/>
              <a:t>Extra benefits give traveler perks beyond contract pricing</a:t>
            </a:r>
          </a:p>
          <a:p>
            <a:r>
              <a:rPr lang="en-US" sz="2400" dirty="0"/>
              <a:t>If you don’t have a contract look to WSCA/NASPO or E&amp;I for consortium opportunities</a:t>
            </a:r>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52400"/>
            <a:ext cx="1295400" cy="1287096"/>
          </a:xfrm>
          <a:prstGeom prst="rect">
            <a:avLst/>
          </a:prstGeom>
        </p:spPr>
      </p:pic>
    </p:spTree>
    <p:extLst>
      <p:ext uri="{BB962C8B-B14F-4D97-AF65-F5344CB8AC3E}">
        <p14:creationId xmlns:p14="http://schemas.microsoft.com/office/powerpoint/2010/main" val="369440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400" dirty="0" smtClean="0">
                <a:solidFill>
                  <a:srgbClr val="630021"/>
                </a:solidFill>
                <a:latin typeface="Avenir Book"/>
              </a:rPr>
              <a:t>WHAT SUCCESS LOOKS LIKE</a:t>
            </a:r>
            <a:r>
              <a:rPr lang="en-US" sz="3400" dirty="0">
                <a:solidFill>
                  <a:srgbClr val="D1282E"/>
                </a:solidFill>
              </a:rPr>
              <a:t/>
            </a:r>
            <a:br>
              <a:rPr lang="en-US" sz="3400" dirty="0">
                <a:solidFill>
                  <a:srgbClr val="D1282E"/>
                </a:solidFill>
              </a:rPr>
            </a:br>
            <a:endParaRPr lang="en-US" sz="3400" dirty="0"/>
          </a:p>
        </p:txBody>
      </p:sp>
      <p:sp>
        <p:nvSpPr>
          <p:cNvPr id="3" name="Content Placeholder 2"/>
          <p:cNvSpPr>
            <a:spLocks noGrp="1"/>
          </p:cNvSpPr>
          <p:nvPr>
            <p:ph idx="1"/>
          </p:nvPr>
        </p:nvSpPr>
        <p:spPr>
          <a:xfrm>
            <a:off x="304800" y="1524318"/>
            <a:ext cx="8610600" cy="5181282"/>
          </a:xfrm>
        </p:spPr>
        <p:txBody>
          <a:bodyPr>
            <a:normAutofit/>
          </a:bodyPr>
          <a:lstStyle/>
          <a:p>
            <a:pPr marL="342900" indent="-342900">
              <a:buFont typeface="Arial" panose="020B0604020202020204" pitchFamily="34" charset="0"/>
              <a:buChar char="•"/>
            </a:pPr>
            <a:endParaRPr lang="en-US" dirty="0" smtClean="0"/>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pic>
        <p:nvPicPr>
          <p:cNvPr id="5" name="Picture 4"/>
          <p:cNvPicPr>
            <a:picLocks noChangeAspect="1"/>
          </p:cNvPicPr>
          <p:nvPr/>
        </p:nvPicPr>
        <p:blipFill>
          <a:blip r:embed="rId4"/>
          <a:stretch>
            <a:fillRect/>
          </a:stretch>
        </p:blipFill>
        <p:spPr>
          <a:xfrm>
            <a:off x="1143000" y="1500381"/>
            <a:ext cx="6477000" cy="4505000"/>
          </a:xfrm>
          <a:prstGeom prst="rect">
            <a:avLst/>
          </a:prstGeom>
        </p:spPr>
      </p:pic>
    </p:spTree>
    <p:extLst>
      <p:ext uri="{BB962C8B-B14F-4D97-AF65-F5344CB8AC3E}">
        <p14:creationId xmlns:p14="http://schemas.microsoft.com/office/powerpoint/2010/main" val="907433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70" y="228600"/>
            <a:ext cx="7136130" cy="1371600"/>
          </a:xfrm>
        </p:spPr>
        <p:txBody>
          <a:bodyPr>
            <a:normAutofit fontScale="90000"/>
          </a:bodyPr>
          <a:lstStyle/>
          <a:p>
            <a:pPr algn="l"/>
            <a:r>
              <a:rPr lang="en-US" dirty="0" smtClean="0">
                <a:solidFill>
                  <a:srgbClr val="630021"/>
                </a:solidFill>
                <a:latin typeface="Avenir Book"/>
              </a:rPr>
              <a:t>COMBINED PROGRAM SAVINGS FY2017</a:t>
            </a:r>
            <a:r>
              <a:rPr lang="en-US" sz="2200" dirty="0">
                <a:solidFill>
                  <a:srgbClr val="000000"/>
                </a:solidFill>
              </a:rPr>
              <a:t/>
            </a:r>
            <a:br>
              <a:rPr lang="en-US" sz="2200" dirty="0">
                <a:solidFill>
                  <a:srgbClr val="000000"/>
                </a:solidFill>
              </a:rPr>
            </a:br>
            <a:endParaRPr lang="en-US" dirty="0"/>
          </a:p>
        </p:txBody>
      </p:sp>
      <p:pic>
        <p:nvPicPr>
          <p:cNvPr id="5" name="Content Placeholder 4"/>
          <p:cNvPicPr>
            <a:picLocks noGrp="1" noChangeAspect="1"/>
          </p:cNvPicPr>
          <p:nvPr>
            <p:ph idx="1"/>
          </p:nvPr>
        </p:nvPicPr>
        <p:blipFill>
          <a:blip r:embed="rId3"/>
          <a:stretch>
            <a:fillRect/>
          </a:stretch>
        </p:blipFill>
        <p:spPr>
          <a:xfrm>
            <a:off x="363855" y="1231837"/>
            <a:ext cx="8039100" cy="48234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6670" y="159678"/>
            <a:ext cx="1295400" cy="1287096"/>
          </a:xfrm>
          <a:prstGeom prst="rect">
            <a:avLst/>
          </a:prstGeom>
        </p:spPr>
      </p:pic>
      <p:sp>
        <p:nvSpPr>
          <p:cNvPr id="6" name="TextBox 5"/>
          <p:cNvSpPr txBox="1"/>
          <p:nvPr/>
        </p:nvSpPr>
        <p:spPr>
          <a:xfrm>
            <a:off x="1600200" y="5993786"/>
            <a:ext cx="5566410" cy="369332"/>
          </a:xfrm>
          <a:prstGeom prst="rect">
            <a:avLst/>
          </a:prstGeom>
          <a:noFill/>
        </p:spPr>
        <p:txBody>
          <a:bodyPr wrap="square" rtlCol="0">
            <a:spAutoFit/>
          </a:bodyPr>
          <a:lstStyle/>
          <a:p>
            <a:pPr algn="ctr"/>
            <a:r>
              <a:rPr lang="en-US" b="1" dirty="0" smtClean="0">
                <a:solidFill>
                  <a:srgbClr val="630021"/>
                </a:solidFill>
              </a:rPr>
              <a:t>Avg. Savings Per Traveler Invoice = $89</a:t>
            </a:r>
            <a:endParaRPr lang="en-US" b="1" dirty="0">
              <a:solidFill>
                <a:srgbClr val="630021"/>
              </a:solidFill>
            </a:endParaRPr>
          </a:p>
        </p:txBody>
      </p:sp>
    </p:spTree>
    <p:extLst>
      <p:ext uri="{BB962C8B-B14F-4D97-AF65-F5344CB8AC3E}">
        <p14:creationId xmlns:p14="http://schemas.microsoft.com/office/powerpoint/2010/main" val="1041181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478"/>
            <a:ext cx="6934200" cy="955017"/>
          </a:xfrm>
        </p:spPr>
        <p:txBody>
          <a:bodyPr/>
          <a:lstStyle/>
          <a:p>
            <a:pPr algn="l"/>
            <a:r>
              <a:rPr lang="en-US" sz="3400" dirty="0" smtClean="0">
                <a:solidFill>
                  <a:srgbClr val="630021"/>
                </a:solidFill>
                <a:latin typeface="Avenir Book"/>
              </a:rPr>
              <a:t>MOVING FORWARD</a:t>
            </a:r>
            <a:br>
              <a:rPr lang="en-US" sz="3400" dirty="0" smtClean="0">
                <a:solidFill>
                  <a:srgbClr val="630021"/>
                </a:solidFill>
                <a:latin typeface="Avenir Book"/>
              </a:rPr>
            </a:br>
            <a:r>
              <a:rPr lang="en-US" sz="2800" dirty="0" smtClean="0">
                <a:solidFill>
                  <a:srgbClr val="630021"/>
                </a:solidFill>
                <a:latin typeface="Avenir Book"/>
              </a:rPr>
              <a:t>Maintaining Success &amp; Addressing Challenges</a:t>
            </a:r>
            <a:endParaRPr lang="en-US" sz="2800" dirty="0">
              <a:solidFill>
                <a:srgbClr val="630021"/>
              </a:solidFill>
              <a:latin typeface="Avenir Book"/>
            </a:endParaRPr>
          </a:p>
        </p:txBody>
      </p:sp>
      <p:sp>
        <p:nvSpPr>
          <p:cNvPr id="3" name="Content Placeholder 2"/>
          <p:cNvSpPr>
            <a:spLocks noGrp="1"/>
          </p:cNvSpPr>
          <p:nvPr>
            <p:ph idx="1"/>
          </p:nvPr>
        </p:nvSpPr>
        <p:spPr>
          <a:xfrm>
            <a:off x="438150" y="1728139"/>
            <a:ext cx="8458200" cy="4589534"/>
          </a:xfrm>
        </p:spPr>
        <p:txBody>
          <a:bodyPr>
            <a:normAutofit lnSpcReduction="10000"/>
          </a:bodyPr>
          <a:lstStyle/>
          <a:p>
            <a:pPr marL="342900" indent="-342900">
              <a:buFont typeface="Arial" panose="020B0604020202020204" pitchFamily="34" charset="0"/>
              <a:buChar char="•"/>
            </a:pPr>
            <a:r>
              <a:rPr lang="en-US" sz="2400" dirty="0" smtClean="0"/>
              <a:t>Largest ongoing challenge for the UW System and the Travel Program is </a:t>
            </a:r>
            <a:r>
              <a:rPr lang="en-US" sz="2400" b="1" i="1" dirty="0" smtClean="0"/>
              <a:t>COMMUNICATION!</a:t>
            </a:r>
          </a:p>
          <a:p>
            <a:pPr marL="342900" indent="-342900">
              <a:buFont typeface="Arial" panose="020B0604020202020204" pitchFamily="34" charset="0"/>
              <a:buChar char="•"/>
            </a:pPr>
            <a:r>
              <a:rPr lang="en-US" sz="2400" dirty="0" smtClean="0"/>
              <a:t>With such a large population and decentralized operations it is extremely difficult to reach travelers directly</a:t>
            </a:r>
          </a:p>
          <a:p>
            <a:pPr marL="342900" indent="-342900">
              <a:buFont typeface="Arial" panose="020B0604020202020204" pitchFamily="34" charset="0"/>
              <a:buChar char="•"/>
            </a:pPr>
            <a:r>
              <a:rPr lang="en-US" sz="2400" dirty="0" smtClean="0"/>
              <a:t>Some travelers have tendency not to read user guides, UW </a:t>
            </a:r>
            <a:r>
              <a:rPr lang="en-US" sz="2400" dirty="0" smtClean="0"/>
              <a:t>TravelWise </a:t>
            </a:r>
            <a:r>
              <a:rPr lang="en-US" sz="2400" dirty="0" smtClean="0"/>
              <a:t>portal information </a:t>
            </a:r>
          </a:p>
          <a:p>
            <a:pPr marL="342900" indent="-342900">
              <a:buFont typeface="Arial" panose="020B0604020202020204" pitchFamily="34" charset="0"/>
              <a:buChar char="•"/>
            </a:pPr>
            <a:r>
              <a:rPr lang="en-US" sz="2400" dirty="0" smtClean="0"/>
              <a:t>As such…….hard to communicate partner benefits to all</a:t>
            </a:r>
          </a:p>
          <a:p>
            <a:pPr lvl="1" indent="-342900">
              <a:buFont typeface="Arial" panose="020B0604020202020204" pitchFamily="34" charset="0"/>
              <a:buChar char="•"/>
            </a:pPr>
            <a:r>
              <a:rPr lang="en-US" sz="2000" dirty="0" smtClean="0"/>
              <a:t>UW System Travelers are not yet adopters of social media or mobile devices for information</a:t>
            </a:r>
          </a:p>
          <a:p>
            <a:pPr marL="342900" indent="-342900">
              <a:buFont typeface="Arial" panose="020B0604020202020204" pitchFamily="34" charset="0"/>
              <a:buChar char="•"/>
            </a:pPr>
            <a:r>
              <a:rPr lang="en-US" sz="2400" dirty="0" smtClean="0"/>
              <a:t>Continually looking for new and improved ways to reach our mutual customers without </a:t>
            </a:r>
            <a:r>
              <a:rPr lang="en-US" sz="2400" b="1" i="1" dirty="0" smtClean="0"/>
              <a:t>desensitizing</a:t>
            </a:r>
            <a:r>
              <a:rPr lang="en-US" sz="2400" dirty="0" smtClean="0"/>
              <a:t> them.</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Tree>
    <p:extLst>
      <p:ext uri="{BB962C8B-B14F-4D97-AF65-F5344CB8AC3E}">
        <p14:creationId xmlns:p14="http://schemas.microsoft.com/office/powerpoint/2010/main" val="2426123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600" y="1457796"/>
            <a:ext cx="4732970" cy="2422691"/>
          </a:xfrm>
          <a:prstGeom prst="rect">
            <a:avLst/>
          </a:prstGeom>
        </p:spPr>
      </p:pic>
      <p:sp>
        <p:nvSpPr>
          <p:cNvPr id="2" name="Title 1"/>
          <p:cNvSpPr>
            <a:spLocks noGrp="1"/>
          </p:cNvSpPr>
          <p:nvPr>
            <p:ph type="title"/>
          </p:nvPr>
        </p:nvSpPr>
        <p:spPr>
          <a:xfrm>
            <a:off x="457200" y="129746"/>
            <a:ext cx="8686800" cy="1249311"/>
          </a:xfrm>
        </p:spPr>
        <p:txBody>
          <a:bodyPr/>
          <a:lstStyle/>
          <a:p>
            <a:pPr algn="l"/>
            <a:r>
              <a:rPr lang="en-US" sz="3400" dirty="0" smtClean="0">
                <a:solidFill>
                  <a:srgbClr val="630021"/>
                </a:solidFill>
                <a:latin typeface="Avenir Book"/>
              </a:rPr>
              <a:t>NEW APPROACH - SUPPLIERS</a:t>
            </a:r>
            <a:r>
              <a:rPr lang="en-US" sz="3400" dirty="0">
                <a:solidFill>
                  <a:srgbClr val="D1282E"/>
                </a:solidFill>
                <a:latin typeface="Avenir Book"/>
              </a:rPr>
              <a:t/>
            </a:r>
            <a:br>
              <a:rPr lang="en-US" sz="3400" dirty="0">
                <a:solidFill>
                  <a:srgbClr val="D1282E"/>
                </a:solidFill>
                <a:latin typeface="Avenir Book"/>
              </a:rPr>
            </a:br>
            <a:r>
              <a:rPr lang="en-US" sz="2800" dirty="0" smtClean="0">
                <a:solidFill>
                  <a:srgbClr val="630021"/>
                </a:solidFill>
                <a:latin typeface="Avenir Book"/>
              </a:rPr>
              <a:t>Integrate Partner Offerings Into Itinerary</a:t>
            </a:r>
            <a:endParaRPr lang="en-US" sz="2800" dirty="0">
              <a:solidFill>
                <a:srgbClr val="630021"/>
              </a:solidFill>
              <a:latin typeface="Avenir Book"/>
            </a:endParaRPr>
          </a:p>
        </p:txBody>
      </p:sp>
      <p:sp>
        <p:nvSpPr>
          <p:cNvPr id="3" name="Content Placeholder 2"/>
          <p:cNvSpPr>
            <a:spLocks noGrp="1"/>
          </p:cNvSpPr>
          <p:nvPr>
            <p:ph idx="1"/>
          </p:nvPr>
        </p:nvSpPr>
        <p:spPr>
          <a:xfrm>
            <a:off x="304800" y="1417637"/>
            <a:ext cx="8610600" cy="5287963"/>
          </a:xfrm>
        </p:spPr>
        <p:txBody>
          <a:bodyPr>
            <a:normAutofit/>
          </a:bodyPr>
          <a:lstStyle/>
          <a:p>
            <a:pPr marL="342900" indent="-342900">
              <a:buFont typeface="Arial" panose="020B0604020202020204" pitchFamily="34" charset="0"/>
              <a:buChar char="•"/>
            </a:pPr>
            <a:endParaRPr lang="en-US" dirty="0" smtClean="0"/>
          </a:p>
          <a:p>
            <a:pPr marL="0" indent="0">
              <a:buNone/>
            </a:pPr>
            <a:endParaRPr lang="en-US" dirty="0"/>
          </a:p>
          <a:p>
            <a:pPr marL="342900" indent="-342900">
              <a:buFont typeface="Arial" panose="020B0604020202020204" pitchFamily="34" charset="0"/>
              <a:buChar char="•"/>
            </a:pPr>
            <a:endParaRPr lang="en-US" dirty="0" smtClean="0"/>
          </a:p>
          <a:p>
            <a:pPr>
              <a:buClr>
                <a:srgbClr val="630021"/>
              </a:buClr>
            </a:pPr>
            <a:endParaRPr lang="en-US" b="0" dirty="0"/>
          </a:p>
          <a:p>
            <a:pPr marL="800100" lvl="1" indent="-342900"/>
            <a:endParaRPr lang="en-US" b="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pic>
        <p:nvPicPr>
          <p:cNvPr id="6" name="Picture 5"/>
          <p:cNvPicPr>
            <a:picLocks noChangeAspect="1"/>
          </p:cNvPicPr>
          <p:nvPr/>
        </p:nvPicPr>
        <p:blipFill>
          <a:blip r:embed="rId5"/>
          <a:stretch>
            <a:fillRect/>
          </a:stretch>
        </p:blipFill>
        <p:spPr>
          <a:xfrm>
            <a:off x="4095903" y="3352800"/>
            <a:ext cx="4574855" cy="2541897"/>
          </a:xfrm>
          <a:prstGeom prst="rect">
            <a:avLst/>
          </a:prstGeom>
        </p:spPr>
      </p:pic>
    </p:spTree>
    <p:extLst>
      <p:ext uri="{BB962C8B-B14F-4D97-AF65-F5344CB8AC3E}">
        <p14:creationId xmlns:p14="http://schemas.microsoft.com/office/powerpoint/2010/main" val="2490487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24"/>
            <a:ext cx="6934200" cy="1191922"/>
          </a:xfrm>
        </p:spPr>
        <p:txBody>
          <a:bodyPr/>
          <a:lstStyle/>
          <a:p>
            <a:pPr algn="l"/>
            <a:r>
              <a:rPr lang="en-US" sz="3400" dirty="0" smtClean="0">
                <a:solidFill>
                  <a:srgbClr val="630021"/>
                </a:solidFill>
                <a:latin typeface="Avenir Book"/>
              </a:rPr>
              <a:t>PARTNER BENEFITS</a:t>
            </a:r>
            <a:r>
              <a:rPr lang="en-US" sz="3400" dirty="0">
                <a:solidFill>
                  <a:srgbClr val="D1282E"/>
                </a:solidFill>
                <a:latin typeface="Avenir Book"/>
              </a:rPr>
              <a:t/>
            </a:r>
            <a:br>
              <a:rPr lang="en-US" sz="3400" dirty="0">
                <a:solidFill>
                  <a:srgbClr val="D1282E"/>
                </a:solidFill>
                <a:latin typeface="Avenir Book"/>
              </a:rPr>
            </a:br>
            <a:endParaRPr lang="en-US" sz="3400" dirty="0">
              <a:solidFill>
                <a:srgbClr val="630021"/>
              </a:solidFill>
              <a:latin typeface="Avenir Book"/>
            </a:endParaRPr>
          </a:p>
        </p:txBody>
      </p:sp>
      <p:sp>
        <p:nvSpPr>
          <p:cNvPr id="3" name="Content Placeholder 2"/>
          <p:cNvSpPr>
            <a:spLocks noGrp="1"/>
          </p:cNvSpPr>
          <p:nvPr>
            <p:ph idx="1"/>
          </p:nvPr>
        </p:nvSpPr>
        <p:spPr>
          <a:xfrm>
            <a:off x="457200" y="862585"/>
            <a:ext cx="8610600" cy="5287963"/>
          </a:xfrm>
        </p:spPr>
        <p:txBody>
          <a:bodyPr>
            <a:normAutofit/>
          </a:bodyPr>
          <a:lstStyle/>
          <a:p>
            <a:pPr marL="342900" indent="-342900">
              <a:buFont typeface="Arial" panose="020B0604020202020204" pitchFamily="34" charset="0"/>
              <a:buChar char="•"/>
            </a:pPr>
            <a:endParaRPr lang="en-US" dirty="0" smtClean="0"/>
          </a:p>
          <a:p>
            <a:pPr marL="0" indent="0">
              <a:buNone/>
            </a:pPr>
            <a:endParaRPr lang="en-US" dirty="0"/>
          </a:p>
          <a:p>
            <a:pPr marL="342900" indent="-342900">
              <a:buFont typeface="Arial" panose="020B0604020202020204" pitchFamily="34" charset="0"/>
              <a:buChar char="•"/>
            </a:pPr>
            <a:endParaRPr lang="en-US" dirty="0" smtClean="0"/>
          </a:p>
          <a:p>
            <a:pPr>
              <a:buClr>
                <a:srgbClr val="630021"/>
              </a:buClr>
            </a:pPr>
            <a:endParaRPr lang="en-US" b="0" dirty="0"/>
          </a:p>
          <a:p>
            <a:pPr marL="800100" lvl="1" indent="-342900"/>
            <a:endParaRPr lang="en-US" b="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71450"/>
            <a:ext cx="1295400" cy="1287096"/>
          </a:xfrm>
          <a:prstGeom prst="rect">
            <a:avLst/>
          </a:prstGeom>
        </p:spPr>
      </p:pic>
      <p:pic>
        <p:nvPicPr>
          <p:cNvPr id="6" name="Picture 5"/>
          <p:cNvPicPr>
            <a:picLocks noChangeAspect="1"/>
          </p:cNvPicPr>
          <p:nvPr/>
        </p:nvPicPr>
        <p:blipFill>
          <a:blip r:embed="rId4"/>
          <a:stretch>
            <a:fillRect/>
          </a:stretch>
        </p:blipFill>
        <p:spPr>
          <a:xfrm>
            <a:off x="762000" y="814998"/>
            <a:ext cx="7010400" cy="5341701"/>
          </a:xfrm>
          <a:prstGeom prst="rect">
            <a:avLst/>
          </a:prstGeom>
        </p:spPr>
      </p:pic>
    </p:spTree>
    <p:extLst>
      <p:ext uri="{BB962C8B-B14F-4D97-AF65-F5344CB8AC3E}">
        <p14:creationId xmlns:p14="http://schemas.microsoft.com/office/powerpoint/2010/main" val="2460840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400" dirty="0" smtClean="0">
                <a:solidFill>
                  <a:srgbClr val="630021"/>
                </a:solidFill>
                <a:latin typeface="Avenir Book"/>
              </a:rPr>
              <a:t>WE’RE HAPPY TO TAKE ?</a:t>
            </a:r>
            <a:endParaRPr lang="en-US" sz="3400" dirty="0">
              <a:solidFill>
                <a:srgbClr val="630021"/>
              </a:solidFill>
              <a:latin typeface="Avenir Book"/>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439496"/>
            <a:ext cx="4525963" cy="4525963"/>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Tree>
    <p:extLst>
      <p:ext uri="{BB962C8B-B14F-4D97-AF65-F5344CB8AC3E}">
        <p14:creationId xmlns:p14="http://schemas.microsoft.com/office/powerpoint/2010/main" val="2569354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 Annual Travel Spending</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tabLst>
                <a:tab pos="1371600" algn="l"/>
                <a:tab pos="5486400" algn="l"/>
              </a:tabLst>
            </a:pPr>
            <a:r>
              <a:rPr lang="en-US" dirty="0" smtClean="0"/>
              <a:t>	</a:t>
            </a:r>
          </a:p>
          <a:p>
            <a:pPr marL="0" indent="0">
              <a:buNone/>
              <a:tabLst>
                <a:tab pos="1371600" algn="l"/>
                <a:tab pos="5486400" algn="l"/>
              </a:tabLst>
            </a:pPr>
            <a:endParaRPr lang="en-US" dirty="0"/>
          </a:p>
          <a:p>
            <a:pPr marL="0" indent="0">
              <a:buNone/>
              <a:tabLst>
                <a:tab pos="1371600" algn="l"/>
                <a:tab pos="5486400" algn="l"/>
              </a:tabLst>
            </a:pPr>
            <a:r>
              <a:rPr lang="en-US" dirty="0" smtClean="0"/>
              <a:t>	$6,073,710	$5,928,796</a:t>
            </a:r>
          </a:p>
          <a:p>
            <a:pPr marL="0" indent="0">
              <a:buNone/>
              <a:tabLst>
                <a:tab pos="1371600" algn="l"/>
                <a:tab pos="5486400" algn="l"/>
              </a:tabLst>
            </a:pPr>
            <a:endParaRPr lang="en-US" dirty="0"/>
          </a:p>
          <a:p>
            <a:pPr marL="0" lvl="2" indent="0">
              <a:buNone/>
              <a:tabLst>
                <a:tab pos="1371600" algn="l"/>
                <a:tab pos="5486400" algn="l"/>
              </a:tabLst>
            </a:pPr>
            <a:endParaRPr lang="en-US" sz="3200" dirty="0" smtClean="0"/>
          </a:p>
          <a:p>
            <a:pPr marL="0" lvl="2" indent="0">
              <a:buNone/>
              <a:tabLst>
                <a:tab pos="1371600" algn="l"/>
                <a:tab pos="5486400" algn="l"/>
              </a:tabLst>
            </a:pPr>
            <a:r>
              <a:rPr lang="en-US" sz="3200" dirty="0" smtClean="0"/>
              <a:t>	$337,688	$</a:t>
            </a:r>
            <a:r>
              <a:rPr lang="en-US" sz="3200" dirty="0"/>
              <a:t>31,674</a:t>
            </a:r>
          </a:p>
          <a:p>
            <a:pPr marL="0" lvl="2" indent="0">
              <a:buNone/>
              <a:tabLst>
                <a:tab pos="1371600" algn="l"/>
                <a:tab pos="5486400" algn="l"/>
              </a:tabLst>
            </a:pPr>
            <a:endParaRPr lang="en-US" sz="3200" dirty="0"/>
          </a:p>
          <a:p>
            <a:pPr marL="0" indent="0">
              <a:buNone/>
              <a:tabLst>
                <a:tab pos="1371600" algn="l"/>
                <a:tab pos="5486400" algn="l"/>
              </a:tabLst>
            </a:pPr>
            <a:r>
              <a:rPr lang="en-US" dirty="0" smtClean="0"/>
              <a:t>*Approx. 1/3 </a:t>
            </a:r>
            <a:r>
              <a:rPr lang="en-US" dirty="0"/>
              <a:t>of which is federal research dollars</a:t>
            </a:r>
            <a:endParaRPr lang="en-US" dirty="0" smtClean="0"/>
          </a:p>
          <a:p>
            <a:pPr marL="0" indent="0">
              <a:buNone/>
            </a:pPr>
            <a:endParaRPr lang="en-US" dirty="0"/>
          </a:p>
          <a:p>
            <a:pPr marL="0" indent="0">
              <a:buNone/>
            </a:pPr>
            <a:r>
              <a:rPr lang="en-US" dirty="0" smtClean="0"/>
              <a:t>	</a:t>
            </a:r>
          </a:p>
          <a:p>
            <a:pPr marL="914400" lvl="2" indent="0">
              <a:buNone/>
            </a:pPr>
            <a:endParaRPr lang="en-US" sz="3200" dirty="0" smtClean="0"/>
          </a:p>
          <a:p>
            <a:pPr marL="914400" lvl="2" indent="0">
              <a:buNone/>
            </a:pPr>
            <a:endParaRPr lang="en-US" sz="3200" dirty="0"/>
          </a:p>
        </p:txBody>
      </p:sp>
      <p:pic>
        <p:nvPicPr>
          <p:cNvPr id="4" name="Picture 3"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14" y="2106368"/>
            <a:ext cx="651510" cy="777875"/>
          </a:xfrm>
          <a:prstGeom prst="rect">
            <a:avLst/>
          </a:prstGeom>
          <a:noFill/>
          <a:extLst/>
        </p:spPr>
      </p:pic>
      <p:pic>
        <p:nvPicPr>
          <p:cNvPr id="5" name="Picture 4" descr="Image result for lodging clipar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2835" y="2200152"/>
            <a:ext cx="777875" cy="777875"/>
          </a:xfrm>
          <a:prstGeom prst="rect">
            <a:avLst/>
          </a:prstGeom>
          <a:noFill/>
          <a:extLst/>
        </p:spPr>
      </p:pic>
      <p:pic>
        <p:nvPicPr>
          <p:cNvPr id="6" name="Picture 5" descr="Image result for auto rental clipar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167" y="3358661"/>
            <a:ext cx="548005" cy="728980"/>
          </a:xfrm>
          <a:prstGeom prst="rect">
            <a:avLst/>
          </a:prstGeom>
          <a:noFill/>
          <a:extLst/>
        </p:spPr>
      </p:pic>
      <p:pic>
        <p:nvPicPr>
          <p:cNvPr id="7" name="Picture 6" descr="Related imag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4564" y="3358661"/>
            <a:ext cx="906145" cy="866140"/>
          </a:xfrm>
          <a:prstGeom prst="rect">
            <a:avLst/>
          </a:prstGeom>
          <a:noFill/>
          <a:extLst/>
        </p:spPr>
      </p:pic>
    </p:spTree>
    <p:extLst>
      <p:ext uri="{BB962C8B-B14F-4D97-AF65-F5344CB8AC3E}">
        <p14:creationId xmlns:p14="http://schemas.microsoft.com/office/powerpoint/2010/main" val="1793875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4350"/>
            <a:ext cx="7239000" cy="1371600"/>
          </a:xfrm>
        </p:spPr>
        <p:txBody>
          <a:bodyPr>
            <a:normAutofit fontScale="90000"/>
          </a:bodyPr>
          <a:lstStyle/>
          <a:p>
            <a:pPr algn="l"/>
            <a:r>
              <a:rPr lang="en-US" sz="3400" dirty="0" smtClean="0">
                <a:solidFill>
                  <a:srgbClr val="630021"/>
                </a:solidFill>
                <a:latin typeface="Avenir Book"/>
              </a:rPr>
              <a:t>MANAGED TRAVEL BEGINS &amp; CONTINUES WITH</a:t>
            </a:r>
            <a:br>
              <a:rPr lang="en-US" sz="3400" dirty="0" smtClean="0">
                <a:solidFill>
                  <a:srgbClr val="630021"/>
                </a:solidFill>
                <a:latin typeface="Avenir Book"/>
              </a:rPr>
            </a:br>
            <a:r>
              <a:rPr lang="en-US" sz="3400" dirty="0" smtClean="0">
                <a:solidFill>
                  <a:srgbClr val="630021"/>
                </a:solidFill>
                <a:latin typeface="Avenir Book"/>
              </a:rPr>
              <a:t>STRONG TOP – DOWN LEADERSHIP</a:t>
            </a:r>
            <a:r>
              <a:rPr lang="en-US" sz="2200" dirty="0" smtClean="0">
                <a:solidFill>
                  <a:srgbClr val="000000"/>
                </a:solidFill>
                <a:latin typeface="Avenir Book"/>
              </a:rPr>
              <a:t/>
            </a:r>
            <a:br>
              <a:rPr lang="en-US" sz="2200" dirty="0" smtClean="0">
                <a:solidFill>
                  <a:srgbClr val="000000"/>
                </a:solidFill>
                <a:latin typeface="Avenir Book"/>
              </a:rPr>
            </a:br>
            <a:r>
              <a:rPr lang="en-US" sz="2700" i="1" dirty="0" smtClean="0">
                <a:solidFill>
                  <a:srgbClr val="000000"/>
                </a:solidFill>
                <a:latin typeface="Avenir Book"/>
              </a:rPr>
              <a:t>A few words from our Travel program sponsors</a:t>
            </a:r>
            <a:endParaRPr lang="en-US" sz="2700" i="1" dirty="0">
              <a:latin typeface="Avenir Book"/>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
        <p:nvSpPr>
          <p:cNvPr id="3" name="TextBox 2"/>
          <p:cNvSpPr txBox="1"/>
          <p:nvPr/>
        </p:nvSpPr>
        <p:spPr>
          <a:xfrm>
            <a:off x="609600" y="2971800"/>
            <a:ext cx="7244735" cy="1815882"/>
          </a:xfrm>
          <a:prstGeom prst="rect">
            <a:avLst/>
          </a:prstGeom>
          <a:noFill/>
        </p:spPr>
        <p:txBody>
          <a:bodyPr wrap="square" rtlCol="0">
            <a:spAutoFit/>
          </a:bodyPr>
          <a:lstStyle/>
          <a:p>
            <a:pPr marL="342900" indent="-342900">
              <a:buClr>
                <a:srgbClr val="630021"/>
              </a:buClr>
              <a:buFont typeface="Wingdings" panose="05000000000000000000" pitchFamily="2" charset="2"/>
              <a:buChar char="v"/>
            </a:pPr>
            <a:r>
              <a:rPr lang="en-US" sz="2800" dirty="0">
                <a:solidFill>
                  <a:srgbClr val="630021"/>
                </a:solidFill>
                <a:latin typeface="Avenir Book"/>
              </a:rPr>
              <a:t>Sean Nelson </a:t>
            </a:r>
            <a:r>
              <a:rPr lang="en-US" sz="2800" dirty="0">
                <a:solidFill>
                  <a:schemeClr val="tx1">
                    <a:lumMod val="95000"/>
                    <a:lumOff val="5000"/>
                  </a:schemeClr>
                </a:solidFill>
                <a:latin typeface="Avenir Book"/>
              </a:rPr>
              <a:t>– Vice President of Finance, UW System Administration</a:t>
            </a:r>
          </a:p>
          <a:p>
            <a:pPr marL="342900" indent="-342900">
              <a:buClr>
                <a:srgbClr val="630021"/>
              </a:buClr>
              <a:buFont typeface="Wingdings" panose="05000000000000000000" pitchFamily="2" charset="2"/>
              <a:buChar char="v"/>
            </a:pPr>
            <a:r>
              <a:rPr lang="en-US" sz="2800" dirty="0">
                <a:solidFill>
                  <a:srgbClr val="630021"/>
                </a:solidFill>
                <a:latin typeface="Avenir Book"/>
              </a:rPr>
              <a:t>Julie Gordon </a:t>
            </a:r>
            <a:r>
              <a:rPr lang="en-US" sz="2800" dirty="0">
                <a:solidFill>
                  <a:schemeClr val="tx1">
                    <a:lumMod val="95000"/>
                    <a:lumOff val="5000"/>
                  </a:schemeClr>
                </a:solidFill>
                <a:latin typeface="Avenir Book"/>
              </a:rPr>
              <a:t>– Associate Vice President of Finance, US System Administration</a:t>
            </a:r>
          </a:p>
        </p:txBody>
      </p:sp>
    </p:spTree>
    <p:extLst>
      <p:ext uri="{BB962C8B-B14F-4D97-AF65-F5344CB8AC3E}">
        <p14:creationId xmlns:p14="http://schemas.microsoft.com/office/powerpoint/2010/main" val="1791349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46"/>
            <a:ext cx="6934200" cy="1371600"/>
          </a:xfrm>
        </p:spPr>
        <p:txBody>
          <a:bodyPr/>
          <a:lstStyle/>
          <a:p>
            <a:pPr algn="l"/>
            <a:r>
              <a:rPr lang="en-US" sz="3400" dirty="0">
                <a:solidFill>
                  <a:srgbClr val="630021"/>
                </a:solidFill>
                <a:latin typeface="Avenir Book"/>
              </a:rPr>
              <a:t>MOVING FORWARD</a:t>
            </a:r>
            <a:br>
              <a:rPr lang="en-US" sz="3400" dirty="0">
                <a:solidFill>
                  <a:srgbClr val="630021"/>
                </a:solidFill>
                <a:latin typeface="Avenir Book"/>
              </a:rPr>
            </a:br>
            <a:r>
              <a:rPr lang="en-US" sz="2800" dirty="0">
                <a:solidFill>
                  <a:srgbClr val="630021"/>
                </a:solidFill>
                <a:latin typeface="Avenir Book"/>
              </a:rPr>
              <a:t>Maintaining Success &amp; Addressing Challenges</a:t>
            </a:r>
            <a:endParaRPr lang="en-US" dirty="0"/>
          </a:p>
        </p:txBody>
      </p:sp>
      <p:sp>
        <p:nvSpPr>
          <p:cNvPr id="3" name="Content Placeholder 2"/>
          <p:cNvSpPr>
            <a:spLocks noGrp="1"/>
          </p:cNvSpPr>
          <p:nvPr>
            <p:ph idx="1"/>
          </p:nvPr>
        </p:nvSpPr>
        <p:spPr>
          <a:xfrm>
            <a:off x="304800" y="1752600"/>
            <a:ext cx="8382000" cy="4876800"/>
          </a:xfrm>
        </p:spPr>
        <p:txBody>
          <a:bodyPr>
            <a:normAutofit fontScale="77500" lnSpcReduction="20000"/>
          </a:bodyPr>
          <a:lstStyle/>
          <a:p>
            <a:pPr>
              <a:buFont typeface="Arial" panose="020B0604020202020204" pitchFamily="34" charset="0"/>
              <a:buChar char="•"/>
            </a:pPr>
            <a:r>
              <a:rPr lang="en-US" sz="3400" dirty="0" smtClean="0">
                <a:solidFill>
                  <a:schemeClr val="tx1"/>
                </a:solidFill>
              </a:rPr>
              <a:t>Tone </a:t>
            </a:r>
            <a:r>
              <a:rPr lang="en-US" sz="3400" dirty="0">
                <a:solidFill>
                  <a:schemeClr val="tx1"/>
                </a:solidFill>
              </a:rPr>
              <a:t>at top and throughout </a:t>
            </a:r>
            <a:r>
              <a:rPr lang="en-US" sz="3400" dirty="0" smtClean="0">
                <a:solidFill>
                  <a:schemeClr val="tx1"/>
                </a:solidFill>
              </a:rPr>
              <a:t>organization</a:t>
            </a:r>
          </a:p>
          <a:p>
            <a:pPr lvl="1">
              <a:buFont typeface="Arial" panose="020B0604020202020204" pitchFamily="34" charset="0"/>
              <a:buChar char="•"/>
            </a:pPr>
            <a:r>
              <a:rPr lang="en-US" sz="2900" dirty="0" smtClean="0">
                <a:solidFill>
                  <a:schemeClr val="tx1"/>
                </a:solidFill>
              </a:rPr>
              <a:t>Travel is managed system wide with accountability to the Board</a:t>
            </a:r>
          </a:p>
          <a:p>
            <a:pPr lvl="1">
              <a:buFont typeface="Arial" panose="020B0604020202020204" pitchFamily="34" charset="0"/>
              <a:buChar char="•"/>
            </a:pPr>
            <a:r>
              <a:rPr lang="en-US" sz="2900" dirty="0" smtClean="0">
                <a:solidFill>
                  <a:schemeClr val="tx1"/>
                </a:solidFill>
              </a:rPr>
              <a:t>Board established policy at the start of program</a:t>
            </a:r>
          </a:p>
          <a:p>
            <a:pPr lvl="1">
              <a:buFont typeface="Arial" panose="020B0604020202020204" pitchFamily="34" charset="0"/>
              <a:buChar char="•"/>
            </a:pPr>
            <a:r>
              <a:rPr lang="en-US" sz="2900" dirty="0" smtClean="0">
                <a:solidFill>
                  <a:schemeClr val="tx1"/>
                </a:solidFill>
              </a:rPr>
              <a:t>CORE </a:t>
            </a:r>
            <a:r>
              <a:rPr lang="en-US" sz="2900" dirty="0">
                <a:solidFill>
                  <a:schemeClr val="tx1"/>
                </a:solidFill>
              </a:rPr>
              <a:t>(Commitment to Operational Reform &amp; Excellence) </a:t>
            </a:r>
            <a:r>
              <a:rPr lang="en-US" sz="2900" dirty="0" smtClean="0">
                <a:solidFill>
                  <a:schemeClr val="tx1"/>
                </a:solidFill>
              </a:rPr>
              <a:t> - part of UW System’s strategic framework</a:t>
            </a:r>
          </a:p>
          <a:p>
            <a:pPr lvl="1">
              <a:buFont typeface="Arial" panose="020B0604020202020204" pitchFamily="34" charset="0"/>
              <a:buChar char="•"/>
            </a:pPr>
            <a:r>
              <a:rPr lang="en-US" sz="2900" dirty="0" smtClean="0">
                <a:solidFill>
                  <a:schemeClr val="tx1"/>
                </a:solidFill>
              </a:rPr>
              <a:t>Regular </a:t>
            </a:r>
            <a:r>
              <a:rPr lang="en-US" sz="2900" dirty="0">
                <a:solidFill>
                  <a:schemeClr val="tx1"/>
                </a:solidFill>
              </a:rPr>
              <a:t>communication with </a:t>
            </a:r>
            <a:r>
              <a:rPr lang="en-US" sz="2900" dirty="0" smtClean="0">
                <a:solidFill>
                  <a:schemeClr val="tx1"/>
                </a:solidFill>
              </a:rPr>
              <a:t>Chancellors </a:t>
            </a:r>
            <a:r>
              <a:rPr lang="en-US" sz="2900" dirty="0">
                <a:solidFill>
                  <a:schemeClr val="tx1"/>
                </a:solidFill>
              </a:rPr>
              <a:t>and </a:t>
            </a:r>
            <a:r>
              <a:rPr lang="en-US" sz="2900" dirty="0" smtClean="0">
                <a:solidFill>
                  <a:schemeClr val="tx1"/>
                </a:solidFill>
              </a:rPr>
              <a:t>CBOs</a:t>
            </a:r>
          </a:p>
          <a:p>
            <a:pPr marL="457200" lvl="1" indent="0">
              <a:buNone/>
            </a:pPr>
            <a:endParaRPr lang="en-US" dirty="0" smtClean="0">
              <a:solidFill>
                <a:schemeClr val="tx1"/>
              </a:solidFill>
            </a:endParaRPr>
          </a:p>
          <a:p>
            <a:pPr>
              <a:buFont typeface="Arial" panose="020B0604020202020204" pitchFamily="34" charset="0"/>
              <a:buChar char="•"/>
            </a:pPr>
            <a:r>
              <a:rPr lang="en-US" sz="3400" dirty="0" smtClean="0">
                <a:solidFill>
                  <a:schemeClr val="tx1"/>
                </a:solidFill>
              </a:rPr>
              <a:t>Standards and Efficiencies</a:t>
            </a:r>
          </a:p>
          <a:p>
            <a:pPr lvl="1">
              <a:buFont typeface="Arial" panose="020B0604020202020204" pitchFamily="34" charset="0"/>
              <a:buChar char="•"/>
            </a:pPr>
            <a:r>
              <a:rPr lang="en-US" sz="2900" dirty="0" smtClean="0">
                <a:solidFill>
                  <a:schemeClr val="tx1"/>
                </a:solidFill>
              </a:rPr>
              <a:t>Committed </a:t>
            </a:r>
            <a:r>
              <a:rPr lang="en-US" sz="2900" dirty="0">
                <a:solidFill>
                  <a:schemeClr val="tx1"/>
                </a:solidFill>
              </a:rPr>
              <a:t>to strategic partnership with the right </a:t>
            </a:r>
            <a:r>
              <a:rPr lang="en-US" sz="2900" dirty="0" smtClean="0">
                <a:solidFill>
                  <a:schemeClr val="tx1"/>
                </a:solidFill>
              </a:rPr>
              <a:t>suppliers</a:t>
            </a:r>
          </a:p>
          <a:p>
            <a:pPr lvl="1">
              <a:buFont typeface="Arial" panose="020B0604020202020204" pitchFamily="34" charset="0"/>
              <a:buChar char="•"/>
            </a:pPr>
            <a:r>
              <a:rPr lang="en-US" sz="2900" dirty="0" smtClean="0">
                <a:solidFill>
                  <a:schemeClr val="tx1"/>
                </a:solidFill>
              </a:rPr>
              <a:t>Committed </a:t>
            </a:r>
            <a:r>
              <a:rPr lang="en-US" sz="2900" dirty="0">
                <a:solidFill>
                  <a:schemeClr val="tx1"/>
                </a:solidFill>
              </a:rPr>
              <a:t>to continual feedback from or dialog with UW travelers </a:t>
            </a:r>
            <a:endParaRPr lang="en-US" sz="2900" dirty="0" smtClean="0">
              <a:solidFill>
                <a:schemeClr val="tx1"/>
              </a:solidFill>
            </a:endParaRPr>
          </a:p>
          <a:p>
            <a:pPr marL="457200" lvl="1" indent="0">
              <a:buNone/>
            </a:pPr>
            <a:endParaRPr lang="en-US" sz="2200" dirty="0" smtClean="0">
              <a:solidFill>
                <a:schemeClr val="tx1"/>
              </a:solidFill>
            </a:endParaRPr>
          </a:p>
          <a:p>
            <a:pPr marL="0" indent="0">
              <a:buNone/>
            </a:pPr>
            <a:endParaRPr lang="en-US" sz="1900" dirty="0" smtClean="0">
              <a:solidFill>
                <a:schemeClr val="tx1"/>
              </a:solidFill>
            </a:endParaRPr>
          </a:p>
          <a:p>
            <a:pPr marL="57150" indent="0">
              <a:spcBef>
                <a:spcPts val="0"/>
              </a:spcBef>
              <a:buNone/>
            </a:pPr>
            <a:r>
              <a:rPr lang="en-US" sz="2400" dirty="0" smtClean="0">
                <a:solidFill>
                  <a:schemeClr val="tx1"/>
                </a:solidFill>
              </a:rPr>
              <a:t> </a:t>
            </a:r>
            <a:endParaRPr lang="en-US" sz="2400" dirty="0">
              <a:solidFill>
                <a:schemeClr val="tx1"/>
              </a:solidFill>
            </a:endParaRPr>
          </a:p>
          <a:p>
            <a:pPr marL="800100" lvl="1" indent="-342900"/>
            <a:endParaRPr lang="en-US" sz="2200"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Tree>
    <p:extLst>
      <p:ext uri="{BB962C8B-B14F-4D97-AF65-F5344CB8AC3E}">
        <p14:creationId xmlns:p14="http://schemas.microsoft.com/office/powerpoint/2010/main" val="887140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46"/>
            <a:ext cx="6934200" cy="1371600"/>
          </a:xfrm>
        </p:spPr>
        <p:txBody>
          <a:bodyPr/>
          <a:lstStyle/>
          <a:p>
            <a:pPr algn="l"/>
            <a:r>
              <a:rPr lang="en-US" sz="3400" dirty="0">
                <a:solidFill>
                  <a:srgbClr val="630021"/>
                </a:solidFill>
                <a:latin typeface="Avenir Book"/>
              </a:rPr>
              <a:t>MOVING FORWARD</a:t>
            </a:r>
            <a:br>
              <a:rPr lang="en-US" sz="3400" dirty="0">
                <a:solidFill>
                  <a:srgbClr val="630021"/>
                </a:solidFill>
                <a:latin typeface="Avenir Book"/>
              </a:rPr>
            </a:br>
            <a:r>
              <a:rPr lang="en-US" sz="2800" dirty="0">
                <a:solidFill>
                  <a:srgbClr val="630021"/>
                </a:solidFill>
                <a:latin typeface="Avenir Book"/>
              </a:rPr>
              <a:t>Maintaining Success &amp; Addressing Challenges</a:t>
            </a:r>
            <a:endParaRPr lang="en-US" dirty="0"/>
          </a:p>
        </p:txBody>
      </p:sp>
      <p:sp>
        <p:nvSpPr>
          <p:cNvPr id="3" name="Content Placeholder 2"/>
          <p:cNvSpPr>
            <a:spLocks noGrp="1"/>
          </p:cNvSpPr>
          <p:nvPr>
            <p:ph idx="1"/>
          </p:nvPr>
        </p:nvSpPr>
        <p:spPr>
          <a:xfrm>
            <a:off x="304800" y="1676400"/>
            <a:ext cx="8686800" cy="4923204"/>
          </a:xfrm>
        </p:spPr>
        <p:txBody>
          <a:bodyPr>
            <a:normAutofit fontScale="62500" lnSpcReduction="20000"/>
          </a:bodyPr>
          <a:lstStyle/>
          <a:p>
            <a:pPr>
              <a:buFont typeface="Arial" panose="020B0604020202020204" pitchFamily="34" charset="0"/>
              <a:buChar char="•"/>
            </a:pPr>
            <a:r>
              <a:rPr lang="en-US" sz="3800" dirty="0">
                <a:solidFill>
                  <a:schemeClr val="tx1"/>
                </a:solidFill>
              </a:rPr>
              <a:t>Duty of Care Commitment for UW Sponsored Travel</a:t>
            </a:r>
          </a:p>
          <a:p>
            <a:pPr lvl="1">
              <a:buFont typeface="Wingdings" panose="05000000000000000000" pitchFamily="2" charset="2"/>
              <a:buChar char="§"/>
            </a:pPr>
            <a:r>
              <a:rPr lang="en-US" sz="3200" dirty="0" smtClean="0">
                <a:solidFill>
                  <a:schemeClr val="tx1"/>
                </a:solidFill>
              </a:rPr>
              <a:t>Defining UW Sponsored Travel to include more than employee, students/guests</a:t>
            </a:r>
          </a:p>
          <a:p>
            <a:pPr lvl="1">
              <a:buFont typeface="Wingdings" panose="05000000000000000000" pitchFamily="2" charset="2"/>
              <a:buChar char="§"/>
            </a:pPr>
            <a:r>
              <a:rPr lang="en-US" sz="3200" dirty="0" smtClean="0">
                <a:solidFill>
                  <a:schemeClr val="tx1"/>
                </a:solidFill>
              </a:rPr>
              <a:t>Realized Traveler Support Services - Assistance for air delays, cancellations, critical travel events and mitigating costs that come with those occurrences</a:t>
            </a:r>
          </a:p>
          <a:p>
            <a:pPr lvl="1">
              <a:buFont typeface="Wingdings" panose="05000000000000000000" pitchFamily="2" charset="2"/>
              <a:buChar char="§"/>
            </a:pPr>
            <a:r>
              <a:rPr lang="en-US" sz="3200" dirty="0" smtClean="0">
                <a:solidFill>
                  <a:schemeClr val="tx1"/>
                </a:solidFill>
              </a:rPr>
              <a:t>New lodging policy to establish non-reimbursement for noncompliance</a:t>
            </a:r>
          </a:p>
          <a:p>
            <a:pPr marL="457200" lvl="1" indent="0">
              <a:buNone/>
            </a:pPr>
            <a:endParaRPr lang="en-US" sz="2400" dirty="0" smtClean="0">
              <a:solidFill>
                <a:schemeClr val="tx1"/>
              </a:solidFill>
            </a:endParaRPr>
          </a:p>
          <a:p>
            <a:pPr>
              <a:buFont typeface="Arial" panose="020B0604020202020204" pitchFamily="34" charset="0"/>
              <a:buChar char="•"/>
            </a:pPr>
            <a:r>
              <a:rPr lang="en-US" sz="3800" dirty="0" smtClean="0">
                <a:solidFill>
                  <a:schemeClr val="tx1"/>
                </a:solidFill>
              </a:rPr>
              <a:t>Traveler Needs &amp; Program Resources To Address</a:t>
            </a:r>
          </a:p>
          <a:p>
            <a:pPr lvl="1">
              <a:buFont typeface="Wingdings" panose="05000000000000000000" pitchFamily="2" charset="2"/>
              <a:buChar char="§"/>
            </a:pPr>
            <a:r>
              <a:rPr lang="en-US" sz="3200" dirty="0" smtClean="0">
                <a:solidFill>
                  <a:schemeClr val="tx1"/>
                </a:solidFill>
              </a:rPr>
              <a:t>Survey’s for feedback from travelers/arrangers to gather “paint points”</a:t>
            </a:r>
          </a:p>
          <a:p>
            <a:pPr lvl="1">
              <a:buFont typeface="Wingdings" panose="05000000000000000000" pitchFamily="2" charset="2"/>
              <a:buChar char="§"/>
            </a:pPr>
            <a:r>
              <a:rPr lang="en-US" sz="3200" dirty="0" smtClean="0">
                <a:solidFill>
                  <a:schemeClr val="tx1"/>
                </a:solidFill>
              </a:rPr>
              <a:t>Continued </a:t>
            </a:r>
            <a:r>
              <a:rPr lang="en-US" sz="3200" dirty="0">
                <a:solidFill>
                  <a:schemeClr val="tx1"/>
                </a:solidFill>
              </a:rPr>
              <a:t>expansion of regional approach with travel </a:t>
            </a:r>
            <a:r>
              <a:rPr lang="en-US" sz="3200" dirty="0" smtClean="0">
                <a:solidFill>
                  <a:schemeClr val="tx1"/>
                </a:solidFill>
              </a:rPr>
              <a:t>managers to support travelers, program goals, standards and efficiencies</a:t>
            </a:r>
            <a:endParaRPr lang="en-US" sz="3200" dirty="0">
              <a:solidFill>
                <a:schemeClr val="tx1"/>
              </a:solidFill>
            </a:endParaRPr>
          </a:p>
          <a:p>
            <a:pPr lvl="1">
              <a:buFont typeface="Arial" panose="020B0604020202020204" pitchFamily="34" charset="0"/>
              <a:buChar char="•"/>
            </a:pPr>
            <a:endParaRPr lang="en-US" sz="3200" dirty="0">
              <a:solidFill>
                <a:schemeClr val="tx1"/>
              </a:solidFill>
            </a:endParaRPr>
          </a:p>
          <a:p>
            <a:pPr lvl="1">
              <a:buFont typeface="Arial" panose="020B0604020202020204" pitchFamily="34" charset="0"/>
              <a:buChar char="•"/>
            </a:pPr>
            <a:endParaRPr lang="en-US" sz="2200" dirty="0">
              <a:solidFill>
                <a:schemeClr val="tx1"/>
              </a:solidFill>
            </a:endParaRPr>
          </a:p>
          <a:p>
            <a:pPr lvl="1">
              <a:buFont typeface="Arial" panose="020B0604020202020204" pitchFamily="34" charset="0"/>
              <a:buChar char="•"/>
            </a:pPr>
            <a:endParaRPr lang="en-US" sz="2200" dirty="0">
              <a:solidFill>
                <a:schemeClr val="tx1"/>
              </a:solidFill>
            </a:endParaRPr>
          </a:p>
          <a:p>
            <a:pPr marL="457200" lvl="1" indent="0">
              <a:buNone/>
            </a:pPr>
            <a:r>
              <a:rPr lang="en-US" sz="2200" dirty="0">
                <a:solidFill>
                  <a:schemeClr val="tx1"/>
                </a:solidFill>
              </a:rPr>
              <a:t> </a:t>
            </a:r>
          </a:p>
          <a:p>
            <a:pPr lvl="1">
              <a:buFont typeface="Arial" panose="020B0604020202020204" pitchFamily="34" charset="0"/>
              <a:buChar char="•"/>
            </a:pPr>
            <a:endParaRPr lang="en-US" sz="2200" dirty="0" smtClean="0">
              <a:solidFill>
                <a:schemeClr val="tx1"/>
              </a:solidFill>
            </a:endParaRPr>
          </a:p>
          <a:p>
            <a:pPr marL="800100" lvl="1" indent="-342900"/>
            <a:endParaRPr lang="en-US" sz="2200"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Tree>
    <p:extLst>
      <p:ext uri="{BB962C8B-B14F-4D97-AF65-F5344CB8AC3E}">
        <p14:creationId xmlns:p14="http://schemas.microsoft.com/office/powerpoint/2010/main" val="4143020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b="1" dirty="0" smtClean="0">
                <a:solidFill>
                  <a:srgbClr val="630021"/>
                </a:solidFill>
              </a:rPr>
              <a:t>Thank You !!!</a:t>
            </a:r>
          </a:p>
          <a:p>
            <a:pPr algn="ctr"/>
            <a:endParaRPr lang="en-US" dirty="0"/>
          </a:p>
          <a:p>
            <a:pPr marL="0" indent="0" algn="ctr">
              <a:buNone/>
            </a:pPr>
            <a:r>
              <a:rPr lang="en-US" dirty="0" smtClean="0">
                <a:solidFill>
                  <a:schemeClr val="bg1">
                    <a:lumMod val="50000"/>
                  </a:schemeClr>
                </a:solidFill>
              </a:rPr>
              <a:t>Terri Gill – tgill@uwsa.edu</a:t>
            </a:r>
          </a:p>
          <a:p>
            <a:pPr marL="0" indent="0" algn="ctr">
              <a:buNone/>
            </a:pPr>
            <a:r>
              <a:rPr lang="en-US" dirty="0" smtClean="0">
                <a:solidFill>
                  <a:schemeClr val="bg1">
                    <a:lumMod val="50000"/>
                  </a:schemeClr>
                </a:solidFill>
              </a:rPr>
              <a:t>Sean Nelson – snelson@uwsa.edu</a:t>
            </a:r>
          </a:p>
          <a:p>
            <a:pPr marL="0" indent="0" algn="ctr">
              <a:buNone/>
            </a:pPr>
            <a:r>
              <a:rPr lang="en-US" dirty="0" smtClean="0">
                <a:solidFill>
                  <a:schemeClr val="bg1">
                    <a:lumMod val="50000"/>
                  </a:schemeClr>
                </a:solidFill>
              </a:rPr>
              <a:t>Julie Gordon – jgordon@uwsa.edu</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2400"/>
            <a:ext cx="1295400" cy="1287096"/>
          </a:xfrm>
          <a:prstGeom prst="rect">
            <a:avLst/>
          </a:prstGeom>
        </p:spPr>
      </p:pic>
    </p:spTree>
    <p:extLst>
      <p:ext uri="{BB962C8B-B14F-4D97-AF65-F5344CB8AC3E}">
        <p14:creationId xmlns:p14="http://schemas.microsoft.com/office/powerpoint/2010/main" val="2274424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 Annual Airfare</a:t>
            </a:r>
            <a:endParaRPr lang="en-US" dirty="0"/>
          </a:p>
        </p:txBody>
      </p:sp>
      <p:graphicFrame>
        <p:nvGraphicFramePr>
          <p:cNvPr id="4" name="Content Placeholder 3"/>
          <p:cNvGraphicFramePr>
            <a:graphicFrameLocks noGrp="1"/>
          </p:cNvGraphicFramePr>
          <p:nvPr>
            <p:ph idx="1"/>
            <p:extLst/>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6812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 Travel Program</a:t>
            </a:r>
            <a:endParaRPr lang="en-US" dirty="0"/>
          </a:p>
        </p:txBody>
      </p:sp>
      <p:sp>
        <p:nvSpPr>
          <p:cNvPr id="3" name="Content Placeholder 2"/>
          <p:cNvSpPr>
            <a:spLocks noGrp="1"/>
          </p:cNvSpPr>
          <p:nvPr>
            <p:ph idx="1"/>
          </p:nvPr>
        </p:nvSpPr>
        <p:spPr/>
        <p:txBody>
          <a:bodyPr/>
          <a:lstStyle/>
          <a:p>
            <a:pPr lvl="0"/>
            <a:r>
              <a:rPr lang="en-US" dirty="0" smtClean="0"/>
              <a:t>Program initiated </a:t>
            </a:r>
            <a:r>
              <a:rPr lang="en-US" dirty="0"/>
              <a:t>in 2012</a:t>
            </a:r>
          </a:p>
          <a:p>
            <a:pPr lvl="0"/>
            <a:r>
              <a:rPr lang="en-US" dirty="0"/>
              <a:t>JP Morgan centrally billed p-cards (1,467 cards)</a:t>
            </a:r>
          </a:p>
          <a:p>
            <a:pPr lvl="0"/>
            <a:r>
              <a:rPr lang="en-US" dirty="0"/>
              <a:t>Concur Expense (required usage)</a:t>
            </a:r>
          </a:p>
          <a:p>
            <a:pPr lvl="0"/>
            <a:r>
              <a:rPr lang="en-US" dirty="0"/>
              <a:t>Concur Travel</a:t>
            </a:r>
          </a:p>
          <a:p>
            <a:pPr lvl="0"/>
            <a:r>
              <a:rPr lang="en-US" dirty="0"/>
              <a:t>Travel Management Companies</a:t>
            </a:r>
          </a:p>
          <a:p>
            <a:pPr lvl="1"/>
            <a:r>
              <a:rPr lang="en-US" dirty="0"/>
              <a:t>Travel Leaders</a:t>
            </a:r>
          </a:p>
          <a:p>
            <a:pPr lvl="1"/>
            <a:r>
              <a:rPr lang="en-US" dirty="0"/>
              <a:t>Anthony Travel (Athletics</a:t>
            </a:r>
            <a:r>
              <a:rPr lang="en-US" dirty="0" smtClean="0"/>
              <a:t>)</a:t>
            </a:r>
            <a:endParaRPr lang="en-US" dirty="0"/>
          </a:p>
        </p:txBody>
      </p:sp>
    </p:spTree>
    <p:extLst>
      <p:ext uri="{BB962C8B-B14F-4D97-AF65-F5344CB8AC3E}">
        <p14:creationId xmlns:p14="http://schemas.microsoft.com/office/powerpoint/2010/main" val="1765393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 iBuy+ Travel Adoption Rate</a:t>
            </a:r>
            <a:endParaRPr lang="en-US"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521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 Supplier Programs</a:t>
            </a:r>
            <a:endParaRPr lang="en-US" dirty="0"/>
          </a:p>
        </p:txBody>
      </p:sp>
      <p:sp>
        <p:nvSpPr>
          <p:cNvPr id="3" name="Content Placeholder 2"/>
          <p:cNvSpPr>
            <a:spLocks noGrp="1"/>
          </p:cNvSpPr>
          <p:nvPr>
            <p:ph idx="1"/>
          </p:nvPr>
        </p:nvSpPr>
        <p:spPr/>
        <p:txBody>
          <a:bodyPr tIns="0" bIns="0">
            <a:normAutofit fontScale="62500" lnSpcReduction="20000"/>
          </a:bodyPr>
          <a:lstStyle/>
          <a:p>
            <a:pPr lvl="0"/>
            <a:r>
              <a:rPr lang="en-US" dirty="0"/>
              <a:t>Airline programs</a:t>
            </a:r>
          </a:p>
          <a:p>
            <a:pPr lvl="1"/>
            <a:r>
              <a:rPr lang="en-US" dirty="0"/>
              <a:t>United pricing agreement</a:t>
            </a:r>
          </a:p>
          <a:p>
            <a:pPr lvl="1"/>
            <a:r>
              <a:rPr lang="en-US" dirty="0"/>
              <a:t>Delta pricing agreement</a:t>
            </a:r>
          </a:p>
          <a:p>
            <a:pPr lvl="1"/>
            <a:r>
              <a:rPr lang="en-US" dirty="0"/>
              <a:t>Southwest pricing agreement</a:t>
            </a:r>
          </a:p>
          <a:p>
            <a:pPr lvl="1"/>
            <a:r>
              <a:rPr lang="en-US" dirty="0"/>
              <a:t>American Business Extra rewards program</a:t>
            </a:r>
          </a:p>
          <a:p>
            <a:pPr lvl="0"/>
            <a:r>
              <a:rPr lang="en-US" dirty="0"/>
              <a:t>Hotel programs</a:t>
            </a:r>
          </a:p>
          <a:p>
            <a:pPr lvl="1"/>
            <a:r>
              <a:rPr lang="en-US" dirty="0"/>
              <a:t>Best Western</a:t>
            </a:r>
          </a:p>
          <a:p>
            <a:pPr lvl="1"/>
            <a:r>
              <a:rPr lang="en-US" dirty="0"/>
              <a:t>Wyndham</a:t>
            </a:r>
          </a:p>
          <a:p>
            <a:pPr lvl="1"/>
            <a:r>
              <a:rPr lang="en-US" dirty="0"/>
              <a:t>InterContinental </a:t>
            </a:r>
          </a:p>
          <a:p>
            <a:pPr lvl="1"/>
            <a:r>
              <a:rPr lang="en-US" dirty="0"/>
              <a:t>Hotels.com</a:t>
            </a:r>
          </a:p>
          <a:p>
            <a:pPr lvl="1"/>
            <a:r>
              <a:rPr lang="en-US" dirty="0"/>
              <a:t>Club Quarters</a:t>
            </a:r>
          </a:p>
          <a:p>
            <a:pPr lvl="1"/>
            <a:r>
              <a:rPr lang="en-US" dirty="0"/>
              <a:t>Local DC hotel agreements</a:t>
            </a:r>
          </a:p>
          <a:p>
            <a:pPr lvl="0"/>
            <a:r>
              <a:rPr lang="en-US" dirty="0"/>
              <a:t>Enterprise/National Car Rental (E&amp;I Cooperative)</a:t>
            </a:r>
          </a:p>
          <a:p>
            <a:pPr lvl="0"/>
            <a:r>
              <a:rPr lang="en-US" dirty="0"/>
              <a:t>Enterprise CarShare</a:t>
            </a:r>
          </a:p>
          <a:p>
            <a:pPr lvl="0"/>
            <a:r>
              <a:rPr lang="en-US" dirty="0"/>
              <a:t>Uber and </a:t>
            </a:r>
            <a:r>
              <a:rPr lang="en-US" dirty="0" smtClean="0"/>
              <a:t>Lyft</a:t>
            </a:r>
          </a:p>
          <a:p>
            <a:pPr lvl="0"/>
            <a:r>
              <a:rPr lang="en-US" dirty="0" smtClean="0"/>
              <a:t>Charter buses and chauffeured service</a:t>
            </a:r>
            <a:endParaRPr lang="en-US" dirty="0"/>
          </a:p>
        </p:txBody>
      </p:sp>
    </p:spTree>
    <p:extLst>
      <p:ext uri="{BB962C8B-B14F-4D97-AF65-F5344CB8AC3E}">
        <p14:creationId xmlns:p14="http://schemas.microsoft.com/office/powerpoint/2010/main" val="2526541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 Usage of Contract Carriers</a:t>
            </a:r>
            <a:endParaRPr lang="en-US"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6340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 Usage of Car Rental Suppliers</a:t>
            </a:r>
            <a:endParaRPr lang="en-US"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8136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CTEM Presentation Template_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CTEM Presentation Template [Read-Only]" id="{D92DE040-BDE5-4828-9A42-4B37384DE704}" vid="{0CF1F0BC-26A3-4626-9AD5-A65709F743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 SCTEM Template</Template>
  <TotalTime>2451</TotalTime>
  <Words>1800</Words>
  <Application>Microsoft Macintosh PowerPoint</Application>
  <PresentationFormat>On-screen Show (4:3)</PresentationFormat>
  <Paragraphs>268</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Avenir Book</vt:lpstr>
      <vt:lpstr>Avenir Medium</vt:lpstr>
      <vt:lpstr>Calibri</vt:lpstr>
      <vt:lpstr>Superclarendon Bold</vt:lpstr>
      <vt:lpstr>Superclarendon Light</vt:lpstr>
      <vt:lpstr>Wingdings</vt:lpstr>
      <vt:lpstr>SCTEM Presentation Template_2017</vt:lpstr>
      <vt:lpstr>University and Supplier Collaboration</vt:lpstr>
      <vt:lpstr>GW Background</vt:lpstr>
      <vt:lpstr>GW Annual Travel Spending</vt:lpstr>
      <vt:lpstr>GW Annual Airfare</vt:lpstr>
      <vt:lpstr>GW Travel Program</vt:lpstr>
      <vt:lpstr>GW iBuy+ Travel Adoption Rate</vt:lpstr>
      <vt:lpstr>GW Supplier Programs</vt:lpstr>
      <vt:lpstr>GW Usage of Contract Carriers</vt:lpstr>
      <vt:lpstr>GW Usage of Car Rental Suppliers</vt:lpstr>
      <vt:lpstr>GW Future Initiatives</vt:lpstr>
      <vt:lpstr>PowerPoint Presentation</vt:lpstr>
      <vt:lpstr>COLLABORATION:  A Story of Evolution and Partnership</vt:lpstr>
      <vt:lpstr>PRESENTED BY</vt:lpstr>
      <vt:lpstr>UNIVERSITY OF WISCONSIN SYSTEM IS……</vt:lpstr>
      <vt:lpstr>PROGRAM GOALS The “Art” of Continual Balance</vt:lpstr>
      <vt:lpstr>TMC &amp; BOOKING TOOLS A     STORY </vt:lpstr>
      <vt:lpstr>EFFICIENCY = SAVINGS </vt:lpstr>
      <vt:lpstr> </vt:lpstr>
      <vt:lpstr>AIRLINE PARTNERSHIP TIPS </vt:lpstr>
      <vt:lpstr>  </vt:lpstr>
      <vt:lpstr>HOTEL PARTNERSHIP TIPS  </vt:lpstr>
      <vt:lpstr> CAR RENTAL GROWTH BY FY</vt:lpstr>
      <vt:lpstr>CAR RENTAL PARTNERSHIP TIPS</vt:lpstr>
      <vt:lpstr>WHAT SUCCESS LOOKS LIKE </vt:lpstr>
      <vt:lpstr>COMBINED PROGRAM SAVINGS FY2017 </vt:lpstr>
      <vt:lpstr>MOVING FORWARD Maintaining Success &amp; Addressing Challenges</vt:lpstr>
      <vt:lpstr>NEW APPROACH - SUPPLIERS Integrate Partner Offerings Into Itinerary</vt:lpstr>
      <vt:lpstr>PARTNER BENEFITS </vt:lpstr>
      <vt:lpstr>WE’RE HAPPY TO TAKE ?</vt:lpstr>
      <vt:lpstr>MANAGED TRAVEL BEGINS &amp; CONTINUES WITH STRONG TOP – DOWN LEADERSHIP A few words from our Travel program sponsors</vt:lpstr>
      <vt:lpstr>MOVING FORWARD Maintaining Success &amp; Addressing Challenges</vt:lpstr>
      <vt:lpstr>MOVING FORWARD Maintaining Success &amp; Addressing Challenges</vt:lpstr>
      <vt:lpstr>PowerPoint Presentation</vt:lpstr>
    </vt:vector>
  </TitlesOfParts>
  <Company>Fox World Travel</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from the Implementation Front</dc:title>
  <dc:creator>Terri Gill</dc:creator>
  <cp:lastModifiedBy>Taylor Harvath</cp:lastModifiedBy>
  <cp:revision>234</cp:revision>
  <cp:lastPrinted>2014-09-14T21:04:07Z</cp:lastPrinted>
  <dcterms:created xsi:type="dcterms:W3CDTF">2014-09-14T14:50:48Z</dcterms:created>
  <dcterms:modified xsi:type="dcterms:W3CDTF">2017-10-10T12:44:25Z</dcterms:modified>
</cp:coreProperties>
</file>