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tmp" ContentType="image/png"/>
  <Default Extension="gif" ContentType="image/gif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61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18"/>
  </p:notesMasterIdLst>
  <p:sldIdLst>
    <p:sldId id="256" r:id="rId3"/>
    <p:sldId id="269" r:id="rId4"/>
    <p:sldId id="275" r:id="rId5"/>
    <p:sldId id="276" r:id="rId6"/>
    <p:sldId id="277" r:id="rId7"/>
    <p:sldId id="278" r:id="rId8"/>
    <p:sldId id="279" r:id="rId9"/>
    <p:sldId id="263" r:id="rId10"/>
    <p:sldId id="272" r:id="rId11"/>
    <p:sldId id="274" r:id="rId12"/>
    <p:sldId id="258" r:id="rId13"/>
    <p:sldId id="271" r:id="rId14"/>
    <p:sldId id="273" r:id="rId15"/>
    <p:sldId id="266" r:id="rId16"/>
    <p:sldId id="281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B49"/>
    <a:srgbClr val="0590AC"/>
    <a:srgbClr val="DCF2FF"/>
    <a:srgbClr val="B0E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09"/>
  </p:normalViewPr>
  <p:slideViewPr>
    <p:cSldViewPr snapToGrid="0" snapToObjects="1">
      <p:cViewPr>
        <p:scale>
          <a:sx n="75" d="100"/>
          <a:sy n="75" d="100"/>
        </p:scale>
        <p:origin x="936" y="5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931311-6F3A-3E43-A8CA-CD3D1DAD6CFF}" type="datetimeFigureOut">
              <a:rPr lang="en-US" smtClean="0"/>
              <a:t>10/10/17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E35B66-E662-E04B-8067-62E9BC2FD8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124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3092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0497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Shape 3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5232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9769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26" name="Shape 3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6508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35B66-E662-E04B-8067-62E9BC2FD80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8064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7725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C5048-8EE3-4B8C-848D-F47579D9FC11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814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gi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w/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953487"/>
            <a:ext cx="82296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423513"/>
            <a:ext cx="8229600" cy="1575778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003B4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739F5F-85DD-B146-B5D1-DDE3FCC188B0}" type="datetimeFigureOut">
              <a:rPr lang="en-US" smtClean="0"/>
              <a:t>10/10/17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2898" y="6187048"/>
            <a:ext cx="2526249" cy="53442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CC9EEC-D9C5-7B47-B558-BC590630C4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766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739F5F-85DD-B146-B5D1-DDE3FCC188B0}" type="datetimeFigureOut">
              <a:rPr lang="en-US" smtClean="0"/>
              <a:t>10/10/17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2898" y="6187048"/>
            <a:ext cx="2526249" cy="53442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CC9EEC-D9C5-7B47-B558-BC590630C4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588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739F5F-85DD-B146-B5D1-DDE3FCC188B0}" type="datetimeFigureOut">
              <a:rPr lang="en-US" smtClean="0"/>
              <a:t>10/10/17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2898" y="6187048"/>
            <a:ext cx="2526249" cy="53442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CC9EEC-D9C5-7B47-B558-BC590630C4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6515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</a:t>
            </a:r>
            <a:r>
              <a:rPr lang="en-US" smtClean="0"/>
              <a:t>to ecvcvdit </a:t>
            </a: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739F5F-85DD-B146-B5D1-DDE3FCC188B0}" type="datetimeFigureOut">
              <a:rPr lang="en-US" smtClean="0"/>
              <a:t>10/10/17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2898" y="6187048"/>
            <a:ext cx="2526249" cy="53442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CC9EEC-D9C5-7B47-B558-BC590630C4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862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1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38" cy="763650"/>
          </a:xfrm>
          <a:prstGeom prst="rect">
            <a:avLst/>
          </a:prstGeom>
        </p:spPr>
        <p:txBody>
          <a:bodyPr wrap="square" lIns="243800" tIns="243800" rIns="243800" bIns="243800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8" name="Shape 28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38" cy="4555200"/>
          </a:xfrm>
          <a:prstGeom prst="rect">
            <a:avLst/>
          </a:prstGeom>
        </p:spPr>
        <p:txBody>
          <a:bodyPr wrap="square" lIns="243800" tIns="243800" rIns="243800" bIns="243800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9" name="Shape 289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63" cy="524850"/>
          </a:xfrm>
          <a:prstGeom prst="rect">
            <a:avLst/>
          </a:prstGeom>
          <a:noFill/>
          <a:ln>
            <a:noFill/>
          </a:ln>
        </p:spPr>
        <p:txBody>
          <a:bodyPr wrap="square" lIns="243800" tIns="243800" rIns="243800" bIns="243800" anchor="ctr" anchorCtr="0">
            <a:noAutofit/>
          </a:bodyPr>
          <a:lstStyle/>
          <a:p>
            <a:fld id="{00000000-1234-1234-1234-123412341234}" type="slidenum">
              <a:rPr lang="en-US" sz="1388" smtClean="0"/>
              <a:pPr/>
              <a:t>‹#›</a:t>
            </a:fld>
            <a:endParaRPr lang="en-US" sz="1388" dirty="0"/>
          </a:p>
        </p:txBody>
      </p:sp>
    </p:spTree>
    <p:extLst>
      <p:ext uri="{BB962C8B-B14F-4D97-AF65-F5344CB8AC3E}">
        <p14:creationId xmlns:p14="http://schemas.microsoft.com/office/powerpoint/2010/main" val="163295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150"/>
          </a:xfrm>
          <a:prstGeom prst="rect">
            <a:avLst/>
          </a:prstGeom>
          <a:noFill/>
          <a:ln>
            <a:noFill/>
          </a:ln>
        </p:spPr>
        <p:txBody>
          <a:bodyPr wrap="square" lIns="243800" tIns="243800" rIns="243800" bIns="243800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D47"/>
              </a:buClr>
              <a:buFont typeface="Montserrat"/>
              <a:buNone/>
              <a:defRPr sz="2400" b="1" i="0" u="none" strike="noStrike" cap="none">
                <a:solidFill>
                  <a:srgbClr val="333D4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Montserrat"/>
              <a:buNone/>
              <a:defRPr sz="3600" b="1" i="0" u="none" strike="noStrike" cap="none">
                <a:solidFill>
                  <a:srgbClr val="DA000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indent="0" rtl="0">
              <a:spcBef>
                <a:spcPts val="0"/>
              </a:spcBef>
              <a:buClr>
                <a:schemeClr val="accent1"/>
              </a:buClr>
              <a:buFont typeface="Montserrat"/>
              <a:buNone/>
              <a:defRPr sz="3600" b="1">
                <a:solidFill>
                  <a:srgbClr val="DA000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indent="0" rtl="0">
              <a:spcBef>
                <a:spcPts val="0"/>
              </a:spcBef>
              <a:buClr>
                <a:schemeClr val="accent1"/>
              </a:buClr>
              <a:buFont typeface="Montserrat"/>
              <a:buNone/>
              <a:defRPr sz="3600" b="1">
                <a:solidFill>
                  <a:srgbClr val="DA000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indent="0" rtl="0">
              <a:spcBef>
                <a:spcPts val="0"/>
              </a:spcBef>
              <a:buClr>
                <a:schemeClr val="accent1"/>
              </a:buClr>
              <a:buFont typeface="Montserrat"/>
              <a:buNone/>
              <a:defRPr sz="3600" b="1">
                <a:solidFill>
                  <a:srgbClr val="DA000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indent="0" rtl="0">
              <a:spcBef>
                <a:spcPts val="0"/>
              </a:spcBef>
              <a:buClr>
                <a:schemeClr val="accent1"/>
              </a:buClr>
              <a:buFont typeface="Montserrat"/>
              <a:buNone/>
              <a:defRPr sz="3600" b="1">
                <a:solidFill>
                  <a:srgbClr val="DA000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indent="0" rtl="0">
              <a:spcBef>
                <a:spcPts val="0"/>
              </a:spcBef>
              <a:buClr>
                <a:schemeClr val="accent1"/>
              </a:buClr>
              <a:buFont typeface="Montserrat"/>
              <a:buNone/>
              <a:defRPr sz="3600" b="1">
                <a:solidFill>
                  <a:srgbClr val="DA000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indent="0" rtl="0">
              <a:spcBef>
                <a:spcPts val="0"/>
              </a:spcBef>
              <a:buClr>
                <a:schemeClr val="accent1"/>
              </a:buClr>
              <a:buFont typeface="Montserrat"/>
              <a:buNone/>
              <a:defRPr sz="3600" b="1">
                <a:solidFill>
                  <a:srgbClr val="DA000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indent="0" rtl="0">
              <a:spcBef>
                <a:spcPts val="0"/>
              </a:spcBef>
              <a:buClr>
                <a:schemeClr val="accent1"/>
              </a:buClr>
              <a:buFont typeface="Montserrat"/>
              <a:buNone/>
              <a:defRPr sz="3600" b="1">
                <a:solidFill>
                  <a:srgbClr val="DA000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5385275" y="1600200"/>
            <a:ext cx="3301538" cy="4067550"/>
          </a:xfrm>
          <a:prstGeom prst="rect">
            <a:avLst/>
          </a:prstGeom>
          <a:noFill/>
          <a:ln>
            <a:noFill/>
          </a:ln>
        </p:spPr>
        <p:txBody>
          <a:bodyPr wrap="square" lIns="243800" tIns="243800" rIns="243800" bIns="243800" anchor="t" anchorCtr="0"/>
          <a:lstStyle>
            <a:lvl1pPr marL="0" marR="0" lvl="0" indent="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D47"/>
              </a:buClr>
              <a:buSzPct val="100000"/>
              <a:buFont typeface="Montserrat"/>
              <a:buChar char="-"/>
              <a:defRPr sz="1800" b="0" i="0" u="none" strike="noStrike" cap="none">
                <a:solidFill>
                  <a:srgbClr val="333D4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457200" marR="0" lvl="1" indent="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D47"/>
              </a:buClr>
              <a:buSzPct val="100000"/>
              <a:buFont typeface="Montserrat"/>
              <a:buChar char="-"/>
              <a:defRPr sz="1800" b="0" i="0" u="none" strike="noStrike" cap="none">
                <a:solidFill>
                  <a:srgbClr val="333D4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914400" marR="0" lvl="2" indent="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D47"/>
              </a:buClr>
              <a:buSzPct val="100000"/>
              <a:buFont typeface="Montserrat"/>
              <a:buChar char="-"/>
              <a:defRPr sz="1800" b="0" i="0" u="none" strike="noStrike" cap="none">
                <a:solidFill>
                  <a:srgbClr val="333D4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371600" marR="0" lvl="3" indent="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D47"/>
              </a:buClr>
              <a:buSzPct val="100000"/>
              <a:buFont typeface="Montserrat"/>
              <a:buChar char="-"/>
              <a:defRPr sz="1800" b="0" i="0" u="none" strike="noStrike" cap="none">
                <a:solidFill>
                  <a:srgbClr val="333D4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828800" marR="0" lvl="4" indent="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D47"/>
              </a:buClr>
              <a:buSzPct val="100000"/>
              <a:buFont typeface="Montserrat"/>
              <a:buChar char="-"/>
              <a:defRPr sz="1800" b="0" i="0" u="none" strike="noStrike" cap="none">
                <a:solidFill>
                  <a:srgbClr val="333D4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286000" marR="0" lvl="5" indent="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D47"/>
              </a:buClr>
              <a:buSzPct val="100000"/>
              <a:buFont typeface="Montserrat"/>
              <a:buChar char="-"/>
              <a:defRPr sz="1800" b="0" i="0" u="none" strike="noStrike" cap="none">
                <a:solidFill>
                  <a:srgbClr val="333D4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2743200" marR="0" lvl="6" indent="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D47"/>
              </a:buClr>
              <a:buSzPct val="100000"/>
              <a:buFont typeface="Montserrat"/>
              <a:buChar char="-"/>
              <a:defRPr sz="1800" b="0" i="0" u="none" strike="noStrike" cap="none">
                <a:solidFill>
                  <a:srgbClr val="333D4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200400" marR="0" lvl="7" indent="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D47"/>
              </a:buClr>
              <a:buSzPct val="100000"/>
              <a:buFont typeface="Montserrat"/>
              <a:buChar char="-"/>
              <a:defRPr sz="1800" b="0" i="0" u="none" strike="noStrike" cap="none">
                <a:solidFill>
                  <a:srgbClr val="333D4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3657600" marR="0" lvl="8" indent="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D47"/>
              </a:buClr>
              <a:buSzPct val="100000"/>
              <a:buFont typeface="Montserrat"/>
              <a:buChar char="-"/>
              <a:defRPr sz="1800" b="0" i="0" u="none" strike="noStrike" cap="none">
                <a:solidFill>
                  <a:srgbClr val="333D4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90" name="Shape 190"/>
          <p:cNvSpPr txBox="1">
            <a:spLocks noGrp="1"/>
          </p:cNvSpPr>
          <p:nvPr>
            <p:ph type="body" idx="2"/>
          </p:nvPr>
        </p:nvSpPr>
        <p:spPr>
          <a:xfrm>
            <a:off x="1150150" y="1600200"/>
            <a:ext cx="3301538" cy="4165950"/>
          </a:xfrm>
          <a:prstGeom prst="rect">
            <a:avLst/>
          </a:prstGeom>
          <a:noFill/>
          <a:ln>
            <a:noFill/>
          </a:ln>
        </p:spPr>
        <p:txBody>
          <a:bodyPr wrap="square" lIns="243800" tIns="243800" rIns="243800" bIns="243800" anchor="t" anchorCtr="0"/>
          <a:lstStyle>
            <a:lvl1pPr marL="0" marR="0" lvl="0" indent="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D47"/>
              </a:buClr>
              <a:buSzPct val="100000"/>
              <a:buFont typeface="Montserrat"/>
              <a:buChar char="-"/>
              <a:defRPr sz="1800" b="0" i="0" u="none" strike="noStrike" cap="none">
                <a:solidFill>
                  <a:srgbClr val="333D4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457200" marR="0" lvl="1" indent="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D47"/>
              </a:buClr>
              <a:buSzPct val="100000"/>
              <a:buFont typeface="Montserrat"/>
              <a:buChar char="-"/>
              <a:defRPr sz="1800" b="0" i="0" u="none" strike="noStrike" cap="none">
                <a:solidFill>
                  <a:srgbClr val="333D4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914400" marR="0" lvl="2" indent="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D47"/>
              </a:buClr>
              <a:buSzPct val="100000"/>
              <a:buFont typeface="Montserrat"/>
              <a:buChar char="-"/>
              <a:defRPr sz="1800" b="0" i="0" u="none" strike="noStrike" cap="none">
                <a:solidFill>
                  <a:srgbClr val="333D4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371600" marR="0" lvl="3" indent="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D47"/>
              </a:buClr>
              <a:buSzPct val="100000"/>
              <a:buFont typeface="Montserrat"/>
              <a:buChar char="-"/>
              <a:defRPr sz="1800" b="0" i="0" u="none" strike="noStrike" cap="none">
                <a:solidFill>
                  <a:srgbClr val="333D4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828800" marR="0" lvl="4" indent="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D47"/>
              </a:buClr>
              <a:buSzPct val="100000"/>
              <a:buFont typeface="Montserrat"/>
              <a:buChar char="-"/>
              <a:defRPr sz="1800" b="0" i="0" u="none" strike="noStrike" cap="none">
                <a:solidFill>
                  <a:srgbClr val="333D4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286000" marR="0" lvl="5" indent="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D47"/>
              </a:buClr>
              <a:buSzPct val="100000"/>
              <a:buFont typeface="Montserrat"/>
              <a:buChar char="-"/>
              <a:defRPr sz="1800" b="0" i="0" u="none" strike="noStrike" cap="none">
                <a:solidFill>
                  <a:srgbClr val="333D4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2743200" marR="0" lvl="6" indent="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D47"/>
              </a:buClr>
              <a:buSzPct val="100000"/>
              <a:buFont typeface="Montserrat"/>
              <a:buChar char="-"/>
              <a:defRPr sz="1800" b="0" i="0" u="none" strike="noStrike" cap="none">
                <a:solidFill>
                  <a:srgbClr val="333D4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200400" marR="0" lvl="7" indent="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D47"/>
              </a:buClr>
              <a:buSzPct val="100000"/>
              <a:buFont typeface="Montserrat"/>
              <a:buChar char="-"/>
              <a:defRPr sz="1800" b="0" i="0" u="none" strike="noStrike" cap="none">
                <a:solidFill>
                  <a:srgbClr val="333D4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3657600" marR="0" lvl="8" indent="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D47"/>
              </a:buClr>
              <a:buSzPct val="100000"/>
              <a:buFont typeface="Montserrat"/>
              <a:buChar char="-"/>
              <a:defRPr sz="1800" b="0" i="0" u="none" strike="noStrike" cap="none">
                <a:solidFill>
                  <a:srgbClr val="333D4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7566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9C2B4-70D6-40F0-AA17-4412E17E81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339D3-44A1-4EF1-9324-B496561598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571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9C2B4-70D6-40F0-AA17-4412E17E81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339D3-44A1-4EF1-9324-B496561598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2936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9C2B4-70D6-40F0-AA17-4412E17E81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339D3-44A1-4EF1-9324-B496561598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2437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9C2B4-70D6-40F0-AA17-4412E17E81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339D3-44A1-4EF1-9324-B496561598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552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9C2B4-70D6-40F0-AA17-4412E17E81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339D3-44A1-4EF1-9324-B496561598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0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942418"/>
            <a:ext cx="82296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429500"/>
            <a:ext cx="82296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003B4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739F5F-85DD-B146-B5D1-DDE3FCC188B0}" type="datetimeFigureOut">
              <a:rPr lang="en-US" smtClean="0"/>
              <a:t>10/10/17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2898" y="6187048"/>
            <a:ext cx="2526249" cy="53442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CC9EEC-D9C5-7B47-B558-BC590630C48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457200" y="6273224"/>
            <a:ext cx="2342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Avenir Medium"/>
              </a:rPr>
              <a:t>2017</a:t>
            </a:r>
          </a:p>
          <a:p>
            <a:endParaRPr lang="en-US" sz="1200" dirty="0">
              <a:solidFill>
                <a:schemeClr val="accent5">
                  <a:lumMod val="50000"/>
                </a:schemeClr>
              </a:solidFill>
              <a:latin typeface="Avenir Medium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720" y="6188970"/>
            <a:ext cx="1529080" cy="58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134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9C2B4-70D6-40F0-AA17-4412E17E81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339D3-44A1-4EF1-9324-B496561598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8291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9C2B4-70D6-40F0-AA17-4412E17E81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339D3-44A1-4EF1-9324-B496561598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3408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9C2B4-70D6-40F0-AA17-4412E17E81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339D3-44A1-4EF1-9324-B496561598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8357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9C2B4-70D6-40F0-AA17-4412E17E81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339D3-44A1-4EF1-9324-B496561598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5942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9C2B4-70D6-40F0-AA17-4412E17E81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339D3-44A1-4EF1-9324-B496561598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1564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9C2B4-70D6-40F0-AA17-4412E17E81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339D3-44A1-4EF1-9324-B496561598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299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739F5F-85DD-B146-B5D1-DDE3FCC188B0}" type="datetimeFigureOut">
              <a:rPr lang="en-US" smtClean="0"/>
              <a:t>10/10/17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2898" y="6187048"/>
            <a:ext cx="2526249" cy="53442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CC9EEC-D9C5-7B47-B558-BC590630C4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966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3B49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739F5F-85DD-B146-B5D1-DDE3FCC188B0}" type="datetimeFigureOut">
              <a:rPr lang="en-US" smtClean="0"/>
              <a:t>10/10/17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2898" y="6187048"/>
            <a:ext cx="2526249" cy="53442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CC9EEC-D9C5-7B47-B558-BC590630C4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646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739F5F-85DD-B146-B5D1-DDE3FCC188B0}" type="datetimeFigureOut">
              <a:rPr lang="en-US" smtClean="0"/>
              <a:t>10/10/17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2898" y="6187048"/>
            <a:ext cx="2526249" cy="53442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CC9EEC-D9C5-7B47-B558-BC590630C4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55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739F5F-85DD-B146-B5D1-DDE3FCC188B0}" type="datetimeFigureOut">
              <a:rPr lang="en-US" smtClean="0"/>
              <a:t>10/10/17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22898" y="6187048"/>
            <a:ext cx="2526249" cy="53442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CC9EEC-D9C5-7B47-B558-BC590630C4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486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739F5F-85DD-B146-B5D1-DDE3FCC188B0}" type="datetimeFigureOut">
              <a:rPr lang="en-US" smtClean="0"/>
              <a:t>10/10/17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22898" y="6187048"/>
            <a:ext cx="2526249" cy="53442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CC9EEC-D9C5-7B47-B558-BC590630C4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335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739F5F-85DD-B146-B5D1-DDE3FCC188B0}" type="datetimeFigureOut">
              <a:rPr lang="en-US" smtClean="0"/>
              <a:t>10/10/17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2898" y="6187048"/>
            <a:ext cx="2526249" cy="53442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CC9EEC-D9C5-7B47-B558-BC590630C4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909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739F5F-85DD-B146-B5D1-DDE3FCC188B0}" type="datetimeFigureOut">
              <a:rPr lang="en-US" smtClean="0"/>
              <a:t>10/10/17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2898" y="6187048"/>
            <a:ext cx="2526249" cy="53442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CC9EEC-D9C5-7B47-B558-BC590630C4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582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720" y="6188970"/>
            <a:ext cx="1529080" cy="585605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461473" y="484479"/>
            <a:ext cx="8225327" cy="56416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84478"/>
            <a:ext cx="8229600" cy="9331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Slide Topic Header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</a:t>
            </a:r>
            <a:r>
              <a:rPr lang="en-US" dirty="0" err="1" smtClean="0"/>
              <a:t>teChxt</a:t>
            </a:r>
            <a:r>
              <a:rPr lang="en-US" dirty="0" smtClean="0"/>
              <a:t>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Footer Placeholder 4"/>
          <p:cNvSpPr txBox="1">
            <a:spLocks/>
          </p:cNvSpPr>
          <p:nvPr userDrawn="1"/>
        </p:nvSpPr>
        <p:spPr>
          <a:xfrm>
            <a:off x="1488440" y="6126163"/>
            <a:ext cx="5398612" cy="5953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lang="en-US" sz="18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smtClean="0">
                <a:solidFill>
                  <a:schemeClr val="accent5">
                    <a:lumMod val="50000"/>
                  </a:schemeClr>
                </a:solidFill>
                <a:latin typeface="Avenir Book"/>
              </a:rPr>
              <a:t>Title will be inserted by SCTEM into the template</a:t>
            </a:r>
            <a:endParaRPr lang="en-US" sz="1200" b="0" dirty="0">
              <a:solidFill>
                <a:schemeClr val="accent5">
                  <a:lumMod val="50000"/>
                </a:schemeClr>
              </a:solidFill>
              <a:latin typeface="Avenir Book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457200" y="6273224"/>
            <a:ext cx="2342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Avenir Medium"/>
              </a:rPr>
              <a:t>2017</a:t>
            </a:r>
          </a:p>
          <a:p>
            <a:endParaRPr lang="en-US" sz="1600" dirty="0">
              <a:solidFill>
                <a:schemeClr val="accent5">
                  <a:lumMod val="50000"/>
                </a:schemeClr>
              </a:solidFill>
              <a:latin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3916261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73" r:id="rId13"/>
    <p:sldLayoutId id="2147483674" r:id="rId14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3800" b="1" i="0" kern="1200" baseline="0">
          <a:solidFill>
            <a:srgbClr val="0590AC"/>
          </a:solidFill>
          <a:latin typeface="Avenir Medium"/>
          <a:ea typeface="+mj-ea"/>
          <a:cs typeface="Superclarendon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003B49"/>
          </a:solidFill>
          <a:latin typeface="Avenir Book"/>
          <a:ea typeface="+mn-ea"/>
          <a:cs typeface="Superclarendon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003B49"/>
          </a:solidFill>
          <a:latin typeface="Avenir Book"/>
          <a:ea typeface="+mn-ea"/>
          <a:cs typeface="Superclarendon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003B49"/>
          </a:solidFill>
          <a:latin typeface="Avenir Book"/>
          <a:ea typeface="+mn-ea"/>
          <a:cs typeface="Superclarendon 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003B49"/>
          </a:solidFill>
          <a:latin typeface="Avenir Book"/>
          <a:ea typeface="+mn-ea"/>
          <a:cs typeface="Superclarendon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003B49"/>
          </a:solidFill>
          <a:latin typeface="Avenir Book"/>
          <a:ea typeface="+mn-ea"/>
          <a:cs typeface="Superclarendon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EA89C2B4-70D6-40F0-AA17-4412E17E81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10/10/17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5AF339D3-44A1-4EF1-9324-B496561598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38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tmp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6.png"/><Relationship Id="rId12" Type="http://schemas.openxmlformats.org/officeDocument/2006/relationships/image" Target="../media/image47.png"/><Relationship Id="rId13" Type="http://schemas.microsoft.com/office/2007/relationships/hdphoto" Target="../media/hdphoto1.wdp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8.jpeg"/><Relationship Id="rId4" Type="http://schemas.openxmlformats.org/officeDocument/2006/relationships/image" Target="../media/image39.png"/><Relationship Id="rId5" Type="http://schemas.openxmlformats.org/officeDocument/2006/relationships/image" Target="../media/image40.jpe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0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mailto:ksmoon@ucsd.edu" TargetMode="External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7.png"/><Relationship Id="rId12" Type="http://schemas.openxmlformats.org/officeDocument/2006/relationships/image" Target="../media/image58.png"/><Relationship Id="rId13" Type="http://schemas.openxmlformats.org/officeDocument/2006/relationships/image" Target="../media/image59.jpg"/><Relationship Id="rId14" Type="http://schemas.openxmlformats.org/officeDocument/2006/relationships/image" Target="../media/image60.jpg"/><Relationship Id="rId15" Type="http://schemas.openxmlformats.org/officeDocument/2006/relationships/image" Target="../media/image61.jpg"/><Relationship Id="rId16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Relationship Id="rId3" Type="http://schemas.openxmlformats.org/officeDocument/2006/relationships/image" Target="../media/image49.jpg"/><Relationship Id="rId4" Type="http://schemas.openxmlformats.org/officeDocument/2006/relationships/image" Target="../media/image50.jpg"/><Relationship Id="rId5" Type="http://schemas.openxmlformats.org/officeDocument/2006/relationships/image" Target="../media/image51.JPG"/><Relationship Id="rId6" Type="http://schemas.openxmlformats.org/officeDocument/2006/relationships/image" Target="../media/image52.png"/><Relationship Id="rId7" Type="http://schemas.openxmlformats.org/officeDocument/2006/relationships/image" Target="../media/image53.jpg"/><Relationship Id="rId8" Type="http://schemas.openxmlformats.org/officeDocument/2006/relationships/image" Target="../media/image54.jpg"/><Relationship Id="rId9" Type="http://schemas.openxmlformats.org/officeDocument/2006/relationships/image" Target="../media/image55.png"/><Relationship Id="rId10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png"/><Relationship Id="rId12" Type="http://schemas.openxmlformats.org/officeDocument/2006/relationships/image" Target="../media/image21.png"/><Relationship Id="rId13" Type="http://schemas.openxmlformats.org/officeDocument/2006/relationships/image" Target="../media/image22.png"/><Relationship Id="rId14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jpe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Collaboration in the Sharing Economy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708392" cy="1752600"/>
          </a:xfrm>
        </p:spPr>
        <p:txBody>
          <a:bodyPr/>
          <a:lstStyle/>
          <a:p>
            <a:r>
              <a:rPr lang="en-US" dirty="0" smtClean="0"/>
              <a:t>Dustin Earle, Lyft</a:t>
            </a:r>
          </a:p>
          <a:p>
            <a:r>
              <a:rPr lang="en-US" dirty="0" smtClean="0"/>
              <a:t>Kelsey Moon, UC San Diego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23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9557" y="860137"/>
            <a:ext cx="12662542" cy="513772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48067" y="1652925"/>
            <a:ext cx="4931603" cy="399173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36" dirty="0"/>
          </a:p>
        </p:txBody>
      </p:sp>
      <p:sp>
        <p:nvSpPr>
          <p:cNvPr id="8" name="Rectangle 7"/>
          <p:cNvSpPr/>
          <p:nvPr/>
        </p:nvSpPr>
        <p:spPr>
          <a:xfrm>
            <a:off x="-171987" y="1196946"/>
            <a:ext cx="9566803" cy="142831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36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85" y="1331706"/>
            <a:ext cx="2713773" cy="7059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458" y="1319074"/>
            <a:ext cx="2255090" cy="7312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61" y="1297968"/>
            <a:ext cx="1432825" cy="8370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509" y="1317029"/>
            <a:ext cx="1448576" cy="8837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990" y="3255371"/>
            <a:ext cx="1170848" cy="11970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48068" y="2037687"/>
            <a:ext cx="4946073" cy="595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73" b="1" dirty="0">
                <a:solidFill>
                  <a:srgbClr val="182B49"/>
                </a:solidFill>
                <a:ea typeface="Adobe Song Std L" panose="02020300000000000000" pitchFamily="18" charset="-128"/>
              </a:rPr>
              <a:t>Current State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59485" y="4723175"/>
            <a:ext cx="4946073" cy="595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73" b="1" dirty="0">
              <a:solidFill>
                <a:srgbClr val="182B49"/>
              </a:solidFill>
              <a:ea typeface="Adobe Song Std L" panose="020203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502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06061E-7 -3.25843E-6 L 0.14047 0.1005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23" y="502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1515E-7 -3.03371E-6 L 0.21828 0.285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06" y="1427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8081E-6 -3.25843E-6 L -0.30981 0.485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99" y="2427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2 0.00084 L 0.0554 0.2839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6" y="14157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8" grpId="1" animBg="1"/>
      <p:bldP spid="11" grpId="0"/>
      <p:bldP spid="11" grpId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Rideshare and the Dalai Lama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6601" y="1600200"/>
            <a:ext cx="4870798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3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08076" y="218287"/>
            <a:ext cx="3949012" cy="4987460"/>
            <a:chOff x="3153864" y="132402"/>
            <a:chExt cx="4343913" cy="5486206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2"/>
            <a:srcRect t="16389"/>
            <a:stretch/>
          </p:blipFill>
          <p:spPr>
            <a:xfrm>
              <a:off x="3153864" y="132402"/>
              <a:ext cx="4343913" cy="5486206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3237474" y="4943624"/>
              <a:ext cx="4176692" cy="60939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D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official UC San Diego rideshare partner is offering promo codes that will be made available at the time of registration. There will also be designated pick-up and drop-off locations. 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008593" y="122968"/>
            <a:ext cx="3750248" cy="4837194"/>
            <a:chOff x="2966564" y="165294"/>
            <a:chExt cx="4125272" cy="5320913"/>
          </a:xfrm>
        </p:grpSpPr>
        <p:grpSp>
          <p:nvGrpSpPr>
            <p:cNvPr id="12" name="Group 11"/>
            <p:cNvGrpSpPr/>
            <p:nvPr/>
          </p:nvGrpSpPr>
          <p:grpSpPr>
            <a:xfrm>
              <a:off x="2966564" y="165294"/>
              <a:ext cx="4125272" cy="5320913"/>
              <a:chOff x="1222137" y="165293"/>
              <a:chExt cx="4125272" cy="5320913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22137" y="165293"/>
                <a:ext cx="4125272" cy="5320913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772"/>
              <a:stretch/>
            </p:blipFill>
            <p:spPr>
              <a:xfrm>
                <a:off x="3431982" y="3546924"/>
                <a:ext cx="719232" cy="351653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4134333" y="3548382"/>
                <a:ext cx="955558" cy="470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91" dirty="0">
                    <a:solidFill>
                      <a:srgbClr val="182B49"/>
                    </a:solidFill>
                  </a:rPr>
                  <a:t>Promo Code </a:t>
                </a:r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5106586" y="3465095"/>
              <a:ext cx="1727732" cy="510139"/>
            </a:xfrm>
            <a:prstGeom prst="rect">
              <a:avLst/>
            </a:prstGeom>
            <a:noFill/>
            <a:ln w="38100">
              <a:solidFill>
                <a:srgbClr val="FFCD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36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051836" y="2041610"/>
            <a:ext cx="3051833" cy="4156034"/>
            <a:chOff x="5091651" y="510282"/>
            <a:chExt cx="3357016" cy="457163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1651" y="510282"/>
              <a:ext cx="3357016" cy="4571637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5190309" y="3866607"/>
              <a:ext cx="1193587" cy="426720"/>
            </a:xfrm>
            <a:prstGeom prst="rect">
              <a:avLst/>
            </a:prstGeom>
            <a:noFill/>
            <a:ln w="38100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36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141172" y="1458558"/>
            <a:ext cx="4623434" cy="4255983"/>
            <a:chOff x="1750037" y="1015534"/>
            <a:chExt cx="5085778" cy="4681581"/>
          </a:xfrm>
        </p:grpSpPr>
        <p:pic>
          <p:nvPicPr>
            <p:cNvPr id="16" name="Picture 15" descr="ShuttleRouteMap2.pdf - Adobe Acrobat Pro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02" t="17875" r="36103" b="9701"/>
            <a:stretch/>
          </p:blipFill>
          <p:spPr>
            <a:xfrm>
              <a:off x="1750037" y="1015534"/>
              <a:ext cx="5085778" cy="468158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6" name="Group 25"/>
            <p:cNvGrpSpPr/>
            <p:nvPr/>
          </p:nvGrpSpPr>
          <p:grpSpPr>
            <a:xfrm>
              <a:off x="3954212" y="1997073"/>
              <a:ext cx="2569707" cy="2105470"/>
              <a:chOff x="4613268" y="2189622"/>
              <a:chExt cx="2569707" cy="2105470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613268" y="2189622"/>
                <a:ext cx="512047" cy="512047"/>
                <a:chOff x="5374232" y="2285818"/>
                <a:chExt cx="632025" cy="632025"/>
              </a:xfrm>
            </p:grpSpPr>
            <p:sp>
              <p:nvSpPr>
                <p:cNvPr id="10" name="Oval 9"/>
                <p:cNvSpPr/>
                <p:nvPr/>
              </p:nvSpPr>
              <p:spPr>
                <a:xfrm>
                  <a:off x="5374232" y="2285818"/>
                  <a:ext cx="632025" cy="632025"/>
                </a:xfrm>
                <a:prstGeom prst="ellipse">
                  <a:avLst/>
                </a:prstGeom>
                <a:solidFill>
                  <a:schemeClr val="accent6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36" dirty="0"/>
                </a:p>
              </p:txBody>
            </p:sp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44645" y="2440631"/>
                  <a:ext cx="491197" cy="357234"/>
                </a:xfrm>
                <a:prstGeom prst="rect">
                  <a:avLst/>
                </a:prstGeom>
                <a:ln w="38100">
                  <a:noFill/>
                </a:ln>
              </p:spPr>
            </p:pic>
          </p:grpSp>
          <p:grpSp>
            <p:nvGrpSpPr>
              <p:cNvPr id="20" name="Group 19"/>
              <p:cNvGrpSpPr/>
              <p:nvPr/>
            </p:nvGrpSpPr>
            <p:grpSpPr>
              <a:xfrm>
                <a:off x="5301326" y="3582503"/>
                <a:ext cx="512047" cy="512047"/>
                <a:chOff x="5374232" y="2285818"/>
                <a:chExt cx="632025" cy="632025"/>
              </a:xfrm>
            </p:grpSpPr>
            <p:sp>
              <p:nvSpPr>
                <p:cNvPr id="21" name="Oval 20"/>
                <p:cNvSpPr/>
                <p:nvPr/>
              </p:nvSpPr>
              <p:spPr>
                <a:xfrm>
                  <a:off x="5374232" y="2285818"/>
                  <a:ext cx="632025" cy="632025"/>
                </a:xfrm>
                <a:prstGeom prst="ellipse">
                  <a:avLst/>
                </a:prstGeom>
                <a:solidFill>
                  <a:schemeClr val="accent6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36" dirty="0"/>
                </a:p>
              </p:txBody>
            </p:sp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44645" y="2440631"/>
                  <a:ext cx="491197" cy="357234"/>
                </a:xfrm>
                <a:prstGeom prst="rect">
                  <a:avLst/>
                </a:prstGeom>
                <a:ln w="38100">
                  <a:noFill/>
                </a:ln>
              </p:spPr>
            </p:pic>
          </p:grpSp>
          <p:grpSp>
            <p:nvGrpSpPr>
              <p:cNvPr id="23" name="Group 22"/>
              <p:cNvGrpSpPr/>
              <p:nvPr/>
            </p:nvGrpSpPr>
            <p:grpSpPr>
              <a:xfrm>
                <a:off x="6670928" y="3783045"/>
                <a:ext cx="512047" cy="512047"/>
                <a:chOff x="5374232" y="2285818"/>
                <a:chExt cx="632025" cy="632025"/>
              </a:xfrm>
            </p:grpSpPr>
            <p:sp>
              <p:nvSpPr>
                <p:cNvPr id="24" name="Oval 23"/>
                <p:cNvSpPr/>
                <p:nvPr/>
              </p:nvSpPr>
              <p:spPr>
                <a:xfrm>
                  <a:off x="5374232" y="2285818"/>
                  <a:ext cx="632025" cy="632025"/>
                </a:xfrm>
                <a:prstGeom prst="ellipse">
                  <a:avLst/>
                </a:prstGeom>
                <a:solidFill>
                  <a:schemeClr val="accent6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36" dirty="0"/>
                </a:p>
              </p:txBody>
            </p:sp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44645" y="2440631"/>
                  <a:ext cx="491197" cy="357234"/>
                </a:xfrm>
                <a:prstGeom prst="rect">
                  <a:avLst/>
                </a:prstGeom>
                <a:ln w="38100">
                  <a:noFill/>
                </a:ln>
              </p:spPr>
            </p:pic>
          </p:grpSp>
        </p:grp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135" y="1000445"/>
            <a:ext cx="4993774" cy="363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96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ethicalsystems.org/sites/default/files/pictures/short-term-long-ter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772" y="2018786"/>
            <a:ext cx="2338298" cy="155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6029" r="581"/>
          <a:stretch/>
        </p:blipFill>
        <p:spPr>
          <a:xfrm>
            <a:off x="5524432" y="2064333"/>
            <a:ext cx="3614355" cy="3942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Image result for rideshare clip 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145" y="3584191"/>
            <a:ext cx="2743445" cy="186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Image result for road clipart transparent background high definiti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3085" y="1122085"/>
            <a:ext cx="1855123" cy="358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Image result for lyft clip ar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796" y="2997160"/>
            <a:ext cx="176117" cy="17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Connector 19"/>
          <p:cNvCxnSpPr/>
          <p:nvPr/>
        </p:nvCxnSpPr>
        <p:spPr>
          <a:xfrm>
            <a:off x="2805548" y="3212523"/>
            <a:ext cx="0" cy="429491"/>
          </a:xfrm>
          <a:prstGeom prst="line">
            <a:avLst/>
          </a:prstGeom>
          <a:ln>
            <a:solidFill>
              <a:srgbClr val="72C2A5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330720" y="3652451"/>
            <a:ext cx="929697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825" dirty="0">
                <a:solidFill>
                  <a:prstClr val="black"/>
                </a:solidFill>
              </a:rPr>
              <a:t>Activate </a:t>
            </a:r>
            <a:r>
              <a:rPr lang="en-US" sz="975" b="1" dirty="0">
                <a:solidFill>
                  <a:prstClr val="black"/>
                </a:solidFill>
              </a:rPr>
              <a:t>Business Travel Accounts</a:t>
            </a:r>
          </a:p>
        </p:txBody>
      </p:sp>
      <p:pic>
        <p:nvPicPr>
          <p:cNvPr id="36" name="Picture 12" descr="Image result for lyft clip ar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714" y="2606299"/>
            <a:ext cx="176117" cy="17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Straight Connector 36"/>
          <p:cNvCxnSpPr/>
          <p:nvPr/>
        </p:nvCxnSpPr>
        <p:spPr>
          <a:xfrm flipH="1">
            <a:off x="2254772" y="2235778"/>
            <a:ext cx="6250" cy="370520"/>
          </a:xfrm>
          <a:prstGeom prst="line">
            <a:avLst/>
          </a:prstGeom>
          <a:ln>
            <a:solidFill>
              <a:srgbClr val="72C2A5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547170" y="1913882"/>
            <a:ext cx="1669877" cy="3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825" dirty="0">
                <a:solidFill>
                  <a:prstClr val="black"/>
                </a:solidFill>
              </a:rPr>
              <a:t>Onboard </a:t>
            </a:r>
            <a:r>
              <a:rPr lang="en-US" sz="975" b="1" dirty="0">
                <a:solidFill>
                  <a:prstClr val="black"/>
                </a:solidFill>
              </a:rPr>
              <a:t>Concierge Platform</a:t>
            </a:r>
            <a:r>
              <a:rPr lang="en-US" sz="825" dirty="0">
                <a:solidFill>
                  <a:prstClr val="black"/>
                </a:solidFill>
              </a:rPr>
              <a:t>: </a:t>
            </a:r>
            <a:r>
              <a:rPr lang="en-US" sz="900" b="1" i="1" dirty="0">
                <a:solidFill>
                  <a:srgbClr val="006A96"/>
                </a:solidFill>
              </a:rPr>
              <a:t>Patient Experience Team </a:t>
            </a:r>
          </a:p>
        </p:txBody>
      </p:sp>
      <p:pic>
        <p:nvPicPr>
          <p:cNvPr id="41" name="Picture 12" descr="Image result for lyft clip ar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626" y="3186515"/>
            <a:ext cx="176117" cy="17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Straight Connector 41"/>
          <p:cNvCxnSpPr/>
          <p:nvPr/>
        </p:nvCxnSpPr>
        <p:spPr>
          <a:xfrm>
            <a:off x="1650683" y="3391470"/>
            <a:ext cx="0" cy="795286"/>
          </a:xfrm>
          <a:prstGeom prst="line">
            <a:avLst/>
          </a:prstGeom>
          <a:ln>
            <a:solidFill>
              <a:srgbClr val="72C2A5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206938" y="4195547"/>
            <a:ext cx="883538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825" dirty="0">
                <a:solidFill>
                  <a:prstClr val="black"/>
                </a:solidFill>
              </a:rPr>
              <a:t>Revamp </a:t>
            </a:r>
            <a:r>
              <a:rPr lang="en-US" sz="975" b="1" dirty="0">
                <a:solidFill>
                  <a:prstClr val="black"/>
                </a:solidFill>
              </a:rPr>
              <a:t>Safe Rides</a:t>
            </a:r>
            <a:r>
              <a:rPr lang="en-US" sz="825" dirty="0">
                <a:solidFill>
                  <a:prstClr val="black"/>
                </a:solidFill>
              </a:rPr>
              <a:t> program </a:t>
            </a:r>
          </a:p>
        </p:txBody>
      </p:sp>
      <p:pic>
        <p:nvPicPr>
          <p:cNvPr id="45" name="Picture 12" descr="Image result for lyft clip ar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08" y="3249988"/>
            <a:ext cx="176117" cy="17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24248" y="4789762"/>
            <a:ext cx="1620881" cy="657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975" b="1" dirty="0">
                <a:solidFill>
                  <a:prstClr val="black"/>
                </a:solidFill>
              </a:rPr>
              <a:t>Pilot Programs</a:t>
            </a:r>
          </a:p>
          <a:p>
            <a:pPr marL="128588" indent="-128588" defTabSz="685800">
              <a:buFont typeface="Wingdings" panose="05000000000000000000" pitchFamily="2" charset="2"/>
              <a:buChar char="§"/>
            </a:pPr>
            <a:r>
              <a:rPr lang="en-US" sz="900" b="1" i="1" dirty="0">
                <a:solidFill>
                  <a:srgbClr val="006A96"/>
                </a:solidFill>
              </a:rPr>
              <a:t>Mixed-use parking permits </a:t>
            </a:r>
          </a:p>
          <a:p>
            <a:pPr marL="128588" indent="-128588" defTabSz="685800">
              <a:buFont typeface="Wingdings" panose="05000000000000000000" pitchFamily="2" charset="2"/>
              <a:buChar char="§"/>
            </a:pPr>
            <a:r>
              <a:rPr lang="en-US" sz="900" b="1" i="1" dirty="0">
                <a:solidFill>
                  <a:srgbClr val="006A96"/>
                </a:solidFill>
              </a:rPr>
              <a:t>Supplement existing pro-ride programs</a:t>
            </a:r>
          </a:p>
        </p:txBody>
      </p:sp>
      <p:cxnSp>
        <p:nvCxnSpPr>
          <p:cNvPr id="50" name="Straight Connector 49"/>
          <p:cNvCxnSpPr/>
          <p:nvPr/>
        </p:nvCxnSpPr>
        <p:spPr>
          <a:xfrm>
            <a:off x="650666" y="3433031"/>
            <a:ext cx="0" cy="1324273"/>
          </a:xfrm>
          <a:prstGeom prst="line">
            <a:avLst/>
          </a:prstGeom>
          <a:ln>
            <a:solidFill>
              <a:srgbClr val="72C2A5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573731" y="4886903"/>
            <a:ext cx="1197994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125" b="1" dirty="0">
                <a:solidFill>
                  <a:prstClr val="white"/>
                </a:solidFill>
              </a:rPr>
              <a:t>Rebates</a:t>
            </a:r>
            <a:r>
              <a:rPr lang="en-US" sz="1050" dirty="0">
                <a:solidFill>
                  <a:prstClr val="white"/>
                </a:solidFill>
              </a:rPr>
              <a:t> and Rideshare </a:t>
            </a:r>
            <a:r>
              <a:rPr lang="en-US" sz="1125" b="1" dirty="0">
                <a:solidFill>
                  <a:prstClr val="white"/>
                </a:solidFill>
              </a:rPr>
              <a:t>credits</a:t>
            </a:r>
            <a:r>
              <a:rPr lang="en-US" sz="1050" dirty="0">
                <a:solidFill>
                  <a:prstClr val="white"/>
                </a:solidFill>
              </a:rPr>
              <a:t> to support UC San Diego programs</a:t>
            </a:r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8134066" y="4424588"/>
            <a:ext cx="178803" cy="0"/>
          </a:xfrm>
          <a:prstGeom prst="line">
            <a:avLst/>
          </a:prstGeom>
          <a:solidFill>
            <a:srgbClr val="0070C0"/>
          </a:solidFill>
          <a:ln>
            <a:solidFill>
              <a:srgbClr val="72C2A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8124244" y="4434723"/>
            <a:ext cx="9821" cy="398657"/>
          </a:xfrm>
          <a:prstGeom prst="line">
            <a:avLst/>
          </a:prstGeom>
          <a:solidFill>
            <a:srgbClr val="0070C0"/>
          </a:solidFill>
          <a:ln>
            <a:solidFill>
              <a:srgbClr val="72C2A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/>
          <p:cNvSpPr/>
          <p:nvPr/>
        </p:nvSpPr>
        <p:spPr>
          <a:xfrm>
            <a:off x="8104148" y="4773035"/>
            <a:ext cx="68580" cy="68580"/>
          </a:xfrm>
          <a:prstGeom prst="ellipse">
            <a:avLst/>
          </a:prstGeom>
          <a:solidFill>
            <a:srgbClr val="0070C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124244" y="2902946"/>
            <a:ext cx="1014543" cy="3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975" b="1" dirty="0">
                <a:solidFill>
                  <a:prstClr val="black"/>
                </a:solidFill>
              </a:rPr>
              <a:t>Reinvestment</a:t>
            </a:r>
            <a:r>
              <a:rPr lang="en-US" sz="900" dirty="0">
                <a:solidFill>
                  <a:prstClr val="black"/>
                </a:solidFill>
              </a:rPr>
              <a:t> Strategy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7737943" y="2250829"/>
            <a:ext cx="1142120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900" dirty="0">
                <a:solidFill>
                  <a:prstClr val="black"/>
                </a:solidFill>
              </a:rPr>
              <a:t>Activation </a:t>
            </a:r>
            <a:r>
              <a:rPr lang="en-US" sz="975" b="1" dirty="0">
                <a:solidFill>
                  <a:prstClr val="black"/>
                </a:solidFill>
              </a:rPr>
              <a:t>Bonuses</a:t>
            </a:r>
            <a:r>
              <a:rPr lang="en-US" sz="900" dirty="0">
                <a:solidFill>
                  <a:prstClr val="black"/>
                </a:solidFill>
              </a:rPr>
              <a:t> and </a:t>
            </a:r>
            <a:r>
              <a:rPr lang="en-US" sz="975" b="1" dirty="0">
                <a:solidFill>
                  <a:prstClr val="black"/>
                </a:solidFill>
              </a:rPr>
              <a:t>Scholarship </a:t>
            </a:r>
            <a:r>
              <a:rPr lang="en-US" sz="900" dirty="0">
                <a:solidFill>
                  <a:prstClr val="black"/>
                </a:solidFill>
              </a:rPr>
              <a:t>programs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6794553" y="1940583"/>
            <a:ext cx="1063948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975" b="1" dirty="0">
                <a:solidFill>
                  <a:prstClr val="black"/>
                </a:solidFill>
              </a:rPr>
              <a:t>Product Development</a:t>
            </a:r>
          </a:p>
        </p:txBody>
      </p:sp>
      <p:sp>
        <p:nvSpPr>
          <p:cNvPr id="79" name="Oval 78"/>
          <p:cNvSpPr/>
          <p:nvPr/>
        </p:nvSpPr>
        <p:spPr>
          <a:xfrm>
            <a:off x="7669718" y="2439904"/>
            <a:ext cx="68580" cy="68580"/>
          </a:xfrm>
          <a:prstGeom prst="ellipse">
            <a:avLst/>
          </a:prstGeom>
          <a:solidFill>
            <a:srgbClr val="0070C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b="1" dirty="0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 flipH="1" flipV="1">
            <a:off x="7374911" y="2474194"/>
            <a:ext cx="3009" cy="195381"/>
          </a:xfrm>
          <a:prstGeom prst="line">
            <a:avLst/>
          </a:prstGeom>
          <a:ln>
            <a:solidFill>
              <a:srgbClr val="72C2A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Oval 90"/>
          <p:cNvSpPr/>
          <p:nvPr/>
        </p:nvSpPr>
        <p:spPr>
          <a:xfrm>
            <a:off x="6734258" y="2064332"/>
            <a:ext cx="68580" cy="68580"/>
          </a:xfrm>
          <a:prstGeom prst="ellipse">
            <a:avLst/>
          </a:prstGeom>
          <a:solidFill>
            <a:srgbClr val="0070C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  <p:cxnSp>
        <p:nvCxnSpPr>
          <p:cNvPr id="92" name="Straight Connector 91"/>
          <p:cNvCxnSpPr/>
          <p:nvPr/>
        </p:nvCxnSpPr>
        <p:spPr>
          <a:xfrm flipH="1" flipV="1">
            <a:off x="6534374" y="2102376"/>
            <a:ext cx="16752" cy="297758"/>
          </a:xfrm>
          <a:prstGeom prst="line">
            <a:avLst/>
          </a:prstGeom>
          <a:ln>
            <a:solidFill>
              <a:srgbClr val="72C2A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6534372" y="2098298"/>
            <a:ext cx="199886" cy="0"/>
          </a:xfrm>
          <a:prstGeom prst="line">
            <a:avLst/>
          </a:prstGeom>
          <a:ln>
            <a:solidFill>
              <a:srgbClr val="72C2A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Oval 94"/>
          <p:cNvSpPr/>
          <p:nvPr/>
        </p:nvSpPr>
        <p:spPr>
          <a:xfrm>
            <a:off x="8068511" y="3024666"/>
            <a:ext cx="68580" cy="68580"/>
          </a:xfrm>
          <a:prstGeom prst="ellipse">
            <a:avLst/>
          </a:prstGeom>
          <a:solidFill>
            <a:srgbClr val="0070C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 flipV="1">
            <a:off x="7973336" y="3061992"/>
            <a:ext cx="0" cy="179549"/>
          </a:xfrm>
          <a:prstGeom prst="line">
            <a:avLst/>
          </a:prstGeom>
          <a:ln>
            <a:solidFill>
              <a:srgbClr val="72C2A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86" name="Picture 38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156" y="3888962"/>
            <a:ext cx="961478" cy="9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38" descr="Related imag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224" y="3212520"/>
            <a:ext cx="556416" cy="53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38" descr="Related imag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353" y="2655345"/>
            <a:ext cx="408371" cy="39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38" descr="Related imag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144" y="2400134"/>
            <a:ext cx="296648" cy="28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81" name="Straight Connector 2080"/>
          <p:cNvCxnSpPr/>
          <p:nvPr/>
        </p:nvCxnSpPr>
        <p:spPr>
          <a:xfrm flipH="1">
            <a:off x="7374911" y="2474194"/>
            <a:ext cx="294808" cy="0"/>
          </a:xfrm>
          <a:prstGeom prst="line">
            <a:avLst/>
          </a:prstGeom>
          <a:ln>
            <a:solidFill>
              <a:srgbClr val="72C2A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7" name="Straight Connector 2086"/>
          <p:cNvCxnSpPr/>
          <p:nvPr/>
        </p:nvCxnSpPr>
        <p:spPr>
          <a:xfrm>
            <a:off x="7973337" y="3054859"/>
            <a:ext cx="105218" cy="7133"/>
          </a:xfrm>
          <a:prstGeom prst="line">
            <a:avLst/>
          </a:prstGeom>
          <a:ln>
            <a:solidFill>
              <a:srgbClr val="72C2A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1" name="TextBox 2090"/>
          <p:cNvSpPr txBox="1"/>
          <p:nvPr/>
        </p:nvSpPr>
        <p:spPr>
          <a:xfrm>
            <a:off x="194551" y="2312965"/>
            <a:ext cx="355700" cy="438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788" b="1" dirty="0">
                <a:solidFill>
                  <a:prstClr val="black"/>
                </a:solidFill>
              </a:rPr>
              <a:t>FALL</a:t>
            </a:r>
            <a:r>
              <a:rPr lang="en-US" sz="675" b="1" dirty="0">
                <a:solidFill>
                  <a:prstClr val="black"/>
                </a:solidFill>
              </a:rPr>
              <a:t> 2017</a:t>
            </a:r>
            <a:endParaRPr lang="en-US" sz="750" b="1" dirty="0">
              <a:solidFill>
                <a:prstClr val="black"/>
              </a:solidFill>
            </a:endParaRPr>
          </a:p>
        </p:txBody>
      </p:sp>
      <p:pic>
        <p:nvPicPr>
          <p:cNvPr id="4100" name="Picture 4" descr="Image result for construction sign clipart transparent background high definition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253" b="4464"/>
          <a:stretch/>
        </p:blipFill>
        <p:spPr bwMode="auto">
          <a:xfrm>
            <a:off x="49089" y="2305818"/>
            <a:ext cx="753034" cy="37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-76279" y="2376280"/>
            <a:ext cx="1000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200" b="1" dirty="0">
                <a:solidFill>
                  <a:srgbClr val="006A96"/>
                </a:solidFill>
              </a:rPr>
              <a:t>FALL 2017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4621" y="437190"/>
            <a:ext cx="9144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800" b="1" dirty="0">
                <a:solidFill>
                  <a:srgbClr val="0590AC"/>
                </a:solidFill>
                <a:latin typeface="Avenir Medium"/>
                <a:ea typeface="+mj-ea"/>
              </a:rPr>
              <a:t>Rideshare Roadmap</a:t>
            </a:r>
            <a:endParaRPr lang="en-US" sz="4725" dirty="0">
              <a:solidFill>
                <a:srgbClr val="002060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3528561" y="4195547"/>
            <a:ext cx="411892" cy="123516"/>
          </a:xfrm>
          <a:prstGeom prst="roundRect">
            <a:avLst/>
          </a:prstGeom>
          <a:solidFill>
            <a:srgbClr val="FF00B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>
                <a:latin typeface="Bauhaus 93" panose="04030905020B02020C02" pitchFamily="82" charset="0"/>
              </a:rPr>
              <a:t>Lyft</a:t>
            </a:r>
            <a:endParaRPr lang="en-US" sz="1100" b="1" dirty="0"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34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Kelsey Moon, Connexxus Manager University of California San Diego</a:t>
            </a:r>
          </a:p>
          <a:p>
            <a:r>
              <a:rPr lang="en-US" dirty="0" smtClean="0">
                <a:hlinkClick r:id="rId2"/>
              </a:rPr>
              <a:t>ksmoon@ucsd.edu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06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270" y="3383086"/>
            <a:ext cx="1866127" cy="675912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88900" y="4089154"/>
            <a:ext cx="8970942" cy="304867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88900" y="3129019"/>
            <a:ext cx="8970942" cy="304867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88900" y="1805868"/>
            <a:ext cx="8970942" cy="304867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88900" y="746578"/>
            <a:ext cx="8970942" cy="304867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5196" y="13855"/>
            <a:ext cx="8229600" cy="621179"/>
          </a:xfrm>
        </p:spPr>
        <p:txBody>
          <a:bodyPr/>
          <a:lstStyle/>
          <a:p>
            <a:r>
              <a:rPr lang="en-US" dirty="0"/>
              <a:t>Thank you to our sponsors!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7308" y="6017515"/>
            <a:ext cx="7402622" cy="1136071"/>
          </a:xfrm>
        </p:spPr>
        <p:txBody>
          <a:bodyPr>
            <a:noAutofit/>
          </a:bodyPr>
          <a:lstStyle/>
          <a:p>
            <a:r>
              <a:rPr lang="en-US" sz="1200" dirty="0"/>
              <a:t>Follow us on Twitter: @sctem_org</a:t>
            </a:r>
          </a:p>
          <a:p>
            <a:r>
              <a:rPr lang="en-US" sz="1200" dirty="0"/>
              <a:t>Facebook: SocietyForCollegiateTravelandExpenseManagement</a:t>
            </a:r>
          </a:p>
          <a:p>
            <a:r>
              <a:rPr lang="en-US" sz="1200" dirty="0"/>
              <a:t>Use </a:t>
            </a:r>
            <a:r>
              <a:rPr lang="en-US" sz="1200" b="1" dirty="0"/>
              <a:t>#SCTEM2017 </a:t>
            </a:r>
            <a:r>
              <a:rPr lang="en-US" sz="1200" dirty="0"/>
              <a:t>for your photos and posts!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767308" y="696918"/>
            <a:ext cx="7402622" cy="3799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003B49"/>
                </a:solidFill>
                <a:latin typeface="Avenir Book"/>
                <a:ea typeface="+mn-ea"/>
                <a:cs typeface="Superclarendon Light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chemeClr val="tx1">
                    <a:tint val="75000"/>
                  </a:schemeClr>
                </a:solidFill>
                <a:latin typeface="Avenir Book"/>
                <a:ea typeface="+mn-ea"/>
                <a:cs typeface="Superclarendon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Avenir Book"/>
                <a:ea typeface="+mn-ea"/>
                <a:cs typeface="Superclarendon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Avenir Book"/>
                <a:ea typeface="+mn-ea"/>
                <a:cs typeface="Superclarendon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Avenir Book"/>
                <a:ea typeface="+mn-ea"/>
                <a:cs typeface="Superclarendon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Diamond Sponsor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6" y="1084007"/>
            <a:ext cx="5011964" cy="648099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767308" y="1756207"/>
            <a:ext cx="7402622" cy="3799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003B49"/>
                </a:solidFill>
                <a:latin typeface="Avenir Book"/>
                <a:ea typeface="+mn-ea"/>
                <a:cs typeface="Superclarendon Light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chemeClr val="tx1">
                    <a:tint val="75000"/>
                  </a:schemeClr>
                </a:solidFill>
                <a:latin typeface="Avenir Book"/>
                <a:ea typeface="+mn-ea"/>
                <a:cs typeface="Superclarendon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Avenir Book"/>
                <a:ea typeface="+mn-ea"/>
                <a:cs typeface="Superclarendon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Avenir Book"/>
                <a:ea typeface="+mn-ea"/>
                <a:cs typeface="Superclarendon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Avenir Book"/>
                <a:ea typeface="+mn-ea"/>
                <a:cs typeface="Superclarendon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FFFF"/>
                </a:solidFill>
              </a:rPr>
              <a:t>Platinum Sponsors</a:t>
            </a:r>
          </a:p>
          <a:p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897" y="2244519"/>
            <a:ext cx="2394722" cy="7713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172" y="2195470"/>
            <a:ext cx="1689690" cy="883511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767308" y="3079358"/>
            <a:ext cx="7402622" cy="3799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003B49"/>
                </a:solidFill>
                <a:latin typeface="Avenir Book"/>
                <a:ea typeface="+mn-ea"/>
                <a:cs typeface="Superclarendon Light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chemeClr val="tx1">
                    <a:tint val="75000"/>
                  </a:schemeClr>
                </a:solidFill>
                <a:latin typeface="Avenir Book"/>
                <a:ea typeface="+mn-ea"/>
                <a:cs typeface="Superclarendon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Avenir Book"/>
                <a:ea typeface="+mn-ea"/>
                <a:cs typeface="Superclarendon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Avenir Book"/>
                <a:ea typeface="+mn-ea"/>
                <a:cs typeface="Superclarendon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Avenir Book"/>
                <a:ea typeface="+mn-ea"/>
                <a:cs typeface="Superclarendon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FFFF"/>
                </a:solidFill>
              </a:rPr>
              <a:t>Silver Sponsors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67" y="3306886"/>
            <a:ext cx="2149630" cy="8464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205" y="3475241"/>
            <a:ext cx="2195581" cy="462228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767308" y="4039576"/>
            <a:ext cx="7402622" cy="2909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003B49"/>
                </a:solidFill>
                <a:latin typeface="Avenir Book"/>
                <a:ea typeface="+mn-ea"/>
                <a:cs typeface="Superclarendon Light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chemeClr val="tx1">
                    <a:tint val="75000"/>
                  </a:schemeClr>
                </a:solidFill>
                <a:latin typeface="Avenir Book"/>
                <a:ea typeface="+mn-ea"/>
                <a:cs typeface="Superclarendon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Avenir Book"/>
                <a:ea typeface="+mn-ea"/>
                <a:cs typeface="Superclarendon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Avenir Book"/>
                <a:ea typeface="+mn-ea"/>
                <a:cs typeface="Superclarendon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Avenir Book"/>
                <a:ea typeface="+mn-ea"/>
                <a:cs typeface="Superclarendon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FFFF"/>
                </a:solidFill>
              </a:rPr>
              <a:t>Bronze Sponsors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96" y="4558016"/>
            <a:ext cx="1602011" cy="7182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482" y="4546706"/>
            <a:ext cx="1154657" cy="6660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464" y="4672969"/>
            <a:ext cx="1666378" cy="4457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725" y="4610378"/>
            <a:ext cx="1506746" cy="5155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408" y="4444821"/>
            <a:ext cx="1619948" cy="8698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712" y="5299687"/>
            <a:ext cx="1151288" cy="7050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193" y="5363581"/>
            <a:ext cx="820132" cy="56666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099" y="5460875"/>
            <a:ext cx="1410829" cy="29695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68619" y="5286987"/>
            <a:ext cx="1517251" cy="63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658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Develop an innovative, comprehensive, and mutually beneficial rideshare partnership that:</a:t>
            </a:r>
          </a:p>
          <a:p>
            <a:pPr lvl="1"/>
            <a:r>
              <a:rPr lang="en-US" dirty="0" smtClean="0"/>
              <a:t>Improves access</a:t>
            </a:r>
          </a:p>
          <a:p>
            <a:pPr lvl="1"/>
            <a:r>
              <a:rPr lang="en-US" dirty="0" smtClean="0"/>
              <a:t>Reduces congestion</a:t>
            </a:r>
          </a:p>
          <a:p>
            <a:pPr lvl="1"/>
            <a:r>
              <a:rPr lang="en-US" dirty="0" smtClean="0"/>
              <a:t>Enhances transportation experience</a:t>
            </a:r>
          </a:p>
          <a:p>
            <a:pPr lvl="1"/>
            <a:r>
              <a:rPr lang="en-US" dirty="0" smtClean="0"/>
              <a:t>Supports UC San Diego programs</a:t>
            </a:r>
          </a:p>
          <a:p>
            <a:pPr lvl="1"/>
            <a:r>
              <a:rPr lang="en-US" dirty="0" smtClean="0"/>
              <a:t>Scalable for higher education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33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/>
          <p:nvPr/>
        </p:nvSpPr>
        <p:spPr>
          <a:xfrm>
            <a:off x="5043731" y="1985794"/>
            <a:ext cx="3808350" cy="2711475"/>
          </a:xfrm>
          <a:prstGeom prst="rect">
            <a:avLst/>
          </a:prstGeom>
          <a:noFill/>
          <a:ln>
            <a:noFill/>
          </a:ln>
        </p:spPr>
        <p:txBody>
          <a:bodyPr wrap="square" lIns="34284" tIns="34284" rIns="34284" bIns="34284" anchor="ctr" anchorCtr="0">
            <a:noAutofit/>
          </a:bodyPr>
          <a:lstStyle/>
          <a:p>
            <a:r>
              <a:rPr lang="en-US" sz="1575" dirty="0">
                <a:solidFill>
                  <a:srgbClr val="351C75"/>
                </a:solidFill>
                <a:latin typeface="Montserrat"/>
                <a:ea typeface="Montserrat"/>
                <a:cs typeface="Montserrat"/>
                <a:sym typeface="Montserrat"/>
              </a:rPr>
              <a:t>Environmental: minimize CO2’s and take cars off the road</a:t>
            </a:r>
          </a:p>
          <a:p>
            <a:endParaRPr sz="1575">
              <a:solidFill>
                <a:srgbClr val="351C7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r>
              <a:rPr lang="en-US" sz="1575" dirty="0">
                <a:solidFill>
                  <a:srgbClr val="351C75"/>
                </a:solidFill>
                <a:latin typeface="Montserrat"/>
                <a:ea typeface="Montserrat"/>
                <a:cs typeface="Montserrat"/>
                <a:sym typeface="Montserrat"/>
              </a:rPr>
              <a:t>Safety: uphold the highest level of safety standards for our community</a:t>
            </a:r>
          </a:p>
          <a:p>
            <a:endParaRPr sz="1575">
              <a:solidFill>
                <a:srgbClr val="351C7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r>
              <a:rPr lang="en-US" sz="1575" dirty="0">
                <a:solidFill>
                  <a:srgbClr val="351C75"/>
                </a:solidFill>
                <a:latin typeface="Montserrat"/>
                <a:ea typeface="Montserrat"/>
                <a:cs typeface="Montserrat"/>
                <a:sym typeface="Montserrat"/>
              </a:rPr>
              <a:t>Customer Service: treat our drivers and our passengers right</a:t>
            </a:r>
          </a:p>
        </p:txBody>
      </p:sp>
      <p:sp>
        <p:nvSpPr>
          <p:cNvPr id="295" name="Shape 295"/>
          <p:cNvSpPr txBox="1"/>
          <p:nvPr/>
        </p:nvSpPr>
        <p:spPr>
          <a:xfrm>
            <a:off x="245397" y="857250"/>
            <a:ext cx="8310600" cy="7770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sz="3188" b="1" dirty="0">
                <a:solidFill>
                  <a:srgbClr val="333D47"/>
                </a:solidFill>
                <a:latin typeface="Montserrat"/>
                <a:ea typeface="Montserrat"/>
                <a:cs typeface="Montserrat"/>
                <a:sym typeface="Montserrat"/>
              </a:rPr>
              <a:t>Lyft Mission &amp; Values</a:t>
            </a:r>
          </a:p>
        </p:txBody>
      </p:sp>
      <p:pic>
        <p:nvPicPr>
          <p:cNvPr id="296" name="Shape 2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250" y="1985794"/>
            <a:ext cx="2016915" cy="143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Shape 2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43831" y="1985794"/>
            <a:ext cx="2075981" cy="143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Shape 2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4250" y="3455878"/>
            <a:ext cx="2016914" cy="1305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Shape 29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53359" y="3455869"/>
            <a:ext cx="2056913" cy="130531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Shape 300"/>
          <p:cNvSpPr txBox="1"/>
          <p:nvPr/>
        </p:nvSpPr>
        <p:spPr>
          <a:xfrm>
            <a:off x="6499275" y="5624128"/>
            <a:ext cx="2352825" cy="264600"/>
          </a:xfrm>
          <a:prstGeom prst="rect">
            <a:avLst/>
          </a:prstGeom>
          <a:noFill/>
          <a:ln>
            <a:noFill/>
          </a:ln>
        </p:spPr>
        <p:txBody>
          <a:bodyPr wrap="square" lIns="34284" tIns="34284" rIns="34284" bIns="34284" anchor="t" anchorCtr="0">
            <a:noAutofit/>
          </a:bodyPr>
          <a:lstStyle/>
          <a:p>
            <a:pPr algn="r"/>
            <a:r>
              <a:rPr lang="en-US" sz="675" dirty="0"/>
              <a:t>CONFIDENTIAL - LYFT PROPRIETARY INFORMATION</a:t>
            </a:r>
          </a:p>
        </p:txBody>
      </p:sp>
    </p:spTree>
    <p:extLst>
      <p:ext uri="{BB962C8B-B14F-4D97-AF65-F5344CB8AC3E}">
        <p14:creationId xmlns:p14="http://schemas.microsoft.com/office/powerpoint/2010/main" val="28729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Shape 3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2584" y="2053828"/>
            <a:ext cx="3749569" cy="2620707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Shape 306"/>
          <p:cNvSpPr txBox="1"/>
          <p:nvPr/>
        </p:nvSpPr>
        <p:spPr>
          <a:xfrm>
            <a:off x="245397" y="857250"/>
            <a:ext cx="8310600" cy="7770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sz="3188" b="1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Lyft by the Numbers</a:t>
            </a:r>
          </a:p>
        </p:txBody>
      </p:sp>
      <p:sp>
        <p:nvSpPr>
          <p:cNvPr id="307" name="Shape 307"/>
          <p:cNvSpPr txBox="1"/>
          <p:nvPr/>
        </p:nvSpPr>
        <p:spPr>
          <a:xfrm>
            <a:off x="417356" y="2229600"/>
            <a:ext cx="4448700" cy="2578050"/>
          </a:xfrm>
          <a:prstGeom prst="rect">
            <a:avLst/>
          </a:prstGeom>
          <a:noFill/>
          <a:ln>
            <a:noFill/>
          </a:ln>
        </p:spPr>
        <p:txBody>
          <a:bodyPr wrap="square" lIns="34284" tIns="34284" rIns="34284" bIns="34284" anchor="t" anchorCtr="0">
            <a:noAutofit/>
          </a:bodyPr>
          <a:lstStyle/>
          <a:p>
            <a:pPr marL="171450" indent="-185738">
              <a:buSzPct val="100000"/>
              <a:buFont typeface="Montserrat"/>
              <a:buChar char="●"/>
            </a:pPr>
            <a:r>
              <a:rPr lang="en-US" sz="1575" dirty="0">
                <a:solidFill>
                  <a:srgbClr val="351C75"/>
                </a:solidFill>
                <a:latin typeface="Montserrat"/>
                <a:ea typeface="Montserrat"/>
                <a:cs typeface="Montserrat"/>
                <a:sym typeface="Montserrat"/>
              </a:rPr>
              <a:t>Available in 48 states, with statewide coverage in 40 (94% of US population within coverage)</a:t>
            </a:r>
          </a:p>
          <a:p>
            <a:endParaRPr sz="1575">
              <a:solidFill>
                <a:srgbClr val="351C7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1450" indent="-185738">
              <a:buClr>
                <a:srgbClr val="351C75"/>
              </a:buClr>
              <a:buSzPct val="100000"/>
              <a:buFont typeface="Montserrat"/>
              <a:buChar char="●"/>
            </a:pPr>
            <a:r>
              <a:rPr lang="en-US" sz="1575" dirty="0">
                <a:solidFill>
                  <a:srgbClr val="351C75"/>
                </a:solidFill>
                <a:latin typeface="Montserrat"/>
                <a:ea typeface="Montserrat"/>
                <a:cs typeface="Montserrat"/>
                <a:sym typeface="Montserrat"/>
              </a:rPr>
              <a:t>1M+ Rides Per Day</a:t>
            </a:r>
          </a:p>
          <a:p>
            <a:endParaRPr sz="1575">
              <a:solidFill>
                <a:srgbClr val="351C7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1450" indent="-185738">
              <a:buClr>
                <a:srgbClr val="351C75"/>
              </a:buClr>
              <a:buSzPct val="100000"/>
              <a:buFont typeface="Montserrat"/>
              <a:buChar char="●"/>
            </a:pPr>
            <a:r>
              <a:rPr lang="en-US" sz="1575" dirty="0">
                <a:solidFill>
                  <a:srgbClr val="351C75"/>
                </a:solidFill>
                <a:latin typeface="Montserrat"/>
                <a:ea typeface="Montserrat"/>
                <a:cs typeface="Montserrat"/>
                <a:sym typeface="Montserrat"/>
              </a:rPr>
              <a:t>$250M+ in Driver Tips to Date</a:t>
            </a:r>
          </a:p>
          <a:p>
            <a:endParaRPr sz="1575">
              <a:solidFill>
                <a:srgbClr val="351C7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1450" indent="-185738">
              <a:buClr>
                <a:srgbClr val="351C75"/>
              </a:buClr>
              <a:buSzPct val="100000"/>
              <a:buFont typeface="Montserrat"/>
              <a:buChar char="●"/>
            </a:pPr>
            <a:r>
              <a:rPr lang="en-US" sz="1575" dirty="0">
                <a:solidFill>
                  <a:srgbClr val="351C75"/>
                </a:solidFill>
                <a:latin typeface="Montserrat"/>
                <a:ea typeface="Montserrat"/>
                <a:cs typeface="Montserrat"/>
                <a:sym typeface="Montserrat"/>
              </a:rPr>
              <a:t>&gt;40% rides are shared rides where Lyft Line is available</a:t>
            </a:r>
          </a:p>
        </p:txBody>
      </p:sp>
      <p:sp>
        <p:nvSpPr>
          <p:cNvPr id="308" name="Shape 308"/>
          <p:cNvSpPr txBox="1"/>
          <p:nvPr/>
        </p:nvSpPr>
        <p:spPr>
          <a:xfrm>
            <a:off x="6499275" y="5624128"/>
            <a:ext cx="2352825" cy="264600"/>
          </a:xfrm>
          <a:prstGeom prst="rect">
            <a:avLst/>
          </a:prstGeom>
          <a:noFill/>
          <a:ln>
            <a:noFill/>
          </a:ln>
        </p:spPr>
        <p:txBody>
          <a:bodyPr wrap="square" lIns="34284" tIns="34284" rIns="34284" bIns="34284" anchor="t" anchorCtr="0">
            <a:noAutofit/>
          </a:bodyPr>
          <a:lstStyle/>
          <a:p>
            <a:pPr algn="r"/>
            <a:r>
              <a:rPr lang="en-US" sz="675" dirty="0"/>
              <a:t>CONFIDENTIAL - LYFT PROPRIETARY INFORMATION</a:t>
            </a:r>
          </a:p>
        </p:txBody>
      </p:sp>
    </p:spTree>
    <p:extLst>
      <p:ext uri="{BB962C8B-B14F-4D97-AF65-F5344CB8AC3E}">
        <p14:creationId xmlns:p14="http://schemas.microsoft.com/office/powerpoint/2010/main" val="1994146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 txBox="1"/>
          <p:nvPr/>
        </p:nvSpPr>
        <p:spPr>
          <a:xfrm>
            <a:off x="245397" y="857250"/>
            <a:ext cx="8310600" cy="7770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sz="3188" b="1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Lyft Safety Standards</a:t>
            </a:r>
          </a:p>
        </p:txBody>
      </p:sp>
      <p:sp>
        <p:nvSpPr>
          <p:cNvPr id="314" name="Shape 314"/>
          <p:cNvSpPr txBox="1"/>
          <p:nvPr/>
        </p:nvSpPr>
        <p:spPr>
          <a:xfrm>
            <a:off x="5110762" y="1320338"/>
            <a:ext cx="3890363" cy="4150125"/>
          </a:xfrm>
          <a:prstGeom prst="rect">
            <a:avLst/>
          </a:prstGeom>
          <a:noFill/>
          <a:ln>
            <a:noFill/>
          </a:ln>
        </p:spPr>
        <p:txBody>
          <a:bodyPr wrap="square" lIns="34284" tIns="34284" rIns="34284" bIns="34284" anchor="t" anchorCtr="0">
            <a:noAutofit/>
          </a:bodyPr>
          <a:lstStyle/>
          <a:p>
            <a:pPr marL="171450" indent="-185738">
              <a:buClr>
                <a:srgbClr val="351C75"/>
              </a:buClr>
              <a:buSzPct val="100000"/>
              <a:buFont typeface="Montserrat"/>
              <a:buChar char="●"/>
            </a:pPr>
            <a:r>
              <a:rPr lang="en-US" sz="1575" b="1" dirty="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In-Person Driver Vetting</a:t>
            </a:r>
          </a:p>
          <a:p>
            <a:endParaRPr sz="1575" b="1">
              <a:solidFill>
                <a:schemeClr val="accent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1450" indent="-185738">
              <a:buClr>
                <a:srgbClr val="351C75"/>
              </a:buClr>
              <a:buSzPct val="100000"/>
              <a:buFont typeface="Montserrat"/>
              <a:buChar char="●"/>
            </a:pPr>
            <a:r>
              <a:rPr lang="en-US" sz="1575" b="1" dirty="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Sterling Background Checks</a:t>
            </a:r>
          </a:p>
          <a:p>
            <a:pPr marL="342900" lvl="1" indent="-185738">
              <a:buClr>
                <a:schemeClr val="accent4"/>
              </a:buClr>
              <a:buSzPct val="100000"/>
              <a:buFont typeface="Montserrat"/>
              <a:buChar char="○"/>
            </a:pPr>
            <a:r>
              <a:rPr lang="en-US" sz="1575" dirty="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SSN Search</a:t>
            </a:r>
          </a:p>
          <a:p>
            <a:pPr marL="342900" lvl="1" indent="-185738">
              <a:buClr>
                <a:schemeClr val="accent4"/>
              </a:buClr>
              <a:buSzPct val="100000"/>
              <a:buFont typeface="Montserrat"/>
              <a:buChar char="○"/>
            </a:pPr>
            <a:r>
              <a:rPr lang="en-US" sz="1575" dirty="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DOJ Sex Offender Registry</a:t>
            </a:r>
          </a:p>
          <a:p>
            <a:pPr marL="342900" lvl="1" indent="-185738">
              <a:buClr>
                <a:schemeClr val="accent4"/>
              </a:buClr>
              <a:buSzPct val="100000"/>
              <a:buFont typeface="Montserrat"/>
              <a:buChar char="○"/>
            </a:pPr>
            <a:r>
              <a:rPr lang="en-US" sz="1575" dirty="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Federal &amp; County Check</a:t>
            </a:r>
          </a:p>
          <a:p>
            <a:pPr marL="171450"/>
            <a:endParaRPr sz="1575">
              <a:solidFill>
                <a:schemeClr val="accent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1450" indent="-185738">
              <a:buClr>
                <a:schemeClr val="accent4"/>
              </a:buClr>
              <a:buSzPct val="100000"/>
              <a:buFont typeface="Montserrat"/>
              <a:buChar char="●"/>
            </a:pPr>
            <a:r>
              <a:rPr lang="en-US" sz="1575" b="1" dirty="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$1M Commercial Liability Insurance</a:t>
            </a:r>
          </a:p>
          <a:p>
            <a:endParaRPr sz="1575" b="1">
              <a:solidFill>
                <a:schemeClr val="accent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1450" indent="-185738">
              <a:buClr>
                <a:schemeClr val="accent4"/>
              </a:buClr>
              <a:buSzPct val="100000"/>
              <a:buFont typeface="Montserrat"/>
              <a:buChar char="●"/>
            </a:pPr>
            <a:r>
              <a:rPr lang="en-US" sz="1575" b="1" dirty="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19 Point Vehicle Inspection</a:t>
            </a:r>
          </a:p>
          <a:p>
            <a:endParaRPr sz="1575" b="1">
              <a:solidFill>
                <a:schemeClr val="accent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1450" indent="-185738">
              <a:buClr>
                <a:srgbClr val="351C75"/>
              </a:buClr>
              <a:buSzPct val="100000"/>
              <a:buFont typeface="Montserrat"/>
              <a:buChar char="●"/>
            </a:pPr>
            <a:r>
              <a:rPr lang="en-US" sz="1575" b="1" dirty="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5 Star Rating System</a:t>
            </a:r>
          </a:p>
          <a:p>
            <a:endParaRPr sz="1575" b="1">
              <a:solidFill>
                <a:schemeClr val="accent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1450" indent="-185738">
              <a:buClr>
                <a:srgbClr val="351C75"/>
              </a:buClr>
              <a:buSzPct val="100000"/>
              <a:buFont typeface="Montserrat"/>
              <a:buChar char="●"/>
            </a:pPr>
            <a:r>
              <a:rPr lang="en-US" sz="1575" b="1" dirty="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24/7 Critical Response Line</a:t>
            </a:r>
          </a:p>
          <a:p>
            <a:endParaRPr sz="1575" b="1">
              <a:solidFill>
                <a:schemeClr val="accent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1450" indent="-185738">
              <a:buClr>
                <a:schemeClr val="accent4"/>
              </a:buClr>
              <a:buSzPct val="100000"/>
              <a:buFont typeface="Montserrat"/>
              <a:buChar char="●"/>
            </a:pPr>
            <a:r>
              <a:rPr lang="en-US" sz="1575" b="1" dirty="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Zero Drug and Alcohol Tolerance Policy</a:t>
            </a:r>
          </a:p>
          <a:p>
            <a:endParaRPr sz="1575">
              <a:solidFill>
                <a:schemeClr val="accent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15" name="Shape 3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528" y="2088647"/>
            <a:ext cx="4500281" cy="2528588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Shape 316"/>
          <p:cNvSpPr txBox="1"/>
          <p:nvPr/>
        </p:nvSpPr>
        <p:spPr>
          <a:xfrm>
            <a:off x="6499275" y="5624128"/>
            <a:ext cx="2352825" cy="264600"/>
          </a:xfrm>
          <a:prstGeom prst="rect">
            <a:avLst/>
          </a:prstGeom>
          <a:noFill/>
          <a:ln>
            <a:noFill/>
          </a:ln>
        </p:spPr>
        <p:txBody>
          <a:bodyPr wrap="square" lIns="34284" tIns="34284" rIns="34284" bIns="34284" anchor="t" anchorCtr="0">
            <a:noAutofit/>
          </a:bodyPr>
          <a:lstStyle/>
          <a:p>
            <a:pPr algn="r"/>
            <a:r>
              <a:rPr lang="en-US" sz="675" dirty="0"/>
              <a:t>CONFIDENTIAL - LYFT PROPRIETARY INFORMATION</a:t>
            </a:r>
          </a:p>
        </p:txBody>
      </p:sp>
    </p:spTree>
    <p:extLst>
      <p:ext uri="{BB962C8B-B14F-4D97-AF65-F5344CB8AC3E}">
        <p14:creationId xmlns:p14="http://schemas.microsoft.com/office/powerpoint/2010/main" val="793683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 txBox="1"/>
          <p:nvPr/>
        </p:nvSpPr>
        <p:spPr>
          <a:xfrm>
            <a:off x="261900" y="1511934"/>
            <a:ext cx="6048900" cy="40954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endParaRPr sz="1388" dirty="0"/>
          </a:p>
          <a:p>
            <a:pPr marL="457200" indent="-342900">
              <a:spcAft>
                <a:spcPts val="1200"/>
              </a:spcAft>
              <a:buClr>
                <a:srgbClr val="352384"/>
              </a:buClr>
              <a:buSzPct val="100000"/>
              <a:buFont typeface="Montserrat"/>
              <a:buChar char="●"/>
            </a:pPr>
            <a:r>
              <a:rPr lang="en-US" b="1" dirty="0">
                <a:solidFill>
                  <a:srgbClr val="352384"/>
                </a:solidFill>
                <a:latin typeface="Montserrat"/>
                <a:ea typeface="Montserrat"/>
                <a:cs typeface="Montserrat"/>
                <a:sym typeface="Montserrat"/>
              </a:rPr>
              <a:t>Geofencing - </a:t>
            </a:r>
            <a:r>
              <a:rPr lang="en-US" dirty="0">
                <a:solidFill>
                  <a:srgbClr val="352384"/>
                </a:solidFill>
                <a:latin typeface="Montserrat"/>
                <a:ea typeface="Montserrat"/>
                <a:cs typeface="Montserrat"/>
                <a:sym typeface="Montserrat"/>
              </a:rPr>
              <a:t>Restrict subsidized rides to a specific geographic zone</a:t>
            </a:r>
          </a:p>
          <a:p>
            <a:pPr marL="457200" indent="-342900">
              <a:spcAft>
                <a:spcPts val="1200"/>
              </a:spcAft>
              <a:buClr>
                <a:srgbClr val="352384"/>
              </a:buClr>
              <a:buSzPct val="100000"/>
              <a:buFont typeface="Montserrat"/>
              <a:buChar char="●"/>
            </a:pPr>
            <a:r>
              <a:rPr lang="en-US" b="1" dirty="0">
                <a:solidFill>
                  <a:srgbClr val="352384"/>
                </a:solidFill>
                <a:latin typeface="Montserrat"/>
                <a:ea typeface="Montserrat"/>
                <a:cs typeface="Montserrat"/>
                <a:sym typeface="Montserrat"/>
              </a:rPr>
              <a:t>Timeboxing -</a:t>
            </a:r>
            <a:r>
              <a:rPr lang="en-US" dirty="0">
                <a:solidFill>
                  <a:srgbClr val="352384"/>
                </a:solidFill>
                <a:latin typeface="Montserrat"/>
                <a:ea typeface="Montserrat"/>
                <a:cs typeface="Montserrat"/>
                <a:sym typeface="Montserrat"/>
              </a:rPr>
              <a:t> Restrict when subsidies are offered (i.e. commute times, late night rides)</a:t>
            </a:r>
          </a:p>
          <a:p>
            <a:pPr marL="457200" indent="-342900">
              <a:spcAft>
                <a:spcPts val="1200"/>
              </a:spcAft>
              <a:buClr>
                <a:srgbClr val="352384"/>
              </a:buClr>
              <a:buSzPct val="100000"/>
              <a:buFont typeface="Montserrat"/>
              <a:buChar char="●"/>
            </a:pPr>
            <a:r>
              <a:rPr lang="en-US" b="1" dirty="0">
                <a:solidFill>
                  <a:srgbClr val="352384"/>
                </a:solidFill>
                <a:latin typeface="Montserrat"/>
                <a:ea typeface="Montserrat"/>
                <a:cs typeface="Montserrat"/>
                <a:sym typeface="Montserrat"/>
              </a:rPr>
              <a:t>Admin Portal </a:t>
            </a:r>
            <a:r>
              <a:rPr lang="en-US" dirty="0">
                <a:solidFill>
                  <a:srgbClr val="352384"/>
                </a:solidFill>
                <a:latin typeface="Montserrat"/>
                <a:ea typeface="Montserrat"/>
                <a:cs typeface="Montserrat"/>
                <a:sym typeface="Montserrat"/>
              </a:rPr>
              <a:t>- Data Reporting, Ride Transparency, User Management</a:t>
            </a:r>
          </a:p>
          <a:p>
            <a:pPr marL="457200" indent="-342900">
              <a:spcAft>
                <a:spcPts val="1200"/>
              </a:spcAft>
              <a:buClr>
                <a:srgbClr val="352384"/>
              </a:buClr>
              <a:buSzPct val="100000"/>
              <a:buFont typeface="Montserrat"/>
              <a:buChar char="●"/>
            </a:pPr>
            <a:r>
              <a:rPr lang="en-US" b="1" dirty="0">
                <a:solidFill>
                  <a:srgbClr val="352384"/>
                </a:solidFill>
                <a:latin typeface="Montserrat"/>
                <a:ea typeface="Montserrat"/>
                <a:cs typeface="Montserrat"/>
                <a:sym typeface="Montserrat"/>
              </a:rPr>
              <a:t>Business Profiles - </a:t>
            </a:r>
            <a:r>
              <a:rPr lang="en-US" dirty="0">
                <a:solidFill>
                  <a:srgbClr val="352384"/>
                </a:solidFill>
                <a:latin typeface="Montserrat"/>
                <a:ea typeface="Montserrat"/>
                <a:cs typeface="Montserrat"/>
                <a:sym typeface="Montserrat"/>
              </a:rPr>
              <a:t>Verify university email address, business or personal ride</a:t>
            </a:r>
          </a:p>
          <a:p>
            <a:pPr marL="457200" indent="-342900">
              <a:spcAft>
                <a:spcPts val="1200"/>
              </a:spcAft>
              <a:buClr>
                <a:srgbClr val="352384"/>
              </a:buClr>
              <a:buSzPct val="100000"/>
              <a:buFont typeface="Montserrat"/>
              <a:buChar char="●"/>
            </a:pPr>
            <a:r>
              <a:rPr lang="en-US" b="1" dirty="0">
                <a:solidFill>
                  <a:srgbClr val="352384"/>
                </a:solidFill>
                <a:latin typeface="Montserrat"/>
                <a:ea typeface="Montserrat"/>
                <a:cs typeface="Montserrat"/>
                <a:sym typeface="Montserrat"/>
              </a:rPr>
              <a:t>Venue Mapping - </a:t>
            </a:r>
            <a:r>
              <a:rPr lang="en-US" dirty="0">
                <a:solidFill>
                  <a:srgbClr val="352384"/>
                </a:solidFill>
                <a:latin typeface="Montserrat"/>
                <a:ea typeface="Montserrat"/>
                <a:cs typeface="Montserrat"/>
                <a:sym typeface="Montserrat"/>
              </a:rPr>
              <a:t>Mapping campus for designated pick up and drop off locations</a:t>
            </a:r>
          </a:p>
        </p:txBody>
      </p:sp>
      <p:pic>
        <p:nvPicPr>
          <p:cNvPr id="322" name="Shape 322" descr="Screenshot 2015-08-18 12.01.4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10800" y="1272253"/>
            <a:ext cx="2382075" cy="4574813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Shape 323"/>
          <p:cNvSpPr txBox="1"/>
          <p:nvPr/>
        </p:nvSpPr>
        <p:spPr>
          <a:xfrm>
            <a:off x="192870" y="857250"/>
            <a:ext cx="7798838" cy="7770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sz="3600" b="1" dirty="0">
                <a:solidFill>
                  <a:srgbClr val="333D47"/>
                </a:solidFill>
                <a:latin typeface="Montserrat"/>
                <a:ea typeface="Montserrat"/>
                <a:cs typeface="Montserrat"/>
                <a:sym typeface="Montserrat"/>
              </a:rPr>
              <a:t>Features</a:t>
            </a:r>
          </a:p>
        </p:txBody>
      </p:sp>
    </p:spTree>
    <p:extLst>
      <p:ext uri="{BB962C8B-B14F-4D97-AF65-F5344CB8AC3E}">
        <p14:creationId xmlns:p14="http://schemas.microsoft.com/office/powerpoint/2010/main" val="288375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title"/>
          </p:nvPr>
        </p:nvSpPr>
        <p:spPr>
          <a:xfrm>
            <a:off x="279534" y="939468"/>
            <a:ext cx="8229600" cy="8573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91425" rIns="91425" bIns="91425" rtlCol="0" anchor="t" anchorCtr="0">
            <a:noAutofit/>
          </a:bodyPr>
          <a:lstStyle/>
          <a:p>
            <a:pPr>
              <a:buSzPct val="25000"/>
            </a:pPr>
            <a:r>
              <a:rPr lang="en-US" sz="3188" dirty="0">
                <a:solidFill>
                  <a:srgbClr val="434343"/>
                </a:solidFill>
              </a:rPr>
              <a:t>Campus Venue Mapping</a:t>
            </a:r>
          </a:p>
        </p:txBody>
      </p:sp>
      <p:sp>
        <p:nvSpPr>
          <p:cNvPr id="329" name="Shape 329"/>
          <p:cNvSpPr txBox="1">
            <a:spLocks noGrp="1"/>
          </p:cNvSpPr>
          <p:nvPr>
            <p:ph type="body" idx="2"/>
          </p:nvPr>
        </p:nvSpPr>
        <p:spPr>
          <a:xfrm>
            <a:off x="229106" y="1688044"/>
            <a:ext cx="5746500" cy="39193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91425" rIns="91425" bIns="91425" rtlCol="0" anchor="t" anchorCtr="0">
            <a:noAutofit/>
          </a:bodyPr>
          <a:lstStyle/>
          <a:p>
            <a:pPr marL="342900" indent="-290513">
              <a:buClr>
                <a:srgbClr val="351C75"/>
              </a:buClr>
              <a:buFont typeface="Arial"/>
              <a:buChar char="•"/>
            </a:pPr>
            <a:r>
              <a:rPr lang="en-US" sz="1575" b="1" dirty="0">
                <a:solidFill>
                  <a:srgbClr val="351C75"/>
                </a:solidFill>
              </a:rPr>
              <a:t>Custom pickup/drop-off locations</a:t>
            </a:r>
          </a:p>
          <a:p>
            <a:pPr indent="0">
              <a:buNone/>
            </a:pPr>
            <a:endParaRPr sz="1575" b="1">
              <a:solidFill>
                <a:srgbClr val="351C75"/>
              </a:solidFill>
            </a:endParaRPr>
          </a:p>
          <a:p>
            <a:pPr marL="342900" indent="-290513">
              <a:buClr>
                <a:srgbClr val="351C75"/>
              </a:buClr>
              <a:buFont typeface="Arial"/>
              <a:buChar char="•"/>
            </a:pPr>
            <a:r>
              <a:rPr lang="en-US" sz="1575" b="1" dirty="0">
                <a:solidFill>
                  <a:srgbClr val="351C75"/>
                </a:solidFill>
              </a:rPr>
              <a:t>Flexible Scheduling</a:t>
            </a:r>
          </a:p>
          <a:p>
            <a:pPr lvl="1">
              <a:buClr>
                <a:srgbClr val="351C75"/>
              </a:buClr>
            </a:pPr>
            <a:r>
              <a:rPr lang="en-US" sz="1575" dirty="0">
                <a:solidFill>
                  <a:srgbClr val="351C75"/>
                </a:solidFill>
              </a:rPr>
              <a:t>Summer semester</a:t>
            </a:r>
          </a:p>
          <a:p>
            <a:pPr lvl="1">
              <a:buClr>
                <a:srgbClr val="351C75"/>
              </a:buClr>
            </a:pPr>
            <a:r>
              <a:rPr lang="en-US" sz="1575" dirty="0">
                <a:solidFill>
                  <a:srgbClr val="351C75"/>
                </a:solidFill>
              </a:rPr>
              <a:t>Campus closures</a:t>
            </a:r>
          </a:p>
          <a:p>
            <a:pPr lvl="1">
              <a:buClr>
                <a:srgbClr val="351C75"/>
              </a:buClr>
            </a:pPr>
            <a:r>
              <a:rPr lang="en-US" sz="1575" dirty="0">
                <a:solidFill>
                  <a:srgbClr val="351C75"/>
                </a:solidFill>
              </a:rPr>
              <a:t>Games/events</a:t>
            </a:r>
          </a:p>
          <a:p>
            <a:pPr lvl="1">
              <a:buClr>
                <a:srgbClr val="351C75"/>
              </a:buClr>
            </a:pPr>
            <a:r>
              <a:rPr lang="en-US" sz="1575" dirty="0">
                <a:solidFill>
                  <a:srgbClr val="351C75"/>
                </a:solidFill>
              </a:rPr>
              <a:t>Student Move in Day</a:t>
            </a:r>
          </a:p>
          <a:p>
            <a:pPr indent="0">
              <a:buNone/>
            </a:pPr>
            <a:endParaRPr sz="1575" b="1">
              <a:solidFill>
                <a:srgbClr val="351C75"/>
              </a:solidFill>
            </a:endParaRPr>
          </a:p>
          <a:p>
            <a:pPr marL="342900" indent="-290513">
              <a:buClr>
                <a:srgbClr val="351C75"/>
              </a:buClr>
              <a:buFont typeface="Arial"/>
              <a:buChar char="•"/>
            </a:pPr>
            <a:r>
              <a:rPr lang="en-US" sz="1575" b="1" dirty="0">
                <a:solidFill>
                  <a:srgbClr val="351C75"/>
                </a:solidFill>
              </a:rPr>
              <a:t>Reinforce behavior</a:t>
            </a:r>
          </a:p>
          <a:p>
            <a:pPr indent="0">
              <a:buNone/>
            </a:pPr>
            <a:endParaRPr sz="1575" b="1">
              <a:solidFill>
                <a:srgbClr val="351C75"/>
              </a:solidFill>
            </a:endParaRPr>
          </a:p>
          <a:p>
            <a:pPr indent="0">
              <a:buNone/>
            </a:pPr>
            <a:endParaRPr sz="1575">
              <a:solidFill>
                <a:srgbClr val="351C75"/>
              </a:solidFill>
              <a:highlight>
                <a:srgbClr val="FFFF00"/>
              </a:highlight>
            </a:endParaRPr>
          </a:p>
        </p:txBody>
      </p:sp>
      <p:pic>
        <p:nvPicPr>
          <p:cNvPr id="330" name="Shape 3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3882" y="1688044"/>
            <a:ext cx="2017927" cy="3631397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31" name="Shape 331"/>
          <p:cNvSpPr txBox="1"/>
          <p:nvPr/>
        </p:nvSpPr>
        <p:spPr>
          <a:xfrm>
            <a:off x="6499275" y="5624128"/>
            <a:ext cx="2352825" cy="264600"/>
          </a:xfrm>
          <a:prstGeom prst="rect">
            <a:avLst/>
          </a:prstGeom>
          <a:noFill/>
          <a:ln>
            <a:noFill/>
          </a:ln>
        </p:spPr>
        <p:txBody>
          <a:bodyPr wrap="square" lIns="34284" tIns="34284" rIns="34284" bIns="34284" anchor="t" anchorCtr="0">
            <a:noAutofit/>
          </a:bodyPr>
          <a:lstStyle/>
          <a:p>
            <a:pPr algn="r"/>
            <a:r>
              <a:rPr lang="en-US" sz="675" dirty="0"/>
              <a:t>CONFIDENTIAL - LYFT PROPRIETARY INFORMATION</a:t>
            </a:r>
          </a:p>
        </p:txBody>
      </p:sp>
      <p:pic>
        <p:nvPicPr>
          <p:cNvPr id="332" name="Shape 3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388" y="3401813"/>
            <a:ext cx="4003866" cy="21372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3293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21436" y="588745"/>
            <a:ext cx="7501128" cy="527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6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/>
          <p:cNvSpPr/>
          <p:nvPr/>
        </p:nvSpPr>
        <p:spPr>
          <a:xfrm>
            <a:off x="1624662" y="4313011"/>
            <a:ext cx="5952365" cy="269148"/>
          </a:xfrm>
          <a:prstGeom prst="rect">
            <a:avLst/>
          </a:prstGeom>
          <a:solidFill>
            <a:srgbClr val="006A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4" name="AutoShape 18" descr="Image result for advancement icon"/>
          <p:cNvSpPr>
            <a:spLocks noChangeAspect="1" noChangeArrowheads="1"/>
          </p:cNvSpPr>
          <p:nvPr/>
        </p:nvSpPr>
        <p:spPr bwMode="auto">
          <a:xfrm>
            <a:off x="155575" y="71278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5122" name="Picture 2" descr="Image result for alumni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028" y="3234680"/>
            <a:ext cx="596295" cy="61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resource management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637" y="2890943"/>
            <a:ext cx="477944" cy="49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 result for Student affairs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33" y="3319214"/>
            <a:ext cx="412508" cy="38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Image result for student group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826" y="2724607"/>
            <a:ext cx="617507" cy="62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Image result for bookstore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611" y="3105277"/>
            <a:ext cx="504308" cy="51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mentorship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157" y="3223236"/>
            <a:ext cx="519161" cy="48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1625370" y="4614844"/>
            <a:ext cx="5951657" cy="1286520"/>
            <a:chOff x="4110825" y="2504773"/>
            <a:chExt cx="7935542" cy="1715359"/>
          </a:xfrm>
        </p:grpSpPr>
        <p:grpSp>
          <p:nvGrpSpPr>
            <p:cNvPr id="15" name="Group 14"/>
            <p:cNvGrpSpPr/>
            <p:nvPr/>
          </p:nvGrpSpPr>
          <p:grpSpPr>
            <a:xfrm>
              <a:off x="4110825" y="2515249"/>
              <a:ext cx="2604942" cy="1683346"/>
              <a:chOff x="4318370" y="2515249"/>
              <a:chExt cx="2604942" cy="1683346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4318370" y="2515249"/>
                <a:ext cx="2604942" cy="168334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prstDash val="dashDot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3" name="Rectangle 2"/>
              <p:cNvSpPr/>
              <p:nvPr/>
            </p:nvSpPr>
            <p:spPr>
              <a:xfrm>
                <a:off x="4561365" y="3284042"/>
                <a:ext cx="1029156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50" b="1" dirty="0">
                    <a:solidFill>
                      <a:srgbClr val="182B49"/>
                    </a:solidFill>
                    <a:ea typeface="Adobe Song Std L" panose="02020300000000000000" pitchFamily="18" charset="-128"/>
                  </a:rPr>
                  <a:t>30,680 </a:t>
                </a:r>
              </a:p>
              <a:p>
                <a:pPr algn="ctr"/>
                <a:r>
                  <a:rPr lang="en-US" sz="900" dirty="0">
                    <a:solidFill>
                      <a:srgbClr val="182B49"/>
                    </a:solidFill>
                    <a:ea typeface="Adobe Song Std L" panose="02020300000000000000" pitchFamily="18" charset="-128"/>
                  </a:rPr>
                  <a:t>SOV’s </a:t>
                </a:r>
              </a:p>
              <a:p>
                <a:pPr algn="ctr"/>
                <a:r>
                  <a:rPr lang="en-US" sz="900" dirty="0">
                    <a:solidFill>
                      <a:srgbClr val="182B49"/>
                    </a:solidFill>
                    <a:ea typeface="Adobe Song Std L" panose="02020300000000000000" pitchFamily="18" charset="-128"/>
                  </a:rPr>
                  <a:t>per day</a:t>
                </a:r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4335767" y="2515513"/>
                <a:ext cx="140434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50" b="1" dirty="0">
                    <a:solidFill>
                      <a:schemeClr val="accent4">
                        <a:lumMod val="75000"/>
                      </a:schemeClr>
                    </a:solidFill>
                    <a:latin typeface="Calibri" panose="020F0502020204030204" pitchFamily="34" charset="0"/>
                  </a:rPr>
                  <a:t>$3.5M </a:t>
                </a:r>
                <a:endParaRPr lang="en-US" sz="1650" dirty="0">
                  <a:solidFill>
                    <a:schemeClr val="accent4">
                      <a:lumMod val="75000"/>
                    </a:schemeClr>
                  </a:solidFill>
                  <a:ea typeface="Adobe Song Std L" panose="02020300000000000000" pitchFamily="18" charset="-128"/>
                </a:endParaRPr>
              </a:p>
              <a:p>
                <a:pPr algn="ctr"/>
                <a:r>
                  <a:rPr lang="en-US" sz="900" dirty="0">
                    <a:solidFill>
                      <a:srgbClr val="182B49"/>
                    </a:solidFill>
                    <a:ea typeface="Adobe Song Std L" panose="02020300000000000000" pitchFamily="18" charset="-128"/>
                  </a:rPr>
                  <a:t>student transit passes</a:t>
                </a: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5578990" y="2521036"/>
                <a:ext cx="1163140" cy="646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50" b="1" dirty="0">
                    <a:solidFill>
                      <a:schemeClr val="accent4">
                        <a:lumMod val="75000"/>
                      </a:schemeClr>
                    </a:solidFill>
                    <a:ea typeface="Adobe Song Std L" panose="02020300000000000000" pitchFamily="18" charset="-128"/>
                  </a:rPr>
                  <a:t>17,000</a:t>
                </a:r>
                <a:r>
                  <a:rPr lang="en-US" sz="1650" b="1" dirty="0">
                    <a:solidFill>
                      <a:srgbClr val="182B49"/>
                    </a:solidFill>
                    <a:ea typeface="Adobe Song Std L" panose="02020300000000000000" pitchFamily="18" charset="-128"/>
                  </a:rPr>
                  <a:t> </a:t>
                </a:r>
              </a:p>
              <a:p>
                <a:pPr algn="ctr"/>
                <a:r>
                  <a:rPr lang="en-US" sz="900" dirty="0">
                    <a:solidFill>
                      <a:srgbClr val="182B49"/>
                    </a:solidFill>
                    <a:ea typeface="Adobe Song Std L" panose="02020300000000000000" pitchFamily="18" charset="-128"/>
                  </a:rPr>
                  <a:t>parking spaces</a:t>
                </a: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5543316" y="3280815"/>
                <a:ext cx="119306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50" b="1" dirty="0">
                    <a:solidFill>
                      <a:srgbClr val="182B49"/>
                    </a:solidFill>
                    <a:ea typeface="Adobe Song Std L" panose="02020300000000000000" pitchFamily="18" charset="-128"/>
                  </a:rPr>
                  <a:t>$23M </a:t>
                </a:r>
              </a:p>
              <a:p>
                <a:pPr algn="ctr"/>
                <a:r>
                  <a:rPr lang="en-US" sz="900" dirty="0">
                    <a:solidFill>
                      <a:srgbClr val="182B49"/>
                    </a:solidFill>
                    <a:ea typeface="Adobe Song Std L" panose="02020300000000000000" pitchFamily="18" charset="-128"/>
                  </a:rPr>
                  <a:t>parking passes </a:t>
                </a:r>
              </a:p>
              <a:p>
                <a:pPr algn="ctr"/>
                <a:r>
                  <a:rPr lang="en-US" sz="900" dirty="0">
                    <a:solidFill>
                      <a:srgbClr val="182B49"/>
                    </a:solidFill>
                    <a:ea typeface="Adobe Song Std L" panose="02020300000000000000" pitchFamily="18" charset="-128"/>
                  </a:rPr>
                  <a:t>revenue</a:t>
                </a:r>
              </a:p>
            </p:txBody>
          </p:sp>
        </p:grpSp>
        <p:sp>
          <p:nvSpPr>
            <p:cNvPr id="69" name="Rectangle 68"/>
            <p:cNvSpPr/>
            <p:nvPr/>
          </p:nvSpPr>
          <p:spPr>
            <a:xfrm>
              <a:off x="6834268" y="2506009"/>
              <a:ext cx="2549795" cy="168334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prstDash val="dashDot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8165323" y="2540805"/>
              <a:ext cx="1099020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50" b="1" dirty="0">
                  <a:solidFill>
                    <a:srgbClr val="182B49"/>
                  </a:solidFill>
                  <a:ea typeface="Adobe Song Std L" panose="02020300000000000000" pitchFamily="18" charset="-128"/>
                </a:rPr>
                <a:t>35,420 </a:t>
              </a:r>
            </a:p>
            <a:p>
              <a:pPr algn="ctr"/>
              <a:r>
                <a:rPr lang="en-US" sz="900" dirty="0">
                  <a:solidFill>
                    <a:srgbClr val="182B49"/>
                  </a:solidFill>
                  <a:ea typeface="Adobe Song Std L" panose="02020300000000000000" pitchFamily="18" charset="-128"/>
                </a:rPr>
                <a:t>never used </a:t>
              </a:r>
            </a:p>
            <a:p>
              <a:pPr algn="ctr"/>
              <a:r>
                <a:rPr lang="en-US" sz="900" dirty="0">
                  <a:solidFill>
                    <a:srgbClr val="182B49"/>
                  </a:solidFill>
                  <a:ea typeface="Adobe Song Std L" panose="02020300000000000000" pitchFamily="18" charset="-128"/>
                </a:rPr>
                <a:t>rideshare</a:t>
              </a: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7054251" y="2530924"/>
              <a:ext cx="1188788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50" b="1" dirty="0">
                  <a:solidFill>
                    <a:srgbClr val="182B49"/>
                  </a:solidFill>
                  <a:ea typeface="Adobe Song Std L" panose="02020300000000000000" pitchFamily="18" charset="-128"/>
                </a:rPr>
                <a:t>52,168 </a:t>
              </a:r>
            </a:p>
            <a:p>
              <a:pPr algn="ctr"/>
              <a:r>
                <a:rPr lang="en-US" sz="900" dirty="0">
                  <a:solidFill>
                    <a:srgbClr val="182B49"/>
                  </a:solidFill>
                  <a:ea typeface="Adobe Song Std L" panose="02020300000000000000" pitchFamily="18" charset="-128"/>
                </a:rPr>
                <a:t>never used for </a:t>
              </a:r>
            </a:p>
            <a:p>
              <a:pPr algn="ctr"/>
              <a:r>
                <a:rPr lang="en-US" sz="900" dirty="0">
                  <a:solidFill>
                    <a:srgbClr val="182B49"/>
                  </a:solidFill>
                  <a:ea typeface="Adobe Song Std L" panose="02020300000000000000" pitchFamily="18" charset="-128"/>
                </a:rPr>
                <a:t>intracampus </a:t>
              </a: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8253065" y="3389135"/>
              <a:ext cx="95581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50" b="1" dirty="0">
                  <a:solidFill>
                    <a:schemeClr val="accent4">
                      <a:lumMod val="75000"/>
                    </a:schemeClr>
                  </a:solidFill>
                  <a:ea typeface="Adobe Song Std L" panose="02020300000000000000" pitchFamily="18" charset="-128"/>
                </a:rPr>
                <a:t>56.9%</a:t>
              </a:r>
            </a:p>
            <a:p>
              <a:pPr algn="ctr"/>
              <a:r>
                <a:rPr lang="en-US" sz="900" dirty="0">
                  <a:solidFill>
                    <a:srgbClr val="182B49"/>
                  </a:solidFill>
                  <a:ea typeface="Adobe Song Std L" panose="02020300000000000000" pitchFamily="18" charset="-128"/>
                </a:rPr>
                <a:t>All modes </a:t>
              </a:r>
            </a:p>
            <a:p>
              <a:pPr algn="ctr"/>
              <a:r>
                <a:rPr lang="en-US" sz="900" dirty="0">
                  <a:solidFill>
                    <a:srgbClr val="182B49"/>
                  </a:solidFill>
                  <a:ea typeface="Adobe Song Std L" panose="02020300000000000000" pitchFamily="18" charset="-128"/>
                </a:rPr>
                <a:t>less SOV</a:t>
              </a:r>
              <a:endParaRPr lang="en-US" sz="900" dirty="0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7135671" y="3388672"/>
              <a:ext cx="955817" cy="646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50" b="1" dirty="0">
                  <a:solidFill>
                    <a:schemeClr val="accent4">
                      <a:lumMod val="75000"/>
                    </a:schemeClr>
                  </a:solidFill>
                  <a:ea typeface="Adobe Song Std L" panose="02020300000000000000" pitchFamily="18" charset="-128"/>
                </a:rPr>
                <a:t>0.40%</a:t>
              </a:r>
            </a:p>
            <a:p>
              <a:pPr algn="ctr"/>
              <a:r>
                <a:rPr lang="en-US" sz="900" dirty="0">
                  <a:solidFill>
                    <a:srgbClr val="182B49"/>
                  </a:solidFill>
                  <a:ea typeface="Adobe Song Std L" panose="02020300000000000000" pitchFamily="18" charset="-128"/>
                </a:rPr>
                <a:t>Car Share </a:t>
              </a: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9496572" y="2504773"/>
              <a:ext cx="2549795" cy="16789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prstDash val="dashDot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10852371" y="2506008"/>
              <a:ext cx="107764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50" b="1" dirty="0">
                  <a:solidFill>
                    <a:schemeClr val="accent4">
                      <a:lumMod val="75000"/>
                    </a:schemeClr>
                  </a:solidFill>
                  <a:ea typeface="Adobe Song Std L" panose="02020300000000000000" pitchFamily="18" charset="-128"/>
                </a:rPr>
                <a:t>57% </a:t>
              </a:r>
            </a:p>
            <a:p>
              <a:pPr algn="ctr"/>
              <a:r>
                <a:rPr lang="en-US" sz="900" dirty="0">
                  <a:solidFill>
                    <a:srgbClr val="182B49"/>
                  </a:solidFill>
                  <a:ea typeface="Adobe Song Std L" panose="02020300000000000000" pitchFamily="18" charset="-128"/>
                </a:rPr>
                <a:t>students live </a:t>
              </a:r>
            </a:p>
            <a:p>
              <a:pPr algn="ctr"/>
              <a:r>
                <a:rPr lang="en-US" sz="900" dirty="0">
                  <a:solidFill>
                    <a:srgbClr val="182B49"/>
                  </a:solidFill>
                  <a:ea typeface="Adobe Song Std L" panose="02020300000000000000" pitchFamily="18" charset="-128"/>
                </a:rPr>
                <a:t>off campus</a:t>
              </a: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9610019" y="2547833"/>
              <a:ext cx="135763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50" b="1" dirty="0">
                  <a:solidFill>
                    <a:schemeClr val="accent4">
                      <a:lumMod val="75000"/>
                    </a:schemeClr>
                  </a:solidFill>
                  <a:ea typeface="Adobe Song Std L" panose="02020300000000000000" pitchFamily="18" charset="-128"/>
                </a:rPr>
                <a:t>64,406</a:t>
              </a:r>
              <a:r>
                <a:rPr lang="en-US" sz="1650" b="1" dirty="0">
                  <a:solidFill>
                    <a:srgbClr val="182B49"/>
                  </a:solidFill>
                  <a:ea typeface="Adobe Song Std L" panose="02020300000000000000" pitchFamily="18" charset="-128"/>
                </a:rPr>
                <a:t> </a:t>
              </a:r>
            </a:p>
            <a:p>
              <a:pPr algn="ctr"/>
              <a:r>
                <a:rPr lang="en-US" sz="900" dirty="0">
                  <a:solidFill>
                    <a:srgbClr val="182B49"/>
                  </a:solidFill>
                  <a:ea typeface="Adobe Song Std L" panose="02020300000000000000" pitchFamily="18" charset="-128"/>
                </a:rPr>
                <a:t>students, faculty, </a:t>
              </a:r>
            </a:p>
            <a:p>
              <a:pPr algn="ctr"/>
              <a:r>
                <a:rPr lang="en-US" sz="900" dirty="0">
                  <a:solidFill>
                    <a:srgbClr val="182B49"/>
                  </a:solidFill>
                  <a:ea typeface="Adobe Song Std L" panose="02020300000000000000" pitchFamily="18" charset="-128"/>
                </a:rPr>
                <a:t>&amp; staff</a:t>
              </a: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10885535" y="3324945"/>
              <a:ext cx="1099020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50" b="1" dirty="0">
                  <a:solidFill>
                    <a:srgbClr val="182B49"/>
                  </a:solidFill>
                  <a:latin typeface="Calibri" panose="020F0502020204030204" pitchFamily="34" charset="0"/>
                  <a:ea typeface="Adobe Song Std L" panose="02020300000000000000" pitchFamily="18" charset="-128"/>
                </a:rPr>
                <a:t>52,000 </a:t>
              </a:r>
            </a:p>
            <a:p>
              <a:pPr algn="ctr"/>
              <a:r>
                <a:rPr lang="en-US" sz="900" dirty="0">
                  <a:solidFill>
                    <a:srgbClr val="182B49"/>
                  </a:solidFill>
                  <a:latin typeface="Calibri" panose="020F0502020204030204" pitchFamily="34" charset="0"/>
                  <a:ea typeface="Adobe Song Std L" panose="02020300000000000000" pitchFamily="18" charset="-128"/>
                </a:rPr>
                <a:t>people visit </a:t>
              </a:r>
            </a:p>
            <a:p>
              <a:pPr algn="ctr"/>
              <a:r>
                <a:rPr lang="en-US" sz="900" dirty="0">
                  <a:solidFill>
                    <a:srgbClr val="182B49"/>
                  </a:solidFill>
                  <a:latin typeface="Calibri" panose="020F0502020204030204" pitchFamily="34" charset="0"/>
                  <a:ea typeface="Adobe Song Std L" panose="02020300000000000000" pitchFamily="18" charset="-128"/>
                </a:rPr>
                <a:t>daily</a:t>
              </a: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9739615" y="3357383"/>
              <a:ext cx="107978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50" b="1" dirty="0">
                  <a:solidFill>
                    <a:srgbClr val="182B49"/>
                  </a:solidFill>
                  <a:latin typeface="Calibri" panose="020F0502020204030204" pitchFamily="34" charset="0"/>
                </a:rPr>
                <a:t>2,150 </a:t>
              </a:r>
            </a:p>
            <a:p>
              <a:pPr algn="ctr"/>
              <a:r>
                <a:rPr lang="en-US" sz="900" dirty="0">
                  <a:solidFill>
                    <a:srgbClr val="182B49"/>
                  </a:solidFill>
                  <a:latin typeface="Calibri" panose="020F0502020204030204" pitchFamily="34" charset="0"/>
                </a:rPr>
                <a:t>UC San Diego</a:t>
              </a:r>
            </a:p>
            <a:p>
              <a:pPr algn="ctr"/>
              <a:r>
                <a:rPr lang="en-US" sz="900" dirty="0">
                  <a:solidFill>
                    <a:srgbClr val="182B49"/>
                  </a:solidFill>
                  <a:latin typeface="Calibri" panose="020F0502020204030204" pitchFamily="34" charset="0"/>
                </a:rPr>
                <a:t>Acres </a:t>
              </a:r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52125" y="846188"/>
            <a:ext cx="9144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solidFill>
                  <a:srgbClr val="0590AC"/>
                </a:solidFill>
                <a:latin typeface="Avenir Medium"/>
                <a:ea typeface="+mj-ea"/>
              </a:rPr>
              <a:t>Rideshare Scope</a:t>
            </a:r>
            <a:endParaRPr lang="en-US" sz="4875" dirty="0">
              <a:solidFill>
                <a:srgbClr val="00206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11563" y="1680047"/>
            <a:ext cx="937890" cy="909195"/>
            <a:chOff x="733855" y="1360148"/>
            <a:chExt cx="1250520" cy="1212260"/>
          </a:xfrm>
        </p:grpSpPr>
        <p:grpSp>
          <p:nvGrpSpPr>
            <p:cNvPr id="79" name="Group 78"/>
            <p:cNvGrpSpPr/>
            <p:nvPr/>
          </p:nvGrpSpPr>
          <p:grpSpPr>
            <a:xfrm>
              <a:off x="733855" y="1360148"/>
              <a:ext cx="1250520" cy="983072"/>
              <a:chOff x="5521233" y="4671756"/>
              <a:chExt cx="1250520" cy="983072"/>
            </a:xfrm>
          </p:grpSpPr>
          <p:pic>
            <p:nvPicPr>
              <p:cNvPr id="80" name="Picture 55" descr="Image result for transportation icon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78541" y="4921397"/>
                <a:ext cx="518005" cy="533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1" name="TextBox 80"/>
              <p:cNvSpPr txBox="1"/>
              <p:nvPr/>
            </p:nvSpPr>
            <p:spPr>
              <a:xfrm>
                <a:off x="5521233" y="5203422"/>
                <a:ext cx="1250520" cy="4514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>
                    <a:solidFill>
                      <a:srgbClr val="002060"/>
                    </a:solidFill>
                    <a:latin typeface="Calibri" panose="020F0502020204030204" pitchFamily="34" charset="0"/>
                  </a:rPr>
                  <a:t>Campus </a:t>
                </a:r>
                <a:r>
                  <a:rPr lang="en-US" sz="800" dirty="0">
                    <a:solidFill>
                      <a:srgbClr val="002060"/>
                    </a:solidFill>
                    <a:latin typeface="Calibri" panose="020F0502020204030204" pitchFamily="34" charset="0"/>
                  </a:rPr>
                  <a:t>Transportation</a:t>
                </a: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5523880" y="4671756"/>
                <a:ext cx="95909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>
                    <a:solidFill>
                      <a:schemeClr val="accent4">
                        <a:lumMod val="75000"/>
                      </a:schemeClr>
                    </a:solidFill>
                  </a:rPr>
                  <a:t>$8.5M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786965" y="2331127"/>
              <a:ext cx="1108014" cy="241281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75" dirty="0"/>
                <a:t>TRANSPORTATION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602223" y="1669591"/>
            <a:ext cx="948723" cy="1044209"/>
            <a:chOff x="2023183" y="1335207"/>
            <a:chExt cx="1108014" cy="1392278"/>
          </a:xfrm>
        </p:grpSpPr>
        <p:grpSp>
          <p:nvGrpSpPr>
            <p:cNvPr id="83" name="Group 82"/>
            <p:cNvGrpSpPr/>
            <p:nvPr/>
          </p:nvGrpSpPr>
          <p:grpSpPr>
            <a:xfrm>
              <a:off x="2069443" y="1335207"/>
              <a:ext cx="1023902" cy="1345147"/>
              <a:chOff x="4354024" y="5186000"/>
              <a:chExt cx="1023902" cy="1345147"/>
            </a:xfrm>
          </p:grpSpPr>
          <p:pic>
            <p:nvPicPr>
              <p:cNvPr id="84" name="Picture 6" descr="Image result for faculty icon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7660" y="5479071"/>
                <a:ext cx="657659" cy="6779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5" name="TextBox 84"/>
              <p:cNvSpPr txBox="1"/>
              <p:nvPr/>
            </p:nvSpPr>
            <p:spPr>
              <a:xfrm>
                <a:off x="4354024" y="5915594"/>
                <a:ext cx="1023902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solidFill>
                      <a:srgbClr val="002060"/>
                    </a:solidFill>
                    <a:latin typeface="Calibri" panose="020F0502020204030204" pitchFamily="34" charset="0"/>
                  </a:rPr>
                  <a:t>Students, Faculty &amp; Staff</a:t>
                </a: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4420183" y="5186000"/>
                <a:ext cx="895135" cy="738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>
                    <a:solidFill>
                      <a:srgbClr val="0070C0"/>
                    </a:solidFill>
                  </a:rPr>
                  <a:t>64,406</a:t>
                </a:r>
              </a:p>
            </p:txBody>
          </p:sp>
        </p:grpSp>
        <p:sp>
          <p:nvSpPr>
            <p:cNvPr id="87" name="Rectangle 86"/>
            <p:cNvSpPr/>
            <p:nvPr/>
          </p:nvSpPr>
          <p:spPr>
            <a:xfrm>
              <a:off x="2023183" y="2502725"/>
              <a:ext cx="1108014" cy="224760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75" dirty="0"/>
                <a:t>FACULTY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925546" y="2067526"/>
            <a:ext cx="1013261" cy="1009596"/>
            <a:chOff x="3330822" y="1531057"/>
            <a:chExt cx="1351014" cy="1346129"/>
          </a:xfrm>
        </p:grpSpPr>
        <p:grpSp>
          <p:nvGrpSpPr>
            <p:cNvPr id="88" name="Group 87"/>
            <p:cNvGrpSpPr/>
            <p:nvPr/>
          </p:nvGrpSpPr>
          <p:grpSpPr>
            <a:xfrm>
              <a:off x="3330822" y="1531057"/>
              <a:ext cx="1351014" cy="1301373"/>
              <a:chOff x="6795813" y="4789739"/>
              <a:chExt cx="1351014" cy="1301373"/>
            </a:xfrm>
          </p:grpSpPr>
          <p:pic>
            <p:nvPicPr>
              <p:cNvPr id="89" name="Picture 65" descr="Image result for business travel icon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44755" y="4789739"/>
                <a:ext cx="564733" cy="5821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4" name="TextBox 93"/>
              <p:cNvSpPr txBox="1"/>
              <p:nvPr/>
            </p:nvSpPr>
            <p:spPr>
              <a:xfrm>
                <a:off x="6795813" y="5475559"/>
                <a:ext cx="1351014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solidFill>
                      <a:srgbClr val="002060"/>
                    </a:solidFill>
                    <a:latin typeface="Calibri" panose="020F0502020204030204" pitchFamily="34" charset="0"/>
                  </a:rPr>
                  <a:t>Business </a:t>
                </a:r>
                <a:r>
                  <a:rPr lang="en-US" sz="800" dirty="0" smtClean="0">
                    <a:solidFill>
                      <a:srgbClr val="002060"/>
                    </a:solidFill>
                    <a:latin typeface="Calibri" panose="020F0502020204030204" pitchFamily="34" charset="0"/>
                  </a:rPr>
                  <a:t>Travel – Ground</a:t>
                </a:r>
              </a:p>
              <a:p>
                <a:endParaRPr lang="en-US" sz="800" dirty="0">
                  <a:solidFill>
                    <a:srgbClr val="00206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7164191" y="5216440"/>
                <a:ext cx="96091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>
                    <a:solidFill>
                      <a:schemeClr val="accent4">
                        <a:lumMod val="75000"/>
                      </a:schemeClr>
                    </a:solidFill>
                  </a:rPr>
                  <a:t>$3.8M</a:t>
                </a:r>
              </a:p>
            </p:txBody>
          </p:sp>
        </p:grpSp>
        <p:sp>
          <p:nvSpPr>
            <p:cNvPr id="110" name="Rectangle 109"/>
            <p:cNvSpPr/>
            <p:nvPr/>
          </p:nvSpPr>
          <p:spPr>
            <a:xfrm>
              <a:off x="3429855" y="2636795"/>
              <a:ext cx="1108014" cy="240391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75" dirty="0"/>
                <a:t>TRAVEL</a:t>
              </a:r>
            </a:p>
          </p:txBody>
        </p:sp>
      </p:grpSp>
      <p:sp>
        <p:nvSpPr>
          <p:cNvPr id="115" name="TextBox 114"/>
          <p:cNvSpPr txBox="1"/>
          <p:nvPr/>
        </p:nvSpPr>
        <p:spPr>
          <a:xfrm>
            <a:off x="3657980" y="3419145"/>
            <a:ext cx="94892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39,000</a:t>
            </a:r>
            <a:r>
              <a:rPr lang="en-US" sz="1600" dirty="0" smtClean="0">
                <a:solidFill>
                  <a:srgbClr val="0070C0"/>
                </a:solidFill>
              </a:rPr>
              <a:t> </a:t>
            </a:r>
            <a:r>
              <a:rPr lang="en-US" sz="750" dirty="0"/>
              <a:t>Business Trips (annually)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1385016" y="2076928"/>
            <a:ext cx="100885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50" b="1" dirty="0">
                <a:solidFill>
                  <a:srgbClr val="0070C0"/>
                </a:solidFill>
              </a:rPr>
              <a:t>20+</a:t>
            </a:r>
            <a:r>
              <a:rPr lang="en-US" sz="1650" dirty="0">
                <a:solidFill>
                  <a:srgbClr val="0070C0"/>
                </a:solidFill>
              </a:rPr>
              <a:t> </a:t>
            </a:r>
            <a:r>
              <a:rPr lang="en-US" sz="750" dirty="0"/>
              <a:t>Major All-Campus &amp; Community Events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155041" y="1879896"/>
            <a:ext cx="977782" cy="896369"/>
            <a:chOff x="4720847" y="1497388"/>
            <a:chExt cx="1230999" cy="1164779"/>
          </a:xfrm>
        </p:grpSpPr>
        <p:grpSp>
          <p:nvGrpSpPr>
            <p:cNvPr id="111" name="Group 110"/>
            <p:cNvGrpSpPr/>
            <p:nvPr/>
          </p:nvGrpSpPr>
          <p:grpSpPr>
            <a:xfrm>
              <a:off x="4720847" y="1497388"/>
              <a:ext cx="1230999" cy="1139167"/>
              <a:chOff x="8146827" y="4806883"/>
              <a:chExt cx="1230999" cy="1139167"/>
            </a:xfrm>
          </p:grpSpPr>
          <p:pic>
            <p:nvPicPr>
              <p:cNvPr id="112" name="Picture 59" descr="Image result for athletics icon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58742" y="4860975"/>
                <a:ext cx="625260" cy="5049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3" name="TextBox 112"/>
              <p:cNvSpPr txBox="1"/>
              <p:nvPr/>
            </p:nvSpPr>
            <p:spPr>
              <a:xfrm>
                <a:off x="8257960" y="5330497"/>
                <a:ext cx="1119866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solidFill>
                      <a:srgbClr val="002060"/>
                    </a:solidFill>
                    <a:latin typeface="Calibri" panose="020F0502020204030204" pitchFamily="34" charset="0"/>
                  </a:rPr>
                  <a:t>Chartered Travel for Athletics</a:t>
                </a:r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>
                <a:off x="8146827" y="4806883"/>
                <a:ext cx="689666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>
                    <a:solidFill>
                      <a:schemeClr val="accent4">
                        <a:lumMod val="75000"/>
                      </a:schemeClr>
                    </a:solidFill>
                  </a:rPr>
                  <a:t>$1M</a:t>
                </a:r>
              </a:p>
            </p:txBody>
          </p:sp>
        </p:grpSp>
        <p:sp>
          <p:nvSpPr>
            <p:cNvPr id="123" name="Rectangle 122"/>
            <p:cNvSpPr/>
            <p:nvPr/>
          </p:nvSpPr>
          <p:spPr>
            <a:xfrm>
              <a:off x="4770777" y="2414747"/>
              <a:ext cx="1108014" cy="247420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75" dirty="0"/>
                <a:t>ATHLETICS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730637" y="3163471"/>
            <a:ext cx="1064656" cy="965730"/>
            <a:chOff x="6166963" y="1393189"/>
            <a:chExt cx="1419541" cy="1287640"/>
          </a:xfrm>
        </p:grpSpPr>
        <p:pic>
          <p:nvPicPr>
            <p:cNvPr id="5134" name="Picture 14" descr="Image result for health science icon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556" y="1393189"/>
              <a:ext cx="760794" cy="784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4" name="TextBox 123"/>
            <p:cNvSpPr txBox="1"/>
            <p:nvPr/>
          </p:nvSpPr>
          <p:spPr>
            <a:xfrm>
              <a:off x="6189042" y="1939676"/>
              <a:ext cx="112080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rgbClr val="0070C0"/>
                  </a:solidFill>
                </a:rPr>
                <a:t>710,393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6465267" y="2197516"/>
              <a:ext cx="1121237" cy="287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rgbClr val="002060"/>
                  </a:solidFill>
                  <a:latin typeface="Calibri" panose="020F0502020204030204" pitchFamily="34" charset="0"/>
                </a:rPr>
                <a:t>Patient Visits</a:t>
              </a:r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6166963" y="2426767"/>
              <a:ext cx="1108014" cy="254062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75" dirty="0"/>
                <a:t>HEALTH SCIENCES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928170" y="1825943"/>
            <a:ext cx="908202" cy="979507"/>
            <a:chOff x="7579196" y="1378131"/>
            <a:chExt cx="1121237" cy="1267971"/>
          </a:xfrm>
        </p:grpSpPr>
        <p:pic>
          <p:nvPicPr>
            <p:cNvPr id="36" name="Picture 63" descr="Image result for clinics icon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4765" y="1593840"/>
              <a:ext cx="641619" cy="661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7" name="TextBox 126"/>
            <p:cNvSpPr txBox="1"/>
            <p:nvPr/>
          </p:nvSpPr>
          <p:spPr>
            <a:xfrm>
              <a:off x="7721391" y="1378131"/>
              <a:ext cx="3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rgbClr val="0070C0"/>
                  </a:solidFill>
                </a:rPr>
                <a:t>8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7579196" y="2159491"/>
              <a:ext cx="1121237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rgbClr val="002060"/>
                  </a:solidFill>
                  <a:latin typeface="Calibri" panose="020F0502020204030204" pitchFamily="34" charset="0"/>
                </a:rPr>
                <a:t>Medical Centers</a:t>
              </a: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7580444" y="2410924"/>
              <a:ext cx="1108014" cy="235178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75" dirty="0"/>
                <a:t>HEALTH SYSTEMS</a:t>
              </a:r>
            </a:p>
          </p:txBody>
        </p:sp>
      </p:grpSp>
      <p:sp>
        <p:nvSpPr>
          <p:cNvPr id="130" name="TextBox 129"/>
          <p:cNvSpPr txBox="1"/>
          <p:nvPr/>
        </p:nvSpPr>
        <p:spPr>
          <a:xfrm>
            <a:off x="6424771" y="2014204"/>
            <a:ext cx="107341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25,000+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750" dirty="0"/>
              <a:t>Human Subject Participants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5935587" y="3602462"/>
            <a:ext cx="831011" cy="18096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/>
              <a:t>BOOKSTORE</a:t>
            </a:r>
          </a:p>
        </p:txBody>
      </p:sp>
      <p:sp>
        <p:nvSpPr>
          <p:cNvPr id="134" name="Rectangle 133"/>
          <p:cNvSpPr/>
          <p:nvPr/>
        </p:nvSpPr>
        <p:spPr>
          <a:xfrm>
            <a:off x="7843141" y="3758907"/>
            <a:ext cx="831011" cy="18096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/>
              <a:t>ALUMNI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321403" y="3750234"/>
            <a:ext cx="831011" cy="18096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/>
              <a:t>STUDENT AFFAIRS</a:t>
            </a:r>
          </a:p>
        </p:txBody>
      </p:sp>
      <p:sp>
        <p:nvSpPr>
          <p:cNvPr id="137" name="Rectangle 136"/>
          <p:cNvSpPr/>
          <p:nvPr/>
        </p:nvSpPr>
        <p:spPr>
          <a:xfrm>
            <a:off x="2687572" y="3748222"/>
            <a:ext cx="831011" cy="18096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/>
              <a:t>ADVANCEMENT</a:t>
            </a:r>
          </a:p>
        </p:txBody>
      </p:sp>
      <p:sp>
        <p:nvSpPr>
          <p:cNvPr id="138" name="Rectangle 137"/>
          <p:cNvSpPr/>
          <p:nvPr/>
        </p:nvSpPr>
        <p:spPr>
          <a:xfrm>
            <a:off x="1385017" y="3383551"/>
            <a:ext cx="1070657" cy="26723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/>
              <a:t>RESOURCE MANAGEMENT AND PLANNING</a:t>
            </a:r>
          </a:p>
        </p:txBody>
      </p:sp>
      <p:sp>
        <p:nvSpPr>
          <p:cNvPr id="140" name="Rectangle 139"/>
          <p:cNvSpPr/>
          <p:nvPr/>
        </p:nvSpPr>
        <p:spPr>
          <a:xfrm>
            <a:off x="7002105" y="3308555"/>
            <a:ext cx="718224" cy="26723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/>
              <a:t>ASSOCIATED STUDENTS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7573" y="4286469"/>
            <a:ext cx="4079025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50" b="1" dirty="0">
                <a:solidFill>
                  <a:schemeClr val="bg1"/>
                </a:solidFill>
              </a:rPr>
              <a:t>Transportation Metrics</a:t>
            </a:r>
          </a:p>
        </p:txBody>
      </p:sp>
    </p:spTree>
    <p:extLst>
      <p:ext uri="{BB962C8B-B14F-4D97-AF65-F5344CB8AC3E}">
        <p14:creationId xmlns:p14="http://schemas.microsoft.com/office/powerpoint/2010/main" val="317423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14474</TotalTime>
  <Words>538</Words>
  <Application>Microsoft Macintosh PowerPoint</Application>
  <PresentationFormat>On-screen Show (4:3)</PresentationFormat>
  <Paragraphs>154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Adobe Song Std L</vt:lpstr>
      <vt:lpstr>Arial</vt:lpstr>
      <vt:lpstr>Avenir Book</vt:lpstr>
      <vt:lpstr>Avenir Medium</vt:lpstr>
      <vt:lpstr>Bauhaus 93</vt:lpstr>
      <vt:lpstr>Calibri</vt:lpstr>
      <vt:lpstr>Calibri Light</vt:lpstr>
      <vt:lpstr>Montserrat</vt:lpstr>
      <vt:lpstr>Superclarendon Bold</vt:lpstr>
      <vt:lpstr>Superclarendon Light</vt:lpstr>
      <vt:lpstr>Times New Roman</vt:lpstr>
      <vt:lpstr>Wingdings</vt:lpstr>
      <vt:lpstr>Office Theme</vt:lpstr>
      <vt:lpstr>1_Office Theme</vt:lpstr>
      <vt:lpstr>Collaboration in the Sharing Economy</vt:lpstr>
      <vt:lpstr>Vision</vt:lpstr>
      <vt:lpstr>PowerPoint Presentation</vt:lpstr>
      <vt:lpstr>PowerPoint Presentation</vt:lpstr>
      <vt:lpstr>PowerPoint Presentation</vt:lpstr>
      <vt:lpstr>PowerPoint Presentation</vt:lpstr>
      <vt:lpstr>Campus Venue Mapping</vt:lpstr>
      <vt:lpstr>PowerPoint Presentation</vt:lpstr>
      <vt:lpstr>PowerPoint Presentation</vt:lpstr>
      <vt:lpstr>PowerPoint Presentation</vt:lpstr>
      <vt:lpstr>Rideshare and the Dalai Lama</vt:lpstr>
      <vt:lpstr>PowerPoint Presentation</vt:lpstr>
      <vt:lpstr>PowerPoint Presentation</vt:lpstr>
      <vt:lpstr>PowerPoint Presentation</vt:lpstr>
      <vt:lpstr>Thank you to our sponsors!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 Siegle</dc:creator>
  <cp:lastModifiedBy>Taylor Harvath</cp:lastModifiedBy>
  <cp:revision>52</cp:revision>
  <dcterms:created xsi:type="dcterms:W3CDTF">2017-05-15T13:29:35Z</dcterms:created>
  <dcterms:modified xsi:type="dcterms:W3CDTF">2017-10-10T12:40:14Z</dcterms:modified>
</cp:coreProperties>
</file>