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5"/>
  </p:notesMasterIdLst>
  <p:sldIdLst>
    <p:sldId id="260" r:id="rId3"/>
    <p:sldId id="269" r:id="rId4"/>
    <p:sldId id="257" r:id="rId5"/>
    <p:sldId id="258" r:id="rId6"/>
    <p:sldId id="261" r:id="rId7"/>
    <p:sldId id="266" r:id="rId8"/>
    <p:sldId id="262" r:id="rId9"/>
    <p:sldId id="264" r:id="rId10"/>
    <p:sldId id="265" r:id="rId11"/>
    <p:sldId id="263" r:id="rId12"/>
    <p:sldId id="267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49"/>
    <a:srgbClr val="0590AC"/>
    <a:srgbClr val="DCF2FF"/>
    <a:srgbClr val="B0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09"/>
  </p:normalViewPr>
  <p:slideViewPr>
    <p:cSldViewPr snapToGrid="0" snapToObjects="1">
      <p:cViewPr varScale="1">
        <p:scale>
          <a:sx n="92" d="100"/>
          <a:sy n="92" d="100"/>
        </p:scale>
        <p:origin x="16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microsoft.com/office/2015/10/relationships/revisionInfo" Target="revisionInfo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31311-6F3A-3E43-A8CA-CD3D1DAD6CFF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35B66-E662-E04B-8067-62E9BC2FD8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2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53487"/>
            <a:ext cx="82296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423513"/>
            <a:ext cx="8229600" cy="157577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3B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76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8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51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</a:t>
            </a:r>
            <a:r>
              <a:rPr lang="en-US"/>
              <a:t>to ecvcvdit </a:t>
            </a:r>
            <a:r>
              <a:rPr lang="en-US" dirty="0"/>
              <a:t>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62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444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37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15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72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851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56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9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42418"/>
            <a:ext cx="82296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429500"/>
            <a:ext cx="8229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3B4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273224"/>
            <a:ext cx="234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Avenir Medium"/>
              </a:rPr>
              <a:t>2017</a:t>
            </a:r>
          </a:p>
          <a:p>
            <a:endParaRPr lang="en-US" sz="1200" dirty="0">
              <a:solidFill>
                <a:schemeClr val="accent5">
                  <a:lumMod val="50000"/>
                </a:schemeClr>
              </a:solidFill>
              <a:latin typeface="Avenir Medium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720" y="6188970"/>
            <a:ext cx="1529080" cy="585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134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659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853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89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6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3B4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46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8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3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9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739F5F-85DD-B146-B5D1-DDE3FCC188B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898" y="6187048"/>
            <a:ext cx="2526249" cy="53442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CC9EEC-D9C5-7B47-B558-BC590630C4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5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720" y="6188970"/>
            <a:ext cx="1529080" cy="58560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61473" y="484479"/>
            <a:ext cx="8225327" cy="56416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84478"/>
            <a:ext cx="8229600" cy="933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Slide Topic Header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</a:t>
            </a:r>
            <a:r>
              <a:rPr lang="en-US" dirty="0" err="1"/>
              <a:t>teChxt</a:t>
            </a:r>
            <a:r>
              <a:rPr lang="en-US" dirty="0"/>
              <a:t>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488440" y="6126163"/>
            <a:ext cx="5398612" cy="5953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lang="en-US" sz="18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>
                <a:solidFill>
                  <a:schemeClr val="accent5">
                    <a:lumMod val="50000"/>
                  </a:schemeClr>
                </a:solidFill>
                <a:latin typeface="Avenir Book"/>
              </a:rPr>
              <a:t>HIGHER</a:t>
            </a:r>
            <a:r>
              <a:rPr lang="en-US" sz="1200" b="0" baseline="0" dirty="0">
                <a:solidFill>
                  <a:schemeClr val="accent5">
                    <a:lumMod val="50000"/>
                  </a:schemeClr>
                </a:solidFill>
                <a:latin typeface="Avenir Book"/>
              </a:rPr>
              <a:t> ED BREAKOUT: T &amp; E ROUNDTABLE</a:t>
            </a:r>
          </a:p>
          <a:p>
            <a:endParaRPr lang="en-US" sz="1200" b="0" dirty="0">
              <a:solidFill>
                <a:schemeClr val="accent5">
                  <a:lumMod val="50000"/>
                </a:schemeClr>
              </a:solidFill>
              <a:latin typeface="Avenir Book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273224"/>
            <a:ext cx="234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Avenir Medium"/>
              </a:rPr>
              <a:t>2017</a:t>
            </a:r>
          </a:p>
          <a:p>
            <a:endParaRPr lang="en-US" sz="1600" dirty="0">
              <a:solidFill>
                <a:schemeClr val="accent5">
                  <a:lumMod val="50000"/>
                </a:schemeClr>
              </a:solidFill>
              <a:latin typeface="Avenir Medium"/>
            </a:endParaRPr>
          </a:p>
        </p:txBody>
      </p:sp>
    </p:spTree>
    <p:extLst>
      <p:ext uri="{BB962C8B-B14F-4D97-AF65-F5344CB8AC3E}">
        <p14:creationId xmlns:p14="http://schemas.microsoft.com/office/powerpoint/2010/main" val="391626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3800" b="1" i="0" kern="1200" baseline="0">
          <a:solidFill>
            <a:srgbClr val="0590AC"/>
          </a:solidFill>
          <a:latin typeface="Avenir Medium"/>
          <a:ea typeface="+mj-ea"/>
          <a:cs typeface="Superclarendon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003B49"/>
          </a:solidFill>
          <a:latin typeface="Avenir Book"/>
          <a:ea typeface="+mn-ea"/>
          <a:cs typeface="Superclarendon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003B49"/>
          </a:solidFill>
          <a:latin typeface="Avenir Book"/>
          <a:ea typeface="+mn-ea"/>
          <a:cs typeface="Superclarendon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03B49"/>
          </a:solidFill>
          <a:latin typeface="Avenir Book"/>
          <a:ea typeface="+mn-ea"/>
          <a:cs typeface="Superclarendon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003B49"/>
          </a:solidFill>
          <a:latin typeface="Avenir Book"/>
          <a:ea typeface="+mn-ea"/>
          <a:cs typeface="Superclarendon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003B49"/>
          </a:solidFill>
          <a:latin typeface="Avenir Book"/>
          <a:ea typeface="+mn-ea"/>
          <a:cs typeface="Superclarendon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39512-A493-49C4-849C-F4ACEBD02130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3946E-C57C-4078-9BC5-1CFE853DA1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9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HfVtIx6iCM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talksho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10" b="10100"/>
          <a:stretch>
            <a:fillRect/>
          </a:stretch>
        </p:blipFill>
        <p:spPr bwMode="auto">
          <a:xfrm>
            <a:off x="-1559109" y="0"/>
            <a:ext cx="1208893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-1242585" y="-339969"/>
            <a:ext cx="11465108" cy="7291754"/>
          </a:xfrm>
          <a:prstGeom prst="rect">
            <a:avLst/>
          </a:prstGeom>
          <a:solidFill>
            <a:srgbClr val="000000">
              <a:alpha val="7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68579" tIns="34289" rIns="68579" bIns="34289" anchor="ctr"/>
          <a:lstStyle/>
          <a:p>
            <a:pPr defTabSz="482163">
              <a:defRPr/>
            </a:pPr>
            <a:r>
              <a:rPr lang="en-US" sz="949" kern="0" dirty="0">
                <a:solidFill>
                  <a:sysClr val="windowText" lastClr="000000"/>
                </a:solidFill>
                <a:latin typeface="Gill Sans"/>
              </a:rPr>
              <a:t>https://www.youtube.com/watch?v=k0fj1xKUels</a:t>
            </a:r>
          </a:p>
        </p:txBody>
      </p:sp>
      <p:pic>
        <p:nvPicPr>
          <p:cNvPr id="4" name="Picture 3" descr="goup-logo.pn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52" y="941378"/>
            <a:ext cx="7561384" cy="425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7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A12220-79EB-473A-B113-344467EDC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4478"/>
            <a:ext cx="8335108" cy="933159"/>
          </a:xfrm>
        </p:spPr>
        <p:txBody>
          <a:bodyPr/>
          <a:lstStyle/>
          <a:p>
            <a:r>
              <a:rPr lang="en-US" sz="3200" dirty="0"/>
              <a:t>Topic #7: Impact of the Sharing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CC5A55-D16D-4C21-A9AF-1B2BF78AB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Challenges:</a:t>
            </a:r>
          </a:p>
          <a:p>
            <a:r>
              <a:rPr lang="en-US" sz="2400" dirty="0"/>
              <a:t>Safety &amp; Duty of Care issues (insurance, regulatory, traveler tracking, etc.)  </a:t>
            </a:r>
          </a:p>
          <a:p>
            <a:r>
              <a:rPr lang="en-US" sz="2400" dirty="0"/>
              <a:t>Unknown location and condition of property</a:t>
            </a:r>
          </a:p>
          <a:p>
            <a:r>
              <a:rPr lang="en-US" sz="2400" dirty="0"/>
              <a:t>Liability to University is unknown  </a:t>
            </a:r>
          </a:p>
          <a:p>
            <a:pPr marL="0" indent="0">
              <a:buNone/>
            </a:pPr>
            <a:r>
              <a:rPr lang="en-US" sz="2400" dirty="0"/>
              <a:t>Best Practices:</a:t>
            </a:r>
          </a:p>
          <a:p>
            <a:r>
              <a:rPr lang="en-US" sz="2400" dirty="0"/>
              <a:t>Use only Airbnb ‘approved for business’ properties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6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97507C-01A4-4594-BBE2-1A6F9BA1D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Topic #8: Duty of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7875A5-15F1-45DF-9D70-BFBB44554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Challenges:</a:t>
            </a:r>
          </a:p>
          <a:p>
            <a:r>
              <a:rPr lang="en-US" sz="2400" dirty="0"/>
              <a:t>Traveler tracking</a:t>
            </a:r>
          </a:p>
          <a:p>
            <a:r>
              <a:rPr lang="en-US" sz="2400" dirty="0"/>
              <a:t>Disconnect between student affairs &amp; Tvl Office</a:t>
            </a:r>
          </a:p>
          <a:p>
            <a:r>
              <a:rPr lang="en-US" sz="2400" dirty="0"/>
              <a:t>Inadequate coverage for International guests</a:t>
            </a:r>
          </a:p>
          <a:p>
            <a:pPr marL="0" indent="0">
              <a:buNone/>
            </a:pPr>
            <a:r>
              <a:rPr lang="en-US" sz="2400" dirty="0"/>
              <a:t>Best Practices:</a:t>
            </a:r>
          </a:p>
          <a:p>
            <a:r>
              <a:rPr lang="en-US" sz="2400" dirty="0"/>
              <a:t>Invest in integrated travel solution</a:t>
            </a:r>
          </a:p>
          <a:p>
            <a:r>
              <a:rPr lang="en-US" sz="2400" dirty="0"/>
              <a:t>Link to common protocols/policy/procedures </a:t>
            </a:r>
          </a:p>
          <a:p>
            <a:r>
              <a:rPr lang="en-US" sz="2400" dirty="0"/>
              <a:t>Establish defined lines of communication</a:t>
            </a:r>
          </a:p>
          <a:p>
            <a:r>
              <a:rPr lang="en-US" sz="2400" dirty="0"/>
              <a:t>Mandatory travel policy w/guidelines</a:t>
            </a:r>
          </a:p>
        </p:txBody>
      </p:sp>
    </p:spTree>
    <p:extLst>
      <p:ext uri="{BB962C8B-B14F-4D97-AF65-F5344CB8AC3E}">
        <p14:creationId xmlns:p14="http://schemas.microsoft.com/office/powerpoint/2010/main" val="7201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Debbie Gulliver -  Travel Manager, Michigan State University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Andy Lowell - Global Strategic Sales, Enterprise Holdings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Lisa Palmer – Director of Sales, Higher Education, Concur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Jimmy Romo - General Manager Specialty Sales, Delta Airlines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Crystal Timmerman – Director of University Sales, Anthony Travel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5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Panelists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14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Debbie Gulliver -  Travel Manager, Michigan State University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Andy Lowell - Global Strategic Sales, Enterprise Holdings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Lisa Palmer – Director of Sales, Higher Education, Concur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Jimmy Romo - General Manager Specialty Sales, Delta Airlines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Crystal Timmerman – Director of University Sales, Anthony </a:t>
            </a:r>
            <a:r>
              <a:rPr lang="en-US" dirty="0" smtClean="0"/>
              <a:t>Travel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0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Construct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Identified 8 ‘Hot Topics’ during an open brainstorming session held yesterday</a:t>
            </a:r>
          </a:p>
          <a:p>
            <a:pPr lvl="1"/>
            <a:r>
              <a:rPr lang="en-US" dirty="0"/>
              <a:t>Identified Challenges associated with each topic </a:t>
            </a:r>
          </a:p>
          <a:p>
            <a:pPr lvl="1"/>
            <a:r>
              <a:rPr lang="en-US" dirty="0"/>
              <a:t>Identified Best Practices for dealing with each topics</a:t>
            </a:r>
          </a:p>
          <a:p>
            <a:r>
              <a:rPr lang="en-US" dirty="0"/>
              <a:t>Leverage insights of the panel and broader audience during an interactive thought leadership session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Ground Rules</a:t>
            </a:r>
          </a:p>
          <a:p>
            <a:r>
              <a:rPr lang="en-US" dirty="0"/>
              <a:t>No question/comment is off limits </a:t>
            </a:r>
          </a:p>
          <a:p>
            <a:r>
              <a:rPr lang="en-US" dirty="0"/>
              <a:t>Keep responses brief and to the point</a:t>
            </a:r>
          </a:p>
          <a:p>
            <a:r>
              <a:rPr lang="en-US" dirty="0"/>
              <a:t>Audience participation is welcomed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4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Topic #1: Allowable &amp; Non-Allowable Expenses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Challenges:	</a:t>
            </a:r>
          </a:p>
          <a:p>
            <a:r>
              <a:rPr lang="en-US" sz="2600" dirty="0"/>
              <a:t>Setting policy &amp; handling repeat offenders</a:t>
            </a:r>
          </a:p>
          <a:p>
            <a:r>
              <a:rPr lang="en-US" sz="2600" dirty="0"/>
              <a:t>Dealing with Itinerary changes </a:t>
            </a:r>
          </a:p>
          <a:p>
            <a:r>
              <a:rPr lang="en-US" sz="2600" dirty="0"/>
              <a:t>Separating personal from business expenses</a:t>
            </a:r>
          </a:p>
          <a:p>
            <a:pPr marL="0" indent="0">
              <a:buNone/>
            </a:pPr>
            <a:r>
              <a:rPr lang="en-US" sz="2600" dirty="0"/>
              <a:t>Best Practices:</a:t>
            </a:r>
          </a:p>
          <a:p>
            <a:r>
              <a:rPr lang="en-US" sz="2600" dirty="0"/>
              <a:t>Craft a well defined list of non-allowable expenses</a:t>
            </a:r>
          </a:p>
          <a:p>
            <a:r>
              <a:rPr lang="en-US" sz="2600" dirty="0"/>
              <a:t>Creating a well defined exception process</a:t>
            </a:r>
          </a:p>
          <a:p>
            <a:r>
              <a:rPr lang="en-US" sz="2600" dirty="0"/>
              <a:t>Create a process to determine if change is business or personal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Topic #2:  Student Travel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Challenges:</a:t>
            </a:r>
          </a:p>
          <a:p>
            <a:r>
              <a:rPr lang="en-US" sz="2600" dirty="0"/>
              <a:t>Duty of Care; tracking student while traveling</a:t>
            </a:r>
          </a:p>
          <a:p>
            <a:r>
              <a:rPr lang="en-US" sz="2600" dirty="0"/>
              <a:t>Handling Approvals</a:t>
            </a:r>
          </a:p>
          <a:p>
            <a:r>
              <a:rPr lang="en-US" sz="2600" dirty="0"/>
              <a:t>Using University TMC versus international agency student is familiar with</a:t>
            </a:r>
          </a:p>
          <a:p>
            <a:pPr marL="0" indent="0">
              <a:buNone/>
            </a:pPr>
            <a:r>
              <a:rPr lang="en-US" sz="2600" dirty="0"/>
              <a:t>Best Practices:</a:t>
            </a:r>
          </a:p>
          <a:p>
            <a:r>
              <a:rPr lang="en-US" sz="2600" dirty="0"/>
              <a:t>Use central expense system</a:t>
            </a:r>
          </a:p>
          <a:p>
            <a:r>
              <a:rPr lang="en-US" sz="2600" dirty="0"/>
              <a:t>Contacting financial aide when a student travels</a:t>
            </a:r>
          </a:p>
          <a:p>
            <a:r>
              <a:rPr lang="en-US" sz="2600" dirty="0"/>
              <a:t>Create a ‘Duty of Care’ mandate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A1C88B-74BA-4638-8D61-C113A9513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Topic #3: Reporting &amp; Managing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50C03-845D-4283-9DD2-30ED819EC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Challenges:</a:t>
            </a:r>
          </a:p>
          <a:p>
            <a:r>
              <a:rPr lang="en-US" sz="2400" dirty="0"/>
              <a:t>Data difficult to capture (agency, online, card, off program, etc.)</a:t>
            </a:r>
          </a:p>
          <a:p>
            <a:r>
              <a:rPr lang="en-US" sz="2400" dirty="0"/>
              <a:t>Finding time to analyze data</a:t>
            </a:r>
          </a:p>
          <a:p>
            <a:r>
              <a:rPr lang="en-US" sz="2400" dirty="0"/>
              <a:t>Getting level 4 data from card companies</a:t>
            </a:r>
          </a:p>
          <a:p>
            <a:pPr marL="0" indent="0">
              <a:buNone/>
            </a:pPr>
            <a:r>
              <a:rPr lang="en-US" sz="2400" dirty="0"/>
              <a:t>Best Practices:</a:t>
            </a:r>
          </a:p>
          <a:p>
            <a:r>
              <a:rPr lang="en-US" sz="2400" dirty="0"/>
              <a:t>Have TMC gather all data</a:t>
            </a:r>
          </a:p>
          <a:p>
            <a:r>
              <a:rPr lang="en-US" sz="2400" dirty="0"/>
              <a:t>Use TripLink to merge outside spend</a:t>
            </a:r>
          </a:p>
          <a:p>
            <a:r>
              <a:rPr lang="en-US" sz="2400" dirty="0"/>
              <a:t>Work with TMC &amp; 3</a:t>
            </a:r>
            <a:r>
              <a:rPr lang="en-US" sz="2400" baseline="30000" dirty="0"/>
              <a:t>rd</a:t>
            </a:r>
            <a:r>
              <a:rPr lang="en-US" sz="2400" dirty="0"/>
              <a:t> party tech company to develop custom reports</a:t>
            </a:r>
          </a:p>
        </p:txBody>
      </p:sp>
    </p:spTree>
    <p:extLst>
      <p:ext uri="{BB962C8B-B14F-4D97-AF65-F5344CB8AC3E}">
        <p14:creationId xmlns:p14="http://schemas.microsoft.com/office/powerpoint/2010/main" val="415844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3DCF5-9A6D-4470-A9EA-92970115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Hot Topic #4:  End User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7BA493-3909-4E86-8526-E10C09160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Challenges:</a:t>
            </a:r>
          </a:p>
          <a:p>
            <a:r>
              <a:rPr lang="en-US" sz="2400" dirty="0"/>
              <a:t>Managing Expectations: Biz vs Leisure Travel</a:t>
            </a:r>
          </a:p>
          <a:p>
            <a:r>
              <a:rPr lang="en-US" sz="2400" dirty="0"/>
              <a:t>Less than optimal OBT interfaces </a:t>
            </a:r>
          </a:p>
          <a:p>
            <a:r>
              <a:rPr lang="en-US" sz="2400" dirty="0"/>
              <a:t>How best to communicate with diverse audiences</a:t>
            </a:r>
          </a:p>
          <a:p>
            <a:pPr marL="0" indent="0">
              <a:buNone/>
            </a:pPr>
            <a:r>
              <a:rPr lang="en-US" sz="2400" dirty="0"/>
              <a:t>Best Practices:</a:t>
            </a:r>
          </a:p>
          <a:p>
            <a:r>
              <a:rPr lang="en-US" sz="2400" dirty="0"/>
              <a:t>Leverage your TMC for service and support</a:t>
            </a:r>
          </a:p>
          <a:p>
            <a:r>
              <a:rPr lang="en-US" sz="2400" dirty="0"/>
              <a:t>Targeted messaging when communicating policy</a:t>
            </a:r>
          </a:p>
          <a:p>
            <a:r>
              <a:rPr lang="en-US" sz="2400" dirty="0"/>
              <a:t>Policy transparency when dealing with exemptions</a:t>
            </a:r>
          </a:p>
        </p:txBody>
      </p:sp>
    </p:spTree>
    <p:extLst>
      <p:ext uri="{BB962C8B-B14F-4D97-AF65-F5344CB8AC3E}">
        <p14:creationId xmlns:p14="http://schemas.microsoft.com/office/powerpoint/2010/main" val="78563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922360-6BB4-49E5-AFA9-1B48A4AAD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Topic 5: To Mandate or Not to Mandate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4BF8C7-E1C1-4973-9143-8CF18FA7A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Challenges:</a:t>
            </a:r>
          </a:p>
          <a:p>
            <a:r>
              <a:rPr lang="en-US" sz="2400" dirty="0"/>
              <a:t>Loss of leverage in non-mandated program</a:t>
            </a:r>
          </a:p>
          <a:p>
            <a:r>
              <a:rPr lang="en-US" sz="2400" dirty="0"/>
              <a:t>Resentment from travelers for TMC and/or OBT </a:t>
            </a:r>
          </a:p>
          <a:p>
            <a:r>
              <a:rPr lang="en-US" sz="2400" dirty="0"/>
              <a:t>Department versus individual purchasing cards</a:t>
            </a:r>
          </a:p>
          <a:p>
            <a:pPr marL="0" indent="0">
              <a:buNone/>
            </a:pPr>
            <a:r>
              <a:rPr lang="en-US" sz="2400" dirty="0"/>
              <a:t>Best Practices: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Mandate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Use of P Cards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Market your program to overcome resentment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62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586FFE-8DE2-4DF6-BD81-3834CD14B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Topic #6: Marketing Your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EF2FCE-7007-48B6-8D70-E5F782B3E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Challenges:</a:t>
            </a:r>
          </a:p>
          <a:p>
            <a:r>
              <a:rPr lang="en-US" sz="2400" dirty="0"/>
              <a:t>Describing benefits for students (airfare, hotels, rates, service, etc.)</a:t>
            </a:r>
          </a:p>
          <a:p>
            <a:r>
              <a:rPr lang="en-US" sz="2400" dirty="0"/>
              <a:t>Teaching campus travelers ‘regulations’ of travel</a:t>
            </a:r>
          </a:p>
          <a:p>
            <a:r>
              <a:rPr lang="en-US" sz="2400" dirty="0"/>
              <a:t>Lack of training for travelers and coordinators </a:t>
            </a:r>
          </a:p>
          <a:p>
            <a:pPr marL="0" indent="0">
              <a:buNone/>
            </a:pPr>
            <a:r>
              <a:rPr lang="en-US" sz="2400" dirty="0"/>
              <a:t>Best Practices:</a:t>
            </a:r>
          </a:p>
          <a:p>
            <a:r>
              <a:rPr lang="en-US" sz="2400" dirty="0"/>
              <a:t>Find point of contact in each department</a:t>
            </a:r>
          </a:p>
          <a:p>
            <a:r>
              <a:rPr lang="en-US" sz="2400" dirty="0"/>
              <a:t>Send new employees travel ‘onboarding’ letter</a:t>
            </a:r>
          </a:p>
          <a:p>
            <a:r>
              <a:rPr lang="en-US" sz="2400" dirty="0"/>
              <a:t>Monthly/quarterly newsletters</a:t>
            </a:r>
          </a:p>
        </p:txBody>
      </p:sp>
    </p:spTree>
    <p:extLst>
      <p:ext uri="{BB962C8B-B14F-4D97-AF65-F5344CB8AC3E}">
        <p14:creationId xmlns:p14="http://schemas.microsoft.com/office/powerpoint/2010/main" val="12527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11680</TotalTime>
  <Words>537</Words>
  <Application>Microsoft Macintosh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Avenir Book</vt:lpstr>
      <vt:lpstr>Avenir Medium</vt:lpstr>
      <vt:lpstr>Calibri</vt:lpstr>
      <vt:lpstr>Gill Sans</vt:lpstr>
      <vt:lpstr>Superclarendon Bold</vt:lpstr>
      <vt:lpstr>Superclarendon Light</vt:lpstr>
      <vt:lpstr>Office Theme</vt:lpstr>
      <vt:lpstr>1_Office Theme</vt:lpstr>
      <vt:lpstr>PowerPoint Presentation</vt:lpstr>
      <vt:lpstr>Our Panelists</vt:lpstr>
      <vt:lpstr>Session Construct</vt:lpstr>
      <vt:lpstr>Topic #1: Allowable &amp; Non-Allowable Expenses </vt:lpstr>
      <vt:lpstr>Topic #2:  Student Travel</vt:lpstr>
      <vt:lpstr>Topic #3: Reporting &amp; Managing Data</vt:lpstr>
      <vt:lpstr>Hot Topic #4:  End User Experience</vt:lpstr>
      <vt:lpstr>Topic 5: To Mandate or Not to Mandate</vt:lpstr>
      <vt:lpstr>Topic #6: Marketing Your Program</vt:lpstr>
      <vt:lpstr>Topic #7: Impact of the Sharing Economy</vt:lpstr>
      <vt:lpstr>Topic #8: Duty of Care</vt:lpstr>
      <vt:lpstr>Thank You!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Siegle</dc:creator>
  <cp:lastModifiedBy>Taylor Harvath</cp:lastModifiedBy>
  <cp:revision>84</cp:revision>
  <dcterms:created xsi:type="dcterms:W3CDTF">2017-05-15T13:29:35Z</dcterms:created>
  <dcterms:modified xsi:type="dcterms:W3CDTF">2017-10-10T12:37:23Z</dcterms:modified>
</cp:coreProperties>
</file>