
<file path=[Content_Types].xml><?xml version="1.0" encoding="utf-8"?>
<Types xmlns="http://schemas.openxmlformats.org/package/2006/content-types">
  <Default Extension="xml" ContentType="application/xml"/>
  <Default Extension="mp3" ContentType="audio/mpeg"/>
  <Default Extension="jpeg" ContentType="image/jpeg"/>
  <Default Extension="png" ContentType="image/png"/>
  <Default Extension="gif" ContentType="image/g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862" r:id="rId1"/>
    <p:sldMasterId id="2147483874" r:id="rId2"/>
    <p:sldMasterId id="2147484405" r:id="rId3"/>
  </p:sldMasterIdLst>
  <p:notesMasterIdLst>
    <p:notesMasterId r:id="rId31"/>
  </p:notesMasterIdLst>
  <p:handoutMasterIdLst>
    <p:handoutMasterId r:id="rId32"/>
  </p:handoutMasterIdLst>
  <p:sldIdLst>
    <p:sldId id="1937" r:id="rId4"/>
    <p:sldId id="1930" r:id="rId5"/>
    <p:sldId id="1960" r:id="rId6"/>
    <p:sldId id="1939" r:id="rId7"/>
    <p:sldId id="1972" r:id="rId8"/>
    <p:sldId id="1962" r:id="rId9"/>
    <p:sldId id="1961" r:id="rId10"/>
    <p:sldId id="1923" r:id="rId11"/>
    <p:sldId id="1968" r:id="rId12"/>
    <p:sldId id="1925" r:id="rId13"/>
    <p:sldId id="1943" r:id="rId14"/>
    <p:sldId id="1927" r:id="rId15"/>
    <p:sldId id="1946" r:id="rId16"/>
    <p:sldId id="1929" r:id="rId17"/>
    <p:sldId id="1928" r:id="rId18"/>
    <p:sldId id="1945" r:id="rId19"/>
    <p:sldId id="1963" r:id="rId20"/>
    <p:sldId id="1947" r:id="rId21"/>
    <p:sldId id="1964" r:id="rId22"/>
    <p:sldId id="1973" r:id="rId23"/>
    <p:sldId id="1951" r:id="rId24"/>
    <p:sldId id="1948" r:id="rId25"/>
    <p:sldId id="1949" r:id="rId26"/>
    <p:sldId id="1953" r:id="rId27"/>
    <p:sldId id="1952" r:id="rId28"/>
    <p:sldId id="1924" r:id="rId29"/>
    <p:sldId id="1970" r:id="rId30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eaLnBrk="0" fontAlgn="base" hangingPunct="0">
      <a:lnSpc>
        <a:spcPct val="120000"/>
      </a:lnSpc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1pPr>
    <a:lvl2pPr marL="457200" algn="l" rtl="0" eaLnBrk="0" fontAlgn="base" hangingPunct="0">
      <a:lnSpc>
        <a:spcPct val="120000"/>
      </a:lnSpc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2pPr>
    <a:lvl3pPr marL="914400" algn="l" rtl="0" eaLnBrk="0" fontAlgn="base" hangingPunct="0">
      <a:lnSpc>
        <a:spcPct val="120000"/>
      </a:lnSpc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lnSpc>
        <a:spcPct val="120000"/>
      </a:lnSpc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lnSpc>
        <a:spcPct val="120000"/>
      </a:lnSpc>
      <a:spcBef>
        <a:spcPct val="20000"/>
      </a:spcBef>
      <a:spcAft>
        <a:spcPct val="0"/>
      </a:spcAft>
      <a:buClr>
        <a:schemeClr val="tx2"/>
      </a:buClr>
      <a:buSzPct val="75000"/>
      <a:buFont typeface="Monotype Sorts" pitchFamily="2" charset="2"/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6pPr>
    <a:lvl7pPr marL="27432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7pPr>
    <a:lvl8pPr marL="32004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8pPr>
    <a:lvl9pPr marL="3657600" algn="l" defTabSz="914400" rtl="0" eaLnBrk="1" latinLnBrk="0" hangingPunct="1">
      <a:defRPr sz="3600" kern="1200">
        <a:solidFill>
          <a:schemeClr val="tx1"/>
        </a:solidFill>
        <a:effectLst>
          <a:outerShdw blurRad="38100" dist="38100" dir="2700000" algn="tl">
            <a:srgbClr val="000000">
              <a:alpha val="43137"/>
            </a:srgbClr>
          </a:outerShdw>
        </a:effectLst>
        <a:latin typeface="Comic Sans MS" pitchFamily="66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732B"/>
    <a:srgbClr val="000000"/>
    <a:srgbClr val="204283"/>
    <a:srgbClr val="15236D"/>
    <a:srgbClr val="FFFF00"/>
    <a:srgbClr val="FFFFFF"/>
    <a:srgbClr val="005883"/>
    <a:srgbClr val="CC3399"/>
    <a:srgbClr val="FF33CC"/>
    <a:srgbClr val="267A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000" autoAdjust="0"/>
    <p:restoredTop sz="88889" autoAdjust="0"/>
  </p:normalViewPr>
  <p:slideViewPr>
    <p:cSldViewPr>
      <p:cViewPr varScale="1">
        <p:scale>
          <a:sx n="85" d="100"/>
          <a:sy n="85" d="100"/>
        </p:scale>
        <p:origin x="1024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192" y="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presProps" Target="presProps.xml"/><Relationship Id="rId34" Type="http://schemas.openxmlformats.org/officeDocument/2006/relationships/viewProps" Target="viewProps.xml"/><Relationship Id="rId35" Type="http://schemas.openxmlformats.org/officeDocument/2006/relationships/theme" Target="theme/theme1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40" Type="http://schemas.microsoft.com/office/2015/10/relationships/revisionInfo" Target="revisionInfo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67454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2813" y="4343400"/>
            <a:ext cx="5030787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49507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9350" y="692150"/>
            <a:ext cx="4559300" cy="3416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sp>
      <p:sp>
        <p:nvSpPr>
          <p:cNvPr id="2052" name="Rectangle 4"/>
          <p:cNvSpPr>
            <a:spLocks noChangeArrowheads="1"/>
          </p:cNvSpPr>
          <p:nvPr/>
        </p:nvSpPr>
        <p:spPr bwMode="auto">
          <a:xfrm>
            <a:off x="3065463" y="8659813"/>
            <a:ext cx="1600200" cy="3667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2053" name="Rectangle 5"/>
          <p:cNvSpPr>
            <a:spLocks noChangeArrowheads="1"/>
          </p:cNvSpPr>
          <p:nvPr/>
        </p:nvSpPr>
        <p:spPr bwMode="auto">
          <a:xfrm>
            <a:off x="3176588" y="8683625"/>
            <a:ext cx="419100" cy="3333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fld id="{318BF9D4-1A46-4096-ADEB-3DEA96756391}" type="slidenum">
              <a:rPr lang="en-US" sz="1600">
                <a:effectLst/>
                <a:latin typeface="Times New Roman" pitchFamily="18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SzTx/>
                <a:buFontTx/>
                <a:buNone/>
                <a:defRPr/>
              </a:pPr>
              <a:t>‹#›</a:t>
            </a:fld>
            <a:endParaRPr lang="en-US" sz="1600"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094170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Music + start session</a:t>
            </a:r>
          </a:p>
        </p:txBody>
      </p:sp>
    </p:spTree>
    <p:extLst>
      <p:ext uri="{BB962C8B-B14F-4D97-AF65-F5344CB8AC3E}">
        <p14:creationId xmlns:p14="http://schemas.microsoft.com/office/powerpoint/2010/main" val="279859719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 don’t believe in Elevator Pitches – perhaps because I could never come up with a good on.</a:t>
            </a:r>
          </a:p>
          <a:p>
            <a:r>
              <a:rPr lang="en-CA" dirty="0"/>
              <a:t>The first time you meet someone you don’t want to SELL.  People are tired of getting Pitch Slapped.</a:t>
            </a:r>
          </a:p>
        </p:txBody>
      </p:sp>
    </p:spTree>
    <p:extLst>
      <p:ext uri="{BB962C8B-B14F-4D97-AF65-F5344CB8AC3E}">
        <p14:creationId xmlns:p14="http://schemas.microsoft.com/office/powerpoint/2010/main" val="211768250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Purpose of Networking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People want to know WHO you are:  What you do changes regularly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4534890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Purpose of Networking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CA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People want to know WHO you are:  What you do changes regularly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0815961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5985742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Put my hand up is signal to stop.  When you see a hand up, put yours up too.</a:t>
            </a:r>
          </a:p>
        </p:txBody>
      </p:sp>
    </p:spTree>
    <p:extLst>
      <p:ext uri="{BB962C8B-B14F-4D97-AF65-F5344CB8AC3E}">
        <p14:creationId xmlns:p14="http://schemas.microsoft.com/office/powerpoint/2010/main" val="22375861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Put my hand up is signal to stop.  When you see a hand up, put yours up too.</a:t>
            </a:r>
          </a:p>
        </p:txBody>
      </p:sp>
    </p:spTree>
    <p:extLst>
      <p:ext uri="{BB962C8B-B14F-4D97-AF65-F5344CB8AC3E}">
        <p14:creationId xmlns:p14="http://schemas.microsoft.com/office/powerpoint/2010/main" val="22305815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6552225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Tell story about Purolator and I said no I couldn’t.</a:t>
            </a:r>
          </a:p>
        </p:txBody>
      </p:sp>
    </p:spTree>
    <p:extLst>
      <p:ext uri="{BB962C8B-B14F-4D97-AF65-F5344CB8AC3E}">
        <p14:creationId xmlns:p14="http://schemas.microsoft.com/office/powerpoint/2010/main" val="22541507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Remind about hands up to get us all quiet.</a:t>
            </a:r>
          </a:p>
        </p:txBody>
      </p:sp>
    </p:spTree>
    <p:extLst>
      <p:ext uri="{BB962C8B-B14F-4D97-AF65-F5344CB8AC3E}">
        <p14:creationId xmlns:p14="http://schemas.microsoft.com/office/powerpoint/2010/main" val="11419689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To create and build relationships and strategies to do so.</a:t>
            </a:r>
          </a:p>
          <a:p>
            <a:endParaRPr lang="en-CA" dirty="0"/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latin typeface="Helvetica" panose="020B0604020202020204" pitchFamily="34" charset="0"/>
                <a:cs typeface="Helvetica" panose="020B0604020202020204" pitchFamily="34" charset="0"/>
              </a:rPr>
              <a:t>Look around the room.  Do you know everybody?  Purpose of this session is for you to meet a number of them and to introduce yourself.  How you introduce yourself and what you say, well… that will be done by you, in collaboration with others.</a:t>
            </a:r>
          </a:p>
          <a:p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37801105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Ask questions at any time.</a:t>
            </a:r>
          </a:p>
        </p:txBody>
      </p:sp>
    </p:spTree>
    <p:extLst>
      <p:ext uri="{BB962C8B-B14F-4D97-AF65-F5344CB8AC3E}">
        <p14:creationId xmlns:p14="http://schemas.microsoft.com/office/powerpoint/2010/main" val="907816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Ask questions at any time.</a:t>
            </a:r>
          </a:p>
        </p:txBody>
      </p:sp>
    </p:spTree>
    <p:extLst>
      <p:ext uri="{BB962C8B-B14F-4D97-AF65-F5344CB8AC3E}">
        <p14:creationId xmlns:p14="http://schemas.microsoft.com/office/powerpoint/2010/main" val="14380694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Put my hand up is signal to stop.  </a:t>
            </a:r>
          </a:p>
          <a:p>
            <a:r>
              <a:rPr lang="en-CA" dirty="0"/>
              <a:t>When you see a hand up, put yours up too. Do it to practice.</a:t>
            </a:r>
          </a:p>
        </p:txBody>
      </p:sp>
    </p:spTree>
    <p:extLst>
      <p:ext uri="{BB962C8B-B14F-4D97-AF65-F5344CB8AC3E}">
        <p14:creationId xmlns:p14="http://schemas.microsoft.com/office/powerpoint/2010/main" val="27361068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latin typeface="Helvetica" panose="020B0604020202020204" pitchFamily="34" charset="0"/>
                <a:cs typeface="Helvetica" panose="020B0604020202020204" pitchFamily="34" charset="0"/>
              </a:rPr>
              <a:t>Find a partner but I want it to be someone you don’t know.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CA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r>
              <a:rPr lang="en-CA" dirty="0">
                <a:latin typeface="Helvetica" panose="020B0604020202020204" pitchFamily="34" charset="0"/>
                <a:cs typeface="Helvetica" panose="020B0604020202020204" pitchFamily="34" charset="0"/>
              </a:rPr>
              <a:t>Similarities?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7386923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>
                <a:latin typeface="Helvetica" panose="020B0604020202020204" pitchFamily="34" charset="0"/>
                <a:cs typeface="Helvetica" panose="020B0604020202020204" pitchFamily="34" charset="0"/>
              </a:rPr>
              <a:t>Do this three times</a:t>
            </a:r>
            <a:endParaRPr lang="en-CA" dirty="0"/>
          </a:p>
        </p:txBody>
      </p:sp>
    </p:spTree>
    <p:extLst>
      <p:ext uri="{BB962C8B-B14F-4D97-AF65-F5344CB8AC3E}">
        <p14:creationId xmlns:p14="http://schemas.microsoft.com/office/powerpoint/2010/main" val="2614819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Put my hand up is signal to stop.  When you see a hand up, put yours up too.</a:t>
            </a:r>
          </a:p>
        </p:txBody>
      </p:sp>
    </p:spTree>
    <p:extLst>
      <p:ext uri="{BB962C8B-B14F-4D97-AF65-F5344CB8AC3E}">
        <p14:creationId xmlns:p14="http://schemas.microsoft.com/office/powerpoint/2010/main" val="2528053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50938" y="692150"/>
            <a:ext cx="4556125" cy="34163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/>
              <a:t>I don’t believe in Elevator Pitches – perhaps because I could never come up with a good one.</a:t>
            </a:r>
          </a:p>
          <a:p>
            <a:r>
              <a:rPr lang="en-CA" dirty="0"/>
              <a:t>What is an Elevator Pitch?  When you meet someone for the first time, do you IMMEDIATELY go into an Elevator Pitch?</a:t>
            </a:r>
          </a:p>
          <a:p>
            <a:r>
              <a:rPr lang="en-CA" dirty="0"/>
              <a:t>The first time you meet someone you don’t want to SELL.  People are tired of getting Pitch Slapped.</a:t>
            </a:r>
          </a:p>
        </p:txBody>
      </p:sp>
    </p:spTree>
    <p:extLst>
      <p:ext uri="{BB962C8B-B14F-4D97-AF65-F5344CB8AC3E}">
        <p14:creationId xmlns:p14="http://schemas.microsoft.com/office/powerpoint/2010/main" val="20867567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1.gif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3566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97890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286512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CA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99573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06376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0673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6910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202167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6716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55112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2731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179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31026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81788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004660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 w/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53487"/>
            <a:ext cx="8229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3513"/>
            <a:ext cx="8229600" cy="1575778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5387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 NO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942418"/>
            <a:ext cx="8229600" cy="1470025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3429500"/>
            <a:ext cx="82296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solidFill>
                  <a:srgbClr val="003B49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457200" y="6273224"/>
            <a:ext cx="23421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2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494139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33348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003B49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47223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82235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89749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456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38142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1682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4339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27488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41908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 hasCustomPrompt="1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</a:t>
            </a:r>
            <a:r>
              <a:rPr lang="en-US"/>
              <a:t>to ecvcvdit </a:t>
            </a:r>
            <a:r>
              <a:rPr lang="en-US" dirty="0"/>
              <a:t>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68739F5F-85DD-B146-B5D1-DDE3FCC188B0}" type="datetimeFigureOut">
              <a:rPr lang="en-US" smtClean="0"/>
              <a:t>10/10/17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2898" y="6187048"/>
            <a:ext cx="2526249" cy="534428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1CC9EEC-D9C5-7B47-B558-BC590630C4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7309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280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36376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91512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556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30465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CA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Clr>
                <a:srgbClr val="1F497D"/>
              </a:buClr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buClr>
                  <a:srgbClr val="1F497D"/>
                </a:buClr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409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4.xml"/><Relationship Id="rId13" Type="http://schemas.openxmlformats.org/officeDocument/2006/relationships/theme" Target="../theme/theme3.xml"/><Relationship Id="rId14" Type="http://schemas.openxmlformats.org/officeDocument/2006/relationships/image" Target="../media/image1.gif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14796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CA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CA"/>
              <a:t>Click to edit Master text styles</a:t>
            </a:r>
          </a:p>
          <a:p>
            <a:pPr lvl="1"/>
            <a:r>
              <a:rPr lang="en-CA"/>
              <a:t>Second level</a:t>
            </a:r>
          </a:p>
          <a:p>
            <a:pPr lvl="2"/>
            <a:r>
              <a:rPr lang="en-CA"/>
              <a:t>Third level</a:t>
            </a:r>
          </a:p>
          <a:p>
            <a:pPr lvl="3"/>
            <a:r>
              <a:rPr lang="en-CA"/>
              <a:t>Fourth level</a:t>
            </a:r>
          </a:p>
          <a:p>
            <a:pPr lvl="4"/>
            <a:r>
              <a:rPr lang="en-CA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F050D376-373A-624F-8C85-2F59232E5FBB}" type="datetimeFigureOut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10/10/17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 eaLnBrk="1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fld id="{9D7B75B1-BC92-4349-8EFB-0206BCA51D06}" type="slidenum">
              <a:rPr lang="en-US" smtClean="0">
                <a:solidFill>
                  <a:prstClr val="black">
                    <a:tint val="75000"/>
                  </a:prstClr>
                </a:solidFill>
                <a:effectLst/>
                <a:latin typeface="Calibri"/>
              </a:rPr>
              <a:pPr defTabSz="457200" eaLnBrk="1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ffectLst/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366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7720" y="6188970"/>
            <a:ext cx="1529080" cy="585605"/>
          </a:xfrm>
          <a:prstGeom prst="rect">
            <a:avLst/>
          </a:prstGeom>
        </p:spPr>
      </p:pic>
      <p:sp>
        <p:nvSpPr>
          <p:cNvPr id="7" name="Rectangle 6"/>
          <p:cNvSpPr/>
          <p:nvPr userDrawn="1"/>
        </p:nvSpPr>
        <p:spPr>
          <a:xfrm>
            <a:off x="461473" y="484479"/>
            <a:ext cx="8225327" cy="564168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484478"/>
            <a:ext cx="8229600" cy="93315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Slide Topic Header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</a:t>
            </a:r>
            <a:r>
              <a:rPr lang="en-US" dirty="0" err="1"/>
              <a:t>teChxt</a:t>
            </a:r>
            <a:r>
              <a:rPr lang="en-US" dirty="0"/>
              <a:t>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Footer Placeholder 4"/>
          <p:cNvSpPr txBox="1">
            <a:spLocks/>
          </p:cNvSpPr>
          <p:nvPr userDrawn="1"/>
        </p:nvSpPr>
        <p:spPr>
          <a:xfrm>
            <a:off x="1488440" y="6126163"/>
            <a:ext cx="5398612" cy="59531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lang="en-US" sz="1800" b="1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0" dirty="0" smtClean="0">
                <a:solidFill>
                  <a:schemeClr val="accent5">
                    <a:lumMod val="50000"/>
                  </a:schemeClr>
                </a:solidFill>
                <a:latin typeface="Avenir Book"/>
              </a:rPr>
              <a:t>Networking</a:t>
            </a:r>
            <a:endParaRPr lang="en-US" sz="1200" b="0" dirty="0">
              <a:solidFill>
                <a:schemeClr val="accent5">
                  <a:lumMod val="50000"/>
                </a:schemeClr>
              </a:solidFill>
              <a:latin typeface="Avenir Book"/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457200" y="6273224"/>
            <a:ext cx="2342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accent5">
                    <a:lumMod val="50000"/>
                  </a:schemeClr>
                </a:solidFill>
                <a:latin typeface="Avenir Medium"/>
              </a:rPr>
              <a:t>2017</a:t>
            </a:r>
          </a:p>
          <a:p>
            <a:endParaRPr lang="en-US" sz="1600" dirty="0">
              <a:solidFill>
                <a:schemeClr val="accent5">
                  <a:lumMod val="50000"/>
                </a:schemeClr>
              </a:solidFill>
              <a:latin typeface="Avenir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593269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06" r:id="rId1"/>
    <p:sldLayoutId id="2147484407" r:id="rId2"/>
    <p:sldLayoutId id="2147484408" r:id="rId3"/>
    <p:sldLayoutId id="2147484409" r:id="rId4"/>
    <p:sldLayoutId id="2147484410" r:id="rId5"/>
    <p:sldLayoutId id="2147484411" r:id="rId6"/>
    <p:sldLayoutId id="2147484412" r:id="rId7"/>
    <p:sldLayoutId id="2147484413" r:id="rId8"/>
    <p:sldLayoutId id="2147484414" r:id="rId9"/>
    <p:sldLayoutId id="2147484415" r:id="rId10"/>
    <p:sldLayoutId id="2147484416" r:id="rId11"/>
    <p:sldLayoutId id="2147484417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3800" b="1" i="0" kern="1200" baseline="0">
          <a:solidFill>
            <a:srgbClr val="0590AC"/>
          </a:solidFill>
          <a:latin typeface="Avenir Medium"/>
          <a:ea typeface="+mj-ea"/>
          <a:cs typeface="Superclarendon Bold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b="0" i="0" kern="1200">
          <a:solidFill>
            <a:srgbClr val="003B49"/>
          </a:solidFill>
          <a:latin typeface="Avenir Book"/>
          <a:ea typeface="+mn-ea"/>
          <a:cs typeface="Superclarendon Light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b="0" i="0" kern="1200">
          <a:solidFill>
            <a:srgbClr val="003B49"/>
          </a:solidFill>
          <a:latin typeface="Avenir Book"/>
          <a:ea typeface="+mn-ea"/>
          <a:cs typeface="Superclarendon Light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b="0" i="0" kern="1200">
          <a:solidFill>
            <a:srgbClr val="003B49"/>
          </a:solidFill>
          <a:latin typeface="Avenir Book"/>
          <a:ea typeface="+mn-ea"/>
          <a:cs typeface="Superclarendon Light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b="0" i="0" kern="1200">
          <a:solidFill>
            <a:srgbClr val="003B49"/>
          </a:solidFill>
          <a:latin typeface="Avenir Book"/>
          <a:ea typeface="+mn-ea"/>
          <a:cs typeface="Superclarendon Light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4" Type="http://schemas.openxmlformats.org/officeDocument/2006/relationships/notesSlide" Target="../notesSlides/notesSlide1.xml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1" Type="http://schemas.microsoft.com/office/2007/relationships/media" Target="../media/media1.mp3"/><Relationship Id="rId2" Type="http://schemas.openxmlformats.org/officeDocument/2006/relationships/audio" Target="../media/media1.mp3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1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9.png"/><Relationship Id="rId5" Type="http://schemas.openxmlformats.org/officeDocument/2006/relationships/image" Target="../media/image20.jpeg"/><Relationship Id="rId6" Type="http://schemas.openxmlformats.org/officeDocument/2006/relationships/image" Target="../media/image2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28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4" Type="http://schemas.openxmlformats.org/officeDocument/2006/relationships/image" Target="../media/image33.png"/><Relationship Id="rId5" Type="http://schemas.openxmlformats.org/officeDocument/2006/relationships/image" Target="../media/image34.jpeg"/><Relationship Id="rId6" Type="http://schemas.openxmlformats.org/officeDocument/2006/relationships/image" Target="../media/image35.jpeg"/><Relationship Id="rId7" Type="http://schemas.openxmlformats.org/officeDocument/2006/relationships/image" Target="../media/image28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36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7.jpeg"/><Relationship Id="rId3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1" Type="http://schemas.microsoft.com/office/2007/relationships/media" Target="../media/media2.mp3"/><Relationship Id="rId2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jpe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30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4" Type="http://schemas.openxmlformats.org/officeDocument/2006/relationships/image" Target="../media/image7.jpeg"/><Relationship Id="rId5" Type="http://schemas.openxmlformats.org/officeDocument/2006/relationships/image" Target="../media/image13.jpe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7804" y="2743200"/>
            <a:ext cx="7708392" cy="1752600"/>
          </a:xfrm>
        </p:spPr>
        <p:txBody>
          <a:bodyPr>
            <a:noAutofit/>
          </a:bodyPr>
          <a:lstStyle/>
          <a:p>
            <a:r>
              <a:rPr lang="en-US" sz="3600" dirty="0"/>
              <a:t>Doug Carter</a:t>
            </a:r>
          </a:p>
          <a:p>
            <a:r>
              <a:rPr lang="en-US" sz="3600" u="sng" dirty="0"/>
              <a:t>Presentations Etc. Inc.</a:t>
            </a:r>
          </a:p>
          <a:p>
            <a:r>
              <a:rPr lang="en-US" sz="3600" u="sng" dirty="0"/>
              <a:t>www.PresentationsEtc.ca</a:t>
            </a:r>
          </a:p>
        </p:txBody>
      </p:sp>
      <p:pic>
        <p:nvPicPr>
          <p:cNvPr id="2" name="It's A Beautiful Day - Michael Bublé (Lyrics on screen)">
            <a:hlinkClick r:id="" action="ppaction://media"/>
            <a:extLst>
              <a:ext uri="{FF2B5EF4-FFF2-40B4-BE49-F238E27FC236}">
                <a16:creationId xmlns:a16="http://schemas.microsoft.com/office/drawing/2014/main" xmlns="" id="{1509922A-BBCD-4964-9AD9-654809756E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622852" y="3200400"/>
            <a:ext cx="609600" cy="609600"/>
          </a:xfrm>
          <a:prstGeom prst="rect">
            <a:avLst/>
          </a:prstGeom>
        </p:spPr>
      </p:pic>
      <p:pic>
        <p:nvPicPr>
          <p:cNvPr id="8" name="Picture 10" descr="http://michelephoenix.com/wp-content/uploads/2014/09/building-relationships.png">
            <a:extLst>
              <a:ext uri="{FF2B5EF4-FFF2-40B4-BE49-F238E27FC236}">
                <a16:creationId xmlns:a16="http://schemas.microsoft.com/office/drawing/2014/main" xmlns="" id="{6DE22B97-5C79-4577-BC57-BBAAFBCE06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6992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743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ngelinvestmentnetwork.net/wp-content/uploads/2011/06/elevator-pitch.png">
            <a:extLst>
              <a:ext uri="{FF2B5EF4-FFF2-40B4-BE49-F238E27FC236}">
                <a16:creationId xmlns:a16="http://schemas.microsoft.com/office/drawing/2014/main" xmlns="" id="{9B884BD7-BBCA-4B8C-B74B-582DBC165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362200"/>
            <a:ext cx="6286500" cy="15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B4A823AA-229A-48D5-8C8B-70F252189B4E}"/>
              </a:ext>
            </a:extLst>
          </p:cNvPr>
          <p:cNvSpPr txBox="1"/>
          <p:nvPr/>
        </p:nvSpPr>
        <p:spPr>
          <a:xfrm>
            <a:off x="533400" y="457200"/>
            <a:ext cx="7620000" cy="7665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What did you say?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FE64E5B8-CC62-49E0-9598-5D3168C013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04800"/>
            <a:ext cx="3011685" cy="13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879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5BE1D1C6-BC4E-481B-ACF1-0014F426C4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6611" y="3038652"/>
            <a:ext cx="3833879" cy="2981148"/>
          </a:xfrm>
          <a:prstGeom prst="rect">
            <a:avLst/>
          </a:prstGeom>
        </p:spPr>
      </p:pic>
      <p:pic>
        <p:nvPicPr>
          <p:cNvPr id="2" name="Picture 4" descr="http://www.angelinvestmentnetwork.net/wp-content/uploads/2011/06/elevator-pitch.png">
            <a:extLst>
              <a:ext uri="{FF2B5EF4-FFF2-40B4-BE49-F238E27FC236}">
                <a16:creationId xmlns:a16="http://schemas.microsoft.com/office/drawing/2014/main" xmlns="" id="{9B884BD7-BBCA-4B8C-B74B-582DBC1659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81" t="47911" r="27273" b="-1"/>
          <a:stretch/>
        </p:blipFill>
        <p:spPr bwMode="auto">
          <a:xfrm>
            <a:off x="1447800" y="3124200"/>
            <a:ext cx="3429000" cy="828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3545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onprofitlawblog.com/assets/6a00d834558ca469e2017ee4cb59c9970d-pi">
            <a:extLst>
              <a:ext uri="{FF2B5EF4-FFF2-40B4-BE49-F238E27FC236}">
                <a16:creationId xmlns:a16="http://schemas.microsoft.com/office/drawing/2014/main" xmlns="" id="{9297C56C-DB84-4468-9839-BD47982D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-438939"/>
            <a:ext cx="458643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hatchbuck.com/wp-content/uploads/2013/02/CatInTheHat-300x300.jpg">
            <a:extLst>
              <a:ext uri="{FF2B5EF4-FFF2-40B4-BE49-F238E27FC236}">
                <a16:creationId xmlns:a16="http://schemas.microsoft.com/office/drawing/2014/main" xmlns="" id="{7C424E70-5792-41B5-ACFE-090C6A3818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228060"/>
            <a:ext cx="4593653" cy="459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jonathanfthomas.com/wp-content/uploads/2014/12/LogoWho450.png">
            <a:extLst>
              <a:ext uri="{FF2B5EF4-FFF2-40B4-BE49-F238E27FC236}">
                <a16:creationId xmlns:a16="http://schemas.microsoft.com/office/drawing/2014/main" xmlns="" id="{FA07EB86-025C-4035-A74F-E378938B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75" y="780261"/>
            <a:ext cx="359950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632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://www.nonprofitlawblog.com/assets/6a00d834558ca469e2017ee4cb59c9970d-pi">
            <a:extLst>
              <a:ext uri="{FF2B5EF4-FFF2-40B4-BE49-F238E27FC236}">
                <a16:creationId xmlns:a16="http://schemas.microsoft.com/office/drawing/2014/main" xmlns="" id="{9297C56C-DB84-4468-9839-BD47982DE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29" y="-438939"/>
            <a:ext cx="4586432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jonathanfthomas.com/wp-content/uploads/2014/12/LogoWho450.png">
            <a:extLst>
              <a:ext uri="{FF2B5EF4-FFF2-40B4-BE49-F238E27FC236}">
                <a16:creationId xmlns:a16="http://schemas.microsoft.com/office/drawing/2014/main" xmlns="" id="{FA07EB86-025C-4035-A74F-E378938B3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375" y="780261"/>
            <a:ext cx="3599503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://cfile10.uf.tistory.com/image/16292E3B5151D4A8228C47">
            <a:extLst>
              <a:ext uri="{FF2B5EF4-FFF2-40B4-BE49-F238E27FC236}">
                <a16:creationId xmlns:a16="http://schemas.microsoft.com/office/drawing/2014/main" xmlns="" id="{FD2F275A-415A-4448-8CAA-DAE3068571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3716799"/>
            <a:ext cx="4731192" cy="314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xmlns="" id="{DDA5424E-5A90-4329-89AE-ABF8BCDF242D}"/>
              </a:ext>
            </a:extLst>
          </p:cNvPr>
          <p:cNvGrpSpPr/>
          <p:nvPr/>
        </p:nvGrpSpPr>
        <p:grpSpPr>
          <a:xfrm>
            <a:off x="474062" y="2228061"/>
            <a:ext cx="6521317" cy="1628775"/>
            <a:chOff x="474062" y="2061014"/>
            <a:chExt cx="6521317" cy="1628775"/>
          </a:xfrm>
        </p:grpSpPr>
        <p:pic>
          <p:nvPicPr>
            <p:cNvPr id="9" name="Picture 8" descr="http://www.howdesign.com/wp-content/uploads/header-logo.png">
              <a:extLst>
                <a:ext uri="{FF2B5EF4-FFF2-40B4-BE49-F238E27FC236}">
                  <a16:creationId xmlns:a16="http://schemas.microsoft.com/office/drawing/2014/main" xmlns="" id="{44DE9F2D-D488-4C29-907F-B0E5DA440A2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062" y="2061014"/>
              <a:ext cx="2417309" cy="1628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TextBox 9">
              <a:extLst>
                <a:ext uri="{FF2B5EF4-FFF2-40B4-BE49-F238E27FC236}">
                  <a16:creationId xmlns:a16="http://schemas.microsoft.com/office/drawing/2014/main" xmlns="" id="{CEBEF664-A363-48FE-BE2C-0D05C372C8F8}"/>
                </a:ext>
              </a:extLst>
            </p:cNvPr>
            <p:cNvSpPr txBox="1"/>
            <p:nvPr/>
          </p:nvSpPr>
          <p:spPr>
            <a:xfrm>
              <a:off x="2891370" y="2533744"/>
              <a:ext cx="4104009" cy="85036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buClr>
                  <a:srgbClr val="44546A"/>
                </a:buClr>
              </a:pPr>
              <a:r>
                <a:rPr lang="en-CA" sz="4400" dirty="0">
                  <a:solidFill>
                    <a:prstClr val="black"/>
                  </a:solidFill>
                  <a:latin typeface="Arial Black" panose="020B0A04020102020204" pitchFamily="34" charset="0"/>
                </a:rPr>
                <a:t>benefit them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783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2346D961-1DF9-491D-B129-49F44EA1A6C4}"/>
              </a:ext>
            </a:extLst>
          </p:cNvPr>
          <p:cNvSpPr txBox="1"/>
          <p:nvPr/>
        </p:nvSpPr>
        <p:spPr>
          <a:xfrm>
            <a:off x="1066800" y="228600"/>
            <a:ext cx="7010400" cy="61309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5400" b="1" dirty="0">
                <a:solidFill>
                  <a:srgbClr val="23732B"/>
                </a:solidFill>
                <a:latin typeface="+mj-lt"/>
              </a:rPr>
              <a:t>The currency of </a:t>
            </a:r>
          </a:p>
          <a:p>
            <a:pPr algn="ctr"/>
            <a:r>
              <a:rPr lang="en-CA" sz="5400" b="1" dirty="0">
                <a:solidFill>
                  <a:srgbClr val="23732B"/>
                </a:solidFill>
                <a:latin typeface="+mj-lt"/>
              </a:rPr>
              <a:t>real networking </a:t>
            </a:r>
          </a:p>
          <a:p>
            <a:pPr algn="ctr"/>
            <a:r>
              <a:rPr lang="en-CA" sz="5400" b="1" dirty="0">
                <a:solidFill>
                  <a:srgbClr val="23732B"/>
                </a:solidFill>
                <a:latin typeface="+mj-lt"/>
              </a:rPr>
              <a:t>is not greed, but</a:t>
            </a:r>
          </a:p>
          <a:p>
            <a:pPr algn="ctr"/>
            <a:r>
              <a:rPr lang="en-CA" sz="5400" b="1" dirty="0">
                <a:solidFill>
                  <a:srgbClr val="23732B"/>
                </a:solidFill>
                <a:latin typeface="+mj-lt"/>
              </a:rPr>
              <a:t>generosity.</a:t>
            </a:r>
          </a:p>
          <a:p>
            <a:endParaRPr lang="en-CA" dirty="0"/>
          </a:p>
          <a:p>
            <a:pPr algn="r"/>
            <a:r>
              <a:rPr lang="en-CA" sz="3200" dirty="0">
                <a:solidFill>
                  <a:srgbClr val="23732B"/>
                </a:solidFill>
              </a:rPr>
              <a:t>Keith </a:t>
            </a:r>
            <a:r>
              <a:rPr lang="en-CA" sz="3200" dirty="0" err="1">
                <a:solidFill>
                  <a:srgbClr val="23732B"/>
                </a:solidFill>
              </a:rPr>
              <a:t>Ferrazzi</a:t>
            </a:r>
            <a:endParaRPr lang="en-CA" sz="3200" dirty="0">
              <a:solidFill>
                <a:srgbClr val="23732B"/>
              </a:solidFill>
            </a:endParaRPr>
          </a:p>
        </p:txBody>
      </p:sp>
      <p:pic>
        <p:nvPicPr>
          <p:cNvPr id="12290" name="Picture 2" descr="Image result for $">
            <a:extLst>
              <a:ext uri="{FF2B5EF4-FFF2-40B4-BE49-F238E27FC236}">
                <a16:creationId xmlns:a16="http://schemas.microsoft.com/office/drawing/2014/main" xmlns="" id="{0B0194F2-C0B6-49C0-8A53-D722510A0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52887"/>
            <a:ext cx="1757871" cy="2805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9375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6" name="Picture 6" descr="Image result for heart">
            <a:extLst>
              <a:ext uri="{FF2B5EF4-FFF2-40B4-BE49-F238E27FC236}">
                <a16:creationId xmlns:a16="http://schemas.microsoft.com/office/drawing/2014/main" xmlns="" id="{6CBD4BE9-ECEC-4753-863C-3283D4FE9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800" y="4405625"/>
            <a:ext cx="1366567" cy="1366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 Box 8">
            <a:extLst>
              <a:ext uri="{FF2B5EF4-FFF2-40B4-BE49-F238E27FC236}">
                <a16:creationId xmlns:a16="http://schemas.microsoft.com/office/drawing/2014/main" xmlns="" id="{D29CB2C1-ED88-4391-A048-4D9F816E4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8897" y="2006904"/>
            <a:ext cx="7829550" cy="69346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</a:bodyPr>
          <a:lstStyle/>
          <a:p>
            <a:pPr marL="457200" indent="-457200">
              <a:buClr>
                <a:srgbClr val="FAFD00"/>
              </a:buCl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1.  Why do you do what you do?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C987A5B-A520-4683-AFA8-155297739FEE}"/>
              </a:ext>
            </a:extLst>
          </p:cNvPr>
          <p:cNvSpPr/>
          <p:nvPr/>
        </p:nvSpPr>
        <p:spPr>
          <a:xfrm>
            <a:off x="528897" y="3048000"/>
            <a:ext cx="8305800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FAFD00"/>
              </a:buCl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2.  What do you want to be known for?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14246E0-DC89-482F-AD66-AD522B7E9449}"/>
              </a:ext>
            </a:extLst>
          </p:cNvPr>
          <p:cNvSpPr/>
          <p:nvPr/>
        </p:nvSpPr>
        <p:spPr>
          <a:xfrm>
            <a:off x="609600" y="4091660"/>
            <a:ext cx="7078864" cy="6960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Clr>
                <a:srgbClr val="FAFD00"/>
              </a:buClr>
              <a:defRPr/>
            </a:pPr>
            <a:r>
              <a:rPr lang="en-US" dirty="0">
                <a:effectLst>
                  <a:outerShdw blurRad="38100" dist="38100" dir="2700000" algn="tl">
                    <a:srgbClr val="000000"/>
                  </a:outerShdw>
                </a:effectLst>
                <a:latin typeface="Helvetica" charset="0"/>
              </a:rPr>
              <a:t>3.  What makes your heart sing?</a:t>
            </a:r>
          </a:p>
        </p:txBody>
      </p:sp>
      <p:pic>
        <p:nvPicPr>
          <p:cNvPr id="10244" name="Picture 4" descr="Image result for self">
            <a:extLst>
              <a:ext uri="{FF2B5EF4-FFF2-40B4-BE49-F238E27FC236}">
                <a16:creationId xmlns:a16="http://schemas.microsoft.com/office/drawing/2014/main" xmlns="" id="{8CCCB5E0-77FE-44FB-8E89-9F79468F6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3593"/>
            <a:ext cx="4038600" cy="1652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438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thebreaker/images/9/96/Activity.png/revision/latest?cb=20140706202718">
            <a:extLst>
              <a:ext uri="{FF2B5EF4-FFF2-40B4-BE49-F238E27FC236}">
                <a16:creationId xmlns:a16="http://schemas.microsoft.com/office/drawing/2014/main" xmlns="" id="{610A048A-6D28-49A3-8EB4-9BCE768B13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89"/>
            <a:ext cx="5378544" cy="12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0C0C0DEA-54DE-48CD-A771-0B91C4E89099}"/>
              </a:ext>
            </a:extLst>
          </p:cNvPr>
          <p:cNvSpPr/>
          <p:nvPr/>
        </p:nvSpPr>
        <p:spPr>
          <a:xfrm>
            <a:off x="420914" y="1648414"/>
            <a:ext cx="6400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1. Get into groups of three.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4" descr="http://advisoranalyst.advisoranalystgr.netdna-cdn.com/wp-content/uploads/2016/01/three.png">
            <a:extLst>
              <a:ext uri="{FF2B5EF4-FFF2-40B4-BE49-F238E27FC236}">
                <a16:creationId xmlns:a16="http://schemas.microsoft.com/office/drawing/2014/main" xmlns="" id="{B970A109-876E-430A-A23D-6EE4EC8466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1526419"/>
            <a:ext cx="1044196" cy="1044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86904EBC-5548-49F4-9CC7-D740A57002C7}"/>
              </a:ext>
            </a:extLst>
          </p:cNvPr>
          <p:cNvSpPr/>
          <p:nvPr/>
        </p:nvSpPr>
        <p:spPr>
          <a:xfrm>
            <a:off x="420914" y="2586010"/>
            <a:ext cx="85344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2. You speak for one minute and they make notes of key words that they heard about you.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C60B6423-DA85-450C-97FA-A9E4B2402E88}"/>
              </a:ext>
            </a:extLst>
          </p:cNvPr>
          <p:cNvSpPr/>
          <p:nvPr/>
        </p:nvSpPr>
        <p:spPr>
          <a:xfrm>
            <a:off x="420914" y="4894334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7" name="Picture 8" descr="https://leadershipfreak.files.wordpress.com/2010/09/feedback.png">
            <a:extLst>
              <a:ext uri="{FF2B5EF4-FFF2-40B4-BE49-F238E27FC236}">
                <a16:creationId xmlns:a16="http://schemas.microsoft.com/office/drawing/2014/main" xmlns="" id="{9DE8D051-BE07-41D3-A55E-83D44F1455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086773"/>
            <a:ext cx="2635975" cy="2377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collaborate">
            <a:extLst>
              <a:ext uri="{FF2B5EF4-FFF2-40B4-BE49-F238E27FC236}">
                <a16:creationId xmlns:a16="http://schemas.microsoft.com/office/drawing/2014/main" xmlns="" id="{A9B353DD-BAB0-4ACB-ADDC-5E6026ED385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1998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hand up">
            <a:extLst>
              <a:ext uri="{FF2B5EF4-FFF2-40B4-BE49-F238E27FC236}">
                <a16:creationId xmlns:a16="http://schemas.microsoft.com/office/drawing/2014/main" xmlns="" id="{48944CF7-BE96-42DD-9A9D-22978906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6290" y="4495800"/>
            <a:ext cx="5476009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D5B10-829A-441B-BFCF-E68AB00D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43000"/>
            <a:ext cx="350550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33872-7BDF-4379-9B3D-D51DAE69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25" y="280046"/>
            <a:ext cx="2987299" cy="3200677"/>
          </a:xfrm>
          <a:prstGeom prst="rect">
            <a:avLst/>
          </a:prstGeom>
        </p:spPr>
      </p:pic>
      <p:pic>
        <p:nvPicPr>
          <p:cNvPr id="5" name="Picture 4" descr="Image result for collaborate">
            <a:extLst>
              <a:ext uri="{FF2B5EF4-FFF2-40B4-BE49-F238E27FC236}">
                <a16:creationId xmlns:a16="http://schemas.microsoft.com/office/drawing/2014/main" xmlns="" id="{8D8D494A-2B72-4DF1-94F3-6A20BB126E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9558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vignette2.wikia.nocookie.net/thebreaker/images/9/96/Activity.png/revision/latest?cb=20140706202718">
            <a:extLst>
              <a:ext uri="{FF2B5EF4-FFF2-40B4-BE49-F238E27FC236}">
                <a16:creationId xmlns:a16="http://schemas.microsoft.com/office/drawing/2014/main" xmlns="" id="{86F3ABCF-1749-40E8-A0C9-66CC34C8C8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289"/>
            <a:ext cx="5378544" cy="1262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91C08037-8FFF-4F52-9883-559CD4FC0781}"/>
              </a:ext>
            </a:extLst>
          </p:cNvPr>
          <p:cNvSpPr/>
          <p:nvPr/>
        </p:nvSpPr>
        <p:spPr>
          <a:xfrm>
            <a:off x="420913" y="1648414"/>
            <a:ext cx="731871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1. Form new groups of three.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4" name="Picture 2" descr="http://www.clker.com/cliparts/7/L/A/X/7/L/number-three-green-square-rounded-edge-hi.png">
            <a:extLst>
              <a:ext uri="{FF2B5EF4-FFF2-40B4-BE49-F238E27FC236}">
                <a16:creationId xmlns:a16="http://schemas.microsoft.com/office/drawing/2014/main" xmlns="" id="{6D92B6BA-21AA-42E1-97E3-177A23EC4E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1568612"/>
            <a:ext cx="990600" cy="99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D135CCB2-6CC8-4F79-BA78-FEC5E615DC0D}"/>
              </a:ext>
            </a:extLst>
          </p:cNvPr>
          <p:cNvSpPr/>
          <p:nvPr/>
        </p:nvSpPr>
        <p:spPr>
          <a:xfrm>
            <a:off x="439056" y="2705851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6" name="Picture 4" descr="Related image">
            <a:extLst>
              <a:ext uri="{FF2B5EF4-FFF2-40B4-BE49-F238E27FC236}">
                <a16:creationId xmlns:a16="http://schemas.microsoft.com/office/drawing/2014/main" xmlns="" id="{03B73D1C-70E4-4F1E-8893-7B79701E20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87160"/>
            <a:ext cx="4381500" cy="103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31C5FE3-8885-4582-B8E6-AFE9B87C53A6}"/>
              </a:ext>
            </a:extLst>
          </p:cNvPr>
          <p:cNvSpPr/>
          <p:nvPr/>
        </p:nvSpPr>
        <p:spPr>
          <a:xfrm>
            <a:off x="420913" y="3933134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C6BCFED-72E7-49FE-9AAE-D59491AED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8800" y="3872024"/>
            <a:ext cx="2633700" cy="2377646"/>
          </a:xfrm>
          <a:prstGeom prst="rect">
            <a:avLst/>
          </a:prstGeom>
        </p:spPr>
      </p:pic>
      <p:pic>
        <p:nvPicPr>
          <p:cNvPr id="10" name="Picture 4" descr="Image result for collaborate">
            <a:extLst>
              <a:ext uri="{FF2B5EF4-FFF2-40B4-BE49-F238E27FC236}">
                <a16:creationId xmlns:a16="http://schemas.microsoft.com/office/drawing/2014/main" xmlns="" id="{78049425-3E79-44CE-9EAC-E829BBCE2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939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hand up">
            <a:extLst>
              <a:ext uri="{FF2B5EF4-FFF2-40B4-BE49-F238E27FC236}">
                <a16:creationId xmlns:a16="http://schemas.microsoft.com/office/drawing/2014/main" xmlns="" id="{48944CF7-BE96-42DD-9A9D-22978906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90" y="4495800"/>
            <a:ext cx="547601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D5B10-829A-441B-BFCF-E68AB00D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43000"/>
            <a:ext cx="350550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33872-7BDF-4379-9B3D-D51DAE69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25" y="280046"/>
            <a:ext cx="2987299" cy="3200677"/>
          </a:xfrm>
          <a:prstGeom prst="rect">
            <a:avLst/>
          </a:prstGeom>
        </p:spPr>
      </p:pic>
      <p:pic>
        <p:nvPicPr>
          <p:cNvPr id="5" name="Picture 4" descr="Image result for collaborate">
            <a:extLst>
              <a:ext uri="{FF2B5EF4-FFF2-40B4-BE49-F238E27FC236}">
                <a16:creationId xmlns:a16="http://schemas.microsoft.com/office/drawing/2014/main" xmlns="" id="{B6629B9F-7D21-47CA-B09E-C02761E3D5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710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59572F94-11F1-414B-ABDD-4D21488DC3C5}"/>
              </a:ext>
            </a:extLst>
          </p:cNvPr>
          <p:cNvSpPr txBox="1"/>
          <p:nvPr/>
        </p:nvSpPr>
        <p:spPr>
          <a:xfrm>
            <a:off x="2307598" y="2209800"/>
            <a:ext cx="4528804" cy="387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en-C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“The opposite of</a:t>
            </a:r>
          </a:p>
          <a:p>
            <a:pPr algn="ctr">
              <a:lnSpc>
                <a:spcPct val="100000"/>
              </a:lnSpc>
            </a:pPr>
            <a:r>
              <a:rPr lang="en-C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Networking is</a:t>
            </a:r>
          </a:p>
          <a:p>
            <a:pPr algn="ctr">
              <a:lnSpc>
                <a:spcPct val="100000"/>
              </a:lnSpc>
            </a:pPr>
            <a:r>
              <a:rPr lang="en-CA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 working</a:t>
            </a:r>
            <a:r>
              <a:rPr lang="en-CA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.”</a:t>
            </a:r>
          </a:p>
          <a:p>
            <a:pPr algn="ctr">
              <a:lnSpc>
                <a:spcPct val="100000"/>
              </a:lnSpc>
            </a:pPr>
            <a:endParaRPr lang="en-CA" sz="4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00000"/>
              </a:lnSpc>
            </a:pPr>
            <a:r>
              <a:rPr lang="en-C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Someone smart</a:t>
            </a:r>
          </a:p>
        </p:txBody>
      </p:sp>
      <p:pic>
        <p:nvPicPr>
          <p:cNvPr id="5" name="Picture 10" descr="http://michelephoenix.com/wp-content/uploads/2014/09/building-relationships.png">
            <a:extLst>
              <a:ext uri="{FF2B5EF4-FFF2-40B4-BE49-F238E27FC236}">
                <a16:creationId xmlns:a16="http://schemas.microsoft.com/office/drawing/2014/main" xmlns="" id="{920C4294-E7B7-4915-A0EC-E613996506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3069927" cy="121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916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angelinvestmentnetwork.net/wp-content/uploads/2011/06/elevator-pitch.png">
            <a:extLst>
              <a:ext uri="{FF2B5EF4-FFF2-40B4-BE49-F238E27FC236}">
                <a16:creationId xmlns:a16="http://schemas.microsoft.com/office/drawing/2014/main" xmlns="" id="{9B884BD7-BBCA-4B8C-B74B-582DBC1659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2362200"/>
            <a:ext cx="6286500" cy="159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Image result for collaborate">
            <a:extLst>
              <a:ext uri="{FF2B5EF4-FFF2-40B4-BE49-F238E27FC236}">
                <a16:creationId xmlns:a16="http://schemas.microsoft.com/office/drawing/2014/main" xmlns="" id="{4ACC707C-337F-4D8F-82B9-084E731BFF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007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BBE1BC6-4A71-4815-AB08-97EEE002565D}"/>
              </a:ext>
            </a:extLst>
          </p:cNvPr>
          <p:cNvSpPr txBox="1"/>
          <p:nvPr/>
        </p:nvSpPr>
        <p:spPr>
          <a:xfrm>
            <a:off x="5486400" y="226727"/>
            <a:ext cx="2919389" cy="17039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Net</a:t>
            </a:r>
            <a:r>
              <a:rPr kumimoji="0" lang="en-CA" sz="4800" b="0" i="1" u="none" strike="noStrike" kern="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play</a:t>
            </a:r>
            <a:r>
              <a:rPr kumimoji="0" lang="en-CA" sz="48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ing</a:t>
            </a:r>
            <a:endParaRPr kumimoji="0" lang="en-CA" sz="4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endParaRPr kumimoji="0" lang="en-CA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3" name="Picture 2" descr="Related image">
            <a:extLst>
              <a:ext uri="{FF2B5EF4-FFF2-40B4-BE49-F238E27FC236}">
                <a16:creationId xmlns:a16="http://schemas.microsoft.com/office/drawing/2014/main" xmlns="" id="{A48BE749-E40D-4739-BC82-0920FE8D1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9568"/>
            <a:ext cx="2097690" cy="2088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CF2FE137-201F-4562-8163-5C15CBFEA829}"/>
              </a:ext>
            </a:extLst>
          </p:cNvPr>
          <p:cNvSpPr/>
          <p:nvPr/>
        </p:nvSpPr>
        <p:spPr>
          <a:xfrm>
            <a:off x="446016" y="1538148"/>
            <a:ext cx="64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1. Be Prepared and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5" name="Picture 6" descr="http://static.tumblr.com/5b98c9d55813448d2f7d740645b74194/wtxnr6c/syinjalmc/tumblr_static_80fe31rj02o0s0g4ko4o4g0k4_2048_v2.png">
            <a:extLst>
              <a:ext uri="{FF2B5EF4-FFF2-40B4-BE49-F238E27FC236}">
                <a16:creationId xmlns:a16="http://schemas.microsoft.com/office/drawing/2014/main" xmlns="" id="{D0C126CD-04FA-4B98-8ED6-FBF4FF78A1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50398"/>
            <a:ext cx="3528817" cy="1432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4524572-F1D8-4C57-97CE-82D5CA7A9ED3}"/>
              </a:ext>
            </a:extLst>
          </p:cNvPr>
          <p:cNvSpPr/>
          <p:nvPr/>
        </p:nvSpPr>
        <p:spPr>
          <a:xfrm>
            <a:off x="446016" y="2369145"/>
            <a:ext cx="8509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2. Ask Open-Ended Questions to engage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3DC74524-12A8-40CB-8499-1BCD8529A580}"/>
              </a:ext>
            </a:extLst>
          </p:cNvPr>
          <p:cNvSpPr/>
          <p:nvPr/>
        </p:nvSpPr>
        <p:spPr>
          <a:xfrm>
            <a:off x="420616" y="3098148"/>
            <a:ext cx="85344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3. All about Them / Use  their names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5488E01E-D55F-4619-AB52-C4C9B480283F}"/>
              </a:ext>
            </a:extLst>
          </p:cNvPr>
          <p:cNvSpPr/>
          <p:nvPr/>
        </p:nvSpPr>
        <p:spPr>
          <a:xfrm>
            <a:off x="420616" y="3873174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4. Eye Contact / Open Body /  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9" name="Picture 8" descr="http://www.sunshinedrugs.com/wp-content/uploads/2014/01/smile-1.jpg">
            <a:extLst>
              <a:ext uri="{FF2B5EF4-FFF2-40B4-BE49-F238E27FC236}">
                <a16:creationId xmlns:a16="http://schemas.microsoft.com/office/drawing/2014/main" xmlns="" id="{8006F845-63A1-4724-909B-ED54FE10B3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41" r="8251"/>
          <a:stretch/>
        </p:blipFill>
        <p:spPr bwMode="auto">
          <a:xfrm>
            <a:off x="6550877" y="3682843"/>
            <a:ext cx="1524000" cy="1461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680FA726-7B62-4E00-B424-068DF50EABAB}"/>
              </a:ext>
            </a:extLst>
          </p:cNvPr>
          <p:cNvSpPr/>
          <p:nvPr/>
        </p:nvSpPr>
        <p:spPr>
          <a:xfrm>
            <a:off x="420616" y="4648200"/>
            <a:ext cx="8534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4546A"/>
              </a:buClr>
              <a:buSzTx/>
              <a:buFontTx/>
              <a:buNone/>
              <a:tabLst/>
              <a:defRPr/>
            </a:pPr>
            <a:r>
              <a:rPr kumimoji="0" lang="en-CA" sz="40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</a:rPr>
              <a:t>5. Just say, </a:t>
            </a:r>
            <a:endParaRPr kumimoji="0" lang="en-CA" sz="8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pic>
        <p:nvPicPr>
          <p:cNvPr id="11" name="Picture 10" descr="https://media.licdn.com/mpr/mpr/AAEAAQAAAAAAAAIfAAAAJGFkZDE5ZWI2LTFiMWYtNGRiMS1iNjgzLTQ5MjRkM2RmMWM2Nw.jpg">
            <a:extLst>
              <a:ext uri="{FF2B5EF4-FFF2-40B4-BE49-F238E27FC236}">
                <a16:creationId xmlns:a16="http://schemas.microsoft.com/office/drawing/2014/main" xmlns="" id="{F50E2664-7260-4DCF-B1E7-57B23218CB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1627" y="4602177"/>
            <a:ext cx="2022475" cy="1520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collaborate">
            <a:extLst>
              <a:ext uri="{FF2B5EF4-FFF2-40B4-BE49-F238E27FC236}">
                <a16:creationId xmlns:a16="http://schemas.microsoft.com/office/drawing/2014/main" xmlns="" id="{5042AF74-E3EF-4BAB-A625-5EBA3A35D46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0" y="5640447"/>
            <a:ext cx="1650460" cy="1217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821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Image result for richard branson">
            <a:extLst>
              <a:ext uri="{FF2B5EF4-FFF2-40B4-BE49-F238E27FC236}">
                <a16:creationId xmlns:a16="http://schemas.microsoft.com/office/drawing/2014/main" xmlns="" id="{3BDF0343-38B4-4CE4-B96A-3A1539648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00" y="3162300"/>
            <a:ext cx="5905500" cy="369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CA30D207-5AE9-4E0D-A2A9-C2D7A935EFCD}"/>
              </a:ext>
            </a:extLst>
          </p:cNvPr>
          <p:cNvSpPr txBox="1"/>
          <p:nvPr/>
        </p:nvSpPr>
        <p:spPr>
          <a:xfrm>
            <a:off x="2514600" y="533400"/>
            <a:ext cx="624840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4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If someone offers you an amazing opportunity and you’re not sure you can do it, say yes – then learn how to do it later.</a:t>
            </a:r>
          </a:p>
        </p:txBody>
      </p:sp>
    </p:spTree>
    <p:extLst>
      <p:ext uri="{BB962C8B-B14F-4D97-AF65-F5344CB8AC3E}">
        <p14:creationId xmlns:p14="http://schemas.microsoft.com/office/powerpoint/2010/main" val="52976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6" descr="https://www.ucarecdn.com/3e91e7bc-27f4-40bb-ae1d-f7d740ca9181/-/preview/1440x1080/">
            <a:extLst>
              <a:ext uri="{FF2B5EF4-FFF2-40B4-BE49-F238E27FC236}">
                <a16:creationId xmlns:a16="http://schemas.microsoft.com/office/drawing/2014/main" xmlns="" id="{6EB40FEE-D938-4F88-B068-A8121A18B8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276600"/>
            <a:ext cx="2362200" cy="236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globalgamejam.org/sites/default/files/styles/game_sidebar__normal/public/game/featured_image/ask_questions_logo.png?itok=FrbEJCfn">
            <a:extLst>
              <a:ext uri="{FF2B5EF4-FFF2-40B4-BE49-F238E27FC236}">
                <a16:creationId xmlns:a16="http://schemas.microsoft.com/office/drawing/2014/main" xmlns="" id="{3307ADA3-0A0A-4224-9222-FA9A3FA8AA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866167"/>
            <a:ext cx="4490277" cy="318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364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radicalselfcarenow.com/wp-content/uploads/to-do.jpg">
            <a:extLst>
              <a:ext uri="{FF2B5EF4-FFF2-40B4-BE49-F238E27FC236}">
                <a16:creationId xmlns:a16="http://schemas.microsoft.com/office/drawing/2014/main" xmlns="" id="{B6399A9A-B6C0-42D0-BB81-C104198C9B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1295"/>
            <a:ext cx="2740025" cy="2428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http://intentionalentrepreneurs.com/wp-content/uploads/2015/07/3keys.jpg">
            <a:extLst>
              <a:ext uri="{FF2B5EF4-FFF2-40B4-BE49-F238E27FC236}">
                <a16:creationId xmlns:a16="http://schemas.microsoft.com/office/drawing/2014/main" xmlns="" id="{0114F44F-61E5-47EA-9106-1747975392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2286000"/>
            <a:ext cx="4419600" cy="29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5881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www.sunitabiddu.com/wp-content/uploads/2013/08/networking-quotes.jpg">
            <a:extLst>
              <a:ext uri="{FF2B5EF4-FFF2-40B4-BE49-F238E27FC236}">
                <a16:creationId xmlns:a16="http://schemas.microsoft.com/office/drawing/2014/main" xmlns="" id="{6423490D-1641-4135-A700-84CF1E8243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657" y="-76200"/>
            <a:ext cx="9176657" cy="6117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2880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B58BC02-2385-41E9-B5DD-573A6BFFC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061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626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717549" y="3352800"/>
            <a:ext cx="7708900" cy="1752600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US" sz="3600" dirty="0"/>
              <a:t>Doug Carter</a:t>
            </a:r>
          </a:p>
          <a:p>
            <a:pPr marL="0" indent="0" algn="ctr">
              <a:buNone/>
            </a:pPr>
            <a:r>
              <a:rPr lang="en-US" sz="3600" u="sng" dirty="0"/>
              <a:t>Presentations Etc. Inc.</a:t>
            </a:r>
          </a:p>
          <a:p>
            <a:pPr marL="0" indent="0" algn="ctr">
              <a:buNone/>
            </a:pPr>
            <a:r>
              <a:rPr lang="en-US" sz="3600" u="sng" dirty="0"/>
              <a:t>www.PresentationsEtc.ca</a:t>
            </a:r>
          </a:p>
        </p:txBody>
      </p:sp>
      <p:pic>
        <p:nvPicPr>
          <p:cNvPr id="4" name="Picture 10" descr="http://michelephoenix.com/wp-content/uploads/2014/09/building-relationships.png">
            <a:extLst>
              <a:ext uri="{FF2B5EF4-FFF2-40B4-BE49-F238E27FC236}">
                <a16:creationId xmlns:a16="http://schemas.microsoft.com/office/drawing/2014/main" xmlns="" id="{FBD52577-A1F7-441A-B686-8252A801A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5731" y="1066800"/>
            <a:ext cx="5132537" cy="2038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Justin Timberlake - Can't Stop the Feeling ( Lyrics Video )">
            <a:hlinkClick r:id="" action="ppaction://media"/>
            <a:extLst>
              <a:ext uri="{FF2B5EF4-FFF2-40B4-BE49-F238E27FC236}">
                <a16:creationId xmlns:a16="http://schemas.microsoft.com/office/drawing/2014/main" xmlns="" id="{9D3CE857-82C4-49AB-9DCB-E7EB47E27B7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583660" y="320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639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00" name="Picture 4" descr="Image result for collaborate">
            <a:extLst>
              <a:ext uri="{FF2B5EF4-FFF2-40B4-BE49-F238E27FC236}">
                <a16:creationId xmlns:a16="http://schemas.microsoft.com/office/drawing/2014/main" xmlns="" id="{EC7681AE-17D4-4BA4-A51D-579D319A0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148"/>
          <a:stretch/>
        </p:blipFill>
        <p:spPr bwMode="auto">
          <a:xfrm>
            <a:off x="-1" y="0"/>
            <a:ext cx="92964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F4192CEE-DBF9-4886-82FB-F116E9313B4E}"/>
              </a:ext>
            </a:extLst>
          </p:cNvPr>
          <p:cNvSpPr/>
          <p:nvPr/>
        </p:nvSpPr>
        <p:spPr>
          <a:xfrm>
            <a:off x="4161183" y="345569"/>
            <a:ext cx="4953000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CA" sz="4000" b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“Work jointly on an activity, especially to produce or create something.”</a:t>
            </a:r>
          </a:p>
        </p:txBody>
      </p:sp>
    </p:spTree>
    <p:extLst>
      <p:ext uri="{BB962C8B-B14F-4D97-AF65-F5344CB8AC3E}">
        <p14:creationId xmlns:p14="http://schemas.microsoft.com/office/powerpoint/2010/main" val="30028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8" name="Picture 6" descr="Image result for Agenda">
            <a:extLst>
              <a:ext uri="{FF2B5EF4-FFF2-40B4-BE49-F238E27FC236}">
                <a16:creationId xmlns:a16="http://schemas.microsoft.com/office/drawing/2014/main" xmlns="" id="{BF51D580-63DC-4431-8CC6-09A5BCCDCD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1"/>
            <a:ext cx="2983162" cy="1451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0" name="Picture 8" descr="Image result for network">
            <a:extLst>
              <a:ext uri="{FF2B5EF4-FFF2-40B4-BE49-F238E27FC236}">
                <a16:creationId xmlns:a16="http://schemas.microsoft.com/office/drawing/2014/main" xmlns="" id="{3C2393B6-DD60-46D2-9D6F-E06F7EF568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28063"/>
            <a:ext cx="3962400" cy="105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42" name="Picture 10" descr="Image result for cher">
            <a:extLst>
              <a:ext uri="{FF2B5EF4-FFF2-40B4-BE49-F238E27FC236}">
                <a16:creationId xmlns:a16="http://schemas.microsoft.com/office/drawing/2014/main" xmlns="" id="{17F9C915-247F-4B29-9F5F-C083E46FD67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r="16100"/>
          <a:stretch/>
        </p:blipFill>
        <p:spPr bwMode="auto">
          <a:xfrm>
            <a:off x="2743201" y="2831389"/>
            <a:ext cx="3657600" cy="4046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5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muhc.ca/sites/default/files/micro/m-Questions/question.png">
            <a:extLst>
              <a:ext uri="{FF2B5EF4-FFF2-40B4-BE49-F238E27FC236}">
                <a16:creationId xmlns:a16="http://schemas.microsoft.com/office/drawing/2014/main" xmlns="" id="{798A3FBF-BCFF-4B1F-B757-A87864CA87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300" y="838200"/>
            <a:ext cx="5105400" cy="467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22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hand up">
            <a:extLst>
              <a:ext uri="{FF2B5EF4-FFF2-40B4-BE49-F238E27FC236}">
                <a16:creationId xmlns:a16="http://schemas.microsoft.com/office/drawing/2014/main" xmlns="" id="{48944CF7-BE96-42DD-9A9D-22978906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" y="4343400"/>
            <a:ext cx="58293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D5B10-829A-441B-BFCF-E68AB00D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43000"/>
            <a:ext cx="350550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33872-7BDF-4379-9B3D-D51DAE69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25" y="280046"/>
            <a:ext cx="298729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062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2">
            <a:extLst>
              <a:ext uri="{FF2B5EF4-FFF2-40B4-BE49-F238E27FC236}">
                <a16:creationId xmlns:a16="http://schemas.microsoft.com/office/drawing/2014/main" xmlns="" id="{8C4B899E-6B70-43D4-9370-78C6661E3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0" descr="Related image">
            <a:extLst>
              <a:ext uri="{FF2B5EF4-FFF2-40B4-BE49-F238E27FC236}">
                <a16:creationId xmlns:a16="http://schemas.microsoft.com/office/drawing/2014/main" xmlns="" id="{44BAD291-6608-4DDA-980D-A8913DBAAB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2A6E6E-D123-4C3D-8A28-ED1B9690E101}"/>
              </a:ext>
            </a:extLst>
          </p:cNvPr>
          <p:cNvSpPr/>
          <p:nvPr/>
        </p:nvSpPr>
        <p:spPr>
          <a:xfrm>
            <a:off x="0" y="613302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30000"/>
              </a:spcBef>
              <a:buClrTx/>
              <a:buSzTx/>
              <a:defRPr/>
            </a:pPr>
            <a:r>
              <a:rPr lang="en-CA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Find a partner – </a:t>
            </a:r>
          </a:p>
          <a:p>
            <a:pPr lvl="0" algn="ctr">
              <a:lnSpc>
                <a:spcPct val="100000"/>
              </a:lnSpc>
              <a:spcBef>
                <a:spcPct val="30000"/>
              </a:spcBef>
              <a:buClrTx/>
              <a:buSzTx/>
              <a:defRPr/>
            </a:pPr>
            <a:r>
              <a:rPr lang="en-CA" dirty="0">
                <a:solidFill>
                  <a:srgbClr val="000000"/>
                </a:solidFill>
                <a:effectLst/>
                <a:latin typeface="Helvetica" panose="020B0604020202020204" pitchFamily="34" charset="0"/>
                <a:cs typeface="Helvetica" panose="020B0604020202020204" pitchFamily="34" charset="0"/>
              </a:rPr>
              <a:t>someone you don’t know.</a:t>
            </a:r>
          </a:p>
        </p:txBody>
      </p:sp>
      <p:pic>
        <p:nvPicPr>
          <p:cNvPr id="1036" name="Picture 12" descr="Image result for introduce yourself">
            <a:extLst>
              <a:ext uri="{FF2B5EF4-FFF2-40B4-BE49-F238E27FC236}">
                <a16:creationId xmlns:a16="http://schemas.microsoft.com/office/drawing/2014/main" xmlns="" id="{8377D0D7-D54A-4193-B883-433AF0CF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03" y="2162232"/>
            <a:ext cx="3013872" cy="13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0ABB89F-C1E6-4851-840C-6DFD5828ADCE}"/>
              </a:ext>
            </a:extLst>
          </p:cNvPr>
          <p:cNvSpPr/>
          <p:nvPr/>
        </p:nvSpPr>
        <p:spPr>
          <a:xfrm>
            <a:off x="2286000" y="4564308"/>
            <a:ext cx="4968687" cy="147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CA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1040" name="Picture 16" descr="Image result for purpose">
            <a:extLst>
              <a:ext uri="{FF2B5EF4-FFF2-40B4-BE49-F238E27FC236}">
                <a16:creationId xmlns:a16="http://schemas.microsoft.com/office/drawing/2014/main" xmlns="" id="{36A42B0A-ADBE-4E23-B811-0E0167639B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5"/>
          <a:stretch/>
        </p:blipFill>
        <p:spPr bwMode="auto">
          <a:xfrm>
            <a:off x="0" y="0"/>
            <a:ext cx="95763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0EE2F592-A9DE-4199-843E-18137EE86B74}"/>
              </a:ext>
            </a:extLst>
          </p:cNvPr>
          <p:cNvSpPr/>
          <p:nvPr/>
        </p:nvSpPr>
        <p:spPr>
          <a:xfrm>
            <a:off x="267800" y="309956"/>
            <a:ext cx="7028461" cy="13608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buClr>
                <a:srgbClr val="1F497D"/>
              </a:buClr>
            </a:pPr>
            <a:r>
              <a:rPr lang="en-CA" b="1" dirty="0">
                <a:latin typeface="Helvetica" panose="020B0604020202020204" pitchFamily="34" charset="0"/>
                <a:cs typeface="Helvetica" panose="020B0604020202020204" pitchFamily="34" charset="0"/>
              </a:rPr>
              <a:t>What would you like to get out of this Conference?  </a:t>
            </a:r>
          </a:p>
        </p:txBody>
      </p:sp>
    </p:spTree>
    <p:extLst>
      <p:ext uri="{BB962C8B-B14F-4D97-AF65-F5344CB8AC3E}">
        <p14:creationId xmlns:p14="http://schemas.microsoft.com/office/powerpoint/2010/main" val="339487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4" descr="Image result for 2">
            <a:extLst>
              <a:ext uri="{FF2B5EF4-FFF2-40B4-BE49-F238E27FC236}">
                <a16:creationId xmlns:a16="http://schemas.microsoft.com/office/drawing/2014/main" xmlns="" id="{8C4B899E-6B70-43D4-9370-78C6661E396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6" name="AutoShape 10" descr="Related image">
            <a:extLst>
              <a:ext uri="{FF2B5EF4-FFF2-40B4-BE49-F238E27FC236}">
                <a16:creationId xmlns:a16="http://schemas.microsoft.com/office/drawing/2014/main" xmlns="" id="{44BAD291-6608-4DDA-980D-A8913DBAAB9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572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CA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xmlns="" id="{F52A6E6E-D123-4C3D-8A28-ED1B9690E101}"/>
              </a:ext>
            </a:extLst>
          </p:cNvPr>
          <p:cNvSpPr/>
          <p:nvPr/>
        </p:nvSpPr>
        <p:spPr>
          <a:xfrm>
            <a:off x="0" y="613302"/>
            <a:ext cx="9144000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0000"/>
              </a:lnSpc>
              <a:spcBef>
                <a:spcPct val="30000"/>
              </a:spcBef>
              <a:buClrTx/>
              <a:buSzTx/>
              <a:defRPr/>
            </a:pPr>
            <a:r>
              <a:rPr lang="en-C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Find a partner – </a:t>
            </a:r>
          </a:p>
          <a:p>
            <a:pPr lvl="0" algn="ctr">
              <a:lnSpc>
                <a:spcPct val="100000"/>
              </a:lnSpc>
              <a:spcBef>
                <a:spcPct val="30000"/>
              </a:spcBef>
              <a:buClrTx/>
              <a:buSzTx/>
              <a:defRPr/>
            </a:pPr>
            <a:r>
              <a:rPr lang="en-CA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someone you don’t know.</a:t>
            </a:r>
          </a:p>
        </p:txBody>
      </p:sp>
      <p:pic>
        <p:nvPicPr>
          <p:cNvPr id="1036" name="Picture 12" descr="Image result for introduce yourself">
            <a:extLst>
              <a:ext uri="{FF2B5EF4-FFF2-40B4-BE49-F238E27FC236}">
                <a16:creationId xmlns:a16="http://schemas.microsoft.com/office/drawing/2014/main" xmlns="" id="{8377D0D7-D54A-4193-B883-433AF0CF2B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003" y="2162232"/>
            <a:ext cx="3013872" cy="1355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70ABB89F-C1E6-4851-840C-6DFD5828ADCE}"/>
              </a:ext>
            </a:extLst>
          </p:cNvPr>
          <p:cNvSpPr/>
          <p:nvPr/>
        </p:nvSpPr>
        <p:spPr>
          <a:xfrm>
            <a:off x="2286000" y="4564308"/>
            <a:ext cx="4968687" cy="14716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CA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endParaRPr lang="en-CA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8" name="Picture 10" descr="Image result for cher">
            <a:extLst>
              <a:ext uri="{FF2B5EF4-FFF2-40B4-BE49-F238E27FC236}">
                <a16:creationId xmlns:a16="http://schemas.microsoft.com/office/drawing/2014/main" xmlns="" id="{D3AAC3B0-2EC4-45B1-863B-65385338C0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924" r="20689"/>
          <a:stretch/>
        </p:blipFill>
        <p:spPr bwMode="auto">
          <a:xfrm>
            <a:off x="-7529" y="3507700"/>
            <a:ext cx="2167728" cy="33600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Image result for purpose">
            <a:extLst>
              <a:ext uri="{FF2B5EF4-FFF2-40B4-BE49-F238E27FC236}">
                <a16:creationId xmlns:a16="http://schemas.microsoft.com/office/drawing/2014/main" xmlns="" id="{36A42B0A-ADBE-4E23-B811-0E0167639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526" y="3517428"/>
            <a:ext cx="5006947" cy="3340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3797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Image result for hand up">
            <a:extLst>
              <a:ext uri="{FF2B5EF4-FFF2-40B4-BE49-F238E27FC236}">
                <a16:creationId xmlns:a16="http://schemas.microsoft.com/office/drawing/2014/main" xmlns="" id="{48944CF7-BE96-42DD-9A9D-229789065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9" y="4343400"/>
            <a:ext cx="5829300" cy="251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CD5B10-829A-441B-BFCF-E68AB00D94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800" y="1143000"/>
            <a:ext cx="3505504" cy="350550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92333872-7BDF-4379-9B3D-D51DAE6983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0425" y="280046"/>
            <a:ext cx="2987299" cy="3200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828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c:\msoffice\powerpnt\template\sldshow\bludiags.ppt</Template>
  <TotalTime>150724</TotalTime>
  <Pages>83</Pages>
  <Words>567</Words>
  <Application>Microsoft Macintosh PowerPoint</Application>
  <PresentationFormat>On-screen Show (4:3)</PresentationFormat>
  <Paragraphs>69</Paragraphs>
  <Slides>27</Slides>
  <Notes>18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27</vt:i4>
      </vt:variant>
    </vt:vector>
  </HeadingPairs>
  <TitlesOfParts>
    <vt:vector size="42" baseType="lpstr">
      <vt:lpstr>Arial</vt:lpstr>
      <vt:lpstr>Arial</vt:lpstr>
      <vt:lpstr>Arial Black</vt:lpstr>
      <vt:lpstr>Avenir Book</vt:lpstr>
      <vt:lpstr>Avenir Medium</vt:lpstr>
      <vt:lpstr>Calibri</vt:lpstr>
      <vt:lpstr>Comic Sans MS</vt:lpstr>
      <vt:lpstr>Helvetica</vt:lpstr>
      <vt:lpstr>Monotype Sorts</vt:lpstr>
      <vt:lpstr>Superclarendon Bold</vt:lpstr>
      <vt:lpstr>Superclarendon Light</vt:lpstr>
      <vt:lpstr>Times New Roman</vt:lpstr>
      <vt:lpstr>2_Custom Design</vt:lpstr>
      <vt:lpstr>1_Custom Design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Sumair Mirza</Manager>
  <Company>GE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Workshop</dc:title>
  <dc:subject>Personal presentations</dc:subject>
  <dc:creator>D. Carter</dc:creator>
  <cp:keywords>done in June 09 for Jason Herod</cp:keywords>
  <dc:description>9 people</dc:description>
  <cp:lastModifiedBy>Taylor Harvath</cp:lastModifiedBy>
  <cp:revision>1641</cp:revision>
  <cp:lastPrinted>1996-01-23T17:24:56Z</cp:lastPrinted>
  <dcterms:created xsi:type="dcterms:W3CDTF">1996-02-16T10:48:24Z</dcterms:created>
  <dcterms:modified xsi:type="dcterms:W3CDTF">2017-10-10T12:21:00Z</dcterms:modified>
</cp:coreProperties>
</file>