
<file path=[Content_Types].xml><?xml version="1.0" encoding="utf-8"?>
<Types xmlns="http://schemas.openxmlformats.org/package/2006/content-types">
  <Default Extension="xml" ContentType="application/xml"/>
  <Default Extension="jpg&amp;ehk=wWC5f5nXWCUws5hR2DkAVA&amp;r=0&amp;pid=OfficeInsert" ContentType="image/jpeg"/>
  <Default Extension="jpeg" ContentType="image/jpeg"/>
  <Default Extension="jpg" ContentType="image/jpeg"/>
  <Default Extension="rels" ContentType="application/vnd.openxmlformats-package.relationships+xml"/>
  <Default Extension="jpg&amp;ehk=ixdB7dCKIcLRGW3DilOR1g&amp;r=0&amp;pid=OfficeInsert" ContentType="image/jpeg"/>
  <Default Extension="jpg&amp;ehk=1Z7i61KlWCpxFKQGkeShHw&amp;r=0&amp;pid=OfficeInsert" ContentType="image/jpeg"/>
  <Default Extension="jpg&amp;ehk=zRGits0YrbZnsaNqyuUS0g&amp;r=0&amp;pid=OfficeInsert" ContentType="image/jpeg"/>
  <Default Extension="gif" ContentType="image/gif"/>
  <Default Extension="png" ContentType="image/png"/>
  <Default Extension="jpg&amp;ehk=CtQT1qYAXcfKqAlI3T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4" r:id="rId4"/>
    <p:sldId id="265" r:id="rId5"/>
    <p:sldId id="268" r:id="rId6"/>
    <p:sldId id="267" r:id="rId7"/>
    <p:sldId id="280" r:id="rId8"/>
    <p:sldId id="281" r:id="rId9"/>
    <p:sldId id="282" r:id="rId10"/>
    <p:sldId id="283" r:id="rId11"/>
    <p:sldId id="276" r:id="rId12"/>
    <p:sldId id="272" r:id="rId13"/>
    <p:sldId id="273" r:id="rId14"/>
    <p:sldId id="274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bie Gulliver" initials="D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49"/>
    <a:srgbClr val="0590AC"/>
    <a:srgbClr val="DCF2FF"/>
    <a:srgbClr val="B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9"/>
  </p:normalViewPr>
  <p:slideViewPr>
    <p:cSldViewPr snapToGrid="0" snapToObjects="1">
      <p:cViewPr>
        <p:scale>
          <a:sx n="87" d="100"/>
          <a:sy n="87" d="100"/>
        </p:scale>
        <p:origin x="182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355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31311-6F3A-3E43-A8CA-CD3D1DAD6CF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5B66-E662-E04B-8067-62E9BC2FD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2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Diversity photo – who we are; needs, differences and similarities</a:t>
            </a:r>
          </a:p>
          <a:p>
            <a:r>
              <a:rPr lang="en-US" dirty="0"/>
              <a:t>Why did we choose this path?</a:t>
            </a:r>
          </a:p>
          <a:p>
            <a:r>
              <a:rPr lang="en-US" dirty="0"/>
              <a:t>How did we select partners?</a:t>
            </a:r>
          </a:p>
          <a:p>
            <a:endParaRPr lang="en-US" dirty="0"/>
          </a:p>
          <a:p>
            <a:r>
              <a:rPr lang="en-US" dirty="0"/>
              <a:t>1:Many</a:t>
            </a:r>
          </a:p>
          <a:p>
            <a:r>
              <a:rPr lang="en-US" dirty="0"/>
              <a:t>Specialized Services</a:t>
            </a:r>
          </a:p>
          <a:p>
            <a:r>
              <a:rPr lang="en-US" dirty="0"/>
              <a:t>Pilot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7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love us; they really, really love us!</a:t>
            </a:r>
          </a:p>
          <a:p>
            <a:r>
              <a:rPr lang="en-US" dirty="0"/>
              <a:t>Talk about annual reviews</a:t>
            </a:r>
          </a:p>
          <a:p>
            <a:r>
              <a:rPr lang="en-US" dirty="0"/>
              <a:t>Peer to Peer Knowledge sharing</a:t>
            </a:r>
          </a:p>
          <a:p>
            <a:r>
              <a:rPr lang="en-US" dirty="0"/>
              <a:t>Increased buy in and support from university leaders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5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Adoption of online and adoption of agencies</a:t>
            </a:r>
          </a:p>
          <a:p>
            <a:r>
              <a:rPr lang="en-US" dirty="0"/>
              <a:t>Conlin and Concur</a:t>
            </a:r>
          </a:p>
          <a:p>
            <a:r>
              <a:rPr lang="en-US" dirty="0"/>
              <a:t>STA &amp; Study Abroad/Away/Student travel</a:t>
            </a:r>
          </a:p>
          <a:p>
            <a:r>
              <a:rPr lang="en-US" dirty="0"/>
              <a:t>Anthony – 100% mandate</a:t>
            </a:r>
          </a:p>
          <a:p>
            <a:r>
              <a:rPr lang="en-US" dirty="0"/>
              <a:t>Internal Marketing Effort - Rebranding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8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Quarterly Reporting – highlight key points</a:t>
            </a:r>
          </a:p>
          <a:p>
            <a:pPr marL="228600" indent="-228600">
              <a:buAutoNum type="arabicPeriod"/>
            </a:pPr>
            <a:r>
              <a:rPr lang="en-US" dirty="0"/>
              <a:t>Unused Tickets</a:t>
            </a:r>
          </a:p>
          <a:p>
            <a:pPr marL="685800" lvl="1" indent="-228600">
              <a:buAutoNum type="arabicPeriod"/>
            </a:pPr>
            <a:r>
              <a:rPr lang="en-US" dirty="0"/>
              <a:t>Expired tickets = 175 @ $84K</a:t>
            </a:r>
          </a:p>
          <a:p>
            <a:pPr marL="685800" lvl="1" indent="-228600">
              <a:buAutoNum type="arabicPeriod"/>
            </a:pPr>
            <a:r>
              <a:rPr lang="en-US" dirty="0"/>
              <a:t>Used tickets (exchanged &amp; refunded) = 2,117 @ $1.7M</a:t>
            </a:r>
          </a:p>
          <a:p>
            <a:pPr marL="228600" indent="-228600">
              <a:buAutoNum type="arabicPeriod"/>
            </a:pPr>
            <a:r>
              <a:rPr lang="en-US" dirty="0"/>
              <a:t>Hotel</a:t>
            </a:r>
          </a:p>
          <a:p>
            <a:pPr marL="228600" indent="-228600">
              <a:buAutoNum type="arabicPeriod"/>
            </a:pPr>
            <a:r>
              <a:rPr lang="en-US" dirty="0"/>
              <a:t>Car Rental</a:t>
            </a:r>
          </a:p>
          <a:p>
            <a:pPr marL="228600" indent="-228600">
              <a:buAutoNum type="arabicPeriod"/>
            </a:pPr>
            <a:r>
              <a:rPr lang="en-US" dirty="0"/>
              <a:t>Airfare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  <a:p>
            <a:r>
              <a:rPr lang="en-US" dirty="0"/>
              <a:t>Agency support/involvement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8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 and sweet</a:t>
            </a:r>
          </a:p>
          <a:p>
            <a:r>
              <a:rPr lang="en-US" dirty="0"/>
              <a:t>How did you approach RFP and partnership?</a:t>
            </a:r>
          </a:p>
          <a:p>
            <a:r>
              <a:rPr lang="en-US" dirty="0"/>
              <a:t>Is this relationship working?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35B66-E662-E04B-8067-62E9BC2FD8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53487"/>
            <a:ext cx="8229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3513"/>
            <a:ext cx="8229600" cy="157577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6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51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</a:t>
            </a:r>
            <a:r>
              <a:rPr lang="en-US"/>
              <a:t>to ecvcvdit </a:t>
            </a:r>
            <a:r>
              <a:rPr lang="en-US" dirty="0"/>
              <a:t>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6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42418"/>
            <a:ext cx="8229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5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6273224"/>
            <a:ext cx="234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2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6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3B4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4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3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61473" y="484479"/>
            <a:ext cx="8225327" cy="564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84478"/>
            <a:ext cx="8229600" cy="9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Topic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</a:t>
            </a:r>
            <a:r>
              <a:rPr lang="en-US" dirty="0" err="1"/>
              <a:t>teChxt</a:t>
            </a:r>
            <a:r>
              <a:rPr lang="en-US" dirty="0"/>
              <a:t>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1488440" y="6126163"/>
            <a:ext cx="5398612" cy="595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8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GROWING A TRAVEL PROGRAM “THE ROAD LESS TRAVELED”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6273224"/>
            <a:ext cx="234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1626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800" b="1" i="0" kern="1200" baseline="0">
          <a:solidFill>
            <a:srgbClr val="0590AC"/>
          </a:solidFill>
          <a:latin typeface="Avenir Medium"/>
          <a:ea typeface="+mj-ea"/>
          <a:cs typeface="Superclarendon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03B49"/>
          </a:solidFill>
          <a:latin typeface="Avenir Book"/>
          <a:ea typeface="+mn-ea"/>
          <a:cs typeface="Superclarendon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03B49"/>
          </a:solidFill>
          <a:latin typeface="Avenir Book"/>
          <a:ea typeface="+mn-ea"/>
          <a:cs typeface="Superclarendon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03B49"/>
          </a:solidFill>
          <a:latin typeface="Avenir Book"/>
          <a:ea typeface="+mn-ea"/>
          <a:cs typeface="Superclarendon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lyhistory.wikispaces.com/Woodstock" TargetMode="External"/><Relationship Id="rId4" Type="http://schemas.openxmlformats.org/officeDocument/2006/relationships/image" Target="../media/image18.jpg&amp;ehk=wWC5f5nXWCUws5hR2DkAVA&amp;r=0&amp;pid=OfficeInsert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&amp;ehk=CtQT1qYAXcfKqAlI3T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&amp;ehk=1Z7i61KlWCpxFKQGkeShHw&amp;r=0&amp;pid=OfficeInsert"/><Relationship Id="rId3" Type="http://schemas.openxmlformats.org/officeDocument/2006/relationships/hyperlink" Target="http://selleenglishclass.wikispaces.com/Traditional+Language+Art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&amp;ehk=ixdB7dCKIcLRGW3DilOR1g&amp;r=0&amp;pid=OfficeInsert"/><Relationship Id="rId3" Type="http://schemas.openxmlformats.org/officeDocument/2006/relationships/hyperlink" Target="http://jthgroup15.wikispaces.com/1941-196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&amp;ehk=zRGits0YrbZnsaNqyuUS0g&amp;r=0&amp;pid=OfficeInsert"/><Relationship Id="rId3" Type="http://schemas.openxmlformats.org/officeDocument/2006/relationships/hyperlink" Target="https://en.m.wikipedia.org/wiki/Talk:We_Are_the_Worl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330" y="486498"/>
            <a:ext cx="8789670" cy="218381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Growing a Travel Program: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“The Road Less Traveled”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A Spartan Story with Strategic Travel Management Company Partners</a:t>
            </a:r>
            <a:br>
              <a:rPr 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08392" cy="209169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Michigan State University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Conlin Travel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Anthony Travel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 Travel</a:t>
            </a:r>
          </a:p>
        </p:txBody>
      </p:sp>
    </p:spTree>
    <p:extLst>
      <p:ext uri="{BB962C8B-B14F-4D97-AF65-F5344CB8AC3E}">
        <p14:creationId xmlns:p14="http://schemas.microsoft.com/office/powerpoint/2010/main" val="22932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7163" y="2627034"/>
            <a:ext cx="648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“… 3 days of fun and music …”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56619" y="1100600"/>
            <a:ext cx="8686800" cy="6011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August 15-18, 1969 </a:t>
            </a:r>
          </a:p>
          <a:p>
            <a:pPr marL="0" indent="0" algn="ctr">
              <a:buNone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Bethel, New York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544"/>
            <a:ext cx="8229600" cy="1035969"/>
          </a:xfrm>
        </p:spPr>
        <p:txBody>
          <a:bodyPr numCol="1">
            <a:normAutofit/>
          </a:bodyPr>
          <a:lstStyle/>
          <a:p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Looking for a name and event 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845E99-7DF5-468E-A6DD-22969C500351}"/>
              </a:ext>
            </a:extLst>
          </p:cNvPr>
          <p:cNvGrpSpPr/>
          <p:nvPr/>
        </p:nvGrpSpPr>
        <p:grpSpPr>
          <a:xfrm>
            <a:off x="1238137" y="3338078"/>
            <a:ext cx="6640955" cy="3120578"/>
            <a:chOff x="1238137" y="3338078"/>
            <a:chExt cx="6640955" cy="31205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3253113-FCC5-4F44-996B-DEBCBD558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1238137" y="3344394"/>
              <a:ext cx="4671393" cy="31142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8499F3-0CF8-4A5A-815B-28015DD0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5109" y="3338078"/>
              <a:ext cx="2073983" cy="3120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4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17" y="5271246"/>
            <a:ext cx="8229600" cy="9251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Amy Peck &amp; Stacey Warren</a:t>
            </a:r>
          </a:p>
          <a:p>
            <a:pPr marL="0" indent="0" algn="ctr">
              <a:buNone/>
            </a:pPr>
            <a:r>
              <a:rPr lang="en-US" sz="2000" i="1" dirty="0"/>
              <a:t>MSU Athletic Department On-Site Travel Agents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7" y="393715"/>
            <a:ext cx="3557046" cy="4742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89" y="893619"/>
            <a:ext cx="3931921" cy="39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r="14314"/>
          <a:stretch/>
        </p:blipFill>
        <p:spPr>
          <a:xfrm>
            <a:off x="457200" y="1226372"/>
            <a:ext cx="4401493" cy="3453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96" y="784436"/>
            <a:ext cx="3252807" cy="433707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8717" y="5271246"/>
            <a:ext cx="8229600" cy="925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003B49"/>
                </a:solidFill>
                <a:latin typeface="Avenir Book"/>
                <a:ea typeface="+mn-ea"/>
                <a:cs typeface="Superclarendon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Amy Peck &amp; Stacey Warren</a:t>
            </a:r>
          </a:p>
          <a:p>
            <a:pPr marL="0" indent="0" algn="ctr">
              <a:buNone/>
            </a:pPr>
            <a:r>
              <a:rPr lang="en-US" sz="2000" i="1" dirty="0"/>
              <a:t>MSU Athletic Department On-Site Travel Agents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6C61AFEF-7334-4D55-BF8F-2CD8BEC8109F}"/>
              </a:ext>
            </a:extLst>
          </p:cNvPr>
          <p:cNvSpPr txBox="1">
            <a:spLocks/>
          </p:cNvSpPr>
          <p:nvPr/>
        </p:nvSpPr>
        <p:spPr>
          <a:xfrm>
            <a:off x="457200" y="484478"/>
            <a:ext cx="8229600" cy="9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b="1" i="0" kern="1200" baseline="0">
                <a:solidFill>
                  <a:srgbClr val="0590AC"/>
                </a:solidFill>
                <a:latin typeface="Avenir Medium"/>
                <a:ea typeface="+mj-ea"/>
                <a:cs typeface="Superclarendon Bold"/>
              </a:defRPr>
            </a:lvl1pPr>
          </a:lstStyle>
          <a:p>
            <a:r>
              <a:rPr lang="en-US" dirty="0"/>
              <a:t>Education Abroad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B2CC7D-0D4E-43E4-A1D7-34236F33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79" y="1417637"/>
            <a:ext cx="5787242" cy="43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6C61AFEF-7334-4D55-BF8F-2CD8BEC8109F}"/>
              </a:ext>
            </a:extLst>
          </p:cNvPr>
          <p:cNvSpPr txBox="1">
            <a:spLocks/>
          </p:cNvSpPr>
          <p:nvPr/>
        </p:nvSpPr>
        <p:spPr>
          <a:xfrm>
            <a:off x="457200" y="484478"/>
            <a:ext cx="8229600" cy="9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800" b="1" i="0" kern="1200" baseline="0">
                <a:solidFill>
                  <a:srgbClr val="0590AC"/>
                </a:solidFill>
                <a:latin typeface="Avenir Medium"/>
                <a:ea typeface="+mj-ea"/>
                <a:cs typeface="Superclarendon Bold"/>
              </a:defRPr>
            </a:lvl1pPr>
          </a:lstStyle>
          <a:p>
            <a:r>
              <a:rPr lang="en-US" sz="3200" dirty="0"/>
              <a:t>On-site Travel Advising	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571625"/>
            <a:ext cx="5545908" cy="41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for MSU!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5324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Travelers are Diverse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88" y="2249488"/>
            <a:ext cx="58769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1:  Happiness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55" y="141514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84" y="2986658"/>
            <a:ext cx="7294743" cy="26377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932232" y="1773912"/>
            <a:ext cx="914400" cy="685646"/>
          </a:xfrm>
          <a:prstGeom prst="wedgeEllipseCallout">
            <a:avLst>
              <a:gd name="adj1" fmla="val -47724"/>
              <a:gd name="adj2" fmla="val 19168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 Guys Rock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933411" y="2193069"/>
            <a:ext cx="1080461" cy="793589"/>
          </a:xfrm>
          <a:prstGeom prst="wedgeEllipseCallout">
            <a:avLst>
              <a:gd name="adj1" fmla="val -23354"/>
              <a:gd name="adj2" fmla="val 12019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Travel up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Cost down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656917" y="1950109"/>
            <a:ext cx="1313969" cy="989165"/>
          </a:xfrm>
          <a:prstGeom prst="wedgeEllipse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Hands Down – Best Customer Service Ever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3348356" y="1707763"/>
            <a:ext cx="1265000" cy="1267172"/>
          </a:xfrm>
          <a:prstGeom prst="wedgeEllipseCallout">
            <a:avLst>
              <a:gd name="adj1" fmla="val -11583"/>
              <a:gd name="adj2" fmla="val 64152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WOW…98% Approval Ratings!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822150" y="2388952"/>
            <a:ext cx="1363949" cy="886154"/>
          </a:xfrm>
          <a:prstGeom prst="wedgeEllipse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Prompt, Friendly, Expert Service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93336" y="2187410"/>
            <a:ext cx="1199205" cy="82964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Can NOT live without them</a:t>
            </a:r>
          </a:p>
        </p:txBody>
      </p:sp>
    </p:spTree>
    <p:extLst>
      <p:ext uri="{BB962C8B-B14F-4D97-AF65-F5344CB8AC3E}">
        <p14:creationId xmlns:p14="http://schemas.microsoft.com/office/powerpoint/2010/main" val="15451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2:  Adoption</a:t>
            </a:r>
          </a:p>
        </p:txBody>
      </p:sp>
      <p:pic>
        <p:nvPicPr>
          <p:cNvPr id="1026" name="Picture 2" descr="Image result for adoption 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39" y="2044899"/>
            <a:ext cx="1880695" cy="188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doption 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52857"/>
            <a:ext cx="3624970" cy="15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adoption 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3204"/>
            <a:ext cx="2380156" cy="2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doption pho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23" y="1702449"/>
            <a:ext cx="2868407" cy="20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doption pho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15" y="4625787"/>
            <a:ext cx="4151885" cy="14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3:  Savings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Travel at State’s FY17 program savings would finance 670+ Undergrad Semesters @ MSU!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62549" y="3290808"/>
            <a:ext cx="3154874" cy="2440917"/>
          </a:xfrm>
          <a:prstGeom prst="rect">
            <a:avLst/>
          </a:prstGeom>
          <a:effectLst>
            <a:outerShdw blurRad="12700" dist="50800" dir="54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 extrusionH="6350"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51" y="2933828"/>
            <a:ext cx="4995583" cy="31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4478"/>
            <a:ext cx="8915400" cy="933159"/>
          </a:xfrm>
        </p:spPr>
        <p:txBody>
          <a:bodyPr/>
          <a:lstStyle/>
          <a:p>
            <a:pPr algn="l"/>
            <a:r>
              <a:rPr lang="en-US" dirty="0"/>
              <a:t>And Now, A Word from our Partners…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87" y="1383664"/>
            <a:ext cx="5645626" cy="193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57" y="3911498"/>
            <a:ext cx="5384743" cy="2120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997"/>
            <a:ext cx="4141890" cy="28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B0676D-0036-4481-B3EA-9EEA4722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428875" y="2304371"/>
            <a:ext cx="4286250" cy="2857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906585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OUR STORY</a:t>
            </a:r>
          </a:p>
        </p:txBody>
      </p:sp>
    </p:spTree>
    <p:extLst>
      <p:ext uri="{BB962C8B-B14F-4D97-AF65-F5344CB8AC3E}">
        <p14:creationId xmlns:p14="http://schemas.microsoft.com/office/powerpoint/2010/main" val="5944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975CAD-D1DD-4D7B-BFF1-6C162192B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398803" y="3369474"/>
            <a:ext cx="4346392" cy="32964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54175" y="2726806"/>
            <a:ext cx="523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“</a:t>
            </a:r>
            <a:r>
              <a:rPr lang="mr-IN" sz="4000" dirty="0"/>
              <a:t>…</a:t>
            </a:r>
            <a:r>
              <a:rPr lang="en-US" sz="4000" dirty="0"/>
              <a:t> I HAVE A DREAM …”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202995"/>
            <a:ext cx="8686800" cy="1112821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9000" dirty="0">
                <a:latin typeface="AngsanaUPC" panose="02020603050405020304" pitchFamily="18" charset="-34"/>
                <a:cs typeface="AngsanaUPC" panose="02020603050405020304" pitchFamily="18" charset="-34"/>
              </a:rPr>
              <a:t>August 28, 1963 </a:t>
            </a:r>
          </a:p>
          <a:p>
            <a:pPr marL="0" indent="0" algn="ctr">
              <a:buNone/>
            </a:pPr>
            <a:r>
              <a:rPr lang="en-US" sz="9000" dirty="0">
                <a:latin typeface="AngsanaUPC" panose="02020603050405020304" pitchFamily="18" charset="-34"/>
                <a:cs typeface="AngsanaUPC" panose="02020603050405020304" pitchFamily="18" charset="-34"/>
              </a:rPr>
              <a:t>Washington D.C.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2493"/>
          </a:xfrm>
        </p:spPr>
        <p:txBody>
          <a:bodyPr numCol="1">
            <a:normAutofit/>
          </a:bodyPr>
          <a:lstStyle/>
          <a:p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Looking for a name and event !</a:t>
            </a:r>
          </a:p>
        </p:txBody>
      </p:sp>
    </p:spTree>
    <p:extLst>
      <p:ext uri="{BB962C8B-B14F-4D97-AF65-F5344CB8AC3E}">
        <p14:creationId xmlns:p14="http://schemas.microsoft.com/office/powerpoint/2010/main" val="29414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35D1C3-0BAD-410A-979F-6632EC7CC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89707" y="2904749"/>
            <a:ext cx="5564586" cy="3747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3172" y="2258418"/>
            <a:ext cx="623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“Check your ego at the door”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60467"/>
            <a:ext cx="8686800" cy="5652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March 7, 1985 </a:t>
            </a:r>
          </a:p>
          <a:p>
            <a:pPr marL="0" indent="0" algn="ctr">
              <a:buNone/>
            </a:pPr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Los Angeles, California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360"/>
            <a:ext cx="8229600" cy="901823"/>
          </a:xfrm>
        </p:spPr>
        <p:txBody>
          <a:bodyPr numCol="1">
            <a:normAutofit/>
          </a:bodyPr>
          <a:lstStyle/>
          <a:p>
            <a:r>
              <a:rPr lang="en-US" sz="3600" dirty="0">
                <a:latin typeface="AngsanaUPC" panose="02020603050405020304" pitchFamily="18" charset="-34"/>
                <a:cs typeface="AngsanaUPC" panose="02020603050405020304" pitchFamily="18" charset="-34"/>
              </a:rPr>
              <a:t>Looking for a name and event !</a:t>
            </a:r>
          </a:p>
        </p:txBody>
      </p:sp>
    </p:spTree>
    <p:extLst>
      <p:ext uri="{BB962C8B-B14F-4D97-AF65-F5344CB8AC3E}">
        <p14:creationId xmlns:p14="http://schemas.microsoft.com/office/powerpoint/2010/main" val="10917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11491</TotalTime>
  <Words>321</Words>
  <Application>Microsoft Macintosh PowerPoint</Application>
  <PresentationFormat>On-screen Show (4:3)</PresentationFormat>
  <Paragraphs>75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AngsanaUPC</vt:lpstr>
      <vt:lpstr>Avenir Book</vt:lpstr>
      <vt:lpstr>Avenir Medium</vt:lpstr>
      <vt:lpstr>Calibri</vt:lpstr>
      <vt:lpstr>Mangal</vt:lpstr>
      <vt:lpstr>Superclarendon Bold</vt:lpstr>
      <vt:lpstr>Superclarendon Light</vt:lpstr>
      <vt:lpstr>Arial</vt:lpstr>
      <vt:lpstr>Office Theme</vt:lpstr>
      <vt:lpstr>Growing a Travel Program:   “The Road Less Traveled”  A Spartan Story with Strategic Travel Management Company Partners </vt:lpstr>
      <vt:lpstr>University Travelers are Diverse</vt:lpstr>
      <vt:lpstr>Story 1:  Happiness Factor</vt:lpstr>
      <vt:lpstr>Story 2:  Adoption</vt:lpstr>
      <vt:lpstr>Story 3:  Savings</vt:lpstr>
      <vt:lpstr>And Now, A Word from our Partners…</vt:lpstr>
      <vt:lpstr>OUR STORY</vt:lpstr>
      <vt:lpstr>Looking for a name and event !</vt:lpstr>
      <vt:lpstr>Looking for a name and event !</vt:lpstr>
      <vt:lpstr>Looking for a name and event !</vt:lpstr>
      <vt:lpstr>PowerPoint Presentation</vt:lpstr>
      <vt:lpstr>PowerPoint Presentation</vt:lpstr>
      <vt:lpstr>PowerPoint Presentation</vt:lpstr>
      <vt:lpstr>PowerPoint Presentation</vt:lpstr>
      <vt:lpstr>Victory for MSU!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Siegle</dc:creator>
  <cp:lastModifiedBy>Taylor Harvath</cp:lastModifiedBy>
  <cp:revision>56</cp:revision>
  <dcterms:created xsi:type="dcterms:W3CDTF">2017-05-15T13:29:35Z</dcterms:created>
  <dcterms:modified xsi:type="dcterms:W3CDTF">2017-10-06T23:29:08Z</dcterms:modified>
</cp:coreProperties>
</file>