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67" r:id="rId4"/>
    <p:sldId id="265" r:id="rId5"/>
    <p:sldId id="280" r:id="rId6"/>
    <p:sldId id="281" r:id="rId7"/>
    <p:sldId id="283" r:id="rId8"/>
    <p:sldId id="282" r:id="rId9"/>
    <p:sldId id="284" r:id="rId10"/>
    <p:sldId id="285" r:id="rId11"/>
    <p:sldId id="286" r:id="rId12"/>
    <p:sldId id="287" r:id="rId13"/>
    <p:sldId id="293"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8" r:id="rId27"/>
    <p:sldId id="289" r:id="rId28"/>
    <p:sldId id="290" r:id="rId29"/>
    <p:sldId id="291" r:id="rId30"/>
    <p:sldId id="29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49"/>
    <a:srgbClr val="0590AC"/>
    <a:srgbClr val="DCF2FF"/>
    <a:srgbClr val="B0E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09"/>
  </p:normalViewPr>
  <p:slideViewPr>
    <p:cSldViewPr snapToGrid="0" snapToObjects="1">
      <p:cViewPr varScale="1">
        <p:scale>
          <a:sx n="92" d="100"/>
          <a:sy n="92" d="100"/>
        </p:scale>
        <p:origin x="166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31311-6F3A-3E43-A8CA-CD3D1DAD6CFF}" type="datetimeFigureOut">
              <a:rPr lang="en-US" smtClean="0"/>
              <a:t>10/6/17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E35B66-E662-E04B-8067-62E9BC2FD803}" type="slidenum">
              <a:rPr lang="en-US" smtClean="0"/>
              <a:t>‹#›</a:t>
            </a:fld>
            <a:endParaRPr lang="en-US"/>
          </a:p>
        </p:txBody>
      </p:sp>
    </p:spTree>
    <p:extLst>
      <p:ext uri="{BB962C8B-B14F-4D97-AF65-F5344CB8AC3E}">
        <p14:creationId xmlns:p14="http://schemas.microsoft.com/office/powerpoint/2010/main" val="22151245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35B66-E662-E04B-8067-62E9BC2FD803}" type="slidenum">
              <a:rPr lang="en-US" smtClean="0"/>
              <a:t>1</a:t>
            </a:fld>
            <a:endParaRPr lang="en-US"/>
          </a:p>
        </p:txBody>
      </p:sp>
    </p:spTree>
    <p:extLst>
      <p:ext uri="{BB962C8B-B14F-4D97-AF65-F5344CB8AC3E}">
        <p14:creationId xmlns:p14="http://schemas.microsoft.com/office/powerpoint/2010/main" val="925356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 Footer">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53487"/>
            <a:ext cx="8229600" cy="1470025"/>
          </a:xfrm>
        </p:spPr>
        <p:txBody>
          <a:bodyPr/>
          <a:lstStyle/>
          <a:p>
            <a:r>
              <a:rPr lang="en-US" dirty="0"/>
              <a:t>Click to edit Master title style</a:t>
            </a:r>
          </a:p>
        </p:txBody>
      </p:sp>
      <p:sp>
        <p:nvSpPr>
          <p:cNvPr id="3" name="Subtitle 2"/>
          <p:cNvSpPr>
            <a:spLocks noGrp="1"/>
          </p:cNvSpPr>
          <p:nvPr>
            <p:ph type="subTitle" idx="1"/>
          </p:nvPr>
        </p:nvSpPr>
        <p:spPr>
          <a:xfrm>
            <a:off x="457200" y="3423513"/>
            <a:ext cx="8229600" cy="1575778"/>
          </a:xfrm>
        </p:spPr>
        <p:txBody>
          <a:bodyPr>
            <a:normAutofit/>
          </a:bodyPr>
          <a:lstStyle>
            <a:lvl1pPr marL="0" indent="0" algn="ctr">
              <a:buNone/>
              <a:defRPr sz="2800">
                <a:solidFill>
                  <a:srgbClr val="003B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dirty="0"/>
          </a:p>
        </p:txBody>
      </p:sp>
      <p:sp>
        <p:nvSpPr>
          <p:cNvPr id="5" name="Footer Placeholder 4"/>
          <p:cNvSpPr>
            <a:spLocks noGrp="1"/>
          </p:cNvSpPr>
          <p:nvPr>
            <p:ph type="ftr" sz="quarter" idx="11"/>
          </p:nvPr>
        </p:nvSpPr>
        <p:spPr>
          <a:xfrm>
            <a:off x="122898" y="6187048"/>
            <a:ext cx="2526249" cy="534428"/>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394676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6" name="Footer Placeholder 5"/>
          <p:cNvSpPr>
            <a:spLocks noGrp="1"/>
          </p:cNvSpPr>
          <p:nvPr>
            <p:ph type="ftr" sz="quarter" idx="11"/>
          </p:nvPr>
        </p:nvSpPr>
        <p:spPr>
          <a:xfrm>
            <a:off x="122898" y="6187048"/>
            <a:ext cx="2526249" cy="534428"/>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315858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5" name="Footer Placeholder 4"/>
          <p:cNvSpPr>
            <a:spLocks noGrp="1"/>
          </p:cNvSpPr>
          <p:nvPr>
            <p:ph type="ftr" sz="quarter" idx="11"/>
          </p:nvPr>
        </p:nvSpPr>
        <p:spPr>
          <a:xfrm>
            <a:off x="122898" y="6187048"/>
            <a:ext cx="2526249" cy="534428"/>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2749651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lvl1pPr>
              <a:defRPr/>
            </a:lvl1pPr>
          </a:lstStyle>
          <a:p>
            <a:r>
              <a:rPr lang="en-US" dirty="0"/>
              <a:t>Click </a:t>
            </a:r>
            <a:r>
              <a:rPr lang="en-US"/>
              <a:t>to ecvcvdit </a:t>
            </a:r>
            <a:r>
              <a:rPr lang="en-US" dirty="0"/>
              <a:t>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5" name="Footer Placeholder 4"/>
          <p:cNvSpPr>
            <a:spLocks noGrp="1"/>
          </p:cNvSpPr>
          <p:nvPr>
            <p:ph type="ftr" sz="quarter" idx="11"/>
          </p:nvPr>
        </p:nvSpPr>
        <p:spPr>
          <a:xfrm>
            <a:off x="122898" y="6187048"/>
            <a:ext cx="2526249" cy="534428"/>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288086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NO Footer">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42418"/>
            <a:ext cx="8229600" cy="1470025"/>
          </a:xfrm>
        </p:spPr>
        <p:txBody>
          <a:bodyPr/>
          <a:lstStyle/>
          <a:p>
            <a:r>
              <a:rPr lang="en-US" dirty="0"/>
              <a:t>Click to edit Master title style</a:t>
            </a:r>
          </a:p>
        </p:txBody>
      </p:sp>
      <p:sp>
        <p:nvSpPr>
          <p:cNvPr id="3" name="Subtitle 2"/>
          <p:cNvSpPr>
            <a:spLocks noGrp="1"/>
          </p:cNvSpPr>
          <p:nvPr>
            <p:ph type="subTitle" idx="1"/>
          </p:nvPr>
        </p:nvSpPr>
        <p:spPr>
          <a:xfrm>
            <a:off x="457200" y="3429500"/>
            <a:ext cx="8229600" cy="1752600"/>
          </a:xfrm>
        </p:spPr>
        <p:txBody>
          <a:bodyPr>
            <a:normAutofit/>
          </a:bodyPr>
          <a:lstStyle>
            <a:lvl1pPr marL="0" indent="0" algn="ctr">
              <a:buNone/>
              <a:defRPr sz="2800">
                <a:solidFill>
                  <a:srgbClr val="003B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5" name="Footer Placeholder 4"/>
          <p:cNvSpPr>
            <a:spLocks noGrp="1"/>
          </p:cNvSpPr>
          <p:nvPr>
            <p:ph type="ftr" sz="quarter" idx="11"/>
          </p:nvPr>
        </p:nvSpPr>
        <p:spPr>
          <a:xfrm>
            <a:off x="122898" y="6187048"/>
            <a:ext cx="2526249" cy="534428"/>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
        <p:nvSpPr>
          <p:cNvPr id="8" name="TextBox 7"/>
          <p:cNvSpPr txBox="1"/>
          <p:nvPr userDrawn="1"/>
        </p:nvSpPr>
        <p:spPr>
          <a:xfrm>
            <a:off x="457200" y="6273224"/>
            <a:ext cx="2342158" cy="461665"/>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5">
                    <a:lumMod val="50000"/>
                  </a:schemeClr>
                </a:solidFill>
                <a:latin typeface="Avenir Medium"/>
              </a:rPr>
              <a:t>2017</a:t>
            </a:r>
          </a:p>
          <a:p>
            <a:endParaRPr lang="en-US" sz="1200" dirty="0">
              <a:solidFill>
                <a:schemeClr val="accent5">
                  <a:lumMod val="50000"/>
                </a:schemeClr>
              </a:solidFill>
              <a:latin typeface="Avenir Medium"/>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7720" y="6188970"/>
            <a:ext cx="1529080" cy="585605"/>
          </a:xfrm>
          <a:prstGeom prst="rect">
            <a:avLst/>
          </a:prstGeom>
        </p:spPr>
      </p:pic>
    </p:spTree>
    <p:extLst>
      <p:ext uri="{BB962C8B-B14F-4D97-AF65-F5344CB8AC3E}">
        <p14:creationId xmlns:p14="http://schemas.microsoft.com/office/powerpoint/2010/main" val="391613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5" name="Footer Placeholder 4"/>
          <p:cNvSpPr>
            <a:spLocks noGrp="1"/>
          </p:cNvSpPr>
          <p:nvPr>
            <p:ph type="ftr" sz="quarter" idx="11"/>
          </p:nvPr>
        </p:nvSpPr>
        <p:spPr>
          <a:xfrm>
            <a:off x="122898" y="6187048"/>
            <a:ext cx="2526249" cy="534428"/>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234196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3B4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5" name="Footer Placeholder 4"/>
          <p:cNvSpPr>
            <a:spLocks noGrp="1"/>
          </p:cNvSpPr>
          <p:nvPr>
            <p:ph type="ftr" sz="quarter" idx="11"/>
          </p:nvPr>
        </p:nvSpPr>
        <p:spPr>
          <a:xfrm>
            <a:off x="122898" y="6187048"/>
            <a:ext cx="2526249" cy="534428"/>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1927646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6" name="Footer Placeholder 5"/>
          <p:cNvSpPr>
            <a:spLocks noGrp="1"/>
          </p:cNvSpPr>
          <p:nvPr>
            <p:ph type="ftr" sz="quarter" idx="11"/>
          </p:nvPr>
        </p:nvSpPr>
        <p:spPr>
          <a:xfrm>
            <a:off x="122898" y="6187048"/>
            <a:ext cx="2526249" cy="534428"/>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24365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8" name="Footer Placeholder 7"/>
          <p:cNvSpPr>
            <a:spLocks noGrp="1"/>
          </p:cNvSpPr>
          <p:nvPr>
            <p:ph type="ftr" sz="quarter" idx="11"/>
          </p:nvPr>
        </p:nvSpPr>
        <p:spPr>
          <a:xfrm>
            <a:off x="122898" y="6187048"/>
            <a:ext cx="2526249" cy="534428"/>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347448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4" name="Footer Placeholder 3"/>
          <p:cNvSpPr>
            <a:spLocks noGrp="1"/>
          </p:cNvSpPr>
          <p:nvPr>
            <p:ph type="ftr" sz="quarter" idx="11"/>
          </p:nvPr>
        </p:nvSpPr>
        <p:spPr>
          <a:xfrm>
            <a:off x="122898" y="6187048"/>
            <a:ext cx="2526249" cy="534428"/>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1668335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3" name="Footer Placeholder 2"/>
          <p:cNvSpPr>
            <a:spLocks noGrp="1"/>
          </p:cNvSpPr>
          <p:nvPr>
            <p:ph type="ftr" sz="quarter" idx="11"/>
          </p:nvPr>
        </p:nvSpPr>
        <p:spPr>
          <a:xfrm>
            <a:off x="122898" y="6187048"/>
            <a:ext cx="2526249" cy="534428"/>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283190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739F5F-85DD-B146-B5D1-DDE3FCC188B0}" type="datetimeFigureOut">
              <a:rPr lang="en-US" smtClean="0"/>
              <a:t>10/6/17</a:t>
            </a:fld>
            <a:endParaRPr lang="en-US"/>
          </a:p>
        </p:txBody>
      </p:sp>
      <p:sp>
        <p:nvSpPr>
          <p:cNvPr id="6" name="Footer Placeholder 5"/>
          <p:cNvSpPr>
            <a:spLocks noGrp="1"/>
          </p:cNvSpPr>
          <p:nvPr>
            <p:ph type="ftr" sz="quarter" idx="11"/>
          </p:nvPr>
        </p:nvSpPr>
        <p:spPr>
          <a:xfrm>
            <a:off x="122898" y="6187048"/>
            <a:ext cx="2526249" cy="534428"/>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1CC9EEC-D9C5-7B47-B558-BC590630C48D}" type="slidenum">
              <a:rPr lang="en-US" smtClean="0"/>
              <a:t>‹#›</a:t>
            </a:fld>
            <a:endParaRPr lang="en-US"/>
          </a:p>
        </p:txBody>
      </p:sp>
    </p:spTree>
    <p:extLst>
      <p:ext uri="{BB962C8B-B14F-4D97-AF65-F5344CB8AC3E}">
        <p14:creationId xmlns:p14="http://schemas.microsoft.com/office/powerpoint/2010/main" val="12525829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57720" y="6188970"/>
            <a:ext cx="1529080" cy="585605"/>
          </a:xfrm>
          <a:prstGeom prst="rect">
            <a:avLst/>
          </a:prstGeom>
        </p:spPr>
      </p:pic>
      <p:sp>
        <p:nvSpPr>
          <p:cNvPr id="7" name="Rectangle 6"/>
          <p:cNvSpPr/>
          <p:nvPr userDrawn="1"/>
        </p:nvSpPr>
        <p:spPr>
          <a:xfrm>
            <a:off x="461473" y="484479"/>
            <a:ext cx="8225327" cy="5641684"/>
          </a:xfrm>
          <a:prstGeom prst="rect">
            <a:avLst/>
          </a:prstGeom>
          <a:solidFill>
            <a:schemeClr val="bg1"/>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484478"/>
            <a:ext cx="8229600" cy="933159"/>
          </a:xfrm>
          <a:prstGeom prst="rect">
            <a:avLst/>
          </a:prstGeom>
        </p:spPr>
        <p:txBody>
          <a:bodyPr vert="horz" lIns="91440" tIns="45720" rIns="91440" bIns="45720" rtlCol="0" anchor="ctr">
            <a:noAutofit/>
          </a:bodyPr>
          <a:lstStyle/>
          <a:p>
            <a:r>
              <a:rPr lang="en-US" dirty="0"/>
              <a:t>Slide Topic Header</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a:t>
            </a:r>
            <a:r>
              <a:rPr lang="en-US" dirty="0" err="1"/>
              <a:t>teChxt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txBox="1">
            <a:spLocks/>
          </p:cNvSpPr>
          <p:nvPr userDrawn="1"/>
        </p:nvSpPr>
        <p:spPr>
          <a:xfrm>
            <a:off x="1488440" y="6126163"/>
            <a:ext cx="5398612" cy="595312"/>
          </a:xfrm>
          <a:prstGeom prst="rect">
            <a:avLst/>
          </a:prstGeom>
        </p:spPr>
        <p:txBody>
          <a:bodyPr vert="horz" lIns="91440" tIns="45720" rIns="91440" bIns="45720" rtlCol="0" anchor="ctr"/>
          <a:lstStyle>
            <a:defPPr>
              <a:defRPr lang="en-US"/>
            </a:defPPr>
            <a:lvl1pPr marL="0" algn="ctr" defTabSz="457200" rtl="0" eaLnBrk="1" latinLnBrk="0" hangingPunct="1">
              <a:defRPr lang="en-US" sz="1800" b="1" kern="1200" smtClean="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0" dirty="0">
                <a:solidFill>
                  <a:schemeClr val="accent5">
                    <a:lumMod val="50000"/>
                  </a:schemeClr>
                </a:solidFill>
                <a:latin typeface="Avenir Book"/>
              </a:rPr>
              <a:t>Title will be inserted</a:t>
            </a:r>
            <a:r>
              <a:rPr lang="en-US" sz="1200" b="0" baseline="0" dirty="0">
                <a:solidFill>
                  <a:schemeClr val="accent5">
                    <a:lumMod val="50000"/>
                  </a:schemeClr>
                </a:solidFill>
                <a:latin typeface="Avenir Book"/>
              </a:rPr>
              <a:t> by SCTEM into the template</a:t>
            </a:r>
            <a:endParaRPr lang="en-US" sz="1200" b="0" dirty="0">
              <a:solidFill>
                <a:schemeClr val="accent5">
                  <a:lumMod val="50000"/>
                </a:schemeClr>
              </a:solidFill>
              <a:latin typeface="Avenir Book"/>
            </a:endParaRPr>
          </a:p>
        </p:txBody>
      </p:sp>
      <p:sp>
        <p:nvSpPr>
          <p:cNvPr id="4" name="TextBox 3"/>
          <p:cNvSpPr txBox="1"/>
          <p:nvPr userDrawn="1"/>
        </p:nvSpPr>
        <p:spPr>
          <a:xfrm>
            <a:off x="457200" y="6273224"/>
            <a:ext cx="2342158" cy="52322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5">
                    <a:lumMod val="50000"/>
                  </a:schemeClr>
                </a:solidFill>
                <a:latin typeface="Avenir Medium"/>
              </a:rPr>
              <a:t>2017</a:t>
            </a:r>
          </a:p>
          <a:p>
            <a:endParaRPr lang="en-US" sz="1600" dirty="0">
              <a:solidFill>
                <a:schemeClr val="accent5">
                  <a:lumMod val="50000"/>
                </a:schemeClr>
              </a:solidFill>
              <a:latin typeface="Avenir Medium"/>
            </a:endParaRPr>
          </a:p>
        </p:txBody>
      </p:sp>
    </p:spTree>
    <p:extLst>
      <p:ext uri="{BB962C8B-B14F-4D97-AF65-F5344CB8AC3E}">
        <p14:creationId xmlns:p14="http://schemas.microsoft.com/office/powerpoint/2010/main" val="3916261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3800" b="1" i="0" kern="1200" baseline="0">
          <a:solidFill>
            <a:srgbClr val="0590AC"/>
          </a:solidFill>
          <a:latin typeface="Avenir Medium"/>
          <a:ea typeface="+mj-ea"/>
          <a:cs typeface="Superclarendon Bold"/>
        </a:defRPr>
      </a:lvl1pPr>
    </p:titleStyle>
    <p:bodyStyle>
      <a:lvl1pPr marL="342900" indent="-342900" algn="l" defTabSz="457200" rtl="0" eaLnBrk="1" latinLnBrk="0" hangingPunct="1">
        <a:spcBef>
          <a:spcPct val="20000"/>
        </a:spcBef>
        <a:buFont typeface="Arial"/>
        <a:buChar char="•"/>
        <a:defRPr sz="3200" b="0" i="0" kern="1200">
          <a:solidFill>
            <a:srgbClr val="003B49"/>
          </a:solidFill>
          <a:latin typeface="Avenir Book"/>
          <a:ea typeface="+mn-ea"/>
          <a:cs typeface="Superclarendon Light"/>
        </a:defRPr>
      </a:lvl1pPr>
      <a:lvl2pPr marL="742950" indent="-285750" algn="l" defTabSz="457200" rtl="0" eaLnBrk="1" latinLnBrk="0" hangingPunct="1">
        <a:spcBef>
          <a:spcPct val="20000"/>
        </a:spcBef>
        <a:buFont typeface="Arial"/>
        <a:buChar char="–"/>
        <a:defRPr sz="2800" b="0" i="0" kern="1200">
          <a:solidFill>
            <a:srgbClr val="003B49"/>
          </a:solidFill>
          <a:latin typeface="Avenir Book"/>
          <a:ea typeface="+mn-ea"/>
          <a:cs typeface="Superclarendon Light"/>
        </a:defRPr>
      </a:lvl2pPr>
      <a:lvl3pPr marL="1143000" indent="-228600" algn="l" defTabSz="457200" rtl="0" eaLnBrk="1" latinLnBrk="0" hangingPunct="1">
        <a:spcBef>
          <a:spcPct val="20000"/>
        </a:spcBef>
        <a:buFont typeface="Arial"/>
        <a:buChar char="•"/>
        <a:defRPr sz="2400" b="0" i="0" kern="1200">
          <a:solidFill>
            <a:srgbClr val="003B49"/>
          </a:solidFill>
          <a:latin typeface="Avenir Book"/>
          <a:ea typeface="+mn-ea"/>
          <a:cs typeface="Superclarendon Light"/>
        </a:defRPr>
      </a:lvl3pPr>
      <a:lvl4pPr marL="1600200" indent="-228600" algn="l" defTabSz="457200" rtl="0" eaLnBrk="1" latinLnBrk="0" hangingPunct="1">
        <a:spcBef>
          <a:spcPct val="20000"/>
        </a:spcBef>
        <a:buFont typeface="Arial"/>
        <a:buChar char="–"/>
        <a:defRPr sz="2000" b="0" i="0" kern="1200">
          <a:solidFill>
            <a:srgbClr val="003B49"/>
          </a:solidFill>
          <a:latin typeface="Avenir Book"/>
          <a:ea typeface="+mn-ea"/>
          <a:cs typeface="Superclarendon Light"/>
        </a:defRPr>
      </a:lvl4pPr>
      <a:lvl5pPr marL="2057400" indent="-228600" algn="l" defTabSz="457200" rtl="0" eaLnBrk="1" latinLnBrk="0" hangingPunct="1">
        <a:spcBef>
          <a:spcPct val="20000"/>
        </a:spcBef>
        <a:buFont typeface="Arial"/>
        <a:buChar char="»"/>
        <a:defRPr sz="2000" b="0" i="0" kern="1200">
          <a:solidFill>
            <a:srgbClr val="003B49"/>
          </a:solidFill>
          <a:latin typeface="Avenir Book"/>
          <a:ea typeface="+mn-ea"/>
          <a:cs typeface="Superclarendon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NULL" TargetMode="Externa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donaldjtrump.com/policies/immigration/" TargetMode="Externa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reatagain.gov/policy/immigration.html" TargetMode="Externa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9827;%09http:/www.rollcall.com/news/politics/durbin-and-graham-plan-bill-to-give-dreamers-legal-status" TargetMode="Externa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36951"/>
            <a:ext cx="8229600" cy="2292262"/>
          </a:xfrm>
        </p:spPr>
        <p:txBody>
          <a:bodyPr/>
          <a:lstStyle/>
          <a:p>
            <a:r>
              <a:rPr lang="en-US" sz="4600" dirty="0"/>
              <a:t>Executive Orders: </a:t>
            </a:r>
            <a:r>
              <a:rPr lang="en-US" dirty="0"/>
              <a:t/>
            </a:r>
            <a:br>
              <a:rPr lang="en-US" dirty="0"/>
            </a:br>
            <a:r>
              <a:rPr lang="en-US" sz="4800" dirty="0"/>
              <a:t>Opportunities &amp; Challenges </a:t>
            </a:r>
            <a:r>
              <a:rPr lang="en-US" sz="5000" dirty="0"/>
              <a:t/>
            </a:r>
            <a:br>
              <a:rPr lang="en-US" sz="5000" dirty="0"/>
            </a:br>
            <a:r>
              <a:rPr lang="en-US" dirty="0"/>
              <a:t/>
            </a:r>
            <a:br>
              <a:rPr lang="en-US" dirty="0"/>
            </a:br>
            <a:endParaRPr lang="en-US" sz="1800" dirty="0"/>
          </a:p>
        </p:txBody>
      </p:sp>
      <p:sp>
        <p:nvSpPr>
          <p:cNvPr id="3" name="Subtitle 2"/>
          <p:cNvSpPr>
            <a:spLocks noGrp="1"/>
          </p:cNvSpPr>
          <p:nvPr>
            <p:ph type="subTitle" idx="1"/>
          </p:nvPr>
        </p:nvSpPr>
        <p:spPr>
          <a:xfrm>
            <a:off x="457200" y="3074107"/>
            <a:ext cx="8229600" cy="3331922"/>
          </a:xfrm>
        </p:spPr>
        <p:txBody>
          <a:bodyPr>
            <a:noAutofit/>
          </a:bodyPr>
          <a:lstStyle/>
          <a:p>
            <a:r>
              <a:rPr lang="en-US" sz="2000" b="1" dirty="0"/>
              <a:t>Hanan Saab</a:t>
            </a:r>
            <a:endParaRPr lang="en-US" sz="2000" dirty="0"/>
          </a:p>
          <a:p>
            <a:r>
              <a:rPr lang="en-US" sz="1800" dirty="0"/>
              <a:t>Assistant Director for International Issues, Congressional and Governmental Affairs</a:t>
            </a:r>
          </a:p>
          <a:p>
            <a:r>
              <a:rPr lang="en-US" sz="1800" dirty="0"/>
              <a:t>Association of Public and Land-grant Universities</a:t>
            </a:r>
          </a:p>
          <a:p>
            <a:endParaRPr lang="en-US" sz="1400" dirty="0"/>
          </a:p>
          <a:p>
            <a:pPr>
              <a:spcBef>
                <a:spcPct val="0"/>
              </a:spcBef>
            </a:pPr>
            <a:r>
              <a:rPr lang="en-US" sz="1400" b="1" dirty="0">
                <a:solidFill>
                  <a:srgbClr val="0590AC"/>
                </a:solidFill>
                <a:latin typeface="Avenir Medium"/>
                <a:ea typeface="+mj-ea"/>
                <a:cs typeface="Superclarendon Bold"/>
              </a:rPr>
              <a:t>GRAND BALLROOM III | 10:30 AM – 12:00 PM</a:t>
            </a:r>
          </a:p>
        </p:txBody>
      </p:sp>
    </p:spTree>
    <p:extLst>
      <p:ext uri="{BB962C8B-B14F-4D97-AF65-F5344CB8AC3E}">
        <p14:creationId xmlns:p14="http://schemas.microsoft.com/office/powerpoint/2010/main" val="229323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584" y="795104"/>
            <a:ext cx="8229600" cy="1470025"/>
          </a:xfrm>
        </p:spPr>
        <p:txBody>
          <a:bodyPr/>
          <a:lstStyle/>
          <a:p>
            <a:r>
              <a:rPr lang="en-US" dirty="0"/>
              <a:t>New Executive Order</a:t>
            </a:r>
          </a:p>
        </p:txBody>
      </p:sp>
      <p:sp>
        <p:nvSpPr>
          <p:cNvPr id="3" name="Subtitle 2"/>
          <p:cNvSpPr>
            <a:spLocks noGrp="1"/>
          </p:cNvSpPr>
          <p:nvPr>
            <p:ph type="subTitle" idx="1"/>
          </p:nvPr>
        </p:nvSpPr>
        <p:spPr>
          <a:xfrm>
            <a:off x="388188" y="2165231"/>
            <a:ext cx="8289985" cy="2536166"/>
          </a:xfrm>
        </p:spPr>
        <p:txBody>
          <a:bodyPr>
            <a:normAutofit fontScale="85000" lnSpcReduction="10000"/>
          </a:bodyPr>
          <a:lstStyle/>
          <a:p>
            <a:r>
              <a:rPr lang="en-US" dirty="0"/>
              <a:t>Suspends entry for those without a visa, outside the U.S., from Iran, Libya, Somalia, Sudan, Syria, and Yemen.</a:t>
            </a:r>
          </a:p>
          <a:p>
            <a:r>
              <a:rPr lang="en-US" dirty="0"/>
              <a:t>Suspends U.S. refugee program and decreases admissions by more than half</a:t>
            </a:r>
          </a:p>
          <a:p>
            <a:r>
              <a:rPr lang="en-US" dirty="0"/>
              <a:t>Permits waivers on a case-by-case basis</a:t>
            </a:r>
          </a:p>
          <a:p>
            <a:r>
              <a:rPr lang="en-US" dirty="0"/>
              <a:t>Contains examples of security concerns</a:t>
            </a:r>
          </a:p>
          <a:p>
            <a:endParaRPr lang="en-US" dirty="0"/>
          </a:p>
        </p:txBody>
      </p:sp>
    </p:spTree>
    <p:extLst>
      <p:ext uri="{BB962C8B-B14F-4D97-AF65-F5344CB8AC3E}">
        <p14:creationId xmlns:p14="http://schemas.microsoft.com/office/powerpoint/2010/main" val="2000704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223" y="613193"/>
            <a:ext cx="8229600" cy="1470025"/>
          </a:xfrm>
        </p:spPr>
        <p:txBody>
          <a:bodyPr/>
          <a:lstStyle/>
          <a:p>
            <a:r>
              <a:rPr lang="en-US" sz="4000" dirty="0"/>
              <a:t>Intent &amp; Litigation </a:t>
            </a:r>
            <a:endParaRPr lang="en-US" dirty="0"/>
          </a:p>
        </p:txBody>
      </p:sp>
      <p:sp>
        <p:nvSpPr>
          <p:cNvPr id="3" name="Subtitle 2"/>
          <p:cNvSpPr>
            <a:spLocks noGrp="1"/>
          </p:cNvSpPr>
          <p:nvPr>
            <p:ph type="subTitle" idx="1"/>
          </p:nvPr>
        </p:nvSpPr>
        <p:spPr>
          <a:xfrm>
            <a:off x="343540" y="1773672"/>
            <a:ext cx="8229600" cy="3704137"/>
          </a:xfrm>
        </p:spPr>
        <p:txBody>
          <a:bodyPr>
            <a:normAutofit fontScale="92500" lnSpcReduction="20000"/>
          </a:bodyPr>
          <a:lstStyle/>
          <a:p>
            <a:r>
              <a:rPr lang="en-US" dirty="0"/>
              <a:t>President Trump: “The principles of the executive order remain the same”</a:t>
            </a:r>
          </a:p>
          <a:p>
            <a:r>
              <a:rPr lang="en-US" dirty="0"/>
              <a:t>Senior Policy Advisor Stephen Miller: New order reflects “mostly minor technical differences”—will produce the “same basic policy outcome”</a:t>
            </a:r>
          </a:p>
          <a:p>
            <a:endParaRPr lang="en-US" dirty="0"/>
          </a:p>
          <a:p>
            <a:endParaRPr lang="en-US" dirty="0"/>
          </a:p>
          <a:p>
            <a:r>
              <a:rPr lang="en-US" dirty="0"/>
              <a:t>United States Supreme Court Set to Hear Case Oct. 10</a:t>
            </a:r>
          </a:p>
          <a:p>
            <a:r>
              <a:rPr lang="en-US" dirty="0"/>
              <a:t>Ban partially in place until Court rules</a:t>
            </a:r>
          </a:p>
          <a:p>
            <a:endParaRPr lang="en-US" dirty="0"/>
          </a:p>
          <a:p>
            <a:endParaRPr lang="en-US" dirty="0"/>
          </a:p>
        </p:txBody>
      </p:sp>
    </p:spTree>
    <p:extLst>
      <p:ext uri="{BB962C8B-B14F-4D97-AF65-F5344CB8AC3E}">
        <p14:creationId xmlns:p14="http://schemas.microsoft.com/office/powerpoint/2010/main" val="297000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23905" y="0"/>
            <a:ext cx="3896190" cy="6858000"/>
          </a:xfrm>
          <a:prstGeom prst="rect">
            <a:avLst/>
          </a:prstGeom>
        </p:spPr>
      </p:pic>
    </p:spTree>
    <p:extLst>
      <p:ext uri="{BB962C8B-B14F-4D97-AF65-F5344CB8AC3E}">
        <p14:creationId xmlns:p14="http://schemas.microsoft.com/office/powerpoint/2010/main" val="2512794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72393"/>
            <a:ext cx="8229600" cy="1470025"/>
          </a:xfrm>
        </p:spPr>
        <p:txBody>
          <a:bodyPr/>
          <a:lstStyle/>
          <a:p>
            <a:r>
              <a:rPr lang="en-US" sz="3200" dirty="0">
                <a:latin typeface="Avenir Book"/>
              </a:rPr>
              <a:t>OMB Emergency Review: Supplemental Questions for Visa Applications </a:t>
            </a:r>
            <a:br>
              <a:rPr lang="en-US" sz="3200" dirty="0">
                <a:latin typeface="Avenir Book"/>
              </a:rPr>
            </a:br>
            <a:endParaRPr lang="en-US" sz="3200" dirty="0">
              <a:latin typeface="Avenir Book"/>
            </a:endParaRPr>
          </a:p>
        </p:txBody>
      </p:sp>
      <p:pic>
        <p:nvPicPr>
          <p:cNvPr id="5" name="Picture 4"/>
          <p:cNvPicPr>
            <a:picLocks noChangeAspect="1"/>
          </p:cNvPicPr>
          <p:nvPr/>
        </p:nvPicPr>
        <p:blipFill>
          <a:blip r:embed="rId2"/>
          <a:stretch>
            <a:fillRect/>
          </a:stretch>
        </p:blipFill>
        <p:spPr>
          <a:xfrm>
            <a:off x="1944543" y="1404696"/>
            <a:ext cx="5221974" cy="5433714"/>
          </a:xfrm>
          <a:prstGeom prst="rect">
            <a:avLst/>
          </a:prstGeom>
        </p:spPr>
      </p:pic>
    </p:spTree>
    <p:extLst>
      <p:ext uri="{BB962C8B-B14F-4D97-AF65-F5344CB8AC3E}">
        <p14:creationId xmlns:p14="http://schemas.microsoft.com/office/powerpoint/2010/main" val="288066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50652"/>
            <a:ext cx="8229600" cy="1222032"/>
          </a:xfrm>
        </p:spPr>
        <p:txBody>
          <a:bodyPr/>
          <a:lstStyle/>
          <a:p>
            <a:r>
              <a:rPr lang="en-US" sz="4600" dirty="0">
                <a:latin typeface="Avenir Book"/>
              </a:rPr>
              <a:t>Undocumented Students &amp; </a:t>
            </a:r>
            <a:br>
              <a:rPr lang="en-US" sz="4600" dirty="0">
                <a:latin typeface="Avenir Book"/>
              </a:rPr>
            </a:br>
            <a:r>
              <a:rPr lang="en-US" sz="4600" dirty="0">
                <a:latin typeface="Avenir Book"/>
              </a:rPr>
              <a:t>The DREAM Act</a:t>
            </a:r>
          </a:p>
        </p:txBody>
      </p:sp>
      <p:sp>
        <p:nvSpPr>
          <p:cNvPr id="3" name="Subtitle 2"/>
          <p:cNvSpPr>
            <a:spLocks noGrp="1"/>
          </p:cNvSpPr>
          <p:nvPr>
            <p:ph type="subTitle" idx="1"/>
          </p:nvPr>
        </p:nvSpPr>
        <p:spPr>
          <a:xfrm>
            <a:off x="592183" y="2173572"/>
            <a:ext cx="7959634" cy="3953700"/>
          </a:xfrm>
        </p:spPr>
        <p:txBody>
          <a:bodyPr>
            <a:normAutofit fontScale="77500" lnSpcReduction="20000"/>
          </a:bodyPr>
          <a:lstStyle/>
          <a:p>
            <a:pPr marL="457200" indent="-457200">
              <a:buFont typeface="Arial" panose="020B0604020202020204" pitchFamily="34" charset="0"/>
              <a:buChar char="•"/>
            </a:pPr>
            <a:endParaRPr lang="en-US" dirty="0"/>
          </a:p>
          <a:p>
            <a:r>
              <a:rPr lang="en-US" sz="2600" dirty="0"/>
              <a:t>11 Million undocumented immigrants in the United States</a:t>
            </a:r>
          </a:p>
          <a:p>
            <a:endParaRPr lang="en-US" sz="2900" dirty="0">
              <a:latin typeface="Franklin Gothic Book" panose="020B0503020102020204" pitchFamily="34" charset="0"/>
            </a:endParaRPr>
          </a:p>
          <a:p>
            <a:r>
              <a:rPr lang="en-US" sz="2600" dirty="0"/>
              <a:t>Approximately 65,000 undocumented students graduate high school in the United States each year</a:t>
            </a:r>
          </a:p>
          <a:p>
            <a:pPr marL="0" lvl="1"/>
            <a:endParaRPr lang="en-US" sz="2600" dirty="0">
              <a:solidFill>
                <a:srgbClr val="003B49"/>
              </a:solidFill>
            </a:endParaRPr>
          </a:p>
          <a:p>
            <a:r>
              <a:rPr lang="en-US" sz="2600" dirty="0"/>
              <a:t>The DREAM Act</a:t>
            </a:r>
          </a:p>
          <a:p>
            <a:pPr marL="0" lvl="1"/>
            <a:r>
              <a:rPr lang="en-US" sz="2600" dirty="0">
                <a:solidFill>
                  <a:srgbClr val="003B49"/>
                </a:solidFill>
              </a:rPr>
              <a:t>Development, Relief and Education for Alien Minors</a:t>
            </a:r>
          </a:p>
          <a:p>
            <a:pPr marL="0" lvl="1"/>
            <a:r>
              <a:rPr lang="en-US" sz="2600" dirty="0">
                <a:solidFill>
                  <a:srgbClr val="003B49"/>
                </a:solidFill>
              </a:rPr>
              <a:t>Legislative proposal to provide undocumented youth with an expedited path to citizenship through attending college or serving in the military</a:t>
            </a:r>
          </a:p>
          <a:p>
            <a:pPr marL="0" lvl="1"/>
            <a:r>
              <a:rPr lang="en-US" sz="2600" dirty="0">
                <a:solidFill>
                  <a:srgbClr val="003B49"/>
                </a:solidFill>
              </a:rPr>
              <a:t>Would remove federal restrictions that prevent public universities from providing in-state tuition rates to undocumented students.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64571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225" y="79258"/>
            <a:ext cx="5233772" cy="6371548"/>
          </a:xfrm>
          <a:prstGeom prst="rect">
            <a:avLst/>
          </a:prstGeom>
        </p:spPr>
      </p:pic>
    </p:spTree>
    <p:extLst>
      <p:ext uri="{BB962C8B-B14F-4D97-AF65-F5344CB8AC3E}">
        <p14:creationId xmlns:p14="http://schemas.microsoft.com/office/powerpoint/2010/main" val="296443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441" y="495358"/>
            <a:ext cx="8229600" cy="1470025"/>
          </a:xfrm>
        </p:spPr>
        <p:txBody>
          <a:bodyPr/>
          <a:lstStyle/>
          <a:p>
            <a:r>
              <a:rPr lang="en-US" dirty="0"/>
              <a:t>President Obama’s Executive Actions</a:t>
            </a:r>
          </a:p>
        </p:txBody>
      </p:sp>
      <p:sp>
        <p:nvSpPr>
          <p:cNvPr id="3" name="Subtitle 2"/>
          <p:cNvSpPr>
            <a:spLocks noGrp="1"/>
          </p:cNvSpPr>
          <p:nvPr>
            <p:ph type="subTitle" idx="1"/>
          </p:nvPr>
        </p:nvSpPr>
        <p:spPr>
          <a:xfrm>
            <a:off x="457200" y="2104008"/>
            <a:ext cx="8376082" cy="3932808"/>
          </a:xfrm>
        </p:spPr>
        <p:txBody>
          <a:bodyPr>
            <a:normAutofit fontScale="55000" lnSpcReduction="20000"/>
          </a:bodyPr>
          <a:lstStyle/>
          <a:p>
            <a:r>
              <a:rPr lang="en-US" dirty="0"/>
              <a:t>2012: Deferred Action for Childhood Arrivals (DACA)</a:t>
            </a:r>
          </a:p>
          <a:p>
            <a:endParaRPr lang="en-US" dirty="0"/>
          </a:p>
          <a:p>
            <a:r>
              <a:rPr lang="en-US" dirty="0"/>
              <a:t>https://www.dhs.gov/deferred-action-childhood-arrivals </a:t>
            </a:r>
          </a:p>
          <a:p>
            <a:r>
              <a:rPr lang="en-US" dirty="0"/>
              <a:t>https://www.uscis.gov/humanitarian/consideration-deferred-action-childhood-arrivals-process/renew-your-daca </a:t>
            </a:r>
          </a:p>
          <a:p>
            <a:r>
              <a:rPr lang="en-US" dirty="0"/>
              <a:t>You may request consideration of deferred action for childhood arrivals if you:</a:t>
            </a:r>
          </a:p>
          <a:p>
            <a:r>
              <a:rPr lang="en-US" dirty="0"/>
              <a:t>Were under the age of 31 as of June 15, 2012;</a:t>
            </a:r>
          </a:p>
          <a:p>
            <a:r>
              <a:rPr lang="en-US" dirty="0"/>
              <a:t>Came to the United States before reaching your 16th birthday;</a:t>
            </a:r>
          </a:p>
          <a:p>
            <a:r>
              <a:rPr lang="en-US" dirty="0"/>
              <a:t>Have continuously resided in the United States since June 15, 2007, up to the present time;</a:t>
            </a:r>
          </a:p>
          <a:p>
            <a:r>
              <a:rPr lang="en-US" dirty="0"/>
              <a:t>Were physically present in the United States on June 15, 2012, and at the time of making your request for consideration of deferred action with USCIS;</a:t>
            </a:r>
          </a:p>
          <a:p>
            <a:r>
              <a:rPr lang="en-US" dirty="0"/>
              <a:t>Entered without inspection before June 15, 2012, or your lawful immigration status expired as of June 15, 2012;</a:t>
            </a:r>
          </a:p>
          <a:p>
            <a:r>
              <a:rPr lang="en-US" dirty="0"/>
              <a:t>Are currently in school, have graduated or obtained a certificate of completion from high school, have obtained a general education development (GED) certificate, or are an honorably discharged veteran of the Coast Guard or Armed Forces of the United States; and</a:t>
            </a:r>
          </a:p>
          <a:p>
            <a:r>
              <a:rPr lang="en-US" dirty="0"/>
              <a:t>Have not been convicted of a felony, significant misdemeanor, three or more other misdemeanors, and do not otherwise pose a threat to national security or public safety.</a:t>
            </a:r>
          </a:p>
        </p:txBody>
      </p:sp>
    </p:spTree>
    <p:extLst>
      <p:ext uri="{BB962C8B-B14F-4D97-AF65-F5344CB8AC3E}">
        <p14:creationId xmlns:p14="http://schemas.microsoft.com/office/powerpoint/2010/main" val="4037272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2394"/>
            <a:ext cx="8229600" cy="1470025"/>
          </a:xfrm>
        </p:spPr>
        <p:txBody>
          <a:bodyPr/>
          <a:lstStyle/>
          <a:p>
            <a:r>
              <a:rPr lang="en-US" dirty="0"/>
              <a:t>Deferred Action for Childhood Arrivals </a:t>
            </a:r>
            <a:r>
              <a:rPr lang="en-US" sz="3000" dirty="0"/>
              <a:t>(DACA)</a:t>
            </a:r>
          </a:p>
        </p:txBody>
      </p:sp>
      <p:sp>
        <p:nvSpPr>
          <p:cNvPr id="3" name="Subtitle 2"/>
          <p:cNvSpPr>
            <a:spLocks noGrp="1"/>
          </p:cNvSpPr>
          <p:nvPr>
            <p:ph type="subTitle" idx="1"/>
          </p:nvPr>
        </p:nvSpPr>
        <p:spPr>
          <a:xfrm>
            <a:off x="457200" y="2104008"/>
            <a:ext cx="8376082" cy="3932808"/>
          </a:xfrm>
        </p:spPr>
        <p:txBody>
          <a:bodyPr>
            <a:normAutofit/>
          </a:bodyPr>
          <a:lstStyle/>
          <a:p>
            <a:endParaRPr lang="en-US" dirty="0"/>
          </a:p>
        </p:txBody>
      </p:sp>
      <p:pic>
        <p:nvPicPr>
          <p:cNvPr id="4" name="Picture 3">
            <a:hlinkClick r:id="rId2" invalidUrl="https://www.uscis.gov/sites/default/files/USCIS/Humanitarian/Deferred Action for Childhood Arrivals/daca-consider.pdf"/>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85" y="1420427"/>
            <a:ext cx="8554598" cy="5429895"/>
          </a:xfrm>
          <a:prstGeom prst="rect">
            <a:avLst/>
          </a:prstGeom>
        </p:spPr>
      </p:pic>
    </p:spTree>
    <p:extLst>
      <p:ext uri="{BB962C8B-B14F-4D97-AF65-F5344CB8AC3E}">
        <p14:creationId xmlns:p14="http://schemas.microsoft.com/office/powerpoint/2010/main" val="1995892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229600" cy="1470025"/>
          </a:xfrm>
        </p:spPr>
        <p:txBody>
          <a:bodyPr/>
          <a:lstStyle/>
          <a:p>
            <a:r>
              <a:rPr lang="en-US" dirty="0"/>
              <a:t>President Obama’s Executive Actions</a:t>
            </a:r>
          </a:p>
        </p:txBody>
      </p:sp>
      <p:sp>
        <p:nvSpPr>
          <p:cNvPr id="3" name="Subtitle 2"/>
          <p:cNvSpPr>
            <a:spLocks noGrp="1"/>
          </p:cNvSpPr>
          <p:nvPr>
            <p:ph type="subTitle" idx="1"/>
          </p:nvPr>
        </p:nvSpPr>
        <p:spPr>
          <a:xfrm>
            <a:off x="457200" y="1328469"/>
            <a:ext cx="6038491" cy="5210353"/>
          </a:xfrm>
        </p:spPr>
        <p:txBody>
          <a:bodyPr>
            <a:normAutofit fontScale="40000" lnSpcReduction="20000"/>
          </a:bodyPr>
          <a:lstStyle/>
          <a:p>
            <a:r>
              <a:rPr lang="en-US" sz="3200" b="1" dirty="0">
                <a:latin typeface="Franklin Gothic Book" panose="020B0503020102020204" pitchFamily="34" charset="0"/>
              </a:rPr>
              <a:t>2014: </a:t>
            </a:r>
            <a:r>
              <a:rPr lang="en-US" sz="3200" dirty="0">
                <a:latin typeface="Franklin Gothic Book" panose="020B0503020102020204" pitchFamily="34" charset="0"/>
              </a:rPr>
              <a:t>DHS announced the process for </a:t>
            </a:r>
            <a:r>
              <a:rPr lang="en-US" sz="3200" b="1" dirty="0">
                <a:latin typeface="Franklin Gothic Book" panose="020B0503020102020204" pitchFamily="34" charset="0"/>
              </a:rPr>
              <a:t>DACA renewals</a:t>
            </a:r>
            <a:r>
              <a:rPr lang="en-US" sz="3200" dirty="0">
                <a:latin typeface="Franklin Gothic Book" panose="020B0503020102020204" pitchFamily="34" charset="0"/>
              </a:rPr>
              <a:t>, and President Obama proposed an </a:t>
            </a:r>
            <a:r>
              <a:rPr lang="en-US" sz="3200" b="1" dirty="0">
                <a:latin typeface="Franklin Gothic Book" panose="020B0503020102020204" pitchFamily="34" charset="0"/>
              </a:rPr>
              <a:t>expanded DACA program</a:t>
            </a:r>
            <a:r>
              <a:rPr lang="en-US" sz="3200" dirty="0">
                <a:latin typeface="Franklin Gothic Book" panose="020B0503020102020204" pitchFamily="34" charset="0"/>
              </a:rPr>
              <a:t>, as well as a </a:t>
            </a:r>
            <a:r>
              <a:rPr lang="en-US" sz="3200" b="1" dirty="0">
                <a:latin typeface="Franklin Gothic Book" panose="020B0503020102020204" pitchFamily="34" charset="0"/>
              </a:rPr>
              <a:t>DAPA program.</a:t>
            </a:r>
          </a:p>
          <a:p>
            <a:endParaRPr lang="en-US" sz="2400" dirty="0">
              <a:latin typeface="Franklin Gothic Book" panose="020B0503020102020204" pitchFamily="34" charset="0"/>
            </a:endParaRPr>
          </a:p>
          <a:p>
            <a:r>
              <a:rPr lang="en-US" dirty="0">
                <a:latin typeface="Franklin Gothic Book" panose="020B0503020102020204" pitchFamily="34" charset="0"/>
              </a:rPr>
              <a:t>The 2012 DACA program limited eligibility to individuals who entered before June 15, 2007 and who were born on or after June 16, 1981. </a:t>
            </a:r>
          </a:p>
          <a:p>
            <a:r>
              <a:rPr lang="en-US" dirty="0">
                <a:latin typeface="Franklin Gothic Book" panose="020B0503020102020204" pitchFamily="34" charset="0"/>
              </a:rPr>
              <a:t>Under expanded DACA, individuals would qualify if they have lived in the United States since January 1, 2010 regardless of their age.</a:t>
            </a:r>
          </a:p>
          <a:p>
            <a:r>
              <a:rPr lang="en-US" dirty="0">
                <a:latin typeface="Franklin Gothic Book" panose="020B0503020102020204" pitchFamily="34" charset="0"/>
              </a:rPr>
              <a:t>Expanded DACA would have increased the period of DACA and work authorization from 2 years to 3 years.</a:t>
            </a:r>
          </a:p>
          <a:p>
            <a:endParaRPr lang="en-US" sz="3200" dirty="0">
              <a:latin typeface="Franklin Gothic Book" panose="020B0503020102020204" pitchFamily="34" charset="0"/>
            </a:endParaRPr>
          </a:p>
          <a:p>
            <a:r>
              <a:rPr lang="en-US" sz="3200" b="1" dirty="0">
                <a:latin typeface="Franklin Gothic Book" panose="020B0503020102020204" pitchFamily="34" charset="0"/>
              </a:rPr>
              <a:t>Deferred Action for Parents of Americans and Lawful Permanent Residents (DAPA) Criteria </a:t>
            </a:r>
            <a:endParaRPr lang="en-US" sz="3200" dirty="0">
              <a:latin typeface="Franklin Gothic Book" panose="020B0503020102020204" pitchFamily="34" charset="0"/>
            </a:endParaRPr>
          </a:p>
          <a:p>
            <a:r>
              <a:rPr lang="en-US" dirty="0">
                <a:latin typeface="Franklin Gothic Book" panose="020B0503020102020204" pitchFamily="34" charset="0"/>
              </a:rPr>
              <a:t>Have a U.S. citizen or legal permanent resident son or daughter as of November 20, 2014;</a:t>
            </a:r>
          </a:p>
          <a:p>
            <a:r>
              <a:rPr lang="en-US" dirty="0">
                <a:latin typeface="Franklin Gothic Book" panose="020B0503020102020204" pitchFamily="34" charset="0"/>
              </a:rPr>
              <a:t>Have continuously resided in the United States since at least January 1, 2010;</a:t>
            </a:r>
          </a:p>
          <a:p>
            <a:r>
              <a:rPr lang="en-US" dirty="0">
                <a:latin typeface="Franklin Gothic Book" panose="020B0503020102020204" pitchFamily="34" charset="0"/>
              </a:rPr>
              <a:t>Are physically present in the United States on November 20, 2014 and at the time of applying;</a:t>
            </a:r>
          </a:p>
          <a:p>
            <a:r>
              <a:rPr lang="en-US" dirty="0">
                <a:latin typeface="Franklin Gothic Book" panose="020B0503020102020204" pitchFamily="34" charset="0"/>
              </a:rPr>
              <a:t>Have no lawful immigration status on November 20, 2014;</a:t>
            </a:r>
          </a:p>
          <a:p>
            <a:r>
              <a:rPr lang="en-US" dirty="0">
                <a:latin typeface="Franklin Gothic Book" panose="020B0503020102020204" pitchFamily="34" charset="0"/>
              </a:rPr>
              <a:t>Are not an enforcement priority, which includes individuals with a wide range of criminal convictions (including certain misdemeanors), those suspected of gang involvement and terrorism, recent unlawful entrants, and certain other immigration law violators;</a:t>
            </a:r>
          </a:p>
          <a:p>
            <a:r>
              <a:rPr lang="en-US" dirty="0">
                <a:latin typeface="Franklin Gothic Book" panose="020B0503020102020204" pitchFamily="34" charset="0"/>
              </a:rPr>
              <a:t>Present no other factors that would render a grant of deferred action inappropriate; and</a:t>
            </a:r>
          </a:p>
          <a:p>
            <a:r>
              <a:rPr lang="en-US" dirty="0">
                <a:latin typeface="Franklin Gothic Book" panose="020B0503020102020204" pitchFamily="34" charset="0"/>
              </a:rPr>
              <a:t>Pass a background check.</a:t>
            </a:r>
            <a:br>
              <a:rPr lang="en-US" dirty="0">
                <a:latin typeface="Franklin Gothic Book" panose="020B0503020102020204" pitchFamily="34" charset="0"/>
              </a:rPr>
            </a:br>
            <a:endParaRPr lang="en-US" dirty="0">
              <a:latin typeface="Franklin Gothic Book" panose="020B0503020102020204" pitchFamily="34" charset="0"/>
            </a:endParaRPr>
          </a:p>
          <a:p>
            <a:r>
              <a:rPr lang="en-US" sz="3200" b="1" dirty="0">
                <a:latin typeface="Franklin Gothic Book" panose="020B0503020102020204" pitchFamily="34" charset="0"/>
              </a:rPr>
              <a:t>2015: </a:t>
            </a:r>
            <a:r>
              <a:rPr lang="en-US" sz="3200" dirty="0">
                <a:latin typeface="Franklin Gothic Book" panose="020B0503020102020204" pitchFamily="34" charset="0"/>
              </a:rPr>
              <a:t>A federal district court in Texas issued a preliminary injunction that blocked DAPA and expanded DACA programs from being implemented. The Fifth Circuit upheld the district court’s order.</a:t>
            </a:r>
          </a:p>
          <a:p>
            <a:endParaRPr lang="en-US" sz="3200" dirty="0">
              <a:latin typeface="Franklin Gothic Book" panose="020B0503020102020204" pitchFamily="34" charset="0"/>
            </a:endParaRPr>
          </a:p>
          <a:p>
            <a:r>
              <a:rPr lang="en-US" sz="3200" b="1" dirty="0">
                <a:latin typeface="Franklin Gothic Book" panose="020B0503020102020204" pitchFamily="34" charset="0"/>
              </a:rPr>
              <a:t>2016:  </a:t>
            </a:r>
            <a:r>
              <a:rPr lang="en-US" sz="3200" dirty="0">
                <a:latin typeface="Franklin Gothic Book" panose="020B0503020102020204" pitchFamily="34" charset="0"/>
              </a:rPr>
              <a:t>The Department of Justice petitioned and the Supreme Court took the case, deadlocking at a 4-4 decision. </a:t>
            </a:r>
          </a:p>
          <a:p>
            <a:endParaRPr lang="en-US" dirty="0"/>
          </a:p>
        </p:txBody>
      </p:sp>
      <p:pic>
        <p:nvPicPr>
          <p:cNvPr id="4" name="Picture 3"/>
          <p:cNvPicPr>
            <a:picLocks noChangeAspect="1"/>
          </p:cNvPicPr>
          <p:nvPr/>
        </p:nvPicPr>
        <p:blipFill>
          <a:blip r:embed="rId2"/>
          <a:stretch>
            <a:fillRect/>
          </a:stretch>
        </p:blipFill>
        <p:spPr>
          <a:xfrm>
            <a:off x="6495691" y="1857039"/>
            <a:ext cx="2496316" cy="2936418"/>
          </a:xfrm>
          <a:prstGeom prst="rect">
            <a:avLst/>
          </a:prstGeom>
        </p:spPr>
      </p:pic>
    </p:spTree>
    <p:extLst>
      <p:ext uri="{BB962C8B-B14F-4D97-AF65-F5344CB8AC3E}">
        <p14:creationId xmlns:p14="http://schemas.microsoft.com/office/powerpoint/2010/main" val="1169162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0267"/>
            <a:ext cx="8229600" cy="1470025"/>
          </a:xfrm>
        </p:spPr>
        <p:txBody>
          <a:bodyPr/>
          <a:lstStyle/>
          <a:p>
            <a:r>
              <a:rPr lang="en-US" dirty="0"/>
              <a:t>An Uncertain Future: DACA in Limbo</a:t>
            </a:r>
          </a:p>
        </p:txBody>
      </p:sp>
      <p:sp>
        <p:nvSpPr>
          <p:cNvPr id="3" name="Subtitle 2"/>
          <p:cNvSpPr>
            <a:spLocks noGrp="1"/>
          </p:cNvSpPr>
          <p:nvPr>
            <p:ph type="subTitle" idx="1"/>
          </p:nvPr>
        </p:nvSpPr>
        <p:spPr>
          <a:xfrm>
            <a:off x="457200" y="1535502"/>
            <a:ext cx="7927675" cy="2136975"/>
          </a:xfrm>
        </p:spPr>
        <p:txBody>
          <a:bodyPr>
            <a:normAutofit fontScale="70000" lnSpcReduction="20000"/>
          </a:bodyPr>
          <a:lstStyle/>
          <a:p>
            <a:r>
              <a:rPr lang="en-US" sz="3600" b="1" dirty="0">
                <a:ea typeface="Franklin Gothic Book" charset="0"/>
                <a:cs typeface="Franklin Gothic Book" charset="0"/>
              </a:rPr>
              <a:t>Trump Campaign Policy Platform</a:t>
            </a:r>
            <a:endParaRPr lang="en-US" sz="3600" b="1" dirty="0">
              <a:ea typeface="Franklin Gothic Book" charset="0"/>
              <a:cs typeface="Franklin Gothic Book" charset="0"/>
              <a:hlinkClick r:id="rId2"/>
            </a:endParaRPr>
          </a:p>
          <a:p>
            <a:r>
              <a:rPr lang="en-US" sz="2400" dirty="0">
                <a:ea typeface="Franklin Gothic Book" charset="0"/>
                <a:cs typeface="Franklin Gothic Book" charset="0"/>
                <a:hlinkClick r:id="rId2"/>
              </a:rPr>
              <a:t>https://www.donaldjtrump.com/policies/immigration/</a:t>
            </a:r>
            <a:endParaRPr lang="en-US" sz="2400" dirty="0">
              <a:ea typeface="Franklin Gothic Book" charset="0"/>
              <a:cs typeface="Franklin Gothic Book" charset="0"/>
            </a:endParaRPr>
          </a:p>
          <a:p>
            <a:r>
              <a:rPr lang="en-US" dirty="0">
                <a:ea typeface="Franklin Gothic Book" charset="0"/>
                <a:cs typeface="Franklin Gothic Book" charset="0"/>
              </a:rPr>
              <a:t>“Hillary Clinton will protect and expand President Obama’s illegal and </a:t>
            </a:r>
            <a:r>
              <a:rPr lang="en-US" dirty="0">
                <a:solidFill>
                  <a:srgbClr val="FF0000"/>
                </a:solidFill>
                <a:ea typeface="Franklin Gothic Book" charset="0"/>
                <a:cs typeface="Franklin Gothic Book" charset="0"/>
              </a:rPr>
              <a:t>unconstitutional DACA and DAPA executive actions </a:t>
            </a:r>
            <a:r>
              <a:rPr lang="en-US" dirty="0">
                <a:ea typeface="Franklin Gothic Book" charset="0"/>
                <a:cs typeface="Franklin Gothic Book" charset="0"/>
              </a:rPr>
              <a:t>that give millions of illegal immigrants social security numbers, work authorization, travel authorization, eligibility for benefits, and tax credits in violation of the United States law.”</a:t>
            </a:r>
          </a:p>
          <a:p>
            <a:endParaRPr lang="en-US" dirty="0"/>
          </a:p>
        </p:txBody>
      </p:sp>
      <p:pic>
        <p:nvPicPr>
          <p:cNvPr id="4" name="Picture 3"/>
          <p:cNvPicPr>
            <a:picLocks noChangeAspect="1"/>
          </p:cNvPicPr>
          <p:nvPr/>
        </p:nvPicPr>
        <p:blipFill>
          <a:blip r:embed="rId3"/>
          <a:stretch>
            <a:fillRect/>
          </a:stretch>
        </p:blipFill>
        <p:spPr>
          <a:xfrm>
            <a:off x="1673410" y="3984939"/>
            <a:ext cx="5790011" cy="1925546"/>
          </a:xfrm>
          <a:prstGeom prst="rect">
            <a:avLst/>
          </a:prstGeom>
        </p:spPr>
      </p:pic>
    </p:spTree>
    <p:extLst>
      <p:ext uri="{BB962C8B-B14F-4D97-AF65-F5344CB8AC3E}">
        <p14:creationId xmlns:p14="http://schemas.microsoft.com/office/powerpoint/2010/main" val="191434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89" y="568436"/>
            <a:ext cx="8718115" cy="933159"/>
          </a:xfrm>
        </p:spPr>
        <p:txBody>
          <a:bodyPr/>
          <a:lstStyle/>
          <a:p>
            <a:r>
              <a:rPr lang="en-US" dirty="0"/>
              <a:t>Authority to Issue Executive Orders</a:t>
            </a:r>
          </a:p>
        </p:txBody>
      </p:sp>
      <p:sp>
        <p:nvSpPr>
          <p:cNvPr id="7" name="TextBox 6"/>
          <p:cNvSpPr txBox="1"/>
          <p:nvPr/>
        </p:nvSpPr>
        <p:spPr>
          <a:xfrm>
            <a:off x="863449" y="1733910"/>
            <a:ext cx="7116793"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3B49"/>
                </a:solidFill>
                <a:latin typeface="Avenir Book"/>
              </a:rPr>
              <a:t>No Constitutional Provision authorizing executive orders</a:t>
            </a:r>
          </a:p>
          <a:p>
            <a:pPr marL="285750" indent="-285750">
              <a:buFont typeface="Arial" panose="020B0604020202020204" pitchFamily="34" charset="0"/>
              <a:buChar char="•"/>
            </a:pPr>
            <a:r>
              <a:rPr lang="en-US" sz="2400" dirty="0">
                <a:solidFill>
                  <a:srgbClr val="003B49"/>
                </a:solidFill>
                <a:latin typeface="Avenir Book"/>
              </a:rPr>
              <a:t>Presidents rely on constitutional grant of executive authority and constitutional duty to “take care that the laws be faithfully executed”</a:t>
            </a:r>
          </a:p>
          <a:p>
            <a:pPr marL="285750" indent="-285750">
              <a:buFont typeface="Arial" panose="020B0604020202020204" pitchFamily="34" charset="0"/>
              <a:buChar char="•"/>
            </a:pPr>
            <a:endParaRPr lang="en-US" sz="2000" dirty="0">
              <a:solidFill>
                <a:srgbClr val="003B49"/>
              </a:solidFill>
              <a:latin typeface="Avenir Book"/>
            </a:endParaRPr>
          </a:p>
          <a:p>
            <a:pPr marL="285750" indent="-285750">
              <a:buFont typeface="Arial" panose="020B0604020202020204" pitchFamily="34" charset="0"/>
              <a:buChar char="•"/>
            </a:pPr>
            <a:endParaRPr lang="en-US" sz="2000" dirty="0">
              <a:solidFill>
                <a:srgbClr val="003B49"/>
              </a:solidFill>
              <a:latin typeface="Avenir Book"/>
            </a:endParaRPr>
          </a:p>
          <a:p>
            <a:pPr marL="285750" indent="-285750">
              <a:buFont typeface="Arial" panose="020B0604020202020204" pitchFamily="34" charset="0"/>
              <a:buChar char="•"/>
            </a:pPr>
            <a:endParaRPr lang="en-US" sz="2000" dirty="0">
              <a:solidFill>
                <a:srgbClr val="003B49"/>
              </a:solidFill>
              <a:latin typeface="Avenir Book"/>
            </a:endParaRPr>
          </a:p>
          <a:p>
            <a:pPr marL="285750" indent="-285750">
              <a:buFont typeface="Arial" panose="020B0604020202020204" pitchFamily="34" charset="0"/>
              <a:buChar char="•"/>
            </a:pPr>
            <a:endParaRPr lang="en-US" sz="2000" dirty="0">
              <a:solidFill>
                <a:srgbClr val="003B49"/>
              </a:solidFill>
              <a:latin typeface="Avenir Book"/>
            </a:endParaRPr>
          </a:p>
          <a:p>
            <a:pPr marL="285750" indent="-285750">
              <a:buFont typeface="Arial" panose="020B0604020202020204" pitchFamily="34" charset="0"/>
              <a:buChar char="•"/>
            </a:pPr>
            <a:endParaRPr lang="en-US" sz="2000" dirty="0">
              <a:solidFill>
                <a:srgbClr val="003B49"/>
              </a:solidFill>
              <a:latin typeface="Avenir Book"/>
            </a:endParaRPr>
          </a:p>
          <a:p>
            <a:pPr marL="285750" indent="-285750">
              <a:buFont typeface="Arial" panose="020B0604020202020204" pitchFamily="34" charset="0"/>
              <a:buChar char="•"/>
            </a:pPr>
            <a:endParaRPr lang="en-US" sz="2000" dirty="0">
              <a:solidFill>
                <a:srgbClr val="003B49"/>
              </a:solidFill>
              <a:latin typeface="Avenir Book"/>
            </a:endParaRPr>
          </a:p>
        </p:txBody>
      </p:sp>
    </p:spTree>
    <p:extLst>
      <p:ext uri="{BB962C8B-B14F-4D97-AF65-F5344CB8AC3E}">
        <p14:creationId xmlns:p14="http://schemas.microsoft.com/office/powerpoint/2010/main" val="1857245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0267"/>
            <a:ext cx="8229600" cy="1470025"/>
          </a:xfrm>
        </p:spPr>
        <p:txBody>
          <a:bodyPr/>
          <a:lstStyle/>
          <a:p>
            <a:r>
              <a:rPr lang="en-US" dirty="0"/>
              <a:t>An Uncertain Future: DACA in Limbo</a:t>
            </a:r>
          </a:p>
        </p:txBody>
      </p:sp>
      <p:sp>
        <p:nvSpPr>
          <p:cNvPr id="3" name="Subtitle 2"/>
          <p:cNvSpPr>
            <a:spLocks noGrp="1"/>
          </p:cNvSpPr>
          <p:nvPr>
            <p:ph type="subTitle" idx="1"/>
          </p:nvPr>
        </p:nvSpPr>
        <p:spPr>
          <a:xfrm>
            <a:off x="457200" y="1535502"/>
            <a:ext cx="7927675" cy="2136975"/>
          </a:xfrm>
        </p:spPr>
        <p:txBody>
          <a:bodyPr>
            <a:normAutofit fontScale="92500" lnSpcReduction="20000"/>
          </a:bodyPr>
          <a:lstStyle/>
          <a:p>
            <a:r>
              <a:rPr lang="en-US" sz="2600" b="1" dirty="0">
                <a:ea typeface="Franklin Gothic Book" charset="0"/>
                <a:cs typeface="Franklin Gothic Book" charset="0"/>
              </a:rPr>
              <a:t>The President-elect’s Administration Transition</a:t>
            </a:r>
          </a:p>
          <a:p>
            <a:r>
              <a:rPr lang="en-US" sz="1900" dirty="0">
                <a:ea typeface="Franklin Gothic Book" charset="0"/>
                <a:cs typeface="Franklin Gothic Book" charset="0"/>
                <a:hlinkClick r:id="rId2"/>
              </a:rPr>
              <a:t>https://www.greatagain.gov/policy/immigration.html</a:t>
            </a:r>
            <a:endParaRPr lang="en-US" sz="1900" dirty="0">
              <a:ea typeface="Franklin Gothic Book" charset="0"/>
              <a:cs typeface="Franklin Gothic Book" charset="0"/>
            </a:endParaRPr>
          </a:p>
          <a:p>
            <a:r>
              <a:rPr lang="en-US" sz="2000" dirty="0">
                <a:ea typeface="Franklin Gothic Book" charset="0"/>
                <a:cs typeface="Franklin Gothic Book" charset="0"/>
              </a:rPr>
              <a:t>“A Trump Administration would execute on the following ten-point plan to restore integrity to our immigration system, protect our communities, and put America first:	</a:t>
            </a:r>
          </a:p>
          <a:p>
            <a:pPr lvl="1">
              <a:buFont typeface="Courier New" charset="0"/>
              <a:buChar char="o"/>
            </a:pPr>
            <a:r>
              <a:rPr lang="en-US" sz="1600" dirty="0">
                <a:solidFill>
                  <a:srgbClr val="FF0000"/>
                </a:solidFill>
                <a:ea typeface="Franklin Gothic Book" charset="0"/>
                <a:cs typeface="Franklin Gothic Book" charset="0"/>
              </a:rPr>
              <a:t>Block Funding for Sanctuary Cities</a:t>
            </a:r>
          </a:p>
          <a:p>
            <a:pPr lvl="1">
              <a:buFont typeface="Courier New" charset="0"/>
              <a:buChar char="o"/>
            </a:pPr>
            <a:r>
              <a:rPr lang="en-US" sz="1600" dirty="0">
                <a:solidFill>
                  <a:srgbClr val="FF0000"/>
                </a:solidFill>
                <a:ea typeface="Franklin Gothic Book" charset="0"/>
                <a:cs typeface="Franklin Gothic Book" charset="0"/>
              </a:rPr>
              <a:t>Cancel Unconstitutional </a:t>
            </a:r>
            <a:r>
              <a:rPr lang="en-US" sz="1600">
                <a:solidFill>
                  <a:srgbClr val="FF0000"/>
                </a:solidFill>
                <a:ea typeface="Franklin Gothic Book" charset="0"/>
                <a:cs typeface="Franklin Gothic Book" charset="0"/>
              </a:rPr>
              <a:t>Executive Orders</a:t>
            </a:r>
            <a:endParaRPr lang="en-US" sz="1600" dirty="0">
              <a:solidFill>
                <a:srgbClr val="FF0000"/>
              </a:solidFill>
              <a:ea typeface="Franklin Gothic Book" charset="0"/>
              <a:cs typeface="Franklin Gothic Book" charset="0"/>
            </a:endParaRPr>
          </a:p>
          <a:p>
            <a:pPr lvl="1">
              <a:buFont typeface="Courier New" charset="0"/>
              <a:buChar char="o"/>
            </a:pPr>
            <a:r>
              <a:rPr lang="en-US" sz="1600" dirty="0">
                <a:solidFill>
                  <a:srgbClr val="FF0000"/>
                </a:solidFill>
                <a:ea typeface="Franklin Gothic Book" charset="0"/>
                <a:cs typeface="Franklin Gothic Book" charset="0"/>
              </a:rPr>
              <a:t>https://www.greatagain.gov/policy/immigration.html</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904707"/>
            <a:ext cx="5638800" cy="1757280"/>
          </a:xfrm>
          <a:prstGeom prst="rect">
            <a:avLst/>
          </a:prstGeom>
        </p:spPr>
      </p:pic>
    </p:spTree>
    <p:extLst>
      <p:ext uri="{BB962C8B-B14F-4D97-AF65-F5344CB8AC3E}">
        <p14:creationId xmlns:p14="http://schemas.microsoft.com/office/powerpoint/2010/main" val="3821506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804" y="525626"/>
            <a:ext cx="8229600" cy="1470025"/>
          </a:xfrm>
        </p:spPr>
        <p:txBody>
          <a:bodyPr/>
          <a:lstStyle/>
          <a:p>
            <a:r>
              <a:rPr lang="en-US" dirty="0"/>
              <a:t>Post-election Interviews</a:t>
            </a:r>
          </a:p>
        </p:txBody>
      </p:sp>
      <p:sp>
        <p:nvSpPr>
          <p:cNvPr id="3" name="Subtitle 2"/>
          <p:cNvSpPr>
            <a:spLocks noGrp="1"/>
          </p:cNvSpPr>
          <p:nvPr>
            <p:ph type="subTitle" idx="1"/>
          </p:nvPr>
        </p:nvSpPr>
        <p:spPr>
          <a:xfrm>
            <a:off x="3031466" y="1907215"/>
            <a:ext cx="5610224" cy="1957224"/>
          </a:xfrm>
        </p:spPr>
        <p:txBody>
          <a:bodyPr>
            <a:normAutofit fontScale="47500" lnSpcReduction="20000"/>
          </a:bodyPr>
          <a:lstStyle/>
          <a:p>
            <a:pPr algn="l"/>
            <a:r>
              <a:rPr lang="en-US" dirty="0"/>
              <a:t>What we are going to do is get the people that are criminal and have criminal records, gang members, drug dealers, where a lot of these people, probably 2 million, it could be even 3 million, we are getting them out of our country or we are going to incarcerate but we’re getting them out of our country, they’re here illegally. After the border is secure and after everything gets normalized, we’re going to make a determination on the people that they’re talking about who are terrific people, they’re terrific people but we are </a:t>
            </a:r>
            <a:r>
              <a:rPr lang="en-US" dirty="0" err="1"/>
              <a:t>gonna</a:t>
            </a:r>
            <a:r>
              <a:rPr lang="en-US" dirty="0"/>
              <a:t> make a determination at that. But before we make that determination...it’s very important, we are going to secure our border.”</a:t>
            </a:r>
          </a:p>
        </p:txBody>
      </p:sp>
      <p:sp>
        <p:nvSpPr>
          <p:cNvPr id="4" name="TextBox 3"/>
          <p:cNvSpPr txBox="1"/>
          <p:nvPr/>
        </p:nvSpPr>
        <p:spPr>
          <a:xfrm>
            <a:off x="2947180" y="4150993"/>
            <a:ext cx="5778260" cy="1018869"/>
          </a:xfrm>
          <a:prstGeom prst="rect">
            <a:avLst/>
          </a:prstGeom>
          <a:noFill/>
        </p:spPr>
        <p:txBody>
          <a:bodyPr wrap="square" rtlCol="0">
            <a:spAutoFit/>
          </a:bodyPr>
          <a:lstStyle/>
          <a:p>
            <a:pPr>
              <a:lnSpc>
                <a:spcPct val="80000"/>
              </a:lnSpc>
              <a:spcBef>
                <a:spcPct val="20000"/>
              </a:spcBef>
            </a:pPr>
            <a:r>
              <a:rPr lang="en-US" sz="1500" dirty="0">
                <a:solidFill>
                  <a:srgbClr val="003B49"/>
                </a:solidFill>
                <a:latin typeface="Avenir Book"/>
                <a:cs typeface="Superclarendon Light"/>
              </a:rPr>
              <a:t>“We’re going to work something out that’s going to make people happy and proud. They got brought here at a very young age, they’ve worked here, they’ve gone to school here. Some were good students. Some have wonderful jobs. And they’re in never-never land because they don’t know what’s going to happen.”</a:t>
            </a:r>
          </a:p>
        </p:txBody>
      </p:sp>
      <p:pic>
        <p:nvPicPr>
          <p:cNvPr id="5" name="Picture 4"/>
          <p:cNvPicPr>
            <a:picLocks noChangeAspect="1"/>
          </p:cNvPicPr>
          <p:nvPr/>
        </p:nvPicPr>
        <p:blipFill>
          <a:blip r:embed="rId2"/>
          <a:stretch>
            <a:fillRect/>
          </a:stretch>
        </p:blipFill>
        <p:spPr>
          <a:xfrm>
            <a:off x="412090" y="1907215"/>
            <a:ext cx="2450804" cy="163387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267" y="3901128"/>
            <a:ext cx="2522913" cy="1846118"/>
          </a:xfrm>
          <a:prstGeom prst="rect">
            <a:avLst/>
          </a:prstGeom>
        </p:spPr>
      </p:pic>
    </p:spTree>
    <p:extLst>
      <p:ext uri="{BB962C8B-B14F-4D97-AF65-F5344CB8AC3E}">
        <p14:creationId xmlns:p14="http://schemas.microsoft.com/office/powerpoint/2010/main" val="1127878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887" y="923925"/>
            <a:ext cx="6444126" cy="4743450"/>
          </a:xfrm>
          <a:prstGeom prst="rect">
            <a:avLst/>
          </a:prstGeom>
        </p:spPr>
      </p:pic>
    </p:spTree>
    <p:extLst>
      <p:ext uri="{BB962C8B-B14F-4D97-AF65-F5344CB8AC3E}">
        <p14:creationId xmlns:p14="http://schemas.microsoft.com/office/powerpoint/2010/main" val="1248827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9385" y="498932"/>
            <a:ext cx="8229600" cy="1470025"/>
          </a:xfrm>
        </p:spPr>
        <p:txBody>
          <a:bodyPr/>
          <a:lstStyle/>
          <a:p>
            <a:r>
              <a:rPr lang="en-US" dirty="0"/>
              <a:t>The Higher Education Community’s Response</a:t>
            </a:r>
          </a:p>
        </p:txBody>
      </p:sp>
      <p:pic>
        <p:nvPicPr>
          <p:cNvPr id="4" name="Picture 3"/>
          <p:cNvPicPr>
            <a:picLocks noChangeAspect="1"/>
          </p:cNvPicPr>
          <p:nvPr/>
        </p:nvPicPr>
        <p:blipFill>
          <a:blip r:embed="rId2"/>
          <a:stretch>
            <a:fillRect/>
          </a:stretch>
        </p:blipFill>
        <p:spPr>
          <a:xfrm>
            <a:off x="2062935" y="2193243"/>
            <a:ext cx="5082501" cy="3780784"/>
          </a:xfrm>
          <a:prstGeom prst="rect">
            <a:avLst/>
          </a:prstGeom>
        </p:spPr>
      </p:pic>
    </p:spTree>
    <p:extLst>
      <p:ext uri="{BB962C8B-B14F-4D97-AF65-F5344CB8AC3E}">
        <p14:creationId xmlns:p14="http://schemas.microsoft.com/office/powerpoint/2010/main" val="2392139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1081"/>
            <a:ext cx="8229600" cy="1470025"/>
          </a:xfrm>
        </p:spPr>
        <p:txBody>
          <a:bodyPr/>
          <a:lstStyle/>
          <a:p>
            <a:r>
              <a:rPr lang="en-US" dirty="0"/>
              <a:t>Response from Policymakers</a:t>
            </a:r>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4255" y="1690777"/>
            <a:ext cx="5615490" cy="4315137"/>
          </a:xfrm>
          <a:prstGeom prst="rect">
            <a:avLst/>
          </a:prstGeom>
        </p:spPr>
      </p:pic>
    </p:spTree>
    <p:extLst>
      <p:ext uri="{BB962C8B-B14F-4D97-AF65-F5344CB8AC3E}">
        <p14:creationId xmlns:p14="http://schemas.microsoft.com/office/powerpoint/2010/main" val="3413823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6615"/>
            <a:ext cx="8229600" cy="1470025"/>
          </a:xfrm>
        </p:spPr>
        <p:txBody>
          <a:bodyPr/>
          <a:lstStyle/>
          <a:p>
            <a:r>
              <a:rPr lang="en-US" dirty="0"/>
              <a:t>Further Reading &amp; Additional Resources</a:t>
            </a:r>
          </a:p>
        </p:txBody>
      </p:sp>
      <p:sp>
        <p:nvSpPr>
          <p:cNvPr id="3" name="Subtitle 2"/>
          <p:cNvSpPr>
            <a:spLocks noGrp="1"/>
          </p:cNvSpPr>
          <p:nvPr>
            <p:ph type="subTitle" idx="1"/>
          </p:nvPr>
        </p:nvSpPr>
        <p:spPr>
          <a:xfrm>
            <a:off x="224287" y="1764602"/>
            <a:ext cx="8462513" cy="1752600"/>
          </a:xfrm>
        </p:spPr>
        <p:txBody>
          <a:bodyPr>
            <a:normAutofit/>
          </a:bodyPr>
          <a:lstStyle/>
          <a:p>
            <a:r>
              <a:rPr lang="en-US" sz="2600" dirty="0"/>
              <a:t>American Council on Education: Immigration Post-Election Q&amp;A: DACA Students, “Sanctuary Campuses,” and Institutional or Community Assistance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9797" y="3122485"/>
            <a:ext cx="5189421" cy="3142684"/>
          </a:xfrm>
          <a:prstGeom prst="rect">
            <a:avLst/>
          </a:prstGeom>
        </p:spPr>
      </p:pic>
    </p:spTree>
    <p:extLst>
      <p:ext uri="{BB962C8B-B14F-4D97-AF65-F5344CB8AC3E}">
        <p14:creationId xmlns:p14="http://schemas.microsoft.com/office/powerpoint/2010/main" val="674801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13244"/>
            <a:ext cx="8229600" cy="1470025"/>
          </a:xfrm>
        </p:spPr>
        <p:txBody>
          <a:bodyPr/>
          <a:lstStyle/>
          <a:p>
            <a:r>
              <a:rPr lang="en-US" dirty="0"/>
              <a:t>September 5, 2017</a:t>
            </a:r>
          </a:p>
        </p:txBody>
      </p:sp>
      <p:sp>
        <p:nvSpPr>
          <p:cNvPr id="3" name="Subtitle 2"/>
          <p:cNvSpPr>
            <a:spLocks noGrp="1"/>
          </p:cNvSpPr>
          <p:nvPr>
            <p:ph type="subTitle" idx="1"/>
          </p:nvPr>
        </p:nvSpPr>
        <p:spPr>
          <a:xfrm>
            <a:off x="504613" y="1566088"/>
            <a:ext cx="8229600" cy="1752600"/>
          </a:xfrm>
        </p:spPr>
        <p:txBody>
          <a:bodyPr/>
          <a:lstStyle/>
          <a:p>
            <a:r>
              <a:rPr lang="en-US" dirty="0"/>
              <a:t>Attorney General Jeff Sessions Announces </a:t>
            </a:r>
            <a:r>
              <a:rPr lang="en-US" dirty="0" smtClean="0"/>
              <a:t>Rescission </a:t>
            </a:r>
            <a:r>
              <a:rPr lang="en-US" dirty="0"/>
              <a:t>of the DACA Program</a:t>
            </a:r>
          </a:p>
          <a:p>
            <a:endParaRPr lang="en-US" dirty="0"/>
          </a:p>
        </p:txBody>
      </p:sp>
      <p:pic>
        <p:nvPicPr>
          <p:cNvPr id="6" name="Picture 5"/>
          <p:cNvPicPr>
            <a:picLocks noChangeAspect="1"/>
          </p:cNvPicPr>
          <p:nvPr/>
        </p:nvPicPr>
        <p:blipFill>
          <a:blip r:embed="rId2"/>
          <a:stretch>
            <a:fillRect/>
          </a:stretch>
        </p:blipFill>
        <p:spPr>
          <a:xfrm>
            <a:off x="1722365" y="2555017"/>
            <a:ext cx="5924729" cy="3259141"/>
          </a:xfrm>
          <a:prstGeom prst="rect">
            <a:avLst/>
          </a:prstGeom>
        </p:spPr>
      </p:pic>
    </p:spTree>
    <p:extLst>
      <p:ext uri="{BB962C8B-B14F-4D97-AF65-F5344CB8AC3E}">
        <p14:creationId xmlns:p14="http://schemas.microsoft.com/office/powerpoint/2010/main" val="12583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618" y="556366"/>
            <a:ext cx="6573989" cy="5337705"/>
          </a:xfrm>
          <a:prstGeom prst="rect">
            <a:avLst/>
          </a:prstGeom>
        </p:spPr>
      </p:pic>
    </p:spTree>
    <p:extLst>
      <p:ext uri="{BB962C8B-B14F-4D97-AF65-F5344CB8AC3E}">
        <p14:creationId xmlns:p14="http://schemas.microsoft.com/office/powerpoint/2010/main" val="3225538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35133" y="107155"/>
            <a:ext cx="4842092" cy="6357937"/>
          </a:xfrm>
          <a:prstGeom prst="rect">
            <a:avLst/>
          </a:prstGeom>
        </p:spPr>
      </p:pic>
    </p:spTree>
    <p:extLst>
      <p:ext uri="{BB962C8B-B14F-4D97-AF65-F5344CB8AC3E}">
        <p14:creationId xmlns:p14="http://schemas.microsoft.com/office/powerpoint/2010/main" val="2475127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r>
              <a:rPr lang="en-US" dirty="0"/>
              <a:t/>
            </a:r>
            <a:br>
              <a:rPr lang="en-US" dirty="0"/>
            </a:br>
            <a:r>
              <a:rPr lang="en-US" sz="3400" dirty="0"/>
              <a:t>Iran</a:t>
            </a:r>
            <a:br>
              <a:rPr lang="en-US" sz="3400" dirty="0"/>
            </a:br>
            <a:r>
              <a:rPr lang="en-US" sz="3400" dirty="0"/>
              <a:t>Libya</a:t>
            </a:r>
            <a:br>
              <a:rPr lang="en-US" sz="3400" dirty="0"/>
            </a:br>
            <a:r>
              <a:rPr lang="en-US" sz="3400" dirty="0"/>
              <a:t>Somalia</a:t>
            </a:r>
            <a:br>
              <a:rPr lang="en-US" sz="3400" dirty="0"/>
            </a:br>
            <a:r>
              <a:rPr lang="en-US" sz="3400" dirty="0"/>
              <a:t>Syria</a:t>
            </a:r>
            <a:br>
              <a:rPr lang="en-US" sz="3400" dirty="0"/>
            </a:br>
            <a:r>
              <a:rPr lang="en-US" sz="3400" dirty="0"/>
              <a:t>Yemen</a:t>
            </a:r>
            <a:br>
              <a:rPr lang="en-US" sz="3400" dirty="0"/>
            </a:br>
            <a:r>
              <a:rPr lang="en-US" sz="3400" dirty="0"/>
              <a:t>Chad</a:t>
            </a:r>
            <a:br>
              <a:rPr lang="en-US" sz="3400" dirty="0"/>
            </a:br>
            <a:r>
              <a:rPr lang="en-US" sz="3400" dirty="0"/>
              <a:t>North Korea</a:t>
            </a:r>
            <a:br>
              <a:rPr lang="en-US" sz="3400" dirty="0"/>
            </a:br>
            <a:r>
              <a:rPr lang="en-US" sz="3400" dirty="0"/>
              <a:t>Venezuela</a:t>
            </a:r>
          </a:p>
        </p:txBody>
      </p:sp>
    </p:spTree>
    <p:extLst>
      <p:ext uri="{BB962C8B-B14F-4D97-AF65-F5344CB8AC3E}">
        <p14:creationId xmlns:p14="http://schemas.microsoft.com/office/powerpoint/2010/main" val="234895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7" y="648436"/>
            <a:ext cx="8702985" cy="933159"/>
          </a:xfrm>
        </p:spPr>
        <p:txBody>
          <a:bodyPr/>
          <a:lstStyle/>
          <a:p>
            <a:r>
              <a:rPr lang="en-US" sz="2500" dirty="0"/>
              <a:t>Source: Pew Research Center, January 2017</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528" y="1667446"/>
            <a:ext cx="4814978" cy="5033839"/>
          </a:xfrm>
          <a:prstGeom prst="rect">
            <a:avLst/>
          </a:prstGeom>
        </p:spPr>
      </p:pic>
    </p:spTree>
    <p:extLst>
      <p:ext uri="{BB962C8B-B14F-4D97-AF65-F5344CB8AC3E}">
        <p14:creationId xmlns:p14="http://schemas.microsoft.com/office/powerpoint/2010/main" val="3991969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Hanan Saab</a:t>
            </a:r>
          </a:p>
        </p:txBody>
      </p:sp>
      <p:sp>
        <p:nvSpPr>
          <p:cNvPr id="3" name="Subtitle 2"/>
          <p:cNvSpPr>
            <a:spLocks noGrp="1"/>
          </p:cNvSpPr>
          <p:nvPr>
            <p:ph type="subTitle" idx="1"/>
          </p:nvPr>
        </p:nvSpPr>
        <p:spPr>
          <a:xfrm>
            <a:off x="457200" y="3042924"/>
            <a:ext cx="8229600" cy="1752600"/>
          </a:xfrm>
        </p:spPr>
        <p:txBody>
          <a:bodyPr>
            <a:normAutofit lnSpcReduction="10000"/>
          </a:bodyPr>
          <a:lstStyle/>
          <a:p>
            <a:r>
              <a:rPr lang="en-US" sz="2500" dirty="0"/>
              <a:t>Assistant Director, International Issues,</a:t>
            </a:r>
          </a:p>
          <a:p>
            <a:r>
              <a:rPr lang="en-US" sz="2500" dirty="0"/>
              <a:t>Congressional &amp; Governmental Affairs</a:t>
            </a:r>
          </a:p>
          <a:p>
            <a:r>
              <a:rPr lang="en-US" sz="2500" dirty="0"/>
              <a:t>Association of Public and Land-grant Universities</a:t>
            </a:r>
          </a:p>
          <a:p>
            <a:r>
              <a:rPr lang="en-US" sz="2500" dirty="0"/>
              <a:t>hsaab@aplu.org</a:t>
            </a:r>
          </a:p>
        </p:txBody>
      </p:sp>
    </p:spTree>
    <p:extLst>
      <p:ext uri="{BB962C8B-B14F-4D97-AF65-F5344CB8AC3E}">
        <p14:creationId xmlns:p14="http://schemas.microsoft.com/office/powerpoint/2010/main" val="3833101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 y="464348"/>
            <a:ext cx="8229600" cy="929024"/>
          </a:xfrm>
        </p:spPr>
        <p:txBody>
          <a:bodyPr/>
          <a:lstStyle/>
          <a:p>
            <a:r>
              <a:rPr lang="en-US" sz="3900" dirty="0">
                <a:solidFill>
                  <a:srgbClr val="003B49"/>
                </a:solidFill>
                <a:latin typeface="Avenir Book"/>
              </a:rPr>
              <a:t/>
            </a:r>
            <a:br>
              <a:rPr lang="en-US" sz="3900" dirty="0">
                <a:solidFill>
                  <a:srgbClr val="003B49"/>
                </a:solidFill>
                <a:latin typeface="Avenir Book"/>
              </a:rPr>
            </a:br>
            <a:r>
              <a:rPr lang="en-US" sz="3400" dirty="0">
                <a:solidFill>
                  <a:srgbClr val="003B49"/>
                </a:solidFill>
                <a:latin typeface="Avenir Book"/>
              </a:rPr>
              <a:t/>
            </a:r>
            <a:br>
              <a:rPr lang="en-US" sz="3400" dirty="0">
                <a:solidFill>
                  <a:srgbClr val="003B49"/>
                </a:solidFill>
                <a:latin typeface="Avenir Book"/>
              </a:rPr>
            </a:br>
            <a:r>
              <a:rPr lang="en-US" sz="2800" dirty="0">
                <a:solidFill>
                  <a:srgbClr val="003B49"/>
                </a:solidFill>
                <a:latin typeface="Avenir Book"/>
              </a:rPr>
              <a:t>Congress can limit the underlying statute, but when they don’t states can trigger judicial power</a:t>
            </a:r>
          </a:p>
        </p:txBody>
      </p:sp>
      <p:pic>
        <p:nvPicPr>
          <p:cNvPr id="5" name="Picture 4"/>
          <p:cNvPicPr>
            <a:picLocks noChangeAspect="1"/>
          </p:cNvPicPr>
          <p:nvPr/>
        </p:nvPicPr>
        <p:blipFill>
          <a:blip r:embed="rId2"/>
          <a:stretch>
            <a:fillRect/>
          </a:stretch>
        </p:blipFill>
        <p:spPr>
          <a:xfrm>
            <a:off x="1690778" y="2257015"/>
            <a:ext cx="6252770" cy="3514056"/>
          </a:xfrm>
          <a:prstGeom prst="rect">
            <a:avLst/>
          </a:prstGeom>
        </p:spPr>
      </p:pic>
    </p:spTree>
    <p:extLst>
      <p:ext uri="{BB962C8B-B14F-4D97-AF65-F5344CB8AC3E}">
        <p14:creationId xmlns:p14="http://schemas.microsoft.com/office/powerpoint/2010/main" val="119492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4663" y="433529"/>
            <a:ext cx="8229600" cy="1470025"/>
          </a:xfrm>
        </p:spPr>
        <p:txBody>
          <a:bodyPr/>
          <a:lstStyle/>
          <a:p>
            <a:r>
              <a:rPr lang="en-US" dirty="0"/>
              <a:t>First Executive Order 13769 </a:t>
            </a:r>
            <a:br>
              <a:rPr lang="en-US" dirty="0"/>
            </a:br>
            <a:r>
              <a:rPr lang="en-US" sz="3000" b="0" dirty="0"/>
              <a:t>Friday, January 27</a:t>
            </a:r>
          </a:p>
        </p:txBody>
      </p:sp>
      <p:pic>
        <p:nvPicPr>
          <p:cNvPr id="4" name="Picture 2" descr="F:\ACTIVE\PubAff\_Outreach events\03-09-17 Seattle U Law School\Images\TrumpSignsBan.jpg"/>
          <p:cNvPicPr>
            <a:picLocks noChangeAspect="1" noChangeArrowheads="1"/>
          </p:cNvPicPr>
          <p:nvPr/>
        </p:nvPicPr>
        <p:blipFill rotWithShape="1">
          <a:blip r:embed="rId2">
            <a:extLst>
              <a:ext uri="{28A0092B-C50C-407E-A947-70E740481C1C}">
                <a14:useLocalDpi xmlns:a14="http://schemas.microsoft.com/office/drawing/2010/main" val="0"/>
              </a:ext>
            </a:extLst>
          </a:blip>
          <a:srcRect l="4718" r="8448"/>
          <a:stretch/>
        </p:blipFill>
        <p:spPr bwMode="auto">
          <a:xfrm>
            <a:off x="1047838" y="2389516"/>
            <a:ext cx="7123251" cy="3430009"/>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82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82494"/>
            <a:ext cx="8229600" cy="1470025"/>
          </a:xfrm>
        </p:spPr>
        <p:txBody>
          <a:bodyPr/>
          <a:lstStyle/>
          <a:p>
            <a:r>
              <a:rPr lang="en-US" dirty="0"/>
              <a:t>Executive Order 13769</a:t>
            </a:r>
          </a:p>
        </p:txBody>
      </p:sp>
      <p:sp>
        <p:nvSpPr>
          <p:cNvPr id="3" name="Subtitle 2"/>
          <p:cNvSpPr>
            <a:spLocks noGrp="1"/>
          </p:cNvSpPr>
          <p:nvPr>
            <p:ph type="subTitle" idx="1"/>
          </p:nvPr>
        </p:nvSpPr>
        <p:spPr>
          <a:xfrm>
            <a:off x="457200" y="1716658"/>
            <a:ext cx="8229600" cy="3968150"/>
          </a:xfrm>
        </p:spPr>
        <p:txBody>
          <a:bodyPr>
            <a:normAutofit fontScale="85000" lnSpcReduction="20000"/>
          </a:bodyPr>
          <a:lstStyle/>
          <a:p>
            <a:r>
              <a:rPr lang="en-US" b="1" dirty="0"/>
              <a:t>Section 3(c)</a:t>
            </a:r>
          </a:p>
          <a:p>
            <a:pPr lvl="1">
              <a:buFont typeface="Courier New" panose="02070309020205020404" pitchFamily="49" charset="0"/>
              <a:buChar char="o"/>
            </a:pPr>
            <a:r>
              <a:rPr lang="en-US" dirty="0"/>
              <a:t>Suspended entry into U.S. by nationals of Iran, Iraq, Syria, Yemen, Somalia, Sudan and Libya for 90 days</a:t>
            </a:r>
          </a:p>
          <a:p>
            <a:r>
              <a:rPr lang="en-US" b="1" dirty="0"/>
              <a:t>Section 5</a:t>
            </a:r>
          </a:p>
          <a:p>
            <a:pPr lvl="1">
              <a:buFont typeface="Courier New" panose="02070309020205020404" pitchFamily="49" charset="0"/>
              <a:buChar char="o"/>
            </a:pPr>
            <a:r>
              <a:rPr lang="en-US" dirty="0"/>
              <a:t>Suspended U.S. Refugee Admission Program for 120 days</a:t>
            </a:r>
          </a:p>
          <a:p>
            <a:pPr lvl="1">
              <a:buFont typeface="Courier New" panose="02070309020205020404" pitchFamily="49" charset="0"/>
              <a:buChar char="o"/>
            </a:pPr>
            <a:r>
              <a:rPr lang="en-US" dirty="0"/>
              <a:t>Barred Syrian refugees indefinitely</a:t>
            </a:r>
          </a:p>
          <a:p>
            <a:r>
              <a:rPr lang="en-US" b="1" dirty="0"/>
              <a:t>Section 5(b)</a:t>
            </a:r>
          </a:p>
          <a:p>
            <a:pPr lvl="1">
              <a:buFont typeface="Courier New" panose="02070309020205020404" pitchFamily="49" charset="0"/>
              <a:buChar char="o"/>
            </a:pPr>
            <a:r>
              <a:rPr lang="en-US" dirty="0"/>
              <a:t>Prioritized admissions of individuals on the basis of religious-based persecution, provided that the religion of the individual is a minority religion in their country</a:t>
            </a:r>
          </a:p>
          <a:p>
            <a:endParaRPr lang="en-US" dirty="0"/>
          </a:p>
        </p:txBody>
      </p:sp>
    </p:spTree>
    <p:extLst>
      <p:ext uri="{BB962C8B-B14F-4D97-AF65-F5344CB8AC3E}">
        <p14:creationId xmlns:p14="http://schemas.microsoft.com/office/powerpoint/2010/main" val="499546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854" y="379563"/>
            <a:ext cx="8165217" cy="5572664"/>
          </a:xfrm>
          <a:prstGeom prst="rect">
            <a:avLst/>
          </a:prstGeom>
        </p:spPr>
      </p:pic>
    </p:spTree>
    <p:extLst>
      <p:ext uri="{BB962C8B-B14F-4D97-AF65-F5344CB8AC3E}">
        <p14:creationId xmlns:p14="http://schemas.microsoft.com/office/powerpoint/2010/main" val="184730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2446"/>
            <a:ext cx="8229600" cy="1470025"/>
          </a:xfrm>
        </p:spPr>
        <p:txBody>
          <a:bodyPr/>
          <a:lstStyle/>
          <a:p>
            <a:r>
              <a:rPr lang="en-US" dirty="0"/>
              <a:t>Alleged Source of Authority</a:t>
            </a:r>
          </a:p>
        </p:txBody>
      </p:sp>
      <p:sp>
        <p:nvSpPr>
          <p:cNvPr id="3" name="Subtitle 2"/>
          <p:cNvSpPr>
            <a:spLocks noGrp="1"/>
          </p:cNvSpPr>
          <p:nvPr>
            <p:ph type="subTitle" idx="1"/>
          </p:nvPr>
        </p:nvSpPr>
        <p:spPr>
          <a:xfrm>
            <a:off x="241540" y="1169378"/>
            <a:ext cx="8229600" cy="3480259"/>
          </a:xfrm>
        </p:spPr>
        <p:txBody>
          <a:bodyPr>
            <a:normAutofit fontScale="92500" lnSpcReduction="20000"/>
          </a:bodyPr>
          <a:lstStyle/>
          <a:p>
            <a:pPr marL="457200" indent="-457200">
              <a:buFont typeface="Arial" panose="020B0604020202020204" pitchFamily="34" charset="0"/>
              <a:buChar char="•"/>
            </a:pPr>
            <a:r>
              <a:rPr lang="en-US" dirty="0"/>
              <a:t>General constitutional authority </a:t>
            </a:r>
          </a:p>
          <a:p>
            <a:pPr marL="457200" indent="-457200">
              <a:buFont typeface="Arial" panose="020B0604020202020204" pitchFamily="34" charset="0"/>
              <a:buChar char="•"/>
            </a:pPr>
            <a:r>
              <a:rPr lang="en-US" dirty="0"/>
              <a:t>Immigration and Nationality Act</a:t>
            </a:r>
          </a:p>
          <a:p>
            <a:endParaRPr lang="en-US" sz="3800" b="1" dirty="0">
              <a:solidFill>
                <a:srgbClr val="0590AC"/>
              </a:solidFill>
              <a:latin typeface="Avenir Medium"/>
              <a:ea typeface="+mj-ea"/>
              <a:cs typeface="Superclarendon Bold"/>
            </a:endParaRPr>
          </a:p>
          <a:p>
            <a:r>
              <a:rPr lang="en-US" sz="3800" b="1" dirty="0">
                <a:solidFill>
                  <a:srgbClr val="0590AC"/>
                </a:solidFill>
                <a:latin typeface="Avenir Medium"/>
                <a:ea typeface="+mj-ea"/>
                <a:cs typeface="Superclarendon Bold"/>
              </a:rPr>
              <a:t>Impacts</a:t>
            </a:r>
          </a:p>
          <a:p>
            <a:pPr marL="457200" indent="-457200">
              <a:buFont typeface="Arial" panose="020B0604020202020204" pitchFamily="34" charset="0"/>
              <a:buChar char="•"/>
            </a:pPr>
            <a:r>
              <a:rPr lang="en-US" dirty="0"/>
              <a:t>Immediate effect</a:t>
            </a:r>
          </a:p>
          <a:p>
            <a:pPr marL="457200" indent="-457200">
              <a:buFont typeface="Arial" panose="020B0604020202020204" pitchFamily="34" charset="0"/>
              <a:buChar char="•"/>
            </a:pPr>
            <a:r>
              <a:rPr lang="en-US" dirty="0"/>
              <a:t>Tens of thousands of visas reinstated</a:t>
            </a:r>
          </a:p>
          <a:p>
            <a:pPr marL="457200" indent="-457200">
              <a:buFont typeface="Arial" panose="020B0604020202020204" pitchFamily="34" charset="0"/>
              <a:buChar char="•"/>
            </a:pPr>
            <a:r>
              <a:rPr lang="en-US" dirty="0"/>
              <a:t>Green Card holders, visa holders, dual citizens able to return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759" y="4649637"/>
            <a:ext cx="4715773" cy="1851979"/>
          </a:xfrm>
          <a:prstGeom prst="rect">
            <a:avLst/>
          </a:prstGeom>
        </p:spPr>
      </p:pic>
    </p:spTree>
    <p:extLst>
      <p:ext uri="{BB962C8B-B14F-4D97-AF65-F5344CB8AC3E}">
        <p14:creationId xmlns:p14="http://schemas.microsoft.com/office/powerpoint/2010/main" val="10764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28468" y="992038"/>
            <a:ext cx="6806242" cy="2000548"/>
          </a:xfrm>
          <a:prstGeom prst="rect">
            <a:avLst/>
          </a:prstGeom>
          <a:noFill/>
        </p:spPr>
        <p:txBody>
          <a:bodyPr wrap="square" rtlCol="0">
            <a:spAutoFit/>
          </a:bodyPr>
          <a:lstStyle/>
          <a:p>
            <a:pPr algn="ctr"/>
            <a:r>
              <a:rPr lang="en-US" sz="3800" dirty="0">
                <a:solidFill>
                  <a:srgbClr val="0590AC"/>
                </a:solidFill>
                <a:latin typeface="Avenir Book"/>
              </a:rPr>
              <a:t>New Executive Order </a:t>
            </a:r>
          </a:p>
          <a:p>
            <a:pPr algn="ctr"/>
            <a:r>
              <a:rPr lang="en-US" sz="3200" dirty="0">
                <a:solidFill>
                  <a:srgbClr val="0590AC"/>
                </a:solidFill>
                <a:latin typeface="Avenir Book"/>
              </a:rPr>
              <a:t>March 6, 2017</a:t>
            </a:r>
            <a:endParaRPr lang="en-US" dirty="0">
              <a:solidFill>
                <a:srgbClr val="0590AC"/>
              </a:solidFill>
              <a:latin typeface="Avenir Book"/>
            </a:endParaRPr>
          </a:p>
          <a:p>
            <a:endParaRPr lang="en-US" dirty="0">
              <a:solidFill>
                <a:srgbClr val="0590AC"/>
              </a:solidFill>
              <a:latin typeface="Avenir Book"/>
            </a:endParaRPr>
          </a:p>
          <a:p>
            <a:endParaRPr lang="en-US" dirty="0">
              <a:solidFill>
                <a:srgbClr val="0590AC"/>
              </a:solidFill>
              <a:latin typeface="Avenir Book"/>
            </a:endParaRPr>
          </a:p>
          <a:p>
            <a:endParaRPr lang="en-US" dirty="0">
              <a:solidFill>
                <a:srgbClr val="0590AC"/>
              </a:solidFill>
              <a:latin typeface="Avenir Book"/>
            </a:endParaRPr>
          </a:p>
        </p:txBody>
      </p:sp>
      <p:sp>
        <p:nvSpPr>
          <p:cNvPr id="9" name="TextBox 8"/>
          <p:cNvSpPr txBox="1"/>
          <p:nvPr/>
        </p:nvSpPr>
        <p:spPr>
          <a:xfrm>
            <a:off x="1250831" y="2493034"/>
            <a:ext cx="7220309" cy="2292935"/>
          </a:xfrm>
          <a:prstGeom prst="rect">
            <a:avLst/>
          </a:prstGeom>
          <a:noFill/>
        </p:spPr>
        <p:txBody>
          <a:bodyPr wrap="square" rtlCol="0">
            <a:spAutoFit/>
          </a:bodyPr>
          <a:lstStyle/>
          <a:p>
            <a:r>
              <a:rPr lang="en-US" sz="2500" dirty="0">
                <a:solidFill>
                  <a:srgbClr val="003B49"/>
                </a:solidFill>
                <a:latin typeface="Avenir Book"/>
              </a:rPr>
              <a:t>Effective date: 10 days notice</a:t>
            </a:r>
          </a:p>
          <a:p>
            <a:r>
              <a:rPr lang="en-US" sz="2500" dirty="0">
                <a:solidFill>
                  <a:srgbClr val="003B49"/>
                </a:solidFill>
                <a:latin typeface="Avenir Book"/>
              </a:rPr>
              <a:t>Deleted: green card holders, dual citizens, visa holders</a:t>
            </a:r>
          </a:p>
          <a:p>
            <a:r>
              <a:rPr lang="en-US" sz="2500" dirty="0">
                <a:solidFill>
                  <a:srgbClr val="003B49"/>
                </a:solidFill>
                <a:latin typeface="Avenir Book"/>
              </a:rPr>
              <a:t>Eliminated Iraq</a:t>
            </a:r>
          </a:p>
          <a:p>
            <a:r>
              <a:rPr lang="en-US" sz="2500" dirty="0">
                <a:solidFill>
                  <a:srgbClr val="003B49"/>
                </a:solidFill>
                <a:latin typeface="Avenir Book"/>
              </a:rPr>
              <a:t>Syrian refugees: Treated like other countries (120 day moratorium)</a:t>
            </a:r>
          </a:p>
          <a:p>
            <a:endParaRPr lang="en-US" dirty="0"/>
          </a:p>
        </p:txBody>
      </p:sp>
    </p:spTree>
    <p:extLst>
      <p:ext uri="{BB962C8B-B14F-4D97-AF65-F5344CB8AC3E}">
        <p14:creationId xmlns:p14="http://schemas.microsoft.com/office/powerpoint/2010/main" val="2780511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12946</TotalTime>
  <Words>1036</Words>
  <Application>Microsoft Macintosh PowerPoint</Application>
  <PresentationFormat>On-screen Show (4:3)</PresentationFormat>
  <Paragraphs>121</Paragraphs>
  <Slides>30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Avenir Book</vt:lpstr>
      <vt:lpstr>Avenir Medium</vt:lpstr>
      <vt:lpstr>Calibri</vt:lpstr>
      <vt:lpstr>Courier New</vt:lpstr>
      <vt:lpstr>Franklin Gothic Book</vt:lpstr>
      <vt:lpstr>Superclarendon Bold</vt:lpstr>
      <vt:lpstr>Superclarendon Light</vt:lpstr>
      <vt:lpstr>Arial</vt:lpstr>
      <vt:lpstr>Office Theme</vt:lpstr>
      <vt:lpstr>Executive Orders:  Opportunities &amp; Challenges   </vt:lpstr>
      <vt:lpstr>Authority to Issue Executive Orders</vt:lpstr>
      <vt:lpstr>Source: Pew Research Center, January 2017</vt:lpstr>
      <vt:lpstr>  Congress can limit the underlying statute, but when they don’t states can trigger judicial power</vt:lpstr>
      <vt:lpstr>First Executive Order 13769  Friday, January 27</vt:lpstr>
      <vt:lpstr>Executive Order 13769</vt:lpstr>
      <vt:lpstr>PowerPoint Presentation</vt:lpstr>
      <vt:lpstr>Alleged Source of Authority</vt:lpstr>
      <vt:lpstr>PowerPoint Presentation</vt:lpstr>
      <vt:lpstr>New Executive Order</vt:lpstr>
      <vt:lpstr>Intent &amp; Litigation </vt:lpstr>
      <vt:lpstr>PowerPoint Presentation</vt:lpstr>
      <vt:lpstr>OMB Emergency Review: Supplemental Questions for Visa Applications  </vt:lpstr>
      <vt:lpstr>Undocumented Students &amp;  The DREAM Act</vt:lpstr>
      <vt:lpstr>PowerPoint Presentation</vt:lpstr>
      <vt:lpstr>President Obama’s Executive Actions</vt:lpstr>
      <vt:lpstr>Deferred Action for Childhood Arrivals (DACA)</vt:lpstr>
      <vt:lpstr>President Obama’s Executive Actions</vt:lpstr>
      <vt:lpstr>An Uncertain Future: DACA in Limbo</vt:lpstr>
      <vt:lpstr>An Uncertain Future: DACA in Limbo</vt:lpstr>
      <vt:lpstr>Post-election Interviews</vt:lpstr>
      <vt:lpstr>PowerPoint Presentation</vt:lpstr>
      <vt:lpstr>The Higher Education Community’s Response</vt:lpstr>
      <vt:lpstr>Response from Policymakers</vt:lpstr>
      <vt:lpstr>Further Reading &amp; Additional Resources</vt:lpstr>
      <vt:lpstr>September 5, 2017</vt:lpstr>
      <vt:lpstr>PowerPoint Presentation</vt:lpstr>
      <vt:lpstr>PowerPoint Presentation</vt:lpstr>
      <vt:lpstr>  Iran Libya Somalia Syria Yemen Chad North Korea Venezuela</vt:lpstr>
      <vt:lpstr>Hanan Saab</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Siegle</dc:creator>
  <cp:lastModifiedBy>Taylor Harvath</cp:lastModifiedBy>
  <cp:revision>56</cp:revision>
  <dcterms:created xsi:type="dcterms:W3CDTF">2017-05-15T13:29:35Z</dcterms:created>
  <dcterms:modified xsi:type="dcterms:W3CDTF">2017-10-06T23:26:36Z</dcterms:modified>
</cp:coreProperties>
</file>