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65" r:id="rId3"/>
    <p:sldId id="289" r:id="rId4"/>
    <p:sldId id="291" r:id="rId5"/>
    <p:sldId id="290" r:id="rId6"/>
    <p:sldId id="288" r:id="rId7"/>
    <p:sldId id="267" r:id="rId8"/>
    <p:sldId id="268" r:id="rId9"/>
    <p:sldId id="270" r:id="rId10"/>
    <p:sldId id="269" r:id="rId11"/>
    <p:sldId id="271" r:id="rId12"/>
    <p:sldId id="272" r:id="rId13"/>
    <p:sldId id="274" r:id="rId14"/>
    <p:sldId id="275" r:id="rId15"/>
    <p:sldId id="276" r:id="rId16"/>
    <p:sldId id="277" r:id="rId17"/>
    <p:sldId id="279" r:id="rId18"/>
    <p:sldId id="280" r:id="rId19"/>
    <p:sldId id="281" r:id="rId20"/>
    <p:sldId id="282" r:id="rId21"/>
    <p:sldId id="283" r:id="rId22"/>
    <p:sldId id="287" r:id="rId23"/>
    <p:sldId id="284" r:id="rId24"/>
    <p:sldId id="285" r:id="rId25"/>
    <p:sldId id="28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49"/>
    <a:srgbClr val="0590AC"/>
    <a:srgbClr val="DCF2FF"/>
    <a:srgbClr val="B0E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1005" autoAdjust="0"/>
  </p:normalViewPr>
  <p:slideViewPr>
    <p:cSldViewPr snapToGrid="0" snapToObjects="1">
      <p:cViewPr>
        <p:scale>
          <a:sx n="73" d="100"/>
          <a:sy n="73" d="100"/>
        </p:scale>
        <p:origin x="2224" y="50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931311-6F3A-3E43-A8CA-CD3D1DAD6CFF}" type="datetimeFigureOut">
              <a:rPr lang="en-US" smtClean="0"/>
              <a:t>10/6/17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E35B66-E662-E04B-8067-62E9BC2FD803}" type="slidenum">
              <a:rPr lang="en-US" smtClean="0"/>
              <a:t>‹#›</a:t>
            </a:fld>
            <a:endParaRPr lang="en-US"/>
          </a:p>
        </p:txBody>
      </p:sp>
    </p:spTree>
    <p:extLst>
      <p:ext uri="{BB962C8B-B14F-4D97-AF65-F5344CB8AC3E}">
        <p14:creationId xmlns:p14="http://schemas.microsoft.com/office/powerpoint/2010/main" val="22151245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(Carolynn)</a:t>
            </a:r>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1</a:t>
            </a:fld>
            <a:endParaRPr lang="en-US"/>
          </a:p>
        </p:txBody>
      </p:sp>
    </p:spTree>
    <p:extLst>
      <p:ext uri="{BB962C8B-B14F-4D97-AF65-F5344CB8AC3E}">
        <p14:creationId xmlns:p14="http://schemas.microsoft.com/office/powerpoint/2010/main" val="2174800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037">
              <a:defRPr/>
            </a:pPr>
            <a:r>
              <a:rPr lang="en-US" dirty="0" smtClean="0"/>
              <a:t>The fundamental steps that should be considered in the development of travel policy…</a:t>
            </a:r>
            <a:endParaRPr lang="en-US" baseline="0" dirty="0" smtClean="0"/>
          </a:p>
          <a:p>
            <a:endParaRPr lang="en-US" dirty="0" smtClean="0"/>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b="1" dirty="0" smtClean="0"/>
              <a:t>Establish a Policy Development Support Team </a:t>
            </a:r>
            <a:r>
              <a:rPr lang="en-US" dirty="0" smtClean="0"/>
              <a:t>– </a:t>
            </a:r>
            <a:r>
              <a:rPr lang="en-US" sz="1200" baseline="0" dirty="0" smtClean="0"/>
              <a:t>For OSU, we incorporated a representative from Internal Audit (who does our compliance audits), and other key constituents of our policy including Athletics and Sponsored programs.  </a:t>
            </a:r>
            <a:r>
              <a:rPr lang="en-US" sz="1200" b="1" u="sng" baseline="0" dirty="0" smtClean="0"/>
              <a:t>Collaboration</a:t>
            </a:r>
            <a:r>
              <a:rPr lang="en-US" sz="1200" baseline="0" dirty="0" smtClean="0"/>
              <a:t> during the early stages of development ensures comprehension of the objectives and supportive buy-in.</a:t>
            </a:r>
          </a:p>
          <a:p>
            <a:pPr marL="457200" lvl="1" indent="0">
              <a:buFont typeface="+mj-lt"/>
              <a:buNone/>
            </a:pPr>
            <a:endParaRPr lang="en-US" dirty="0" smtClean="0"/>
          </a:p>
          <a:p>
            <a:pPr marL="457200" marR="0" lvl="1" indent="0" algn="l" defTabSz="457200" rtl="0" eaLnBrk="1" fontAlgn="auto" latinLnBrk="0" hangingPunct="1">
              <a:lnSpc>
                <a:spcPct val="100000"/>
              </a:lnSpc>
              <a:spcBef>
                <a:spcPts val="0"/>
              </a:spcBef>
              <a:spcAft>
                <a:spcPts val="0"/>
              </a:spcAft>
              <a:buClrTx/>
              <a:buSzTx/>
              <a:buFont typeface="+mj-lt"/>
              <a:buNone/>
              <a:tabLst/>
              <a:defRPr/>
            </a:pPr>
            <a:r>
              <a:rPr lang="en-US" sz="1200" b="1" kern="1200" dirty="0" smtClean="0">
                <a:solidFill>
                  <a:schemeClr val="tx1"/>
                </a:solidFill>
                <a:latin typeface="+mn-lt"/>
                <a:ea typeface="+mn-ea"/>
                <a:cs typeface="+mn-cs"/>
              </a:rPr>
              <a:t>2.	Define Objectives and Expectations - </a:t>
            </a:r>
            <a:r>
              <a:rPr lang="en-US" sz="1200" b="0" kern="1200" dirty="0" smtClean="0">
                <a:solidFill>
                  <a:schemeClr val="tx1"/>
                </a:solidFill>
                <a:latin typeface="+mn-lt"/>
                <a:ea typeface="+mn-ea"/>
                <a:cs typeface="+mn-cs"/>
              </a:rPr>
              <a:t>Determine if the main priority is reducing travel spend, 	abiding by external influences/rules or improving the overall well-being of your traveling 	employees…in most cases its all of the above.  To ensure compliance, travelers or arrangers 	shouldn’t get caught in the bureaucracy of the policy and make a poor or costly decision. </a:t>
            </a:r>
          </a:p>
          <a:p>
            <a:pPr marL="457200" lvl="1" indent="0" algn="l" defTabSz="457200" rtl="0" eaLnBrk="1" latinLnBrk="0" hangingPunct="1">
              <a:buFont typeface="+mj-lt"/>
              <a:buNone/>
            </a:pPr>
            <a:endParaRPr lang="en-US" sz="1200" b="1" kern="1200" dirty="0" smtClean="0">
              <a:solidFill>
                <a:schemeClr val="tx1"/>
              </a:solidFill>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 typeface="+mj-lt"/>
              <a:buNone/>
              <a:tabLst/>
              <a:defRPr/>
            </a:pPr>
            <a:r>
              <a:rPr lang="en-US" sz="1200" b="1" kern="1200" dirty="0" smtClean="0">
                <a:solidFill>
                  <a:schemeClr val="tx1"/>
                </a:solidFill>
                <a:latin typeface="+mn-lt"/>
                <a:ea typeface="+mn-ea"/>
                <a:cs typeface="+mn-cs"/>
              </a:rPr>
              <a:t>3.	Identify the Guiding Principles – </a:t>
            </a:r>
            <a:r>
              <a:rPr lang="en-US" sz="1200" b="0" kern="1200" dirty="0" smtClean="0">
                <a:solidFill>
                  <a:schemeClr val="tx1"/>
                </a:solidFill>
                <a:latin typeface="+mn-lt"/>
                <a:ea typeface="+mn-ea"/>
                <a:cs typeface="+mn-cs"/>
              </a:rPr>
              <a:t>these may be unique to your institution (values of 	institution, IRS requirements, federal/state governance) – ethical</a:t>
            </a:r>
            <a:r>
              <a:rPr lang="en-US" sz="1200" b="0" kern="1200" baseline="0" dirty="0" smtClean="0">
                <a:solidFill>
                  <a:schemeClr val="tx1"/>
                </a:solidFill>
                <a:latin typeface="+mn-lt"/>
                <a:ea typeface="+mn-ea"/>
                <a:cs typeface="+mn-cs"/>
              </a:rPr>
              <a:t> practices of State of Ohio</a:t>
            </a:r>
            <a:r>
              <a:rPr lang="en-US" sz="1200" b="1" kern="1200" dirty="0" smtClean="0">
                <a:solidFill>
                  <a:schemeClr val="tx1"/>
                </a:solidFill>
                <a:latin typeface="+mn-lt"/>
                <a:ea typeface="+mn-ea"/>
                <a:cs typeface="+mn-cs"/>
              </a:rPr>
              <a:t>	</a:t>
            </a:r>
          </a:p>
          <a:p>
            <a:pPr marL="457200" marR="0" lvl="1" indent="0" algn="l" defTabSz="457200" rtl="0" eaLnBrk="1" fontAlgn="auto" latinLnBrk="0" hangingPunct="1">
              <a:lnSpc>
                <a:spcPct val="100000"/>
              </a:lnSpc>
              <a:spcBef>
                <a:spcPts val="0"/>
              </a:spcBef>
              <a:spcAft>
                <a:spcPts val="0"/>
              </a:spcAft>
              <a:buClrTx/>
              <a:buSzTx/>
              <a:buFont typeface="+mj-lt"/>
              <a:buNone/>
              <a:tabLst/>
              <a:defRPr/>
            </a:pPr>
            <a:endParaRPr lang="en-US" sz="1200" b="1" kern="1200" dirty="0" smtClean="0">
              <a:solidFill>
                <a:schemeClr val="tx1"/>
              </a:solidFill>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 typeface="+mj-lt"/>
              <a:buNone/>
              <a:tabLst/>
              <a:defRPr/>
            </a:pPr>
            <a:r>
              <a:rPr lang="en-US" sz="1200" b="1" kern="1200" dirty="0" smtClean="0">
                <a:solidFill>
                  <a:schemeClr val="tx1"/>
                </a:solidFill>
                <a:latin typeface="+mn-lt"/>
                <a:ea typeface="+mn-ea"/>
                <a:cs typeface="+mn-cs"/>
              </a:rPr>
              <a:t>4.	Distinguish the Constituents - </a:t>
            </a:r>
            <a:r>
              <a:rPr lang="en-US" sz="1200" b="0" kern="1200" dirty="0" smtClean="0">
                <a:solidFill>
                  <a:schemeClr val="tx1"/>
                </a:solidFill>
                <a:latin typeface="+mn-lt"/>
                <a:ea typeface="+mn-ea"/>
                <a:cs typeface="+mn-cs"/>
              </a:rPr>
              <a:t>Make clear who will be subject to your travel policy</a:t>
            </a:r>
            <a:r>
              <a:rPr lang="en-US" sz="1200" b="0" kern="1200" baseline="0" dirty="0" smtClean="0">
                <a:solidFill>
                  <a:schemeClr val="tx1"/>
                </a:solidFill>
                <a:latin typeface="+mn-lt"/>
                <a:ea typeface="+mn-ea"/>
                <a:cs typeface="+mn-cs"/>
              </a:rPr>
              <a:t> and cover 	their specific needs – don’t leave out your travelers!!</a:t>
            </a:r>
            <a:endParaRPr lang="en-US" sz="1200" b="0" kern="1200" dirty="0" smtClean="0">
              <a:solidFill>
                <a:schemeClr val="tx1"/>
              </a:solidFill>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 typeface="+mj-lt"/>
              <a:buNone/>
              <a:tabLst/>
              <a:defRPr/>
            </a:pPr>
            <a:endParaRPr lang="en-US" sz="1200" b="1" kern="1200" dirty="0" smtClean="0">
              <a:solidFill>
                <a:schemeClr val="tx1"/>
              </a:solidFill>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 typeface="+mj-lt"/>
              <a:buNone/>
              <a:tabLst/>
              <a:defRPr/>
            </a:pPr>
            <a:r>
              <a:rPr lang="en-US" sz="1200" b="1" kern="1200" dirty="0" smtClean="0">
                <a:solidFill>
                  <a:schemeClr val="tx1"/>
                </a:solidFill>
                <a:latin typeface="+mn-lt"/>
                <a:ea typeface="+mn-ea"/>
                <a:cs typeface="+mn-cs"/>
              </a:rPr>
              <a:t>5.	Develop the Framework Guidelines – </a:t>
            </a:r>
            <a:r>
              <a:rPr lang="en-US" sz="1200" b="0" kern="1200" dirty="0" smtClean="0">
                <a:solidFill>
                  <a:schemeClr val="tx1"/>
                </a:solidFill>
                <a:latin typeface="+mn-lt"/>
                <a:ea typeface="+mn-ea"/>
                <a:cs typeface="+mn-cs"/>
              </a:rPr>
              <a:t>use a standard template, be consistent, keep it simple</a:t>
            </a:r>
          </a:p>
          <a:p>
            <a:pPr marL="457200" marR="0" lvl="1" indent="0" algn="l" defTabSz="457200" rtl="0" eaLnBrk="1" fontAlgn="auto" latinLnBrk="0" hangingPunct="1">
              <a:lnSpc>
                <a:spcPct val="100000"/>
              </a:lnSpc>
              <a:spcBef>
                <a:spcPts val="0"/>
              </a:spcBef>
              <a:spcAft>
                <a:spcPts val="0"/>
              </a:spcAft>
              <a:buClrTx/>
              <a:buSzTx/>
              <a:buFont typeface="+mj-lt"/>
              <a:buNone/>
              <a:tabLst/>
              <a:defRPr/>
            </a:pPr>
            <a:endParaRPr lang="en-US" sz="1200" b="1" kern="1200" dirty="0" smtClean="0">
              <a:solidFill>
                <a:schemeClr val="tx1"/>
              </a:solidFill>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 typeface="+mj-lt"/>
              <a:buNone/>
              <a:tabLst/>
              <a:defRPr/>
            </a:pPr>
            <a:r>
              <a:rPr lang="en-US" sz="1200" b="1" kern="1200" dirty="0" smtClean="0">
                <a:solidFill>
                  <a:schemeClr val="tx1"/>
                </a:solidFill>
                <a:latin typeface="+mn-lt"/>
                <a:ea typeface="+mn-ea"/>
                <a:cs typeface="+mn-cs"/>
              </a:rPr>
              <a:t>6.	Apply Writing Standards –</a:t>
            </a:r>
            <a:r>
              <a:rPr lang="en-US" sz="1200" b="0" kern="1200" dirty="0" smtClean="0">
                <a:solidFill>
                  <a:schemeClr val="tx1"/>
                </a:solidFill>
                <a:latin typeface="+mn-lt"/>
                <a:ea typeface="+mn-ea"/>
                <a:cs typeface="+mn-cs"/>
              </a:rPr>
              <a:t> be clear for interpretation by a diverse population (in my world the 	policy</a:t>
            </a:r>
            <a:r>
              <a:rPr lang="en-US" sz="1200" b="0" kern="1200" baseline="0" dirty="0" smtClean="0">
                <a:solidFill>
                  <a:schemeClr val="tx1"/>
                </a:solidFill>
                <a:latin typeface="+mn-lt"/>
                <a:ea typeface="+mn-ea"/>
                <a:cs typeface="+mn-cs"/>
              </a:rPr>
              <a:t> is being interpreted by everyone from </a:t>
            </a:r>
            <a:r>
              <a:rPr lang="en-US" sz="1200" b="0" kern="1200" dirty="0" smtClean="0">
                <a:solidFill>
                  <a:schemeClr val="tx1"/>
                </a:solidFill>
                <a:latin typeface="+mn-lt"/>
                <a:ea typeface="+mn-ea"/>
                <a:cs typeface="+mn-cs"/>
              </a:rPr>
              <a:t>students with international</a:t>
            </a:r>
            <a:r>
              <a:rPr lang="en-US" sz="1200" b="0" kern="1200" baseline="0" dirty="0" smtClean="0">
                <a:solidFill>
                  <a:schemeClr val="tx1"/>
                </a:solidFill>
                <a:latin typeface="+mn-lt"/>
                <a:ea typeface="+mn-ea"/>
                <a:cs typeface="+mn-cs"/>
              </a:rPr>
              <a:t> influences </a:t>
            </a:r>
            <a:r>
              <a:rPr lang="en-US" sz="1200" b="0" kern="1200" dirty="0" smtClean="0">
                <a:solidFill>
                  <a:schemeClr val="tx1"/>
                </a:solidFill>
                <a:latin typeface="+mn-lt"/>
                <a:ea typeface="+mn-ea"/>
                <a:cs typeface="+mn-cs"/>
              </a:rPr>
              <a:t>to faculty</a:t>
            </a:r>
            <a:r>
              <a:rPr lang="en-US" sz="1200" b="0" kern="1200" baseline="0" dirty="0" smtClean="0">
                <a:solidFill>
                  <a:schemeClr val="tx1"/>
                </a:solidFill>
                <a:latin typeface="+mn-lt"/>
                <a:ea typeface="+mn-ea"/>
                <a:cs typeface="+mn-cs"/>
              </a:rPr>
              <a:t> with 	a keen sense of legal ease for splitting vernacular hairs</a:t>
            </a:r>
            <a:endParaRPr lang="en-US" sz="1200" b="0" kern="1200" dirty="0" smtClean="0">
              <a:solidFill>
                <a:schemeClr val="tx1"/>
              </a:solidFill>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 typeface="+mj-lt"/>
              <a:buNone/>
              <a:tabLst/>
              <a:defRPr/>
            </a:pPr>
            <a:endParaRPr lang="en-US" sz="1200" b="1" kern="1200" dirty="0" smtClean="0">
              <a:solidFill>
                <a:schemeClr val="tx1"/>
              </a:solidFill>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 typeface="+mj-lt"/>
              <a:buNone/>
              <a:tabLst/>
              <a:defRPr/>
            </a:pPr>
            <a:r>
              <a:rPr lang="en-US" sz="1200" b="1" kern="1200" dirty="0" smtClean="0">
                <a:solidFill>
                  <a:schemeClr val="tx1"/>
                </a:solidFill>
                <a:latin typeface="+mn-lt"/>
                <a:ea typeface="+mn-ea"/>
                <a:cs typeface="+mn-cs"/>
              </a:rPr>
              <a:t>7.	Create Compliance Plan and Measurements – </a:t>
            </a:r>
            <a:r>
              <a:rPr lang="en-US" sz="1200" b="0" kern="1200" dirty="0" smtClean="0">
                <a:solidFill>
                  <a:schemeClr val="tx1"/>
                </a:solidFill>
                <a:latin typeface="+mn-lt"/>
                <a:ea typeface="+mn-ea"/>
                <a:cs typeface="+mn-cs"/>
              </a:rPr>
              <a:t>determine how measurement is performed 	and how frequent to determine the success of your policy</a:t>
            </a:r>
            <a:r>
              <a:rPr lang="en-US" sz="1200" b="0" kern="1200" baseline="0" dirty="0" smtClean="0">
                <a:solidFill>
                  <a:schemeClr val="tx1"/>
                </a:solidFill>
                <a:latin typeface="+mn-lt"/>
                <a:ea typeface="+mn-ea"/>
                <a:cs typeface="+mn-cs"/>
              </a:rPr>
              <a:t> and if it is doing its job to promote 	compliance</a:t>
            </a:r>
            <a:endParaRPr lang="en-US" sz="1200" b="0" kern="1200" dirty="0" smtClean="0">
              <a:solidFill>
                <a:schemeClr val="tx1"/>
              </a:solidFill>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 typeface="+mj-lt"/>
              <a:buNone/>
              <a:tabLst/>
              <a:defRPr/>
            </a:pPr>
            <a:endParaRPr lang="en-US" sz="1200" b="1" kern="1200" dirty="0" smtClean="0">
              <a:solidFill>
                <a:schemeClr val="tx1"/>
              </a:solidFill>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 typeface="+mj-lt"/>
              <a:buNone/>
              <a:tabLst/>
              <a:defRPr/>
            </a:pPr>
            <a:r>
              <a:rPr lang="en-US" sz="1200" b="1" kern="1200" dirty="0" smtClean="0">
                <a:solidFill>
                  <a:schemeClr val="tx1"/>
                </a:solidFill>
                <a:latin typeface="+mn-lt"/>
                <a:ea typeface="+mn-ea"/>
                <a:cs typeface="+mn-cs"/>
              </a:rPr>
              <a:t>8.	Communicate, Publish and Distribute - </a:t>
            </a:r>
            <a:r>
              <a:rPr lang="en-US" sz="1200" b="0" kern="1200" dirty="0" smtClean="0">
                <a:solidFill>
                  <a:schemeClr val="tx1"/>
                </a:solidFill>
                <a:latin typeface="+mn-lt"/>
                <a:ea typeface="+mn-ea"/>
                <a:cs typeface="+mn-cs"/>
              </a:rPr>
              <a:t>a business travel policy is only as strong as the 	traveler’s 	and arranger’s awareness of it. So having an effective strategy in place to 	communicate your 	policy is vital to ensure smooth implementation and achieve maximum compliance.</a:t>
            </a:r>
            <a:r>
              <a:rPr lang="en-US" sz="1200" b="1" kern="1200" dirty="0" smtClean="0">
                <a:solidFill>
                  <a:schemeClr val="tx1"/>
                </a:solidFill>
                <a:latin typeface="+mn-lt"/>
                <a:ea typeface="+mn-ea"/>
                <a:cs typeface="+mn-cs"/>
              </a:rPr>
              <a:t> </a:t>
            </a:r>
          </a:p>
          <a:p>
            <a:pPr marL="457200" lvl="1" indent="0">
              <a:buFont typeface="+mj-l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10</a:t>
            </a:fld>
            <a:endParaRPr lang="en-US"/>
          </a:p>
        </p:txBody>
      </p:sp>
    </p:spTree>
    <p:extLst>
      <p:ext uri="{BB962C8B-B14F-4D97-AF65-F5344CB8AC3E}">
        <p14:creationId xmlns:p14="http://schemas.microsoft.com/office/powerpoint/2010/main" val="371791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build it they will come…but will they come?</a:t>
            </a:r>
          </a:p>
          <a:p>
            <a:endParaRPr lang="en-US" dirty="0" smtClean="0"/>
          </a:p>
          <a:p>
            <a:r>
              <a:rPr lang="en-US" dirty="0" smtClean="0"/>
              <a:t>The assumption</a:t>
            </a:r>
            <a:r>
              <a:rPr lang="en-US" baseline="0" dirty="0" smtClean="0"/>
              <a:t> is that</a:t>
            </a:r>
            <a:r>
              <a:rPr lang="en-US" dirty="0" smtClean="0"/>
              <a:t>…if you build it they will find it…read it front to back </a:t>
            </a:r>
            <a:r>
              <a:rPr lang="en-US" b="1" u="sng" dirty="0" smtClean="0"/>
              <a:t>before</a:t>
            </a:r>
            <a:r>
              <a:rPr lang="en-US" dirty="0" smtClean="0"/>
              <a:t> traveling…understand</a:t>
            </a:r>
            <a:r>
              <a:rPr lang="en-US" baseline="0" dirty="0" smtClean="0"/>
              <a:t> it </a:t>
            </a:r>
            <a:r>
              <a:rPr lang="en-US" dirty="0" smtClean="0"/>
              <a:t>and ultimately abide by the content fully,</a:t>
            </a:r>
            <a:r>
              <a:rPr lang="en-US" baseline="0" dirty="0" smtClean="0"/>
              <a:t> right?</a:t>
            </a:r>
            <a:endParaRPr lang="en-US" dirty="0" smtClean="0"/>
          </a:p>
          <a:p>
            <a:endParaRPr lang="en-US" baseline="0" dirty="0" smtClean="0"/>
          </a:p>
          <a:p>
            <a:pPr defTabSz="919037">
              <a:defRPr/>
            </a:pPr>
            <a:r>
              <a:rPr lang="en-US" dirty="0" smtClean="0"/>
              <a:t>Establishing compliance</a:t>
            </a:r>
            <a:r>
              <a:rPr lang="en-US" baseline="0" dirty="0" smtClean="0"/>
              <a:t> with our </a:t>
            </a:r>
            <a:r>
              <a:rPr lang="en-US" dirty="0" smtClean="0"/>
              <a:t> policies does not begin and end with the introduction and distribution of rules and regulations.   It takes the right amount of collaboration, the right types of communication mediums, and the right methods to measure compliance that will demonstrate a successful policy.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11</a:t>
            </a:fld>
            <a:endParaRPr lang="en-US"/>
          </a:p>
        </p:txBody>
      </p:sp>
    </p:spTree>
    <p:extLst>
      <p:ext uri="{BB962C8B-B14F-4D97-AF65-F5344CB8AC3E}">
        <p14:creationId xmlns:p14="http://schemas.microsoft.com/office/powerpoint/2010/main" val="316743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037">
              <a:defRPr/>
            </a:pPr>
            <a:endParaRPr lang="en-US" baseline="0" dirty="0" smtClean="0"/>
          </a:p>
          <a:p>
            <a:pPr defTabSz="919037">
              <a:defRPr/>
            </a:pPr>
            <a:r>
              <a:rPr lang="en-US" baseline="0" dirty="0" smtClean="0"/>
              <a:t>Sound familiar?</a:t>
            </a:r>
          </a:p>
          <a:p>
            <a:pPr defTabSz="919037">
              <a:defRPr/>
            </a:pPr>
            <a:endParaRPr lang="en-US" baseline="0" dirty="0" smtClean="0"/>
          </a:p>
          <a:p>
            <a:pPr defTabSz="919037">
              <a:defRPr/>
            </a:pPr>
            <a:r>
              <a:rPr lang="en-US" baseline="0" dirty="0" smtClean="0"/>
              <a:t>These are just a few of the questions we all hear on a frequent basis.  Could it be that our traveler’s awareness of policy is limited by their accessibility to it, their knowledge of it?  How do we drive ongoing compliance of our policy if our travelers are not privy to its existence.</a:t>
            </a:r>
          </a:p>
          <a:p>
            <a:pPr defTabSz="919037">
              <a:defRPr/>
            </a:pPr>
            <a:endParaRPr lang="en-US" baseline="0" dirty="0" smtClean="0"/>
          </a:p>
          <a:p>
            <a:pPr defTabSz="919037">
              <a:defRPr/>
            </a:pPr>
            <a:r>
              <a:rPr lang="en-US" baseline="0" dirty="0" smtClean="0"/>
              <a:t>How do we make them partners in the compliance goal?</a:t>
            </a:r>
          </a:p>
          <a:p>
            <a:pPr defTabSz="919037">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12</a:t>
            </a:fld>
            <a:endParaRPr lang="en-US"/>
          </a:p>
        </p:txBody>
      </p:sp>
    </p:spTree>
    <p:extLst>
      <p:ext uri="{BB962C8B-B14F-4D97-AF65-F5344CB8AC3E}">
        <p14:creationId xmlns:p14="http://schemas.microsoft.com/office/powerpoint/2010/main" val="1058606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matter what type of institution your university is associated (public or private, big spend</a:t>
            </a:r>
            <a:r>
              <a:rPr lang="en-US" baseline="0" dirty="0" smtClean="0"/>
              <a:t> or small</a:t>
            </a:r>
            <a:r>
              <a:rPr lang="en-US" dirty="0" smtClean="0"/>
              <a:t>), policy compliance is an essential part of operations and ultimately</a:t>
            </a:r>
            <a:r>
              <a:rPr lang="en-US" baseline="0" dirty="0" smtClean="0"/>
              <a:t> critical to ensuring the protection of your institution and its </a:t>
            </a:r>
            <a:r>
              <a:rPr lang="en-US" baseline="0" dirty="0" err="1" smtClean="0"/>
              <a:t>constinuents</a:t>
            </a:r>
            <a:r>
              <a:rPr lang="en-US" dirty="0" smtClean="0"/>
              <a:t>.  Its not established to create extra burden</a:t>
            </a:r>
            <a:br>
              <a:rPr lang="en-US" dirty="0" smtClean="0"/>
            </a:br>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13</a:t>
            </a:fld>
            <a:endParaRPr lang="en-US"/>
          </a:p>
        </p:txBody>
      </p:sp>
    </p:spTree>
    <p:extLst>
      <p:ext uri="{BB962C8B-B14F-4D97-AF65-F5344CB8AC3E}">
        <p14:creationId xmlns:p14="http://schemas.microsoft.com/office/powerpoint/2010/main" val="3131830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Enforcing compliance in your travel policy will ensure</a:t>
            </a:r>
            <a:r>
              <a:rPr lang="en-US" baseline="0" dirty="0" smtClean="0"/>
              <a:t> funding is protected</a:t>
            </a:r>
            <a:r>
              <a:rPr lang="en-US" dirty="0" smtClean="0"/>
              <a:t> and potential rule violations</a:t>
            </a:r>
            <a:r>
              <a:rPr lang="en-US" baseline="0" dirty="0" smtClean="0"/>
              <a:t> are detected before incurring costly penalties for </a:t>
            </a:r>
            <a:r>
              <a:rPr lang="en-US" dirty="0" smtClean="0"/>
              <a:t>your institutions and its constituents.</a:t>
            </a:r>
          </a:p>
          <a:p>
            <a:pPr marL="628650" lvl="1" indent="-171450">
              <a:buFont typeface="Arial" panose="020B0604020202020204" pitchFamily="34" charset="0"/>
              <a:buChar char="•"/>
            </a:pPr>
            <a:endParaRPr lang="en-US" dirty="0" smtClean="0"/>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Policy compliance can also</a:t>
            </a:r>
            <a:r>
              <a:rPr lang="en-US" baseline="0" dirty="0" smtClean="0"/>
              <a:t> demonstrate the satisfaction of the employee through consistent expectation messages </a:t>
            </a:r>
            <a:r>
              <a:rPr lang="en-US" dirty="0" smtClean="0"/>
              <a:t>for employee behavior, not to mention improvements to timely processing of reimbursements</a:t>
            </a:r>
            <a:r>
              <a:rPr lang="en-US" baseline="0" dirty="0" smtClean="0"/>
              <a:t>…this allows</a:t>
            </a:r>
            <a:r>
              <a:rPr lang="en-US" dirty="0" smtClean="0"/>
              <a:t> your staff stay focused on your organization’s broader goals, and helps operations run smoothly.</a:t>
            </a:r>
          </a:p>
          <a:p>
            <a:pPr marL="628650" lvl="1"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	Lastly, compliance results can allow institutions to strive for measurable</a:t>
            </a:r>
            <a:r>
              <a:rPr lang="en-US" baseline="0" dirty="0" smtClean="0"/>
              <a:t> output that can be used to 	leverage other cost savings or revenue earning initiatives</a:t>
            </a:r>
            <a:r>
              <a:rPr lang="en-US" dirty="0" smtClean="0"/>
              <a:t>.</a:t>
            </a:r>
          </a:p>
          <a:p>
            <a:pPr marL="0" indent="0">
              <a:buFont typeface="Arial" panose="020B0604020202020204" pitchFamily="34" charset="0"/>
              <a:buNone/>
            </a:pPr>
            <a:endParaRPr lang="en-US"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smtClean="0"/>
              <a:t>The results of having policy compliance can be extensive….our list may not be inclusive of all possible results for your institution, but should give you a pretty good idea of the security and successes that come from compliance…let’s now consider the compliance approaches…</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42E35B66-E662-E04B-8067-62E9BC2FD803}" type="slidenum">
              <a:rPr lang="en-US" smtClean="0"/>
              <a:t>14</a:t>
            </a:fld>
            <a:endParaRPr lang="en-US"/>
          </a:p>
        </p:txBody>
      </p:sp>
    </p:spTree>
    <p:extLst>
      <p:ext uri="{BB962C8B-B14F-4D97-AF65-F5344CB8AC3E}">
        <p14:creationId xmlns:p14="http://schemas.microsoft.com/office/powerpoint/2010/main" val="1327934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(Carolynn)</a:t>
            </a:r>
          </a:p>
          <a:p>
            <a:r>
              <a:rPr lang="en-US" baseline="0" dirty="0" smtClean="0"/>
              <a:t>So how do you implement a compliance approach…what kind of approach?</a:t>
            </a:r>
          </a:p>
          <a:p>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15</a:t>
            </a:fld>
            <a:endParaRPr lang="en-US"/>
          </a:p>
        </p:txBody>
      </p:sp>
    </p:spTree>
    <p:extLst>
      <p:ext uri="{BB962C8B-B14F-4D97-AF65-F5344CB8AC3E}">
        <p14:creationId xmlns:p14="http://schemas.microsoft.com/office/powerpoint/2010/main" val="2087906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(Carolynn)</a:t>
            </a:r>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16</a:t>
            </a:fld>
            <a:endParaRPr lang="en-US"/>
          </a:p>
        </p:txBody>
      </p:sp>
    </p:spTree>
    <p:extLst>
      <p:ext uri="{BB962C8B-B14F-4D97-AF65-F5344CB8AC3E}">
        <p14:creationId xmlns:p14="http://schemas.microsoft.com/office/powerpoint/2010/main" val="251316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(Carolynn)</a:t>
            </a:r>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17</a:t>
            </a:fld>
            <a:endParaRPr lang="en-US"/>
          </a:p>
        </p:txBody>
      </p:sp>
    </p:spTree>
    <p:extLst>
      <p:ext uri="{BB962C8B-B14F-4D97-AF65-F5344CB8AC3E}">
        <p14:creationId xmlns:p14="http://schemas.microsoft.com/office/powerpoint/2010/main" val="461382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(Carolynn)</a:t>
            </a:r>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18</a:t>
            </a:fld>
            <a:endParaRPr lang="en-US"/>
          </a:p>
        </p:txBody>
      </p:sp>
    </p:spTree>
    <p:extLst>
      <p:ext uri="{BB962C8B-B14F-4D97-AF65-F5344CB8AC3E}">
        <p14:creationId xmlns:p14="http://schemas.microsoft.com/office/powerpoint/2010/main" val="3407509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(Carolynn)</a:t>
            </a:r>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19</a:t>
            </a:fld>
            <a:endParaRPr lang="en-US"/>
          </a:p>
        </p:txBody>
      </p:sp>
    </p:spTree>
    <p:extLst>
      <p:ext uri="{BB962C8B-B14F-4D97-AF65-F5344CB8AC3E}">
        <p14:creationId xmlns:p14="http://schemas.microsoft.com/office/powerpoint/2010/main" val="1993878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(Carolynn)</a:t>
            </a:r>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2</a:t>
            </a:fld>
            <a:endParaRPr lang="en-US"/>
          </a:p>
        </p:txBody>
      </p:sp>
    </p:spTree>
    <p:extLst>
      <p:ext uri="{BB962C8B-B14F-4D97-AF65-F5344CB8AC3E}">
        <p14:creationId xmlns:p14="http://schemas.microsoft.com/office/powerpoint/2010/main" val="1429424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(Carolynn)</a:t>
            </a:r>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20</a:t>
            </a:fld>
            <a:endParaRPr lang="en-US"/>
          </a:p>
        </p:txBody>
      </p:sp>
    </p:spTree>
    <p:extLst>
      <p:ext uri="{BB962C8B-B14F-4D97-AF65-F5344CB8AC3E}">
        <p14:creationId xmlns:p14="http://schemas.microsoft.com/office/powerpoint/2010/main" val="1414271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(Carolynn)</a:t>
            </a:r>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21</a:t>
            </a:fld>
            <a:endParaRPr lang="en-US"/>
          </a:p>
        </p:txBody>
      </p:sp>
    </p:spTree>
    <p:extLst>
      <p:ext uri="{BB962C8B-B14F-4D97-AF65-F5344CB8AC3E}">
        <p14:creationId xmlns:p14="http://schemas.microsoft.com/office/powerpoint/2010/main" val="588305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(Carolynn)</a:t>
            </a:r>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22</a:t>
            </a:fld>
            <a:endParaRPr lang="en-US"/>
          </a:p>
        </p:txBody>
      </p:sp>
    </p:spTree>
    <p:extLst>
      <p:ext uri="{BB962C8B-B14F-4D97-AF65-F5344CB8AC3E}">
        <p14:creationId xmlns:p14="http://schemas.microsoft.com/office/powerpoint/2010/main" val="81467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(Carolynn)</a:t>
            </a:r>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23</a:t>
            </a:fld>
            <a:endParaRPr lang="en-US"/>
          </a:p>
        </p:txBody>
      </p:sp>
    </p:spTree>
    <p:extLst>
      <p:ext uri="{BB962C8B-B14F-4D97-AF65-F5344CB8AC3E}">
        <p14:creationId xmlns:p14="http://schemas.microsoft.com/office/powerpoint/2010/main" val="3387566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(Carolynn)</a:t>
            </a:r>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24</a:t>
            </a:fld>
            <a:endParaRPr lang="en-US"/>
          </a:p>
        </p:txBody>
      </p:sp>
    </p:spTree>
    <p:extLst>
      <p:ext uri="{BB962C8B-B14F-4D97-AF65-F5344CB8AC3E}">
        <p14:creationId xmlns:p14="http://schemas.microsoft.com/office/powerpoint/2010/main" val="452844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(Carolynn)</a:t>
            </a:r>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25</a:t>
            </a:fld>
            <a:endParaRPr lang="en-US"/>
          </a:p>
        </p:txBody>
      </p:sp>
    </p:spTree>
    <p:extLst>
      <p:ext uri="{BB962C8B-B14F-4D97-AF65-F5344CB8AC3E}">
        <p14:creationId xmlns:p14="http://schemas.microsoft.com/office/powerpoint/2010/main" val="156222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(Carolynn)</a:t>
            </a:r>
          </a:p>
          <a:p>
            <a:endParaRPr lang="en-US" b="0" dirty="0" smtClean="0"/>
          </a:p>
          <a:p>
            <a:r>
              <a:rPr lang="en-US" b="0" dirty="0" smtClean="0"/>
              <a:t>Our Audit and compliance team:</a:t>
            </a:r>
          </a:p>
          <a:p>
            <a:r>
              <a:rPr lang="en-US" b="0" dirty="0" smtClean="0"/>
              <a:t>*Administration</a:t>
            </a:r>
            <a:r>
              <a:rPr lang="en-US" b="0" baseline="0" dirty="0" smtClean="0"/>
              <a:t> of our </a:t>
            </a:r>
            <a:r>
              <a:rPr lang="en-US" b="0" baseline="0" dirty="0" err="1" smtClean="0"/>
              <a:t>PCard</a:t>
            </a:r>
            <a:r>
              <a:rPr lang="en-US" b="0" baseline="0" dirty="0" smtClean="0"/>
              <a:t> program, consisting or over 6,000 </a:t>
            </a:r>
            <a:r>
              <a:rPr lang="en-US" b="0" baseline="0" dirty="0" err="1" smtClean="0"/>
              <a:t>PCards</a:t>
            </a:r>
            <a:r>
              <a:rPr lang="en-US" b="0" baseline="0" dirty="0" smtClean="0"/>
              <a:t> with an annual spend of approximately $90M</a:t>
            </a:r>
          </a:p>
          <a:p>
            <a:r>
              <a:rPr lang="en-US" b="0" baseline="0" dirty="0" smtClean="0"/>
              <a:t>*Administration of the U-M Travel &amp; Expense System (Concur) which sees over 140,000 expense report a year</a:t>
            </a:r>
          </a:p>
          <a:p>
            <a:r>
              <a:rPr lang="en-US" b="0" baseline="0" dirty="0" smtClean="0"/>
              <a:t>*Work with our procurement team to fulfill the “travel manager” position</a:t>
            </a:r>
            <a:endParaRPr lang="en-US" b="0" dirty="0" smtClean="0"/>
          </a:p>
          <a:p>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3</a:t>
            </a:fld>
            <a:endParaRPr lang="en-US"/>
          </a:p>
        </p:txBody>
      </p:sp>
    </p:spTree>
    <p:extLst>
      <p:ext uri="{BB962C8B-B14F-4D97-AF65-F5344CB8AC3E}">
        <p14:creationId xmlns:p14="http://schemas.microsoft.com/office/powerpoint/2010/main" val="4281016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(Carolynn)</a:t>
            </a:r>
          </a:p>
          <a:p>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4</a:t>
            </a:fld>
            <a:endParaRPr lang="en-US"/>
          </a:p>
        </p:txBody>
      </p:sp>
    </p:spTree>
    <p:extLst>
      <p:ext uri="{BB962C8B-B14F-4D97-AF65-F5344CB8AC3E}">
        <p14:creationId xmlns:p14="http://schemas.microsoft.com/office/powerpoint/2010/main" val="2977646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(Carolynn)</a:t>
            </a:r>
          </a:p>
          <a:p>
            <a:endParaRPr lang="en-US" b="0" dirty="0" smtClean="0"/>
          </a:p>
          <a:p>
            <a:r>
              <a:rPr lang="en-US" b="0" dirty="0" smtClean="0"/>
              <a:t>Our Audit and compliance team:</a:t>
            </a:r>
          </a:p>
          <a:p>
            <a:r>
              <a:rPr lang="en-US" b="0" dirty="0" smtClean="0"/>
              <a:t>*Administration</a:t>
            </a:r>
            <a:r>
              <a:rPr lang="en-US" b="0" baseline="0" dirty="0" smtClean="0"/>
              <a:t> of our </a:t>
            </a:r>
            <a:r>
              <a:rPr lang="en-US" b="0" baseline="0" dirty="0" err="1" smtClean="0"/>
              <a:t>PCard</a:t>
            </a:r>
            <a:r>
              <a:rPr lang="en-US" b="0" baseline="0" dirty="0" smtClean="0"/>
              <a:t> program, consisting or over 6,000 </a:t>
            </a:r>
            <a:r>
              <a:rPr lang="en-US" b="0" baseline="0" dirty="0" err="1" smtClean="0"/>
              <a:t>PCards</a:t>
            </a:r>
            <a:r>
              <a:rPr lang="en-US" b="0" baseline="0" dirty="0" smtClean="0"/>
              <a:t> with an annual spend of approximately $90M</a:t>
            </a:r>
          </a:p>
          <a:p>
            <a:r>
              <a:rPr lang="en-US" b="0" baseline="0" dirty="0" smtClean="0"/>
              <a:t>*Administration of the U-M Travel &amp; Expense System (Concur) which sees over 140,000 expense report a year</a:t>
            </a:r>
          </a:p>
          <a:p>
            <a:r>
              <a:rPr lang="en-US" b="0" baseline="0" dirty="0" smtClean="0"/>
              <a:t>*Work with our procurement team to fulfill the “travel manager” position</a:t>
            </a:r>
          </a:p>
          <a:p>
            <a:endParaRPr lang="en-US" b="0" baseline="0" dirty="0" smtClean="0"/>
          </a:p>
          <a:p>
            <a:r>
              <a:rPr lang="en-US" b="0" baseline="0" dirty="0" smtClean="0"/>
              <a:t>“Block M” transition</a:t>
            </a:r>
            <a:endParaRPr lang="en-US" b="0" dirty="0" smtClean="0"/>
          </a:p>
          <a:p>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5</a:t>
            </a:fld>
            <a:endParaRPr lang="en-US"/>
          </a:p>
        </p:txBody>
      </p:sp>
    </p:spTree>
    <p:extLst>
      <p:ext uri="{BB962C8B-B14F-4D97-AF65-F5344CB8AC3E}">
        <p14:creationId xmlns:p14="http://schemas.microsoft.com/office/powerpoint/2010/main" val="3150466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that’s interesting</a:t>
            </a:r>
            <a:r>
              <a:rPr lang="en-US" baseline="0" dirty="0" smtClean="0"/>
              <a:t> Carolynn, given we make it our mission to strike out that block M in our neighborhood.</a:t>
            </a:r>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6</a:t>
            </a:fld>
            <a:endParaRPr lang="en-US"/>
          </a:p>
        </p:txBody>
      </p:sp>
    </p:spTree>
    <p:extLst>
      <p:ext uri="{BB962C8B-B14F-4D97-AF65-F5344CB8AC3E}">
        <p14:creationId xmlns:p14="http://schemas.microsoft.com/office/powerpoint/2010/main" val="3101111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Wingdings" panose="05000000000000000000" pitchFamily="2" charset="2"/>
              <a:buNone/>
            </a:pPr>
            <a:r>
              <a:rPr lang="en-US" sz="1000" dirty="0" smtClean="0"/>
              <a:t>(Marie) – 1.5</a:t>
            </a:r>
            <a:r>
              <a:rPr lang="en-US" sz="1000" baseline="0" dirty="0" smtClean="0"/>
              <a:t> minute</a:t>
            </a:r>
            <a:r>
              <a:rPr lang="en-US" sz="1000" dirty="0" smtClean="0"/>
              <a:t/>
            </a:r>
            <a:br>
              <a:rPr lang="en-US" sz="1000" dirty="0" smtClean="0"/>
            </a:br>
            <a:endParaRPr lang="en-US" sz="1000" dirty="0" smtClean="0"/>
          </a:p>
          <a:p>
            <a:r>
              <a:rPr lang="en-US" sz="1000" baseline="0" dirty="0" smtClean="0"/>
              <a:t>Nice Segway, right?  </a:t>
            </a:r>
          </a:p>
          <a:p>
            <a:endParaRPr lang="en-US" sz="1000" baseline="0" dirty="0" smtClean="0"/>
          </a:p>
          <a:p>
            <a:r>
              <a:rPr lang="en-US" sz="1000" baseline="0" dirty="0" smtClean="0"/>
              <a:t>For those of you who know college football, particularly in the </a:t>
            </a:r>
            <a:r>
              <a:rPr lang="en-US" sz="1000" baseline="0" dirty="0" err="1" smtClean="0"/>
              <a:t>midwest</a:t>
            </a:r>
            <a:r>
              <a:rPr lang="en-US" sz="1000" baseline="0" dirty="0" smtClean="0"/>
              <a:t> … Carolynn and I felt we needed to cut to the chase and acknowledge the elephant in the room and reassure all that in spite of a rigid football rivalry between our institutions athletic program, we have been long time collaborators through the Big 10 in our mission to strive for success in our Travel Programs.</a:t>
            </a:r>
          </a:p>
          <a:p>
            <a:endParaRPr lang="en-US" sz="1000" baseline="0" dirty="0" smtClean="0"/>
          </a:p>
          <a:p>
            <a:r>
              <a:rPr lang="en-US" sz="1000" dirty="0" smtClean="0"/>
              <a:t>With that</a:t>
            </a:r>
            <a:r>
              <a:rPr lang="en-US" sz="1000" baseline="0" dirty="0" smtClean="0"/>
              <a:t> out of the way…</a:t>
            </a:r>
            <a:r>
              <a:rPr lang="en-US" sz="1000" dirty="0" smtClean="0"/>
              <a:t>Good Afternoon…My name is Marie Peterson and I’m the Travel Manager for </a:t>
            </a:r>
            <a:r>
              <a:rPr lang="en-US" sz="1000" b="1" u="sng" dirty="0" smtClean="0"/>
              <a:t>The</a:t>
            </a:r>
            <a:r>
              <a:rPr lang="en-US" sz="1000" dirty="0" smtClean="0"/>
              <a:t> Ohio State</a:t>
            </a:r>
            <a:r>
              <a:rPr lang="en-US" sz="1000" baseline="0" dirty="0" smtClean="0"/>
              <a:t> University.  </a:t>
            </a:r>
          </a:p>
          <a:p>
            <a:endParaRPr lang="en-US" sz="1000" b="0" baseline="0" dirty="0" smtClean="0"/>
          </a:p>
          <a:p>
            <a:r>
              <a:rPr lang="en-US" sz="1000" b="0" baseline="0" dirty="0" smtClean="0"/>
              <a:t>At little bit about OSU…</a:t>
            </a:r>
            <a:endParaRPr lang="en-US" sz="1000" baseline="0" dirty="0" smtClean="0"/>
          </a:p>
          <a:p>
            <a:pPr lvl="0">
              <a:buFont typeface="Wingdings" panose="05000000000000000000" pitchFamily="2" charset="2"/>
              <a:buNone/>
            </a:pPr>
            <a:endParaRPr lang="en-US" sz="1000" dirty="0" smtClean="0"/>
          </a:p>
          <a:p>
            <a:pPr lvl="0">
              <a:buFont typeface="Wingdings" panose="05000000000000000000" pitchFamily="2" charset="2"/>
              <a:buChar char="Ø"/>
            </a:pPr>
            <a:r>
              <a:rPr lang="en-US" sz="1000" dirty="0" smtClean="0"/>
              <a:t>Our current policy</a:t>
            </a:r>
            <a:r>
              <a:rPr lang="en-US" sz="1000" baseline="0" dirty="0" smtClean="0"/>
              <a:t> was a collaborative effort with a last release date of</a:t>
            </a:r>
            <a:r>
              <a:rPr lang="en-US" sz="1000" dirty="0" smtClean="0"/>
              <a:t> October 2015 with an intended purpose to appropriately</a:t>
            </a:r>
            <a:r>
              <a:rPr lang="en-US" sz="1000" baseline="0" dirty="0" smtClean="0"/>
              <a:t> drive over $40M worth of travel spend.</a:t>
            </a:r>
            <a:endParaRPr lang="en-US" sz="1000" dirty="0" smtClean="0"/>
          </a:p>
          <a:p>
            <a:pPr lvl="0">
              <a:buFont typeface="Wingdings" panose="05000000000000000000" pitchFamily="2" charset="2"/>
              <a:buChar char="Ø"/>
            </a:pPr>
            <a:r>
              <a:rPr lang="en-US" sz="1000" dirty="0" smtClean="0"/>
              <a:t>Audit for Compliance by each college’s Service Center and by Internal</a:t>
            </a:r>
            <a:r>
              <a:rPr lang="en-US" sz="1000" baseline="0" dirty="0" smtClean="0"/>
              <a:t> Audit; frequency annually</a:t>
            </a:r>
            <a:endParaRPr lang="en-US" sz="1000" dirty="0" smtClean="0"/>
          </a:p>
          <a:p>
            <a:pPr lvl="0">
              <a:buFont typeface="Wingdings" panose="05000000000000000000" pitchFamily="2" charset="2"/>
              <a:buChar char="Ø"/>
            </a:pPr>
            <a:r>
              <a:rPr lang="en-US" sz="1000" dirty="0" smtClean="0"/>
              <a:t>Compliance Initiatives:</a:t>
            </a:r>
          </a:p>
          <a:p>
            <a:pPr lvl="1"/>
            <a:r>
              <a:rPr lang="en-US" sz="1000" dirty="0" smtClean="0"/>
              <a:t>Working toward mandate of TMC and rental Car Contract to increase compliance to secure improvements</a:t>
            </a:r>
            <a:r>
              <a:rPr lang="en-US" sz="1000" baseline="0" dirty="0" smtClean="0"/>
              <a:t> with duty of care and the university’s efficiency plan</a:t>
            </a:r>
          </a:p>
          <a:p>
            <a:pPr lvl="1"/>
            <a:endParaRPr lang="en-US" sz="1000" baseline="0" dirty="0" smtClean="0"/>
          </a:p>
          <a:p>
            <a:pPr defTabSz="919037">
              <a:defRPr/>
            </a:pPr>
            <a:r>
              <a:rPr lang="en-US" baseline="0" dirty="0" smtClean="0"/>
              <a:t>Ok, enough about us…We invited you to our session today to discuss policy (again)…or more specifically driving compliance of our travel policies.</a:t>
            </a:r>
          </a:p>
          <a:p>
            <a:pPr defTabSz="919037">
              <a:defRPr/>
            </a:pPr>
            <a:endParaRPr lang="en-US" baseline="0" dirty="0" smtClean="0"/>
          </a:p>
          <a:p>
            <a:pPr defTabSz="919037">
              <a:defRPr/>
            </a:pPr>
            <a:r>
              <a:rPr lang="en-US" baseline="0" dirty="0" smtClean="0"/>
              <a:t>To set the foundation of our discussion on compliance achieved through collaboration, we going to do a quick flashback to the SCTEM presentation of 2016 (titled Travel Policy in Higher Education)…</a:t>
            </a:r>
            <a:endParaRPr lang="en-US" sz="1000" dirty="0" smtClean="0"/>
          </a:p>
          <a:p>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7</a:t>
            </a:fld>
            <a:endParaRPr lang="en-US"/>
          </a:p>
        </p:txBody>
      </p:sp>
    </p:spTree>
    <p:extLst>
      <p:ext uri="{BB962C8B-B14F-4D97-AF65-F5344CB8AC3E}">
        <p14:creationId xmlns:p14="http://schemas.microsoft.com/office/powerpoint/2010/main" val="3774973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919037">
              <a:defRPr/>
            </a:pPr>
            <a:r>
              <a:rPr lang="en-US" baseline="0" dirty="0" smtClean="0"/>
              <a:t>(Marie) – 35 sec.</a:t>
            </a:r>
          </a:p>
          <a:p>
            <a:pPr defTabSz="919037">
              <a:defRPr/>
            </a:pPr>
            <a:r>
              <a:rPr lang="en-US" baseline="0" dirty="0" smtClean="0"/>
              <a:t>…this will be a brief refresher for last year’s attendees, where we covered the policy basics and fundamental steps involved in the construction of travel policy in higher education in order for it to be effectively structured for compliance.</a:t>
            </a:r>
          </a:p>
          <a:p>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8</a:t>
            </a:fld>
            <a:endParaRPr lang="en-US"/>
          </a:p>
        </p:txBody>
      </p:sp>
    </p:spTree>
    <p:extLst>
      <p:ext uri="{BB962C8B-B14F-4D97-AF65-F5344CB8AC3E}">
        <p14:creationId xmlns:p14="http://schemas.microsoft.com/office/powerpoint/2010/main" val="48910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919037">
              <a:defRPr/>
            </a:pPr>
            <a:r>
              <a:rPr lang="en-US" dirty="0" smtClean="0"/>
              <a:t>(Marie) – 20</a:t>
            </a:r>
            <a:r>
              <a:rPr lang="en-US" baseline="0" dirty="0" smtClean="0"/>
              <a:t> sec</a:t>
            </a:r>
            <a:endParaRPr lang="en-US" dirty="0" smtClean="0"/>
          </a:p>
          <a:p>
            <a:pPr defTabSz="919037">
              <a:defRPr/>
            </a:pPr>
            <a:r>
              <a:rPr lang="en-US" dirty="0" smtClean="0"/>
              <a:t>As a refresher, the core objectives and reminders for a travel policy include:</a:t>
            </a:r>
            <a:endParaRPr lang="en-US" baseline="0" dirty="0" smtClean="0"/>
          </a:p>
          <a:p>
            <a:pPr defTabSz="919037">
              <a:defRPr/>
            </a:pPr>
            <a:endParaRPr lang="en-US" baseline="0" dirty="0" smtClean="0"/>
          </a:p>
          <a:p>
            <a:pPr marL="171450" indent="-171450" defTabSz="919037">
              <a:buFont typeface="Arial" panose="020B0604020202020204" pitchFamily="34" charset="0"/>
              <a:buChar char="•"/>
              <a:defRPr/>
            </a:pPr>
            <a:r>
              <a:rPr lang="en-US" baseline="0" dirty="0" smtClean="0"/>
              <a:t>They are not guidelines</a:t>
            </a:r>
          </a:p>
          <a:p>
            <a:pPr marL="171450" indent="-171450" defTabSz="919037">
              <a:buFont typeface="Arial" panose="020B0604020202020204" pitchFamily="34" charset="0"/>
              <a:buChar char="•"/>
              <a:defRPr/>
            </a:pPr>
            <a:r>
              <a:rPr lang="en-US" baseline="0" dirty="0" smtClean="0"/>
              <a:t>Policy should be clear/concise</a:t>
            </a:r>
          </a:p>
          <a:p>
            <a:pPr marL="171450" indent="-171450" defTabSz="919037">
              <a:buFont typeface="Arial" panose="020B0604020202020204" pitchFamily="34" charset="0"/>
              <a:buChar char="•"/>
              <a:defRPr/>
            </a:pPr>
            <a:r>
              <a:rPr lang="en-US" baseline="0" dirty="0" smtClean="0"/>
              <a:t>Identify the controls intended</a:t>
            </a:r>
          </a:p>
          <a:p>
            <a:pPr marL="171450" indent="-171450" defTabSz="919037">
              <a:buFont typeface="Arial" panose="020B0604020202020204" pitchFamily="34" charset="0"/>
              <a:buChar char="•"/>
              <a:defRPr/>
            </a:pPr>
            <a:r>
              <a:rPr lang="en-US" baseline="0" dirty="0" smtClean="0"/>
              <a:t>Apply to all constituents</a:t>
            </a:r>
          </a:p>
          <a:p>
            <a:pPr marL="171450" indent="-171450" defTabSz="919037">
              <a:buFont typeface="Arial" panose="020B0604020202020204" pitchFamily="34" charset="0"/>
              <a:buChar char="•"/>
              <a:defRPr/>
            </a:pPr>
            <a:r>
              <a:rPr lang="en-US" baseline="0" dirty="0" smtClean="0"/>
              <a:t>And ultimately drive compliance</a:t>
            </a:r>
          </a:p>
          <a:p>
            <a:pPr marL="171450" indent="-171450" defTabSz="919037">
              <a:buFont typeface="Arial" panose="020B0604020202020204" pitchFamily="34" charset="0"/>
              <a:buChar char="•"/>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9</a:t>
            </a:fld>
            <a:endParaRPr lang="en-US"/>
          </a:p>
        </p:txBody>
      </p:sp>
    </p:spTree>
    <p:extLst>
      <p:ext uri="{BB962C8B-B14F-4D97-AF65-F5344CB8AC3E}">
        <p14:creationId xmlns:p14="http://schemas.microsoft.com/office/powerpoint/2010/main" val="2900661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w/ Footer">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53487"/>
            <a:ext cx="82296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457200" y="3423513"/>
            <a:ext cx="8229600" cy="1575778"/>
          </a:xfrm>
        </p:spPr>
        <p:txBody>
          <a:bodyPr>
            <a:normAutofit/>
          </a:bodyPr>
          <a:lstStyle>
            <a:lvl1pPr marL="0" indent="0" algn="ctr">
              <a:buNone/>
              <a:defRPr sz="2800">
                <a:solidFill>
                  <a:srgbClr val="003B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739F5F-85DD-B146-B5D1-DDE3FCC188B0}" type="datetimeFigureOut">
              <a:rPr lang="en-US" smtClean="0"/>
              <a:t>10/6/17</a:t>
            </a:fld>
            <a:endParaRPr lang="en-US" dirty="0"/>
          </a:p>
        </p:txBody>
      </p:sp>
      <p:sp>
        <p:nvSpPr>
          <p:cNvPr id="5" name="Footer Placeholder 4"/>
          <p:cNvSpPr>
            <a:spLocks noGrp="1"/>
          </p:cNvSpPr>
          <p:nvPr>
            <p:ph type="ftr" sz="quarter" idx="11"/>
          </p:nvPr>
        </p:nvSpPr>
        <p:spPr>
          <a:xfrm>
            <a:off x="122898" y="6187048"/>
            <a:ext cx="2526249" cy="534428"/>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CC9EEC-D9C5-7B47-B558-BC590630C48D}" type="slidenum">
              <a:rPr lang="en-US" smtClean="0"/>
              <a:t>‹#›</a:t>
            </a:fld>
            <a:endParaRPr lang="en-US"/>
          </a:p>
        </p:txBody>
      </p:sp>
    </p:spTree>
    <p:extLst>
      <p:ext uri="{BB962C8B-B14F-4D97-AF65-F5344CB8AC3E}">
        <p14:creationId xmlns:p14="http://schemas.microsoft.com/office/powerpoint/2010/main" val="39467667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739F5F-85DD-B146-B5D1-DDE3FCC188B0}" type="datetimeFigureOut">
              <a:rPr lang="en-US" smtClean="0"/>
              <a:t>10/6/17</a:t>
            </a:fld>
            <a:endParaRPr lang="en-US"/>
          </a:p>
        </p:txBody>
      </p:sp>
      <p:sp>
        <p:nvSpPr>
          <p:cNvPr id="6" name="Footer Placeholder 5"/>
          <p:cNvSpPr>
            <a:spLocks noGrp="1"/>
          </p:cNvSpPr>
          <p:nvPr>
            <p:ph type="ftr" sz="quarter" idx="11"/>
          </p:nvPr>
        </p:nvSpPr>
        <p:spPr>
          <a:xfrm>
            <a:off x="122898" y="6187048"/>
            <a:ext cx="2526249" cy="534428"/>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1CC9EEC-D9C5-7B47-B558-BC590630C48D}" type="slidenum">
              <a:rPr lang="en-US" smtClean="0"/>
              <a:t>‹#›</a:t>
            </a:fld>
            <a:endParaRPr lang="en-US"/>
          </a:p>
        </p:txBody>
      </p:sp>
    </p:spTree>
    <p:extLst>
      <p:ext uri="{BB962C8B-B14F-4D97-AF65-F5344CB8AC3E}">
        <p14:creationId xmlns:p14="http://schemas.microsoft.com/office/powerpoint/2010/main" val="315858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739F5F-85DD-B146-B5D1-DDE3FCC188B0}" type="datetimeFigureOut">
              <a:rPr lang="en-US" smtClean="0"/>
              <a:t>10/6/17</a:t>
            </a:fld>
            <a:endParaRPr lang="en-US"/>
          </a:p>
        </p:txBody>
      </p:sp>
      <p:sp>
        <p:nvSpPr>
          <p:cNvPr id="5" name="Footer Placeholder 4"/>
          <p:cNvSpPr>
            <a:spLocks noGrp="1"/>
          </p:cNvSpPr>
          <p:nvPr>
            <p:ph type="ftr" sz="quarter" idx="11"/>
          </p:nvPr>
        </p:nvSpPr>
        <p:spPr>
          <a:xfrm>
            <a:off x="122898" y="6187048"/>
            <a:ext cx="2526249" cy="534428"/>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CC9EEC-D9C5-7B47-B558-BC590630C48D}" type="slidenum">
              <a:rPr lang="en-US" smtClean="0"/>
              <a:t>‹#›</a:t>
            </a:fld>
            <a:endParaRPr lang="en-US"/>
          </a:p>
        </p:txBody>
      </p:sp>
    </p:spTree>
    <p:extLst>
      <p:ext uri="{BB962C8B-B14F-4D97-AF65-F5344CB8AC3E}">
        <p14:creationId xmlns:p14="http://schemas.microsoft.com/office/powerpoint/2010/main" val="2749651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lvl1pPr>
              <a:defRPr/>
            </a:lvl1pPr>
          </a:lstStyle>
          <a:p>
            <a:r>
              <a:rPr lang="en-US" dirty="0" smtClean="0"/>
              <a:t>Click </a:t>
            </a:r>
            <a:r>
              <a:rPr lang="en-US" smtClean="0"/>
              <a:t>to ecvcvdit </a:t>
            </a:r>
            <a:r>
              <a:rPr lang="en-US" dirty="0" smtClean="0"/>
              <a:t>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739F5F-85DD-B146-B5D1-DDE3FCC188B0}" type="datetimeFigureOut">
              <a:rPr lang="en-US" smtClean="0"/>
              <a:t>10/6/17</a:t>
            </a:fld>
            <a:endParaRPr lang="en-US"/>
          </a:p>
        </p:txBody>
      </p:sp>
      <p:sp>
        <p:nvSpPr>
          <p:cNvPr id="5" name="Footer Placeholder 4"/>
          <p:cNvSpPr>
            <a:spLocks noGrp="1"/>
          </p:cNvSpPr>
          <p:nvPr>
            <p:ph type="ftr" sz="quarter" idx="11"/>
          </p:nvPr>
        </p:nvSpPr>
        <p:spPr>
          <a:xfrm>
            <a:off x="122898" y="6187048"/>
            <a:ext cx="2526249" cy="534428"/>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CC9EEC-D9C5-7B47-B558-BC590630C48D}" type="slidenum">
              <a:rPr lang="en-US" smtClean="0"/>
              <a:t>‹#›</a:t>
            </a:fld>
            <a:endParaRPr lang="en-US"/>
          </a:p>
        </p:txBody>
      </p:sp>
    </p:spTree>
    <p:extLst>
      <p:ext uri="{BB962C8B-B14F-4D97-AF65-F5344CB8AC3E}">
        <p14:creationId xmlns:p14="http://schemas.microsoft.com/office/powerpoint/2010/main" val="288086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NO Foot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942418"/>
            <a:ext cx="8229600" cy="1470025"/>
          </a:xfrm>
        </p:spPr>
        <p:txBody>
          <a:bodyPr/>
          <a:lstStyle>
            <a:lvl1pPr>
              <a:defRPr/>
            </a:lvl1pPr>
          </a:lstStyle>
          <a:p>
            <a:r>
              <a:rPr lang="en-US" dirty="0" smtClean="0"/>
              <a:t>Driving Policy Compliance Through Collaboration</a:t>
            </a:r>
            <a:endParaRPr lang="en-US" dirty="0"/>
          </a:p>
        </p:txBody>
      </p:sp>
      <p:sp>
        <p:nvSpPr>
          <p:cNvPr id="3" name="Subtitle 2"/>
          <p:cNvSpPr>
            <a:spLocks noGrp="1"/>
          </p:cNvSpPr>
          <p:nvPr>
            <p:ph type="subTitle" idx="1" hasCustomPrompt="1"/>
          </p:nvPr>
        </p:nvSpPr>
        <p:spPr>
          <a:xfrm>
            <a:off x="457200" y="3429500"/>
            <a:ext cx="8229600" cy="1752600"/>
          </a:xfrm>
        </p:spPr>
        <p:txBody>
          <a:bodyPr>
            <a:normAutofit/>
          </a:bodyPr>
          <a:lstStyle>
            <a:lvl1pPr marL="0" indent="0" algn="ctr">
              <a:buNone/>
              <a:defRPr sz="2800">
                <a:solidFill>
                  <a:srgbClr val="003B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Driving Policy Compliance Through Collaboration</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739F5F-85DD-B146-B5D1-DDE3FCC188B0}" type="datetimeFigureOut">
              <a:rPr lang="en-US" smtClean="0"/>
              <a:t>10/6/17</a:t>
            </a:fld>
            <a:endParaRPr lang="en-US"/>
          </a:p>
        </p:txBody>
      </p:sp>
      <p:sp>
        <p:nvSpPr>
          <p:cNvPr id="5" name="Footer Placeholder 4"/>
          <p:cNvSpPr>
            <a:spLocks noGrp="1"/>
          </p:cNvSpPr>
          <p:nvPr>
            <p:ph type="ftr" sz="quarter" idx="11"/>
          </p:nvPr>
        </p:nvSpPr>
        <p:spPr>
          <a:xfrm>
            <a:off x="122898" y="6187048"/>
            <a:ext cx="2526249" cy="534428"/>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CC9EEC-D9C5-7B47-B558-BC590630C48D}" type="slidenum">
              <a:rPr lang="en-US" smtClean="0"/>
              <a:t>‹#›</a:t>
            </a:fld>
            <a:endParaRPr lang="en-US"/>
          </a:p>
        </p:txBody>
      </p:sp>
      <p:sp>
        <p:nvSpPr>
          <p:cNvPr id="8" name="TextBox 7"/>
          <p:cNvSpPr txBox="1"/>
          <p:nvPr userDrawn="1"/>
        </p:nvSpPr>
        <p:spPr>
          <a:xfrm>
            <a:off x="457200" y="6273224"/>
            <a:ext cx="2342158" cy="461665"/>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accent5">
                    <a:lumMod val="50000"/>
                  </a:schemeClr>
                </a:solidFill>
                <a:latin typeface="Avenir Medium"/>
              </a:rPr>
              <a:t>2017</a:t>
            </a:r>
          </a:p>
          <a:p>
            <a:endParaRPr lang="en-US" sz="1200" dirty="0">
              <a:solidFill>
                <a:schemeClr val="accent5">
                  <a:lumMod val="50000"/>
                </a:schemeClr>
              </a:solidFill>
              <a:latin typeface="Avenir Medium"/>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7720" y="6188970"/>
            <a:ext cx="1529080" cy="585605"/>
          </a:xfrm>
          <a:prstGeom prst="rect">
            <a:avLst/>
          </a:prstGeom>
        </p:spPr>
      </p:pic>
    </p:spTree>
    <p:extLst>
      <p:ext uri="{BB962C8B-B14F-4D97-AF65-F5344CB8AC3E}">
        <p14:creationId xmlns:p14="http://schemas.microsoft.com/office/powerpoint/2010/main" val="39161343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Driving Compliance Through Collaboration</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739F5F-85DD-B146-B5D1-DDE3FCC188B0}" type="datetimeFigureOut">
              <a:rPr lang="en-US" smtClean="0"/>
              <a:t>10/6/17</a:t>
            </a:fld>
            <a:endParaRPr lang="en-US"/>
          </a:p>
        </p:txBody>
      </p:sp>
      <p:sp>
        <p:nvSpPr>
          <p:cNvPr id="5" name="Footer Placeholder 4"/>
          <p:cNvSpPr>
            <a:spLocks noGrp="1"/>
          </p:cNvSpPr>
          <p:nvPr>
            <p:ph type="ftr" sz="quarter" idx="11"/>
          </p:nvPr>
        </p:nvSpPr>
        <p:spPr>
          <a:xfrm>
            <a:off x="122898" y="6187048"/>
            <a:ext cx="2526249" cy="534428"/>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CC9EEC-D9C5-7B47-B558-BC590630C48D}" type="slidenum">
              <a:rPr lang="en-US" smtClean="0"/>
              <a:t>‹#›</a:t>
            </a:fld>
            <a:endParaRPr lang="en-US"/>
          </a:p>
        </p:txBody>
      </p:sp>
    </p:spTree>
    <p:extLst>
      <p:ext uri="{BB962C8B-B14F-4D97-AF65-F5344CB8AC3E}">
        <p14:creationId xmlns:p14="http://schemas.microsoft.com/office/powerpoint/2010/main" val="23419663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3B4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739F5F-85DD-B146-B5D1-DDE3FCC188B0}" type="datetimeFigureOut">
              <a:rPr lang="en-US" smtClean="0"/>
              <a:t>10/6/17</a:t>
            </a:fld>
            <a:endParaRPr lang="en-US"/>
          </a:p>
        </p:txBody>
      </p:sp>
      <p:sp>
        <p:nvSpPr>
          <p:cNvPr id="5" name="Footer Placeholder 4"/>
          <p:cNvSpPr>
            <a:spLocks noGrp="1"/>
          </p:cNvSpPr>
          <p:nvPr>
            <p:ph type="ftr" sz="quarter" idx="11"/>
          </p:nvPr>
        </p:nvSpPr>
        <p:spPr>
          <a:xfrm>
            <a:off x="122898" y="6187048"/>
            <a:ext cx="2526249" cy="534428"/>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CC9EEC-D9C5-7B47-B558-BC590630C48D}" type="slidenum">
              <a:rPr lang="en-US" smtClean="0"/>
              <a:t>‹#›</a:t>
            </a:fld>
            <a:endParaRPr lang="en-US"/>
          </a:p>
        </p:txBody>
      </p:sp>
    </p:spTree>
    <p:extLst>
      <p:ext uri="{BB962C8B-B14F-4D97-AF65-F5344CB8AC3E}">
        <p14:creationId xmlns:p14="http://schemas.microsoft.com/office/powerpoint/2010/main" val="19276465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739F5F-85DD-B146-B5D1-DDE3FCC188B0}" type="datetimeFigureOut">
              <a:rPr lang="en-US" smtClean="0"/>
              <a:t>10/6/17</a:t>
            </a:fld>
            <a:endParaRPr lang="en-US"/>
          </a:p>
        </p:txBody>
      </p:sp>
      <p:sp>
        <p:nvSpPr>
          <p:cNvPr id="6" name="Footer Placeholder 5"/>
          <p:cNvSpPr>
            <a:spLocks noGrp="1"/>
          </p:cNvSpPr>
          <p:nvPr>
            <p:ph type="ftr" sz="quarter" idx="11"/>
          </p:nvPr>
        </p:nvSpPr>
        <p:spPr>
          <a:xfrm>
            <a:off x="122898" y="6187048"/>
            <a:ext cx="2526249" cy="534428"/>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1CC9EEC-D9C5-7B47-B558-BC590630C48D}" type="slidenum">
              <a:rPr lang="en-US" smtClean="0"/>
              <a:t>‹#›</a:t>
            </a:fld>
            <a:endParaRPr lang="en-US"/>
          </a:p>
        </p:txBody>
      </p:sp>
    </p:spTree>
    <p:extLst>
      <p:ext uri="{BB962C8B-B14F-4D97-AF65-F5344CB8AC3E}">
        <p14:creationId xmlns:p14="http://schemas.microsoft.com/office/powerpoint/2010/main" val="2436558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739F5F-85DD-B146-B5D1-DDE3FCC188B0}" type="datetimeFigureOut">
              <a:rPr lang="en-US" smtClean="0"/>
              <a:t>10/6/17</a:t>
            </a:fld>
            <a:endParaRPr lang="en-US"/>
          </a:p>
        </p:txBody>
      </p:sp>
      <p:sp>
        <p:nvSpPr>
          <p:cNvPr id="8" name="Footer Placeholder 7"/>
          <p:cNvSpPr>
            <a:spLocks noGrp="1"/>
          </p:cNvSpPr>
          <p:nvPr>
            <p:ph type="ftr" sz="quarter" idx="11"/>
          </p:nvPr>
        </p:nvSpPr>
        <p:spPr>
          <a:xfrm>
            <a:off x="122898" y="6187048"/>
            <a:ext cx="2526249" cy="534428"/>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1CC9EEC-D9C5-7B47-B558-BC590630C48D}" type="slidenum">
              <a:rPr lang="en-US" smtClean="0"/>
              <a:t>‹#›</a:t>
            </a:fld>
            <a:endParaRPr lang="en-US"/>
          </a:p>
        </p:txBody>
      </p:sp>
    </p:spTree>
    <p:extLst>
      <p:ext uri="{BB962C8B-B14F-4D97-AF65-F5344CB8AC3E}">
        <p14:creationId xmlns:p14="http://schemas.microsoft.com/office/powerpoint/2010/main" val="347448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739F5F-85DD-B146-B5D1-DDE3FCC188B0}" type="datetimeFigureOut">
              <a:rPr lang="en-US" smtClean="0"/>
              <a:t>10/6/17</a:t>
            </a:fld>
            <a:endParaRPr lang="en-US"/>
          </a:p>
        </p:txBody>
      </p:sp>
      <p:sp>
        <p:nvSpPr>
          <p:cNvPr id="4" name="Footer Placeholder 3"/>
          <p:cNvSpPr>
            <a:spLocks noGrp="1"/>
          </p:cNvSpPr>
          <p:nvPr>
            <p:ph type="ftr" sz="quarter" idx="11"/>
          </p:nvPr>
        </p:nvSpPr>
        <p:spPr>
          <a:xfrm>
            <a:off x="122898" y="6187048"/>
            <a:ext cx="2526249" cy="534428"/>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CC9EEC-D9C5-7B47-B558-BC590630C48D}" type="slidenum">
              <a:rPr lang="en-US" smtClean="0"/>
              <a:t>‹#›</a:t>
            </a:fld>
            <a:endParaRPr lang="en-US"/>
          </a:p>
        </p:txBody>
      </p:sp>
    </p:spTree>
    <p:extLst>
      <p:ext uri="{BB962C8B-B14F-4D97-AF65-F5344CB8AC3E}">
        <p14:creationId xmlns:p14="http://schemas.microsoft.com/office/powerpoint/2010/main" val="1668335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739F5F-85DD-B146-B5D1-DDE3FCC188B0}" type="datetimeFigureOut">
              <a:rPr lang="en-US" smtClean="0"/>
              <a:t>10/6/17</a:t>
            </a:fld>
            <a:endParaRPr lang="en-US"/>
          </a:p>
        </p:txBody>
      </p:sp>
      <p:sp>
        <p:nvSpPr>
          <p:cNvPr id="3" name="Footer Placeholder 2"/>
          <p:cNvSpPr>
            <a:spLocks noGrp="1"/>
          </p:cNvSpPr>
          <p:nvPr>
            <p:ph type="ftr" sz="quarter" idx="11"/>
          </p:nvPr>
        </p:nvSpPr>
        <p:spPr>
          <a:xfrm>
            <a:off x="122898" y="6187048"/>
            <a:ext cx="2526249" cy="534428"/>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1CC9EEC-D9C5-7B47-B558-BC590630C48D}" type="slidenum">
              <a:rPr lang="en-US" smtClean="0"/>
              <a:t>‹#›</a:t>
            </a:fld>
            <a:endParaRPr lang="en-US"/>
          </a:p>
        </p:txBody>
      </p:sp>
    </p:spTree>
    <p:extLst>
      <p:ext uri="{BB962C8B-B14F-4D97-AF65-F5344CB8AC3E}">
        <p14:creationId xmlns:p14="http://schemas.microsoft.com/office/powerpoint/2010/main" val="2831909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739F5F-85DD-B146-B5D1-DDE3FCC188B0}" type="datetimeFigureOut">
              <a:rPr lang="en-US" smtClean="0"/>
              <a:t>10/6/17</a:t>
            </a:fld>
            <a:endParaRPr lang="en-US"/>
          </a:p>
        </p:txBody>
      </p:sp>
      <p:sp>
        <p:nvSpPr>
          <p:cNvPr id="6" name="Footer Placeholder 5"/>
          <p:cNvSpPr>
            <a:spLocks noGrp="1"/>
          </p:cNvSpPr>
          <p:nvPr>
            <p:ph type="ftr" sz="quarter" idx="11"/>
          </p:nvPr>
        </p:nvSpPr>
        <p:spPr>
          <a:xfrm>
            <a:off x="122898" y="6187048"/>
            <a:ext cx="2526249" cy="534428"/>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1CC9EEC-D9C5-7B47-B558-BC590630C48D}" type="slidenum">
              <a:rPr lang="en-US" smtClean="0"/>
              <a:t>‹#›</a:t>
            </a:fld>
            <a:endParaRPr lang="en-US"/>
          </a:p>
        </p:txBody>
      </p:sp>
    </p:spTree>
    <p:extLst>
      <p:ext uri="{BB962C8B-B14F-4D97-AF65-F5344CB8AC3E}">
        <p14:creationId xmlns:p14="http://schemas.microsoft.com/office/powerpoint/2010/main" val="12525829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157720" y="6188970"/>
            <a:ext cx="1529080" cy="585605"/>
          </a:xfrm>
          <a:prstGeom prst="rect">
            <a:avLst/>
          </a:prstGeom>
        </p:spPr>
      </p:pic>
      <p:sp>
        <p:nvSpPr>
          <p:cNvPr id="7" name="Rectangle 6"/>
          <p:cNvSpPr/>
          <p:nvPr userDrawn="1"/>
        </p:nvSpPr>
        <p:spPr>
          <a:xfrm>
            <a:off x="461473" y="484479"/>
            <a:ext cx="8225327" cy="5641684"/>
          </a:xfrm>
          <a:prstGeom prst="rect">
            <a:avLst/>
          </a:prstGeom>
          <a:solidFill>
            <a:schemeClr val="bg1"/>
          </a:solid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484478"/>
            <a:ext cx="8229600" cy="933159"/>
          </a:xfrm>
          <a:prstGeom prst="rect">
            <a:avLst/>
          </a:prstGeom>
        </p:spPr>
        <p:txBody>
          <a:bodyPr vert="horz" lIns="91440" tIns="45720" rIns="91440" bIns="45720" rtlCol="0" anchor="ctr">
            <a:noAutofit/>
          </a:bodyPr>
          <a:lstStyle/>
          <a:p>
            <a:r>
              <a:rPr lang="en-US" dirty="0" smtClean="0"/>
              <a:t>Slide Topic Header</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a:t>
            </a:r>
            <a:r>
              <a:rPr lang="en-US" dirty="0" err="1" smtClean="0"/>
              <a:t>teChxt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Footer Placeholder 4"/>
          <p:cNvSpPr txBox="1">
            <a:spLocks/>
          </p:cNvSpPr>
          <p:nvPr userDrawn="1"/>
        </p:nvSpPr>
        <p:spPr>
          <a:xfrm>
            <a:off x="1488440" y="6126163"/>
            <a:ext cx="5398612" cy="595312"/>
          </a:xfrm>
          <a:prstGeom prst="rect">
            <a:avLst/>
          </a:prstGeom>
        </p:spPr>
        <p:txBody>
          <a:bodyPr vert="horz" lIns="91440" tIns="45720" rIns="91440" bIns="45720" rtlCol="0" anchor="ctr"/>
          <a:lstStyle>
            <a:defPPr>
              <a:defRPr lang="en-US"/>
            </a:defPPr>
            <a:lvl1pPr marL="0" algn="ctr" defTabSz="457200" rtl="0" eaLnBrk="1" latinLnBrk="0" hangingPunct="1">
              <a:defRPr lang="en-US" sz="1800" b="1" kern="1200" smtClean="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0" baseline="0" dirty="0" smtClean="0">
                <a:solidFill>
                  <a:schemeClr val="accent5">
                    <a:lumMod val="50000"/>
                  </a:schemeClr>
                </a:solidFill>
                <a:latin typeface="Avenir Book"/>
              </a:rPr>
              <a:t>Driving Policy Compliance Through Collaboration</a:t>
            </a:r>
            <a:endParaRPr lang="en-US" sz="1200" b="0" dirty="0">
              <a:solidFill>
                <a:schemeClr val="accent5">
                  <a:lumMod val="50000"/>
                </a:schemeClr>
              </a:solidFill>
              <a:latin typeface="Avenir Book"/>
            </a:endParaRPr>
          </a:p>
        </p:txBody>
      </p:sp>
      <p:sp>
        <p:nvSpPr>
          <p:cNvPr id="4" name="TextBox 3"/>
          <p:cNvSpPr txBox="1"/>
          <p:nvPr userDrawn="1"/>
        </p:nvSpPr>
        <p:spPr>
          <a:xfrm>
            <a:off x="457200" y="6273224"/>
            <a:ext cx="2342158" cy="52322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accent5">
                    <a:lumMod val="50000"/>
                  </a:schemeClr>
                </a:solidFill>
                <a:latin typeface="Avenir Medium"/>
              </a:rPr>
              <a:t>2017</a:t>
            </a:r>
          </a:p>
          <a:p>
            <a:endParaRPr lang="en-US" sz="1600" dirty="0">
              <a:solidFill>
                <a:schemeClr val="accent5">
                  <a:lumMod val="50000"/>
                </a:schemeClr>
              </a:solidFill>
              <a:latin typeface="Avenir Medium"/>
            </a:endParaRPr>
          </a:p>
        </p:txBody>
      </p:sp>
    </p:spTree>
    <p:extLst>
      <p:ext uri="{BB962C8B-B14F-4D97-AF65-F5344CB8AC3E}">
        <p14:creationId xmlns:p14="http://schemas.microsoft.com/office/powerpoint/2010/main" val="39162611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ctr" defTabSz="457200" rtl="0" eaLnBrk="1" latinLnBrk="0" hangingPunct="1">
        <a:spcBef>
          <a:spcPct val="0"/>
        </a:spcBef>
        <a:buNone/>
        <a:defRPr sz="3800" b="1" i="0" kern="1200" baseline="0">
          <a:solidFill>
            <a:srgbClr val="0590AC"/>
          </a:solidFill>
          <a:latin typeface="Avenir Medium"/>
          <a:ea typeface="+mj-ea"/>
          <a:cs typeface="Superclarendon Bold"/>
        </a:defRPr>
      </a:lvl1pPr>
    </p:titleStyle>
    <p:bodyStyle>
      <a:lvl1pPr marL="342900" indent="-342900" algn="l" defTabSz="457200" rtl="0" eaLnBrk="1" latinLnBrk="0" hangingPunct="1">
        <a:spcBef>
          <a:spcPct val="20000"/>
        </a:spcBef>
        <a:buFont typeface="Arial"/>
        <a:buChar char="•"/>
        <a:defRPr sz="3200" b="0" i="0" kern="1200">
          <a:solidFill>
            <a:srgbClr val="003B49"/>
          </a:solidFill>
          <a:latin typeface="Avenir Book"/>
          <a:ea typeface="+mn-ea"/>
          <a:cs typeface="Superclarendon Light"/>
        </a:defRPr>
      </a:lvl1pPr>
      <a:lvl2pPr marL="742950" indent="-285750" algn="l" defTabSz="457200" rtl="0" eaLnBrk="1" latinLnBrk="0" hangingPunct="1">
        <a:spcBef>
          <a:spcPct val="20000"/>
        </a:spcBef>
        <a:buFont typeface="Arial"/>
        <a:buChar char="–"/>
        <a:defRPr sz="2800" b="0" i="0" kern="1200">
          <a:solidFill>
            <a:srgbClr val="003B49"/>
          </a:solidFill>
          <a:latin typeface="Avenir Book"/>
          <a:ea typeface="+mn-ea"/>
          <a:cs typeface="Superclarendon Light"/>
        </a:defRPr>
      </a:lvl2pPr>
      <a:lvl3pPr marL="1143000" indent="-228600" algn="l" defTabSz="457200" rtl="0" eaLnBrk="1" latinLnBrk="0" hangingPunct="1">
        <a:spcBef>
          <a:spcPct val="20000"/>
        </a:spcBef>
        <a:buFont typeface="Arial"/>
        <a:buChar char="•"/>
        <a:defRPr sz="2400" b="0" i="0" kern="1200">
          <a:solidFill>
            <a:srgbClr val="003B49"/>
          </a:solidFill>
          <a:latin typeface="Avenir Book"/>
          <a:ea typeface="+mn-ea"/>
          <a:cs typeface="Superclarendon Light"/>
        </a:defRPr>
      </a:lvl3pPr>
      <a:lvl4pPr marL="1600200" indent="-228600" algn="l" defTabSz="457200" rtl="0" eaLnBrk="1" latinLnBrk="0" hangingPunct="1">
        <a:spcBef>
          <a:spcPct val="20000"/>
        </a:spcBef>
        <a:buFont typeface="Arial"/>
        <a:buChar char="–"/>
        <a:defRPr sz="2000" b="0" i="0" kern="1200">
          <a:solidFill>
            <a:srgbClr val="003B49"/>
          </a:solidFill>
          <a:latin typeface="Avenir Book"/>
          <a:ea typeface="+mn-ea"/>
          <a:cs typeface="Superclarendon Light"/>
        </a:defRPr>
      </a:lvl4pPr>
      <a:lvl5pPr marL="2057400" indent="-228600" algn="l" defTabSz="457200" rtl="0" eaLnBrk="1" latinLnBrk="0" hangingPunct="1">
        <a:spcBef>
          <a:spcPct val="20000"/>
        </a:spcBef>
        <a:buFont typeface="Arial"/>
        <a:buChar char="»"/>
        <a:defRPr sz="2000" b="0" i="0" kern="1200">
          <a:solidFill>
            <a:srgbClr val="003B49"/>
          </a:solidFill>
          <a:latin typeface="Avenir Book"/>
          <a:ea typeface="+mn-ea"/>
          <a:cs typeface="Superclarendon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procurement.umich.edu/travel-expense/booking-travel/information-new-and-infrequent-traveler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mailto:cblanken@umich.edu" TargetMode="External"/><Relationship Id="rId4" Type="http://schemas.openxmlformats.org/officeDocument/2006/relationships/hyperlink" Target="http://procurement.umich.edu/travel-expense" TargetMode="External"/><Relationship Id="rId5" Type="http://schemas.openxmlformats.org/officeDocument/2006/relationships/hyperlink" Target="mailto:Peterson.265@osu.edu" TargetMode="External"/><Relationship Id="rId6" Type="http://schemas.openxmlformats.org/officeDocument/2006/relationships/hyperlink" Target="http://osutravel.osu.edu/" TargetMode="External"/><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Driving Policy Compliance Through Collaboration</a:t>
            </a:r>
            <a:endParaRPr lang="en-US" dirty="0"/>
          </a:p>
        </p:txBody>
      </p:sp>
      <p:sp>
        <p:nvSpPr>
          <p:cNvPr id="3" name="Subtitle 2"/>
          <p:cNvSpPr>
            <a:spLocks noGrp="1"/>
          </p:cNvSpPr>
          <p:nvPr>
            <p:ph type="subTitle" idx="1"/>
          </p:nvPr>
        </p:nvSpPr>
        <p:spPr>
          <a:xfrm>
            <a:off x="685800" y="3886200"/>
            <a:ext cx="7708392" cy="1752600"/>
          </a:xfrm>
        </p:spPr>
        <p:txBody>
          <a:bodyPr/>
          <a:lstStyle/>
          <a:p>
            <a:r>
              <a:rPr lang="en-US" dirty="0" smtClean="0"/>
              <a:t>Carolynn Blankenship, University of Michigan</a:t>
            </a:r>
          </a:p>
          <a:p>
            <a:r>
              <a:rPr lang="en-US" dirty="0" smtClean="0"/>
              <a:t>Marie Peterson, The Ohio State University</a:t>
            </a:r>
            <a:endParaRPr lang="en-US" dirty="0"/>
          </a:p>
        </p:txBody>
      </p:sp>
    </p:spTree>
    <p:extLst>
      <p:ext uri="{BB962C8B-B14F-4D97-AF65-F5344CB8AC3E}">
        <p14:creationId xmlns:p14="http://schemas.microsoft.com/office/powerpoint/2010/main" val="2293233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Travel Policy in Higher Education</a:t>
            </a:r>
            <a:endParaRPr lang="en-US" dirty="0"/>
          </a:p>
        </p:txBody>
      </p:sp>
      <p:sp>
        <p:nvSpPr>
          <p:cNvPr id="3" name="Content Placeholder 2"/>
          <p:cNvSpPr>
            <a:spLocks noGrp="1"/>
          </p:cNvSpPr>
          <p:nvPr>
            <p:ph idx="1"/>
          </p:nvPr>
        </p:nvSpPr>
        <p:spPr/>
        <p:txBody>
          <a:bodyPr>
            <a:normAutofit fontScale="92500" lnSpcReduction="20000"/>
          </a:bodyPr>
          <a:lstStyle/>
          <a:p>
            <a:pPr marL="457200" lvl="1" indent="0">
              <a:buNone/>
            </a:pPr>
            <a:r>
              <a:rPr lang="en-US" sz="3500" b="1" dirty="0"/>
              <a:t>Fundamental Steps of Building Travel Policy:</a:t>
            </a:r>
            <a:r>
              <a:rPr lang="en-US" sz="3500" dirty="0"/>
              <a:t/>
            </a:r>
            <a:br>
              <a:rPr lang="en-US" sz="3500" dirty="0"/>
            </a:br>
            <a:endParaRPr lang="en-US" sz="3500" dirty="0"/>
          </a:p>
          <a:p>
            <a:pPr marL="914400" lvl="1" indent="-457200">
              <a:buFont typeface="+mj-lt"/>
              <a:buAutoNum type="arabicPeriod"/>
            </a:pPr>
            <a:r>
              <a:rPr lang="en-US" dirty="0"/>
              <a:t>Establish a Policy Development Support Team</a:t>
            </a:r>
          </a:p>
          <a:p>
            <a:pPr marL="914400" lvl="1" indent="-457200">
              <a:buFont typeface="+mj-lt"/>
              <a:buAutoNum type="arabicPeriod"/>
            </a:pPr>
            <a:r>
              <a:rPr lang="en-US" dirty="0"/>
              <a:t>Define Objectives and Expectations</a:t>
            </a:r>
          </a:p>
          <a:p>
            <a:pPr marL="914400" lvl="1" indent="-457200">
              <a:buFont typeface="+mj-lt"/>
              <a:buAutoNum type="arabicPeriod"/>
            </a:pPr>
            <a:r>
              <a:rPr lang="en-US" dirty="0"/>
              <a:t>Identify the Guiding Principles</a:t>
            </a:r>
          </a:p>
          <a:p>
            <a:pPr marL="914400" lvl="1" indent="-457200">
              <a:buFont typeface="+mj-lt"/>
              <a:buAutoNum type="arabicPeriod"/>
            </a:pPr>
            <a:r>
              <a:rPr lang="en-US" dirty="0"/>
              <a:t>Distinguish the Constituents</a:t>
            </a:r>
          </a:p>
          <a:p>
            <a:pPr marL="914400" lvl="1" indent="-457200">
              <a:buFont typeface="+mj-lt"/>
              <a:buAutoNum type="arabicPeriod"/>
            </a:pPr>
            <a:r>
              <a:rPr lang="en-US" dirty="0"/>
              <a:t>Develop the Framework Guidelines</a:t>
            </a:r>
          </a:p>
          <a:p>
            <a:pPr marL="914400" lvl="1" indent="-457200">
              <a:buFont typeface="+mj-lt"/>
              <a:buAutoNum type="arabicPeriod"/>
            </a:pPr>
            <a:r>
              <a:rPr lang="en-US" dirty="0"/>
              <a:t>Apply Writing Standards</a:t>
            </a:r>
          </a:p>
          <a:p>
            <a:pPr marL="914400" lvl="1" indent="-457200">
              <a:buFont typeface="+mj-lt"/>
              <a:buAutoNum type="arabicPeriod"/>
            </a:pPr>
            <a:r>
              <a:rPr lang="en-US" dirty="0"/>
              <a:t>Create Compliance Plan and Measurements</a:t>
            </a:r>
          </a:p>
          <a:p>
            <a:pPr marL="914400" lvl="1" indent="-457200">
              <a:buFont typeface="+mj-lt"/>
              <a:buAutoNum type="arabicPeriod"/>
            </a:pPr>
            <a:r>
              <a:rPr lang="en-US" dirty="0" smtClean="0"/>
              <a:t>Communicate</a:t>
            </a:r>
            <a:r>
              <a:rPr lang="en-US" dirty="0"/>
              <a:t>, Publish and </a:t>
            </a:r>
            <a:r>
              <a:rPr lang="en-US" dirty="0" smtClean="0"/>
              <a:t>Distribute</a:t>
            </a:r>
            <a:endParaRPr lang="en-US" dirty="0"/>
          </a:p>
        </p:txBody>
      </p:sp>
    </p:spTree>
    <p:extLst>
      <p:ext uri="{BB962C8B-B14F-4D97-AF65-F5344CB8AC3E}">
        <p14:creationId xmlns:p14="http://schemas.microsoft.com/office/powerpoint/2010/main" val="74031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lvl="1" indent="0">
              <a:buNone/>
            </a:pPr>
            <a:endParaRPr lang="en-US" b="1" u="sng" dirty="0">
              <a:solidFill>
                <a:srgbClr val="FF0000"/>
              </a:solidFill>
            </a:endParaRPr>
          </a:p>
        </p:txBody>
      </p:sp>
      <p:pic>
        <p:nvPicPr>
          <p:cNvPr id="4" name="Picture 4" descr="Image result for if you build it they will c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29301" y="3084394"/>
            <a:ext cx="4531057" cy="584775"/>
          </a:xfrm>
          <a:prstGeom prst="rect">
            <a:avLst/>
          </a:prstGeom>
          <a:noFill/>
        </p:spPr>
        <p:txBody>
          <a:bodyPr wrap="square" rtlCol="0">
            <a:spAutoFit/>
          </a:bodyPr>
          <a:lstStyle/>
          <a:p>
            <a:endParaRPr lang="en-US" sz="3200" dirty="0"/>
          </a:p>
        </p:txBody>
      </p:sp>
      <p:cxnSp>
        <p:nvCxnSpPr>
          <p:cNvPr id="7" name="Straight Connector 6"/>
          <p:cNvCxnSpPr>
            <a:stCxn id="5" idx="1"/>
          </p:cNvCxnSpPr>
          <p:nvPr/>
        </p:nvCxnSpPr>
        <p:spPr>
          <a:xfrm>
            <a:off x="2429301" y="3376782"/>
            <a:ext cx="4271750" cy="62454"/>
          </a:xfrm>
          <a:prstGeom prst="line">
            <a:avLst/>
          </a:prstGeom>
          <a:ln w="95250">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146412" y="4026086"/>
            <a:ext cx="7670042" cy="1446550"/>
          </a:xfrm>
          <a:prstGeom prst="rect">
            <a:avLst/>
          </a:prstGeom>
          <a:noFill/>
        </p:spPr>
        <p:txBody>
          <a:bodyPr wrap="square" rtlCol="0">
            <a:spAutoFit/>
          </a:bodyPr>
          <a:lstStyle/>
          <a:p>
            <a:r>
              <a:rPr lang="en-US" sz="8800" i="1" dirty="0" smtClean="0">
                <a:solidFill>
                  <a:schemeClr val="bg1"/>
                </a:solidFill>
                <a:latin typeface="Times New Roman" panose="02020603050405020304" pitchFamily="18" charset="0"/>
                <a:cs typeface="Times New Roman" panose="02020603050405020304" pitchFamily="18" charset="0"/>
              </a:rPr>
              <a:t>Will they come?</a:t>
            </a:r>
            <a:endParaRPr lang="en-US" sz="8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07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80">
                                          <p:stCondLst>
                                            <p:cond delay="0"/>
                                          </p:stCondLst>
                                        </p:cTn>
                                        <p:tgtEl>
                                          <p:spTgt spid="9"/>
                                        </p:tgtEl>
                                      </p:cBhvr>
                                    </p:animEffect>
                                    <p:anim calcmode="lin" valueType="num">
                                      <p:cBhvr>
                                        <p:cTn id="1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gtEl>
                                      </p:cBhvr>
                                      <p:to x="100000" y="60000"/>
                                    </p:animScale>
                                    <p:animScale>
                                      <p:cBhvr>
                                        <p:cTn id="21" dur="166" decel="50000">
                                          <p:stCondLst>
                                            <p:cond delay="676"/>
                                          </p:stCondLst>
                                        </p:cTn>
                                        <p:tgtEl>
                                          <p:spTgt spid="9"/>
                                        </p:tgtEl>
                                      </p:cBhvr>
                                      <p:to x="100000" y="100000"/>
                                    </p:animScale>
                                    <p:animScale>
                                      <p:cBhvr>
                                        <p:cTn id="22" dur="26">
                                          <p:stCondLst>
                                            <p:cond delay="1312"/>
                                          </p:stCondLst>
                                        </p:cTn>
                                        <p:tgtEl>
                                          <p:spTgt spid="9"/>
                                        </p:tgtEl>
                                      </p:cBhvr>
                                      <p:to x="100000" y="80000"/>
                                    </p:animScale>
                                    <p:animScale>
                                      <p:cBhvr>
                                        <p:cTn id="23" dur="166" decel="50000">
                                          <p:stCondLst>
                                            <p:cond delay="1338"/>
                                          </p:stCondLst>
                                        </p:cTn>
                                        <p:tgtEl>
                                          <p:spTgt spid="9"/>
                                        </p:tgtEl>
                                      </p:cBhvr>
                                      <p:to x="100000" y="100000"/>
                                    </p:animScale>
                                    <p:animScale>
                                      <p:cBhvr>
                                        <p:cTn id="24" dur="26">
                                          <p:stCondLst>
                                            <p:cond delay="1642"/>
                                          </p:stCondLst>
                                        </p:cTn>
                                        <p:tgtEl>
                                          <p:spTgt spid="9"/>
                                        </p:tgtEl>
                                      </p:cBhvr>
                                      <p:to x="100000" y="90000"/>
                                    </p:animScale>
                                    <p:animScale>
                                      <p:cBhvr>
                                        <p:cTn id="25" dur="166" decel="50000">
                                          <p:stCondLst>
                                            <p:cond delay="1668"/>
                                          </p:stCondLst>
                                        </p:cTn>
                                        <p:tgtEl>
                                          <p:spTgt spid="9"/>
                                        </p:tgtEl>
                                      </p:cBhvr>
                                      <p:to x="100000" y="100000"/>
                                    </p:animScale>
                                    <p:animScale>
                                      <p:cBhvr>
                                        <p:cTn id="26" dur="26">
                                          <p:stCondLst>
                                            <p:cond delay="1808"/>
                                          </p:stCondLst>
                                        </p:cTn>
                                        <p:tgtEl>
                                          <p:spTgt spid="9"/>
                                        </p:tgtEl>
                                      </p:cBhvr>
                                      <p:to x="100000" y="95000"/>
                                    </p:animScale>
                                    <p:animScale>
                                      <p:cBhvr>
                                        <p:cTn id="27"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Driving Policy Compliance</a:t>
            </a:r>
            <a:endParaRPr lang="en-US" dirty="0"/>
          </a:p>
        </p:txBody>
      </p:sp>
      <p:sp>
        <p:nvSpPr>
          <p:cNvPr id="4" name="Rectangle 3"/>
          <p:cNvSpPr/>
          <p:nvPr/>
        </p:nvSpPr>
        <p:spPr>
          <a:xfrm>
            <a:off x="280051" y="1399611"/>
            <a:ext cx="8083110" cy="830997"/>
          </a:xfrm>
          <a:prstGeom prst="rect">
            <a:avLst/>
          </a:prstGeom>
          <a:noFill/>
        </p:spPr>
        <p:txBody>
          <a:bodyPr wrap="none" lIns="91440" tIns="45720" rIns="91440" bIns="45720">
            <a:spAutoFit/>
          </a:bodyPr>
          <a:lstStyle/>
          <a:p>
            <a:pPr algn="ctr"/>
            <a:r>
              <a:rPr lang="en-US" sz="4800" b="1" cap="none" spc="0" dirty="0" smtClean="0">
                <a:ln w="22225">
                  <a:solidFill>
                    <a:schemeClr val="accent2"/>
                  </a:solidFill>
                  <a:prstDash val="solid"/>
                </a:ln>
                <a:solidFill>
                  <a:schemeClr val="accent2">
                    <a:lumMod val="40000"/>
                    <a:lumOff val="60000"/>
                  </a:schemeClr>
                </a:solidFill>
                <a:effectLst/>
              </a:rPr>
              <a:t>Why can’t that be reimbursed?</a:t>
            </a:r>
            <a:endParaRPr lang="en-US" sz="4800" b="1" cap="none" spc="0" dirty="0">
              <a:ln w="22225">
                <a:solidFill>
                  <a:schemeClr val="accent2"/>
                </a:solidFill>
                <a:prstDash val="solid"/>
              </a:ln>
              <a:solidFill>
                <a:schemeClr val="accent2">
                  <a:lumMod val="40000"/>
                  <a:lumOff val="60000"/>
                </a:schemeClr>
              </a:solidFill>
              <a:effectLst/>
            </a:endParaRPr>
          </a:p>
        </p:txBody>
      </p:sp>
      <p:sp>
        <p:nvSpPr>
          <p:cNvPr id="5" name="Rectangle 4"/>
          <p:cNvSpPr/>
          <p:nvPr/>
        </p:nvSpPr>
        <p:spPr>
          <a:xfrm>
            <a:off x="2352589" y="2165683"/>
            <a:ext cx="5682966" cy="923330"/>
          </a:xfrm>
          <a:prstGeom prst="rect">
            <a:avLst/>
          </a:prstGeom>
          <a:noFill/>
        </p:spPr>
        <p:txBody>
          <a:bodyPr wrap="none" lIns="91440" tIns="45720" rIns="91440" bIns="45720">
            <a:spAutoFit/>
          </a:bodyPr>
          <a:lstStyle/>
          <a:p>
            <a:pPr algn="ctr"/>
            <a:r>
              <a:rPr lang="en-US" sz="5400" b="0" cap="none" spc="0" dirty="0" smtClean="0">
                <a:ln w="0"/>
                <a:gradFill>
                  <a:gsLst>
                    <a:gs pos="21000">
                      <a:srgbClr val="53575C"/>
                    </a:gs>
                    <a:gs pos="88000">
                      <a:srgbClr val="C5C7CA"/>
                    </a:gs>
                  </a:gsLst>
                  <a:lin ang="5400000"/>
                </a:gradFill>
                <a:effectLst/>
                <a:latin typeface="Arial Narrow" panose="020B0606020202030204" pitchFamily="34" charset="0"/>
              </a:rPr>
              <a:t>Where is that written?</a:t>
            </a:r>
            <a:endParaRPr lang="en-US" sz="5400" b="0" cap="none" spc="0" dirty="0">
              <a:ln w="0"/>
              <a:gradFill>
                <a:gsLst>
                  <a:gs pos="21000">
                    <a:srgbClr val="53575C"/>
                  </a:gs>
                  <a:gs pos="88000">
                    <a:srgbClr val="C5C7CA"/>
                  </a:gs>
                </a:gsLst>
                <a:lin ang="5400000"/>
              </a:gradFill>
              <a:effectLst/>
              <a:latin typeface="Arial Narrow" panose="020B0606020202030204" pitchFamily="34" charset="0"/>
            </a:endParaRPr>
          </a:p>
        </p:txBody>
      </p:sp>
      <p:sp>
        <p:nvSpPr>
          <p:cNvPr id="6" name="Rectangle 5"/>
          <p:cNvSpPr/>
          <p:nvPr/>
        </p:nvSpPr>
        <p:spPr>
          <a:xfrm>
            <a:off x="683548" y="2884986"/>
            <a:ext cx="5994205"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But it’s </a:t>
            </a:r>
            <a:r>
              <a:rPr lang="en-US" sz="5400" b="1" cap="none" spc="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MY</a:t>
            </a:r>
            <a:r>
              <a:rPr lang="en-US" sz="5400" b="0" cap="none" spc="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grant $$</a:t>
            </a:r>
            <a:endParaRPr lang="en-US"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782424" y="3679391"/>
            <a:ext cx="7991290" cy="923330"/>
          </a:xfrm>
          <a:prstGeom prst="rect">
            <a:avLst/>
          </a:prstGeom>
          <a:noFill/>
        </p:spPr>
        <p:txBody>
          <a:bodyPr wrap="none" lIns="91440" tIns="45720" rIns="91440" bIns="45720">
            <a:spAutoFit/>
          </a:bodyPr>
          <a:lstStyle/>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eorgia" panose="02040502050405020303" pitchFamily="18" charset="0"/>
              </a:rPr>
              <a:t>What? No First Class?</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eorgia" panose="02040502050405020303" pitchFamily="18" charset="0"/>
            </a:endParaRPr>
          </a:p>
        </p:txBody>
      </p:sp>
      <p:sp>
        <p:nvSpPr>
          <p:cNvPr id="8" name="Rectangle 7"/>
          <p:cNvSpPr/>
          <p:nvPr/>
        </p:nvSpPr>
        <p:spPr>
          <a:xfrm>
            <a:off x="728986" y="4620668"/>
            <a:ext cx="7362913"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iriam" panose="020B0502050101010101" pitchFamily="34" charset="-79"/>
                <a:cs typeface="Miriam" panose="020B0502050101010101" pitchFamily="34" charset="-79"/>
              </a:rPr>
              <a:t>No one told me I couldn’t!</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iriam" panose="020B0502050101010101" pitchFamily="34" charset="-79"/>
              <a:cs typeface="Miriam" panose="020B0502050101010101" pitchFamily="34" charset="-79"/>
            </a:endParaRPr>
          </a:p>
        </p:txBody>
      </p:sp>
    </p:spTree>
    <p:extLst>
      <p:ext uri="{BB962C8B-B14F-4D97-AF65-F5344CB8AC3E}">
        <p14:creationId xmlns:p14="http://schemas.microsoft.com/office/powerpoint/2010/main" val="382046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horizont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ppt_w</p:attrName>
                                        </p:attrNameLst>
                                      </p:cBhvr>
                                      <p:tavLst>
                                        <p:tav tm="0">
                                          <p:val>
                                            <p:fltVal val="0"/>
                                          </p:val>
                                        </p:tav>
                                        <p:tav tm="100000">
                                          <p:val>
                                            <p:strVal val="#ppt_w"/>
                                          </p:val>
                                        </p:tav>
                                      </p:tavLst>
                                    </p:anim>
                                    <p:anim calcmode="lin" valueType="num">
                                      <p:cBhvr>
                                        <p:cTn id="45" dur="1000" fill="hold"/>
                                        <p:tgtEl>
                                          <p:spTgt spid="8"/>
                                        </p:tgtEl>
                                        <p:attrNameLst>
                                          <p:attrName>ppt_h</p:attrName>
                                        </p:attrNameLst>
                                      </p:cBhvr>
                                      <p:tavLst>
                                        <p:tav tm="0">
                                          <p:val>
                                            <p:fltVal val="0"/>
                                          </p:val>
                                        </p:tav>
                                        <p:tav tm="100000">
                                          <p:val>
                                            <p:strVal val="#ppt_h"/>
                                          </p:val>
                                        </p:tav>
                                      </p:tavLst>
                                    </p:anim>
                                    <p:anim calcmode="lin" valueType="num">
                                      <p:cBhvr>
                                        <p:cTn id="46" dur="1000" fill="hold"/>
                                        <p:tgtEl>
                                          <p:spTgt spid="8"/>
                                        </p:tgtEl>
                                        <p:attrNameLst>
                                          <p:attrName>style.rotation</p:attrName>
                                        </p:attrNameLst>
                                      </p:cBhvr>
                                      <p:tavLst>
                                        <p:tav tm="0">
                                          <p:val>
                                            <p:fltVal val="90"/>
                                          </p:val>
                                        </p:tav>
                                        <p:tav tm="100000">
                                          <p:val>
                                            <p:fltVal val="0"/>
                                          </p:val>
                                        </p:tav>
                                      </p:tavLst>
                                    </p:anim>
                                    <p:animEffect transition="in" filter="fade">
                                      <p:cBhvr>
                                        <p:cTn id="4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Driving Policy Compliance</a:t>
            </a:r>
            <a:endParaRPr lang="en-US" dirty="0"/>
          </a:p>
        </p:txBody>
      </p:sp>
      <p:sp>
        <p:nvSpPr>
          <p:cNvPr id="3" name="Content Placeholder 2"/>
          <p:cNvSpPr>
            <a:spLocks noGrp="1"/>
          </p:cNvSpPr>
          <p:nvPr>
            <p:ph idx="1"/>
          </p:nvPr>
        </p:nvSpPr>
        <p:spPr/>
        <p:txBody>
          <a:bodyPr>
            <a:normAutofit/>
          </a:bodyPr>
          <a:lstStyle/>
          <a:p>
            <a:pPr marL="457200" lvl="1" indent="0">
              <a:buNone/>
            </a:pPr>
            <a:r>
              <a:rPr lang="en-US" sz="3200" b="1" dirty="0" smtClean="0"/>
              <a:t>Driving Policy Compliance --- Why is this important?</a:t>
            </a:r>
            <a:r>
              <a:rPr lang="en-US" b="1" dirty="0"/>
              <a:t/>
            </a:r>
            <a:br>
              <a:rPr lang="en-US" b="1" dirty="0"/>
            </a:br>
            <a:endParaRPr lang="en-US" b="1" dirty="0"/>
          </a:p>
          <a:p>
            <a:pPr marL="457200" lvl="1" indent="0">
              <a:buNone/>
            </a:pPr>
            <a:r>
              <a:rPr lang="en-US" dirty="0"/>
              <a:t>Policy compliance is necessary to protect your institution and it’s constituents…not to create extra </a:t>
            </a:r>
            <a:r>
              <a:rPr lang="en-US" dirty="0" smtClean="0"/>
              <a:t>burden.</a:t>
            </a:r>
            <a:endParaRPr lang="en-US" sz="3600" dirty="0"/>
          </a:p>
        </p:txBody>
      </p:sp>
    </p:spTree>
    <p:extLst>
      <p:ext uri="{BB962C8B-B14F-4D97-AF65-F5344CB8AC3E}">
        <p14:creationId xmlns:p14="http://schemas.microsoft.com/office/powerpoint/2010/main" val="1396335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Driving Policy Compliance</a:t>
            </a:r>
            <a:endParaRPr lang="en-US" dirty="0"/>
          </a:p>
        </p:txBody>
      </p:sp>
      <p:sp>
        <p:nvSpPr>
          <p:cNvPr id="3" name="Content Placeholder 2"/>
          <p:cNvSpPr>
            <a:spLocks noGrp="1"/>
          </p:cNvSpPr>
          <p:nvPr>
            <p:ph idx="1"/>
          </p:nvPr>
        </p:nvSpPr>
        <p:spPr/>
        <p:txBody>
          <a:bodyPr>
            <a:normAutofit/>
          </a:bodyPr>
          <a:lstStyle/>
          <a:p>
            <a:pPr marL="457200" lvl="1" indent="0">
              <a:buNone/>
            </a:pPr>
            <a:r>
              <a:rPr lang="en-US" sz="3500" b="1" dirty="0" smtClean="0"/>
              <a:t>Results of Compliance:</a:t>
            </a:r>
            <a:r>
              <a:rPr lang="en-US" b="1" dirty="0"/>
              <a:t/>
            </a:r>
            <a:br>
              <a:rPr lang="en-US" b="1" dirty="0"/>
            </a:br>
            <a:endParaRPr lang="en-US" b="1" dirty="0"/>
          </a:p>
          <a:p>
            <a:pPr lvl="1">
              <a:buFont typeface="Arial" panose="020B0604020202020204" pitchFamily="34" charset="0"/>
              <a:buChar char="•"/>
            </a:pPr>
            <a:r>
              <a:rPr lang="en-US" dirty="0"/>
              <a:t>Safeguards </a:t>
            </a:r>
            <a:r>
              <a:rPr lang="en-US" dirty="0" smtClean="0"/>
              <a:t>funding </a:t>
            </a:r>
            <a:r>
              <a:rPr lang="en-US" dirty="0"/>
              <a:t>to institution</a:t>
            </a:r>
          </a:p>
          <a:p>
            <a:pPr lvl="1">
              <a:buFont typeface="Arial" panose="020B0604020202020204" pitchFamily="34" charset="0"/>
              <a:buChar char="•"/>
            </a:pPr>
            <a:r>
              <a:rPr lang="en-US" dirty="0" smtClean="0"/>
              <a:t>Prevents </a:t>
            </a:r>
            <a:r>
              <a:rPr lang="en-US" dirty="0"/>
              <a:t>fines, penalties </a:t>
            </a:r>
            <a:r>
              <a:rPr lang="en-US" dirty="0" smtClean="0"/>
              <a:t>or reputational </a:t>
            </a:r>
            <a:r>
              <a:rPr lang="en-US" dirty="0"/>
              <a:t>risk </a:t>
            </a:r>
            <a:endParaRPr lang="en-US" dirty="0" smtClean="0"/>
          </a:p>
          <a:p>
            <a:pPr lvl="1">
              <a:buFont typeface="Arial" panose="020B0604020202020204" pitchFamily="34" charset="0"/>
              <a:buChar char="•"/>
            </a:pPr>
            <a:r>
              <a:rPr lang="en-US" dirty="0" smtClean="0"/>
              <a:t>Ensures </a:t>
            </a:r>
            <a:r>
              <a:rPr lang="en-US" dirty="0"/>
              <a:t>prompt reimbursement of </a:t>
            </a:r>
            <a:r>
              <a:rPr lang="en-US" dirty="0" smtClean="0"/>
              <a:t>expenditures</a:t>
            </a:r>
          </a:p>
          <a:p>
            <a:pPr lvl="1">
              <a:buFont typeface="Arial" panose="020B0604020202020204" pitchFamily="34" charset="0"/>
              <a:buChar char="•"/>
            </a:pPr>
            <a:r>
              <a:rPr lang="en-US" dirty="0" smtClean="0"/>
              <a:t>Confirms </a:t>
            </a:r>
            <a:r>
              <a:rPr lang="en-US" dirty="0"/>
              <a:t>consistency among constituents</a:t>
            </a:r>
          </a:p>
          <a:p>
            <a:pPr lvl="1">
              <a:buFont typeface="Arial" panose="020B0604020202020204" pitchFamily="34" charset="0"/>
              <a:buChar char="•"/>
            </a:pPr>
            <a:r>
              <a:rPr lang="en-US" dirty="0"/>
              <a:t>Generates measurable </a:t>
            </a:r>
            <a:r>
              <a:rPr lang="en-US" dirty="0" smtClean="0"/>
              <a:t>output</a:t>
            </a:r>
            <a:endParaRPr lang="en-US" dirty="0"/>
          </a:p>
        </p:txBody>
      </p:sp>
    </p:spTree>
    <p:extLst>
      <p:ext uri="{BB962C8B-B14F-4D97-AF65-F5344CB8AC3E}">
        <p14:creationId xmlns:p14="http://schemas.microsoft.com/office/powerpoint/2010/main" val="1245531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Compliance Approaches</a:t>
            </a:r>
            <a:endParaRPr lang="en-US" dirty="0"/>
          </a:p>
        </p:txBody>
      </p:sp>
      <p:sp>
        <p:nvSpPr>
          <p:cNvPr id="4" name="Content Placeholder 2"/>
          <p:cNvSpPr txBox="1">
            <a:spLocks noGrp="1"/>
          </p:cNvSpPr>
          <p:nvPr>
            <p:ph idx="1"/>
          </p:nvPr>
        </p:nvSpPr>
        <p:spPr>
          <a:xfrm>
            <a:off x="457199" y="1600200"/>
            <a:ext cx="4169391"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solidFill>
                  <a:schemeClr val="tx1"/>
                </a:solidFill>
              </a:rPr>
              <a:t>Dictatorship Approach:</a:t>
            </a:r>
          </a:p>
          <a:p>
            <a:pPr marL="457200" indent="-457200" algn="l">
              <a:buFont typeface="Arial" panose="020B0604020202020204" pitchFamily="34" charset="0"/>
              <a:buChar char="•"/>
            </a:pPr>
            <a:r>
              <a:rPr lang="en-US" sz="2800" dirty="0" smtClean="0">
                <a:solidFill>
                  <a:schemeClr val="tx1"/>
                </a:solidFill>
              </a:rPr>
              <a:t>Write the policy based on central needs</a:t>
            </a:r>
          </a:p>
          <a:p>
            <a:pPr marL="457200" indent="-457200" algn="l">
              <a:buFont typeface="Arial" panose="020B0604020202020204" pitchFamily="34" charset="0"/>
              <a:buChar char="•"/>
            </a:pPr>
            <a:r>
              <a:rPr lang="en-US" sz="2800" dirty="0" smtClean="0">
                <a:solidFill>
                  <a:schemeClr val="tx1"/>
                </a:solidFill>
              </a:rPr>
              <a:t>Publish the policy and communicate</a:t>
            </a:r>
          </a:p>
          <a:p>
            <a:pPr marL="457200" indent="-457200" algn="l">
              <a:buFont typeface="Arial" panose="020B0604020202020204" pitchFamily="34" charset="0"/>
              <a:buChar char="•"/>
            </a:pPr>
            <a:r>
              <a:rPr lang="en-US" sz="2800" dirty="0" smtClean="0">
                <a:solidFill>
                  <a:schemeClr val="tx1"/>
                </a:solidFill>
              </a:rPr>
              <a:t>Hold people to policy “because that is how it has to be”</a:t>
            </a:r>
          </a:p>
          <a:p>
            <a:pPr algn="l"/>
            <a:r>
              <a:rPr lang="en-US" sz="2800" dirty="0" smtClean="0"/>
              <a:t>	</a:t>
            </a:r>
          </a:p>
          <a:p>
            <a:endParaRPr lang="en-US" dirty="0"/>
          </a:p>
        </p:txBody>
      </p:sp>
      <p:sp>
        <p:nvSpPr>
          <p:cNvPr id="5" name="Content Placeholder 3"/>
          <p:cNvSpPr txBox="1">
            <a:spLocks/>
          </p:cNvSpPr>
          <p:nvPr/>
        </p:nvSpPr>
        <p:spPr>
          <a:xfrm>
            <a:off x="4659383" y="1601338"/>
            <a:ext cx="4362112"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Collaborative Approach:</a:t>
            </a:r>
          </a:p>
          <a:p>
            <a:r>
              <a:rPr lang="en-US" sz="2800" dirty="0" smtClean="0"/>
              <a:t>Understanding needs of your customers</a:t>
            </a:r>
          </a:p>
          <a:p>
            <a:r>
              <a:rPr lang="en-US" sz="2800" dirty="0" smtClean="0"/>
              <a:t>Development of supportive policy</a:t>
            </a:r>
          </a:p>
          <a:p>
            <a:r>
              <a:rPr lang="en-US" sz="2800" dirty="0" smtClean="0"/>
              <a:t>Protection of the institution and it’s constituents</a:t>
            </a:r>
          </a:p>
          <a:p>
            <a:endParaRPr lang="en-US" dirty="0"/>
          </a:p>
        </p:txBody>
      </p:sp>
      <p:sp>
        <p:nvSpPr>
          <p:cNvPr id="6" name="Rectangle 5"/>
          <p:cNvSpPr/>
          <p:nvPr/>
        </p:nvSpPr>
        <p:spPr>
          <a:xfrm rot="19888740">
            <a:off x="4324923" y="1196139"/>
            <a:ext cx="1028700" cy="584775"/>
          </a:xfrm>
          <a:prstGeom prst="rect">
            <a:avLst/>
          </a:prstGeom>
        </p:spPr>
        <p:txBody>
          <a:bodyPr wrap="square">
            <a:spAutoFit/>
          </a:bodyPr>
          <a:lstStyle/>
          <a:p>
            <a:r>
              <a:rPr lang="en-US" sz="3200" b="1" dirty="0" smtClean="0">
                <a:solidFill>
                  <a:srgbClr val="FF0000"/>
                </a:solidFill>
              </a:rPr>
              <a:t>VS.</a:t>
            </a:r>
            <a:endParaRPr lang="en-US" sz="3200" b="1" dirty="0">
              <a:solidFill>
                <a:srgbClr val="FF0000"/>
              </a:solidFill>
            </a:endParaRPr>
          </a:p>
        </p:txBody>
      </p:sp>
      <p:pic>
        <p:nvPicPr>
          <p:cNvPr id="7" name="Picture 6"/>
          <p:cNvPicPr>
            <a:picLocks noChangeAspect="1"/>
          </p:cNvPicPr>
          <p:nvPr/>
        </p:nvPicPr>
        <p:blipFill>
          <a:blip r:embed="rId3"/>
          <a:stretch>
            <a:fillRect/>
          </a:stretch>
        </p:blipFill>
        <p:spPr>
          <a:xfrm>
            <a:off x="457200" y="2115830"/>
            <a:ext cx="3923732" cy="3616230"/>
          </a:xfrm>
          <a:prstGeom prst="rect">
            <a:avLst/>
          </a:prstGeom>
        </p:spPr>
      </p:pic>
      <p:pic>
        <p:nvPicPr>
          <p:cNvPr id="8" name="Picture 7"/>
          <p:cNvPicPr>
            <a:picLocks noChangeAspect="1"/>
          </p:cNvPicPr>
          <p:nvPr/>
        </p:nvPicPr>
        <p:blipFill>
          <a:blip r:embed="rId4"/>
          <a:stretch>
            <a:fillRect/>
          </a:stretch>
        </p:blipFill>
        <p:spPr>
          <a:xfrm>
            <a:off x="4626590" y="2211052"/>
            <a:ext cx="3963533" cy="3557336"/>
          </a:xfrm>
          <a:prstGeom prst="rect">
            <a:avLst/>
          </a:prstGeom>
        </p:spPr>
      </p:pic>
    </p:spTree>
    <p:extLst>
      <p:ext uri="{BB962C8B-B14F-4D97-AF65-F5344CB8AC3E}">
        <p14:creationId xmlns:p14="http://schemas.microsoft.com/office/powerpoint/2010/main" val="245873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Driving Policy Compliance</a:t>
            </a:r>
            <a:endParaRPr lang="en-US" dirty="0"/>
          </a:p>
        </p:txBody>
      </p:sp>
      <p:sp>
        <p:nvSpPr>
          <p:cNvPr id="3" name="Content Placeholder 2"/>
          <p:cNvSpPr>
            <a:spLocks noGrp="1"/>
          </p:cNvSpPr>
          <p:nvPr>
            <p:ph idx="1"/>
          </p:nvPr>
        </p:nvSpPr>
        <p:spPr/>
        <p:txBody>
          <a:bodyPr>
            <a:normAutofit fontScale="85000" lnSpcReduction="20000"/>
          </a:bodyPr>
          <a:lstStyle/>
          <a:p>
            <a:pPr marL="57150" indent="0">
              <a:buNone/>
            </a:pPr>
            <a:r>
              <a:rPr lang="en-US" sz="3900" b="1" dirty="0" smtClean="0"/>
              <a:t>Dictatorship Approach:</a:t>
            </a:r>
            <a:r>
              <a:rPr lang="en-US" b="1" dirty="0"/>
              <a:t/>
            </a:r>
            <a:br>
              <a:rPr lang="en-US" b="1" dirty="0"/>
            </a:br>
            <a:endParaRPr lang="en-US" b="1" dirty="0"/>
          </a:p>
          <a:p>
            <a:pPr marL="0" indent="0">
              <a:buNone/>
            </a:pPr>
            <a:r>
              <a:rPr lang="en-US" dirty="0"/>
              <a:t>Are you just pushing out policy with no input or consideration to your constituents?</a:t>
            </a:r>
          </a:p>
          <a:p>
            <a:pPr marL="0" indent="0">
              <a:buNone/>
            </a:pPr>
            <a:endParaRPr lang="en-US" dirty="0"/>
          </a:p>
          <a:p>
            <a:r>
              <a:rPr lang="en-US" dirty="0"/>
              <a:t>Administration is seen as difficult to deal with, causing avoidance</a:t>
            </a:r>
          </a:p>
          <a:p>
            <a:r>
              <a:rPr lang="en-US" dirty="0"/>
              <a:t>Can result in the user asking forgiveness instead of permission</a:t>
            </a:r>
          </a:p>
          <a:p>
            <a:r>
              <a:rPr lang="en-US" dirty="0"/>
              <a:t>Too much autonomy, not enough teamwork</a:t>
            </a:r>
          </a:p>
          <a:p>
            <a:r>
              <a:rPr lang="en-US" dirty="0"/>
              <a:t>Us vs. Them</a:t>
            </a:r>
          </a:p>
        </p:txBody>
      </p:sp>
    </p:spTree>
    <p:extLst>
      <p:ext uri="{BB962C8B-B14F-4D97-AF65-F5344CB8AC3E}">
        <p14:creationId xmlns:p14="http://schemas.microsoft.com/office/powerpoint/2010/main" val="162315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Driving Policy Compliance</a:t>
            </a:r>
            <a:endParaRPr lang="en-US" dirty="0"/>
          </a:p>
        </p:txBody>
      </p:sp>
      <p:sp>
        <p:nvSpPr>
          <p:cNvPr id="3" name="Content Placeholder 2"/>
          <p:cNvSpPr>
            <a:spLocks noGrp="1"/>
          </p:cNvSpPr>
          <p:nvPr>
            <p:ph idx="1"/>
          </p:nvPr>
        </p:nvSpPr>
        <p:spPr/>
        <p:txBody>
          <a:bodyPr>
            <a:normAutofit fontScale="77500" lnSpcReduction="20000"/>
          </a:bodyPr>
          <a:lstStyle/>
          <a:p>
            <a:pPr marL="57150" indent="0">
              <a:buNone/>
            </a:pPr>
            <a:r>
              <a:rPr lang="en-US" sz="3900" b="1" dirty="0" smtClean="0"/>
              <a:t>Collaborative Approach – Engaging Users:</a:t>
            </a:r>
            <a:r>
              <a:rPr lang="en-US" b="1" dirty="0"/>
              <a:t/>
            </a:r>
            <a:br>
              <a:rPr lang="en-US" b="1" dirty="0"/>
            </a:br>
            <a:endParaRPr lang="en-US" b="1" dirty="0"/>
          </a:p>
          <a:p>
            <a:pPr marL="0" indent="0">
              <a:buNone/>
            </a:pPr>
            <a:r>
              <a:rPr lang="en-US" dirty="0"/>
              <a:t>When you communicate with your customer…do you listen to </a:t>
            </a:r>
            <a:r>
              <a:rPr lang="en-US" dirty="0" smtClean="0"/>
              <a:t>“understand” </a:t>
            </a:r>
            <a:r>
              <a:rPr lang="en-US" dirty="0"/>
              <a:t>or do you </a:t>
            </a:r>
            <a:r>
              <a:rPr lang="en-US" dirty="0" smtClean="0"/>
              <a:t>just listen </a:t>
            </a:r>
            <a:r>
              <a:rPr lang="en-US" dirty="0"/>
              <a:t>to </a:t>
            </a:r>
            <a:r>
              <a:rPr lang="en-US" dirty="0" smtClean="0"/>
              <a:t>“reply”?</a:t>
            </a:r>
            <a:endParaRPr lang="en-US" dirty="0"/>
          </a:p>
          <a:p>
            <a:pPr marL="0" indent="0">
              <a:buNone/>
            </a:pPr>
            <a:endParaRPr lang="en-US" dirty="0"/>
          </a:p>
          <a:p>
            <a:r>
              <a:rPr lang="en-US" b="1" dirty="0"/>
              <a:t>Collaborate:  </a:t>
            </a:r>
            <a:r>
              <a:rPr lang="en-US" dirty="0"/>
              <a:t>Understand the business needs of your customers and help them understand the need for compliance</a:t>
            </a:r>
          </a:p>
          <a:p>
            <a:r>
              <a:rPr lang="en-US" b="1" dirty="0"/>
              <a:t>Action:  </a:t>
            </a:r>
            <a:r>
              <a:rPr lang="en-US" dirty="0"/>
              <a:t>Develop policy that supports the business needs of your customers and compliance</a:t>
            </a:r>
          </a:p>
          <a:p>
            <a:r>
              <a:rPr lang="en-US" b="1" dirty="0"/>
              <a:t>Result:</a:t>
            </a:r>
            <a:r>
              <a:rPr lang="en-US" dirty="0"/>
              <a:t>  Protection of the institution and it’s constituents</a:t>
            </a:r>
          </a:p>
        </p:txBody>
      </p:sp>
    </p:spTree>
    <p:extLst>
      <p:ext uri="{BB962C8B-B14F-4D97-AF65-F5344CB8AC3E}">
        <p14:creationId xmlns:p14="http://schemas.microsoft.com/office/powerpoint/2010/main" val="283234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Driving Policy Compliance</a:t>
            </a:r>
            <a:endParaRPr lang="en-US" dirty="0"/>
          </a:p>
        </p:txBody>
      </p:sp>
      <p:sp>
        <p:nvSpPr>
          <p:cNvPr id="3" name="Content Placeholder 2"/>
          <p:cNvSpPr>
            <a:spLocks noGrp="1"/>
          </p:cNvSpPr>
          <p:nvPr>
            <p:ph idx="1"/>
          </p:nvPr>
        </p:nvSpPr>
        <p:spPr/>
        <p:txBody>
          <a:bodyPr>
            <a:normAutofit fontScale="85000" lnSpcReduction="10000"/>
          </a:bodyPr>
          <a:lstStyle/>
          <a:p>
            <a:pPr marL="57150" indent="0">
              <a:buNone/>
            </a:pPr>
            <a:r>
              <a:rPr lang="en-US" sz="3500" b="1" dirty="0" smtClean="0"/>
              <a:t>Collaborative Approach – Promote Buy-in:</a:t>
            </a:r>
            <a:endParaRPr lang="en-US" sz="3500" b="1" dirty="0"/>
          </a:p>
          <a:p>
            <a:pPr marL="0" indent="0">
              <a:buNone/>
            </a:pPr>
            <a:r>
              <a:rPr lang="en-US" dirty="0"/>
              <a:t>How does collaboration fit into driving compliance?</a:t>
            </a:r>
          </a:p>
          <a:p>
            <a:pPr marL="0" indent="0">
              <a:buNone/>
            </a:pPr>
            <a:endParaRPr lang="en-US" dirty="0"/>
          </a:p>
          <a:p>
            <a:r>
              <a:rPr lang="en-US" dirty="0"/>
              <a:t>Talk to your customers, understand their needs</a:t>
            </a:r>
          </a:p>
          <a:p>
            <a:pPr lvl="1"/>
            <a:r>
              <a:rPr lang="en-US" dirty="0"/>
              <a:t>Learn their pain points</a:t>
            </a:r>
          </a:p>
          <a:p>
            <a:pPr lvl="1"/>
            <a:r>
              <a:rPr lang="en-US" dirty="0" smtClean="0"/>
              <a:t>Work </a:t>
            </a:r>
            <a:r>
              <a:rPr lang="en-US" dirty="0"/>
              <a:t>together to find solutions</a:t>
            </a:r>
          </a:p>
          <a:p>
            <a:pPr lvl="1"/>
            <a:r>
              <a:rPr lang="en-US" dirty="0"/>
              <a:t>Determine training </a:t>
            </a:r>
            <a:r>
              <a:rPr lang="en-US" dirty="0" smtClean="0"/>
              <a:t>needs</a:t>
            </a:r>
            <a:endParaRPr lang="en-US" dirty="0"/>
          </a:p>
          <a:p>
            <a:r>
              <a:rPr lang="en-US" dirty="0"/>
              <a:t>Make sure policy is necessary and meaningful</a:t>
            </a:r>
          </a:p>
          <a:p>
            <a:pPr lvl="1"/>
            <a:r>
              <a:rPr lang="en-US" dirty="0"/>
              <a:t>Make sure processes support what is necessary</a:t>
            </a:r>
          </a:p>
          <a:p>
            <a:pPr lvl="1"/>
            <a:r>
              <a:rPr lang="en-US" dirty="0"/>
              <a:t>Don’t implement something if it is not actionable</a:t>
            </a:r>
          </a:p>
        </p:txBody>
      </p:sp>
    </p:spTree>
    <p:extLst>
      <p:ext uri="{BB962C8B-B14F-4D97-AF65-F5344CB8AC3E}">
        <p14:creationId xmlns:p14="http://schemas.microsoft.com/office/powerpoint/2010/main" val="234863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Driving Policy Compliance</a:t>
            </a:r>
            <a:endParaRPr lang="en-US" dirty="0"/>
          </a:p>
        </p:txBody>
      </p:sp>
      <p:sp>
        <p:nvSpPr>
          <p:cNvPr id="3" name="Content Placeholder 2"/>
          <p:cNvSpPr>
            <a:spLocks noGrp="1"/>
          </p:cNvSpPr>
          <p:nvPr>
            <p:ph idx="1"/>
          </p:nvPr>
        </p:nvSpPr>
        <p:spPr/>
        <p:txBody>
          <a:bodyPr>
            <a:normAutofit fontScale="92500" lnSpcReduction="10000"/>
          </a:bodyPr>
          <a:lstStyle/>
          <a:p>
            <a:pPr marL="57150" indent="0">
              <a:buNone/>
            </a:pPr>
            <a:r>
              <a:rPr lang="en-US" sz="3500" b="1" dirty="0" smtClean="0"/>
              <a:t>Collaborative Approach – Continual Improvement Engagement:</a:t>
            </a:r>
          </a:p>
          <a:p>
            <a:pPr marL="57150" indent="0">
              <a:buNone/>
            </a:pPr>
            <a:endParaRPr lang="en-US" sz="3500" b="1" dirty="0"/>
          </a:p>
          <a:p>
            <a:r>
              <a:rPr lang="en-US" dirty="0"/>
              <a:t>Processing and Functional Enhancements</a:t>
            </a:r>
          </a:p>
          <a:p>
            <a:r>
              <a:rPr lang="en-US" dirty="0"/>
              <a:t>New System Interface</a:t>
            </a:r>
          </a:p>
          <a:p>
            <a:r>
              <a:rPr lang="en-US" smtClean="0"/>
              <a:t>Infrequent </a:t>
            </a:r>
            <a:r>
              <a:rPr lang="en-US" dirty="0"/>
              <a:t>Traveler Resources</a:t>
            </a:r>
          </a:p>
          <a:p>
            <a:r>
              <a:rPr lang="en-US" dirty="0"/>
              <a:t>Implemented Concur Mobile and </a:t>
            </a:r>
            <a:r>
              <a:rPr lang="en-US" dirty="0" err="1"/>
              <a:t>Tripit</a:t>
            </a:r>
            <a:r>
              <a:rPr lang="en-US" dirty="0"/>
              <a:t> Pro apps</a:t>
            </a:r>
          </a:p>
          <a:p>
            <a:r>
              <a:rPr lang="en-US" dirty="0"/>
              <a:t>Expense It app Pilot</a:t>
            </a:r>
          </a:p>
          <a:p>
            <a:pPr marL="0" indent="0">
              <a:buNone/>
            </a:pPr>
            <a:endParaRPr lang="en-US" dirty="0"/>
          </a:p>
        </p:txBody>
      </p:sp>
    </p:spTree>
    <p:extLst>
      <p:ext uri="{BB962C8B-B14F-4D97-AF65-F5344CB8AC3E}">
        <p14:creationId xmlns:p14="http://schemas.microsoft.com/office/powerpoint/2010/main" val="161559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Introductions - About </a:t>
            </a:r>
            <a:r>
              <a:rPr lang="en-US" dirty="0"/>
              <a:t>UOM and OSU </a:t>
            </a:r>
          </a:p>
          <a:p>
            <a:r>
              <a:rPr lang="en-US" dirty="0" smtClean="0"/>
              <a:t>Travel Policy in Higher Education </a:t>
            </a:r>
            <a:r>
              <a:rPr lang="en-US" sz="2000" dirty="0" smtClean="0"/>
              <a:t>( Refresher)</a:t>
            </a:r>
            <a:endParaRPr lang="en-US" sz="2000" dirty="0"/>
          </a:p>
          <a:p>
            <a:r>
              <a:rPr lang="en-US" dirty="0"/>
              <a:t>Driving </a:t>
            </a:r>
            <a:r>
              <a:rPr lang="en-US" dirty="0" smtClean="0"/>
              <a:t>Compliance</a:t>
            </a:r>
          </a:p>
          <a:p>
            <a:r>
              <a:rPr lang="en-US" dirty="0" smtClean="0"/>
              <a:t>Compliance Approaches</a:t>
            </a:r>
            <a:endParaRPr lang="en-US" dirty="0"/>
          </a:p>
          <a:p>
            <a:r>
              <a:rPr lang="en-US" dirty="0" smtClean="0"/>
              <a:t>Communication</a:t>
            </a:r>
            <a:endParaRPr lang="en-US" dirty="0"/>
          </a:p>
          <a:p>
            <a:r>
              <a:rPr lang="en-US" dirty="0"/>
              <a:t>Q&amp;A Discussion</a:t>
            </a:r>
          </a:p>
        </p:txBody>
      </p:sp>
    </p:spTree>
    <p:extLst>
      <p:ext uri="{BB962C8B-B14F-4D97-AF65-F5344CB8AC3E}">
        <p14:creationId xmlns:p14="http://schemas.microsoft.com/office/powerpoint/2010/main" val="406967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Communication</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sz="5500" b="1" dirty="0"/>
              <a:t>Now you understand your </a:t>
            </a:r>
            <a:r>
              <a:rPr lang="en-US" sz="5500" b="1" dirty="0" smtClean="0"/>
              <a:t>users --- How </a:t>
            </a:r>
            <a:r>
              <a:rPr lang="en-US" sz="5500" b="1" dirty="0"/>
              <a:t>do you help?</a:t>
            </a:r>
          </a:p>
          <a:p>
            <a:pPr marL="0" indent="0">
              <a:buNone/>
            </a:pPr>
            <a:endParaRPr lang="en-US" dirty="0"/>
          </a:p>
          <a:p>
            <a:r>
              <a:rPr lang="en-US" sz="3900" b="1" dirty="0"/>
              <a:t>Develop and communicate training materials</a:t>
            </a:r>
          </a:p>
          <a:p>
            <a:pPr lvl="1"/>
            <a:r>
              <a:rPr lang="en-US" sz="3900" dirty="0"/>
              <a:t>Know before you go</a:t>
            </a:r>
          </a:p>
          <a:p>
            <a:pPr lvl="1"/>
            <a:r>
              <a:rPr lang="en-US" sz="3900" dirty="0"/>
              <a:t>Timelines and guidelines around expense report </a:t>
            </a:r>
            <a:r>
              <a:rPr lang="en-US" sz="3900" dirty="0" smtClean="0"/>
              <a:t>submission</a:t>
            </a:r>
            <a:br>
              <a:rPr lang="en-US" sz="3900" dirty="0" smtClean="0"/>
            </a:br>
            <a:endParaRPr lang="en-US" sz="3900" dirty="0"/>
          </a:p>
          <a:p>
            <a:r>
              <a:rPr lang="en-US" sz="3900" b="1" dirty="0"/>
              <a:t>Not always what you </a:t>
            </a:r>
            <a:r>
              <a:rPr lang="en-US" sz="3900" b="1" dirty="0" smtClean="0"/>
              <a:t>say, </a:t>
            </a:r>
            <a:r>
              <a:rPr lang="en-US" sz="3900" b="1" dirty="0"/>
              <a:t>but how you say it</a:t>
            </a:r>
          </a:p>
          <a:p>
            <a:pPr lvl="1"/>
            <a:r>
              <a:rPr lang="en-US" sz="3900" dirty="0" smtClean="0"/>
              <a:t>“You </a:t>
            </a:r>
            <a:r>
              <a:rPr lang="en-US" sz="3800" dirty="0"/>
              <a:t>can’t </a:t>
            </a:r>
            <a:r>
              <a:rPr lang="en-US" sz="3800" dirty="0" smtClean="0"/>
              <a:t>do </a:t>
            </a:r>
            <a:r>
              <a:rPr lang="en-US" sz="3800" dirty="0" smtClean="0"/>
              <a:t>that, </a:t>
            </a:r>
            <a:r>
              <a:rPr lang="en-US" sz="3800" dirty="0"/>
              <a:t>but you can take this </a:t>
            </a:r>
            <a:r>
              <a:rPr lang="en-US" sz="3800" dirty="0" smtClean="0"/>
              <a:t>approach…”</a:t>
            </a:r>
            <a:endParaRPr lang="en-US" sz="3800" dirty="0"/>
          </a:p>
          <a:p>
            <a:pPr lvl="1"/>
            <a:r>
              <a:rPr lang="en-US" sz="3800" dirty="0" smtClean="0"/>
              <a:t>“We </a:t>
            </a:r>
            <a:r>
              <a:rPr lang="en-US" sz="3800" dirty="0"/>
              <a:t>can’t reimburse for first class </a:t>
            </a:r>
            <a:r>
              <a:rPr lang="en-US" sz="3800" dirty="0" smtClean="0"/>
              <a:t>airfare, </a:t>
            </a:r>
            <a:r>
              <a:rPr lang="en-US" sz="3800" dirty="0"/>
              <a:t>but your unit can </a:t>
            </a:r>
            <a:r>
              <a:rPr lang="en-US" sz="3900" dirty="0"/>
              <a:t>pay the difference as </a:t>
            </a:r>
            <a:r>
              <a:rPr lang="en-US" sz="3900" dirty="0" smtClean="0"/>
              <a:t>taxable”</a:t>
            </a:r>
            <a:br>
              <a:rPr lang="en-US" sz="3900" dirty="0" smtClean="0"/>
            </a:br>
            <a:endParaRPr lang="en-US" sz="3900" dirty="0"/>
          </a:p>
          <a:p>
            <a:r>
              <a:rPr lang="en-US" sz="3900" b="1" dirty="0" smtClean="0"/>
              <a:t>Ensure </a:t>
            </a:r>
            <a:r>
              <a:rPr lang="en-US" sz="3900" b="1" dirty="0"/>
              <a:t>users know your policies and why they are </a:t>
            </a:r>
            <a:r>
              <a:rPr lang="en-US" sz="3900" b="1" dirty="0" smtClean="0"/>
              <a:t>needed</a:t>
            </a:r>
            <a:endParaRPr lang="en-US" b="1" dirty="0"/>
          </a:p>
        </p:txBody>
      </p:sp>
    </p:spTree>
    <p:extLst>
      <p:ext uri="{BB962C8B-B14F-4D97-AF65-F5344CB8AC3E}">
        <p14:creationId xmlns:p14="http://schemas.microsoft.com/office/powerpoint/2010/main" val="159040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3900" b="1" dirty="0" smtClean="0"/>
              <a:t>University of Michigan Resource Examples:</a:t>
            </a:r>
            <a:endParaRPr lang="en-US" sz="3900" b="1" dirty="0"/>
          </a:p>
          <a:p>
            <a:r>
              <a:rPr lang="en-US" sz="3500" dirty="0" smtClean="0"/>
              <a:t>Guide </a:t>
            </a:r>
            <a:r>
              <a:rPr lang="en-US" sz="3500" dirty="0"/>
              <a:t>for Infrequent Traveler</a:t>
            </a:r>
          </a:p>
          <a:p>
            <a:r>
              <a:rPr lang="en-US" sz="3500" dirty="0"/>
              <a:t>Travel Quick Tips</a:t>
            </a:r>
          </a:p>
          <a:p>
            <a:r>
              <a:rPr lang="en-US" sz="3500" dirty="0"/>
              <a:t>Travel &amp; Expense System Quick Tips</a:t>
            </a:r>
          </a:p>
          <a:p>
            <a:r>
              <a:rPr lang="en-US" sz="3500" dirty="0" smtClean="0"/>
              <a:t>Videos</a:t>
            </a:r>
          </a:p>
          <a:p>
            <a:pPr marL="0" indent="0">
              <a:buNone/>
            </a:pPr>
            <a:r>
              <a:rPr lang="en-US" sz="1600" dirty="0" smtClean="0"/>
              <a:t/>
            </a:r>
            <a:br>
              <a:rPr lang="en-US" sz="1600" dirty="0" smtClean="0"/>
            </a:br>
            <a:r>
              <a:rPr lang="en-US" sz="1400" dirty="0" smtClean="0">
                <a:hlinkClick r:id="rId3"/>
              </a:rPr>
              <a:t>http</a:t>
            </a:r>
            <a:r>
              <a:rPr lang="en-US" sz="1400" dirty="0">
                <a:hlinkClick r:id="rId3"/>
              </a:rPr>
              <a:t>://procurement.umich.edu/travel-expense/booking-travel/information-new-and-infrequent-travelers</a:t>
            </a:r>
            <a:endParaRPr lang="en-US" sz="1400" dirty="0"/>
          </a:p>
        </p:txBody>
      </p:sp>
      <p:sp>
        <p:nvSpPr>
          <p:cNvPr id="2" name="Title 1"/>
          <p:cNvSpPr>
            <a:spLocks noGrp="1"/>
          </p:cNvSpPr>
          <p:nvPr>
            <p:ph type="title"/>
          </p:nvPr>
        </p:nvSpPr>
        <p:spPr/>
        <p:txBody>
          <a:bodyPr/>
          <a:lstStyle/>
          <a:p>
            <a:pPr algn="r"/>
            <a:r>
              <a:rPr lang="en-US" dirty="0" smtClean="0"/>
              <a:t>Communication</a:t>
            </a:r>
            <a:endParaRPr lang="en-US" dirty="0"/>
          </a:p>
        </p:txBody>
      </p:sp>
    </p:spTree>
    <p:extLst>
      <p:ext uri="{BB962C8B-B14F-4D97-AF65-F5344CB8AC3E}">
        <p14:creationId xmlns:p14="http://schemas.microsoft.com/office/powerpoint/2010/main" val="22932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01493" y="586986"/>
            <a:ext cx="10418384" cy="5539177"/>
            <a:chOff x="903318" y="902225"/>
            <a:chExt cx="10418384" cy="5539177"/>
          </a:xfrm>
        </p:grpSpPr>
        <p:pic>
          <p:nvPicPr>
            <p:cNvPr id="10" name="Picture 9"/>
            <p:cNvPicPr/>
            <p:nvPr/>
          </p:nvPicPr>
          <p:blipFill>
            <a:blip r:embed="rId3"/>
            <a:stretch>
              <a:fillRect/>
            </a:stretch>
          </p:blipFill>
          <p:spPr>
            <a:xfrm rot="20381917">
              <a:off x="903318" y="2085669"/>
              <a:ext cx="3563090" cy="4270894"/>
            </a:xfrm>
            <a:prstGeom prst="rect">
              <a:avLst/>
            </a:prstGeom>
            <a:ln>
              <a:solidFill>
                <a:schemeClr val="bg1">
                  <a:lumMod val="50000"/>
                </a:schemeClr>
              </a:solidFill>
            </a:ln>
          </p:spPr>
        </p:pic>
        <p:pic>
          <p:nvPicPr>
            <p:cNvPr id="11" name="Picture 10"/>
            <p:cNvPicPr/>
            <p:nvPr/>
          </p:nvPicPr>
          <p:blipFill>
            <a:blip r:embed="rId4"/>
            <a:stretch>
              <a:fillRect/>
            </a:stretch>
          </p:blipFill>
          <p:spPr>
            <a:xfrm>
              <a:off x="2238745" y="902225"/>
              <a:ext cx="3563090" cy="4270894"/>
            </a:xfrm>
            <a:prstGeom prst="rect">
              <a:avLst/>
            </a:prstGeom>
            <a:ln>
              <a:solidFill>
                <a:schemeClr val="bg1">
                  <a:lumMod val="50000"/>
                </a:schemeClr>
              </a:solidFill>
            </a:ln>
          </p:spPr>
        </p:pic>
        <p:pic>
          <p:nvPicPr>
            <p:cNvPr id="12" name="Picture 11"/>
            <p:cNvPicPr/>
            <p:nvPr/>
          </p:nvPicPr>
          <p:blipFill>
            <a:blip r:embed="rId5"/>
            <a:stretch>
              <a:fillRect/>
            </a:stretch>
          </p:blipFill>
          <p:spPr>
            <a:xfrm>
              <a:off x="4912526" y="1693986"/>
              <a:ext cx="3565959" cy="4271903"/>
            </a:xfrm>
            <a:prstGeom prst="rect">
              <a:avLst/>
            </a:prstGeom>
            <a:ln>
              <a:solidFill>
                <a:schemeClr val="bg1">
                  <a:lumMod val="50000"/>
                </a:schemeClr>
              </a:solidFill>
            </a:ln>
          </p:spPr>
        </p:pic>
        <p:pic>
          <p:nvPicPr>
            <p:cNvPr id="14" name="Picture 13"/>
            <p:cNvPicPr/>
            <p:nvPr/>
          </p:nvPicPr>
          <p:blipFill>
            <a:blip r:embed="rId6"/>
            <a:stretch>
              <a:fillRect/>
            </a:stretch>
          </p:blipFill>
          <p:spPr>
            <a:xfrm rot="1185444">
              <a:off x="7758612" y="2170508"/>
              <a:ext cx="3563090" cy="4270894"/>
            </a:xfrm>
            <a:prstGeom prst="rect">
              <a:avLst/>
            </a:prstGeom>
            <a:ln>
              <a:solidFill>
                <a:schemeClr val="bg1">
                  <a:lumMod val="50000"/>
                </a:schemeClr>
              </a:solidFill>
            </a:ln>
          </p:spPr>
        </p:pic>
      </p:grpSp>
      <p:sp>
        <p:nvSpPr>
          <p:cNvPr id="2" name="Title 1"/>
          <p:cNvSpPr>
            <a:spLocks noGrp="1"/>
          </p:cNvSpPr>
          <p:nvPr>
            <p:ph type="title"/>
          </p:nvPr>
        </p:nvSpPr>
        <p:spPr/>
        <p:txBody>
          <a:bodyPr/>
          <a:lstStyle/>
          <a:p>
            <a:pPr algn="r"/>
            <a:r>
              <a:rPr lang="en-US" dirty="0" smtClean="0"/>
              <a:t>Communication</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47195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Q&amp;A</a:t>
            </a:r>
            <a:endParaRPr lang="en-US" dirty="0"/>
          </a:p>
        </p:txBody>
      </p:sp>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r>
              <a:rPr lang="en-US" sz="6600" dirty="0" smtClean="0"/>
              <a:t>Questions?</a:t>
            </a:r>
          </a:p>
          <a:p>
            <a:pPr marL="0" indent="0" algn="ctr">
              <a:buNone/>
            </a:pPr>
            <a:r>
              <a:rPr lang="en-US" sz="6600" dirty="0" smtClean="0"/>
              <a:t>Comments?</a:t>
            </a:r>
          </a:p>
        </p:txBody>
      </p:sp>
    </p:spTree>
    <p:extLst>
      <p:ext uri="{BB962C8B-B14F-4D97-AF65-F5344CB8AC3E}">
        <p14:creationId xmlns:p14="http://schemas.microsoft.com/office/powerpoint/2010/main" val="1730881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Q&amp;A</a:t>
            </a:r>
            <a:endParaRPr lang="en-US"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dirty="0" smtClean="0"/>
              <a:t>How </a:t>
            </a:r>
            <a:r>
              <a:rPr lang="en-US" dirty="0"/>
              <a:t>does your institution measure compliance?</a:t>
            </a:r>
            <a:br>
              <a:rPr lang="en-US" dirty="0"/>
            </a:br>
            <a:endParaRPr lang="en-US" dirty="0"/>
          </a:p>
          <a:p>
            <a:pPr lvl="1">
              <a:buFont typeface="Arial" panose="020B0604020202020204" pitchFamily="34" charset="0"/>
              <a:buChar char="•"/>
            </a:pPr>
            <a:r>
              <a:rPr lang="en-US" dirty="0"/>
              <a:t>How frequently is compliance audited?</a:t>
            </a:r>
          </a:p>
          <a:p>
            <a:pPr lvl="1">
              <a:buFont typeface="Arial" panose="020B0604020202020204" pitchFamily="34" charset="0"/>
              <a:buChar char="•"/>
            </a:pPr>
            <a:endParaRPr lang="en-US" dirty="0"/>
          </a:p>
          <a:p>
            <a:pPr lvl="1">
              <a:buFont typeface="Arial" panose="020B0604020202020204" pitchFamily="34" charset="0"/>
              <a:buChar char="•"/>
            </a:pPr>
            <a:r>
              <a:rPr lang="en-US" dirty="0"/>
              <a:t>How does your institution respond to compliance infractions?</a:t>
            </a:r>
          </a:p>
          <a:p>
            <a:pPr marL="457200" lvl="1" indent="0">
              <a:buNone/>
            </a:pPr>
            <a:endParaRPr lang="en-US" dirty="0"/>
          </a:p>
        </p:txBody>
      </p:sp>
    </p:spTree>
    <p:extLst>
      <p:ext uri="{BB962C8B-B14F-4D97-AF65-F5344CB8AC3E}">
        <p14:creationId xmlns:p14="http://schemas.microsoft.com/office/powerpoint/2010/main" val="1629581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Contact Information</a:t>
            </a:r>
            <a:endParaRPr lang="en-US" dirty="0"/>
          </a:p>
        </p:txBody>
      </p:sp>
      <p:sp>
        <p:nvSpPr>
          <p:cNvPr id="3" name="Content Placeholder 2"/>
          <p:cNvSpPr>
            <a:spLocks noGrp="1"/>
          </p:cNvSpPr>
          <p:nvPr>
            <p:ph idx="1"/>
          </p:nvPr>
        </p:nvSpPr>
        <p:spPr/>
        <p:txBody>
          <a:bodyPr>
            <a:normAutofit fontScale="85000" lnSpcReduction="20000"/>
          </a:bodyPr>
          <a:lstStyle/>
          <a:p>
            <a:pPr marL="457200" lvl="1" indent="0">
              <a:lnSpc>
                <a:spcPct val="120000"/>
              </a:lnSpc>
              <a:buNone/>
            </a:pPr>
            <a:r>
              <a:rPr lang="en-US" sz="2400" b="1" dirty="0"/>
              <a:t>University of Michigan</a:t>
            </a:r>
            <a:br>
              <a:rPr lang="en-US" sz="2400" b="1" dirty="0"/>
            </a:br>
            <a:r>
              <a:rPr lang="en-US" sz="2400" dirty="0"/>
              <a:t>Carolynn Blankenship</a:t>
            </a:r>
          </a:p>
          <a:p>
            <a:pPr marL="457200" lvl="1" indent="0">
              <a:lnSpc>
                <a:spcPct val="120000"/>
              </a:lnSpc>
              <a:buNone/>
            </a:pPr>
            <a:r>
              <a:rPr lang="en-US" sz="2400" dirty="0" smtClean="0"/>
              <a:t>Audit </a:t>
            </a:r>
            <a:r>
              <a:rPr lang="en-US" sz="2400" dirty="0"/>
              <a:t>&amp; Compliance Supervisor, Procurement </a:t>
            </a:r>
            <a:r>
              <a:rPr lang="en-US" sz="2400" dirty="0" smtClean="0"/>
              <a:t>Services</a:t>
            </a:r>
          </a:p>
          <a:p>
            <a:pPr marL="457200" lvl="1" indent="0">
              <a:lnSpc>
                <a:spcPct val="120000"/>
              </a:lnSpc>
              <a:buNone/>
            </a:pPr>
            <a:r>
              <a:rPr lang="en-US" sz="2400" dirty="0" smtClean="0"/>
              <a:t>Phone</a:t>
            </a:r>
            <a:r>
              <a:rPr lang="en-US" sz="2400" dirty="0"/>
              <a:t>:  734.763.4331</a:t>
            </a:r>
          </a:p>
          <a:p>
            <a:pPr marL="457200" lvl="1" indent="0">
              <a:lnSpc>
                <a:spcPct val="120000"/>
              </a:lnSpc>
              <a:buNone/>
            </a:pPr>
            <a:r>
              <a:rPr lang="en-US" sz="2400" dirty="0" smtClean="0"/>
              <a:t>Email</a:t>
            </a:r>
            <a:r>
              <a:rPr lang="en-US" sz="2400" dirty="0"/>
              <a:t>:  </a:t>
            </a:r>
            <a:r>
              <a:rPr lang="en-US" sz="2400" dirty="0" smtClean="0">
                <a:hlinkClick r:id="rId3"/>
              </a:rPr>
              <a:t>cblanken@umich.edu</a:t>
            </a:r>
            <a:r>
              <a:rPr lang="en-US" sz="2400" dirty="0" smtClean="0"/>
              <a:t> </a:t>
            </a:r>
            <a:r>
              <a:rPr lang="en-US" sz="2400" dirty="0"/>
              <a:t/>
            </a:r>
            <a:br>
              <a:rPr lang="en-US" sz="2400" dirty="0"/>
            </a:br>
            <a:r>
              <a:rPr lang="en-US" sz="2400" dirty="0" smtClean="0"/>
              <a:t>UOM </a:t>
            </a:r>
            <a:r>
              <a:rPr lang="en-US" sz="2400" dirty="0"/>
              <a:t>Web:  </a:t>
            </a:r>
            <a:r>
              <a:rPr lang="en-US" sz="1500" dirty="0">
                <a:hlinkClick r:id="rId4"/>
              </a:rPr>
              <a:t>http://</a:t>
            </a:r>
            <a:r>
              <a:rPr lang="en-US" sz="1500" dirty="0" smtClean="0">
                <a:hlinkClick r:id="rId4"/>
              </a:rPr>
              <a:t>procurement.umich.edu/travel-expense</a:t>
            </a:r>
            <a:r>
              <a:rPr lang="en-US" sz="1500" dirty="0" smtClean="0"/>
              <a:t> </a:t>
            </a:r>
            <a:r>
              <a:rPr lang="en-US" b="1" dirty="0"/>
              <a:t/>
            </a:r>
            <a:br>
              <a:rPr lang="en-US" b="1" dirty="0"/>
            </a:br>
            <a:endParaRPr lang="en-US" b="1" dirty="0"/>
          </a:p>
          <a:p>
            <a:pPr marL="457200" lvl="1" indent="0">
              <a:lnSpc>
                <a:spcPct val="120000"/>
              </a:lnSpc>
              <a:buNone/>
            </a:pPr>
            <a:r>
              <a:rPr lang="en-US" sz="2400" b="1" dirty="0"/>
              <a:t>The Ohio State University</a:t>
            </a:r>
            <a:br>
              <a:rPr lang="en-US" sz="2400" b="1" dirty="0"/>
            </a:br>
            <a:r>
              <a:rPr lang="en-US" sz="2400" dirty="0"/>
              <a:t>Marie Peterson</a:t>
            </a:r>
            <a:br>
              <a:rPr lang="en-US" sz="2400" dirty="0"/>
            </a:br>
            <a:r>
              <a:rPr lang="en-US" sz="2400" dirty="0"/>
              <a:t>Manager Travel, </a:t>
            </a:r>
            <a:r>
              <a:rPr lang="en-US" sz="2400" dirty="0" err="1"/>
              <a:t>PCard</a:t>
            </a:r>
            <a:r>
              <a:rPr lang="en-US" sz="2400" dirty="0"/>
              <a:t> and Asset Management</a:t>
            </a:r>
            <a:br>
              <a:rPr lang="en-US" sz="2400" dirty="0"/>
            </a:br>
            <a:r>
              <a:rPr lang="en-US" sz="2400" dirty="0"/>
              <a:t>Phone:  614.292.9425</a:t>
            </a:r>
            <a:br>
              <a:rPr lang="en-US" sz="2400" dirty="0"/>
            </a:br>
            <a:r>
              <a:rPr lang="en-US" sz="2400" dirty="0"/>
              <a:t>Email: </a:t>
            </a:r>
            <a:r>
              <a:rPr lang="en-US" sz="2400" dirty="0">
                <a:hlinkClick r:id="rId5"/>
              </a:rPr>
              <a:t>Peterson.265@osu.edu</a:t>
            </a:r>
            <a:r>
              <a:rPr lang="en-US" sz="2400" dirty="0"/>
              <a:t/>
            </a:r>
            <a:br>
              <a:rPr lang="en-US" sz="2400" dirty="0"/>
            </a:br>
            <a:r>
              <a:rPr lang="en-US" sz="2400" dirty="0" smtClean="0"/>
              <a:t>OSU </a:t>
            </a:r>
            <a:r>
              <a:rPr lang="en-US" sz="2400" dirty="0"/>
              <a:t>Web:  </a:t>
            </a:r>
            <a:r>
              <a:rPr lang="en-US" sz="1600" dirty="0">
                <a:hlinkClick r:id="rId6"/>
              </a:rPr>
              <a:t>http://osutravel.osu.edu</a:t>
            </a:r>
            <a:r>
              <a:rPr lang="en-US" sz="1600" dirty="0"/>
              <a:t> </a:t>
            </a:r>
            <a:endParaRPr lang="en-US" dirty="0"/>
          </a:p>
          <a:p>
            <a:pPr marL="457200" lvl="1" indent="0">
              <a:buNone/>
            </a:pPr>
            <a:endParaRPr lang="en-US" dirty="0"/>
          </a:p>
        </p:txBody>
      </p:sp>
    </p:spTree>
    <p:extLst>
      <p:ext uri="{BB962C8B-B14F-4D97-AF65-F5344CB8AC3E}">
        <p14:creationId xmlns:p14="http://schemas.microsoft.com/office/powerpoint/2010/main" val="1745744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Introductions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137" y="484478"/>
            <a:ext cx="1679642" cy="1590941"/>
          </a:xfrm>
          <a:prstGeom prst="rect">
            <a:avLst/>
          </a:prstGeom>
          <a:noFill/>
          <a:ln>
            <a:solidFill>
              <a:schemeClr val="tx2">
                <a:lumMod val="50000"/>
              </a:schemeClr>
            </a:solidFill>
          </a:ln>
          <a:effectLst>
            <a:outerShdw blurRad="50800" dist="38100" algn="l" rotWithShape="0">
              <a:prstClr val="black">
                <a:alpha val="40000"/>
              </a:prstClr>
            </a:outerShdw>
          </a:effectLst>
        </p:spPr>
      </p:pic>
      <p:pic>
        <p:nvPicPr>
          <p:cNvPr id="6" name="Picture 5" descr="C:\Users\cblanken\Downloads\pic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6716" y="1417637"/>
            <a:ext cx="4869978" cy="3873922"/>
          </a:xfrm>
          <a:prstGeom prst="rect">
            <a:avLst/>
          </a:prstGeom>
          <a:noFill/>
          <a:ln>
            <a:solidFill>
              <a:schemeClr val="tx1"/>
            </a:solidFill>
          </a:ln>
          <a:effectLst>
            <a:outerShdw blurRad="50800" dist="38100" algn="l" rotWithShape="0">
              <a:prstClr val="black">
                <a:alpha val="40000"/>
              </a:prstClr>
            </a:outerShdw>
          </a:effectLst>
        </p:spPr>
      </p:pic>
      <p:pic>
        <p:nvPicPr>
          <p:cNvPr id="4" name="Content Placeholder 3"/>
          <p:cNvPicPr>
            <a:picLocks noGrp="1" noChangeAspect="1"/>
          </p:cNvPicPr>
          <p:nvPr>
            <p:ph idx="1"/>
          </p:nvPr>
        </p:nvPicPr>
        <p:blipFill>
          <a:blip r:embed="rId5"/>
          <a:stretch>
            <a:fillRect/>
          </a:stretch>
        </p:blipFill>
        <p:spPr>
          <a:xfrm>
            <a:off x="3887679" y="5335671"/>
            <a:ext cx="3719015" cy="501800"/>
          </a:xfrm>
          <a:prstGeom prst="rect">
            <a:avLst/>
          </a:prstGeom>
        </p:spPr>
      </p:pic>
    </p:spTree>
    <p:extLst>
      <p:ext uri="{BB962C8B-B14F-4D97-AF65-F5344CB8AC3E}">
        <p14:creationId xmlns:p14="http://schemas.microsoft.com/office/powerpoint/2010/main" val="257617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endParaRPr lang="en-US"/>
          </a:p>
        </p:txBody>
      </p:sp>
      <p:pic>
        <p:nvPicPr>
          <p:cNvPr id="1030" name="Picture 6" descr="Image result for michigan makes fun of ohio st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907" y="2709336"/>
            <a:ext cx="22479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06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0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Introductions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137" y="484478"/>
            <a:ext cx="1679642" cy="1590941"/>
          </a:xfrm>
          <a:prstGeom prst="rect">
            <a:avLst/>
          </a:prstGeom>
          <a:noFill/>
          <a:ln>
            <a:solidFill>
              <a:schemeClr val="tx2">
                <a:lumMod val="50000"/>
              </a:schemeClr>
            </a:solidFill>
          </a:ln>
          <a:effectLst>
            <a:outerShdw blurRad="50800" dist="38100" algn="l" rotWithShape="0">
              <a:prstClr val="black">
                <a:alpha val="40000"/>
              </a:prstClr>
            </a:outerShdw>
          </a:effectLst>
        </p:spPr>
      </p:pic>
      <p:pic>
        <p:nvPicPr>
          <p:cNvPr id="6" name="Picture 5" descr="C:\Users\cblanken\Downloads\pic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6716" y="1417637"/>
            <a:ext cx="4869978" cy="3873922"/>
          </a:xfrm>
          <a:prstGeom prst="rect">
            <a:avLst/>
          </a:prstGeom>
          <a:noFill/>
          <a:ln>
            <a:solidFill>
              <a:schemeClr val="tx1"/>
            </a:solidFill>
          </a:ln>
          <a:effectLst>
            <a:outerShdw blurRad="50800" dist="38100" algn="l" rotWithShape="0">
              <a:prstClr val="black">
                <a:alpha val="40000"/>
              </a:prstClr>
            </a:outerShdw>
          </a:effectLst>
        </p:spPr>
      </p:pic>
      <p:pic>
        <p:nvPicPr>
          <p:cNvPr id="4" name="Content Placeholder 3"/>
          <p:cNvPicPr>
            <a:picLocks noGrp="1" noChangeAspect="1"/>
          </p:cNvPicPr>
          <p:nvPr>
            <p:ph idx="1"/>
          </p:nvPr>
        </p:nvPicPr>
        <p:blipFill>
          <a:blip r:embed="rId5"/>
          <a:stretch>
            <a:fillRect/>
          </a:stretch>
        </p:blipFill>
        <p:spPr>
          <a:xfrm>
            <a:off x="3887679" y="5335671"/>
            <a:ext cx="3719015" cy="501800"/>
          </a:xfrm>
          <a:prstGeom prst="rect">
            <a:avLst/>
          </a:prstGeom>
        </p:spPr>
      </p:pic>
    </p:spTree>
    <p:extLst>
      <p:ext uri="{BB962C8B-B14F-4D97-AF65-F5344CB8AC3E}">
        <p14:creationId xmlns:p14="http://schemas.microsoft.com/office/powerpoint/2010/main" val="901791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Introductions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137" y="484478"/>
            <a:ext cx="1679642" cy="1590941"/>
          </a:xfrm>
          <a:prstGeom prst="rect">
            <a:avLst/>
          </a:prstGeom>
          <a:noFill/>
          <a:ln>
            <a:solidFill>
              <a:schemeClr val="tx2">
                <a:lumMod val="50000"/>
              </a:schemeClr>
            </a:solidFill>
          </a:ln>
          <a:effectLst>
            <a:outerShdw blurRad="50800" dist="38100" algn="l" rotWithShape="0">
              <a:prstClr val="black">
                <a:alpha val="40000"/>
              </a:prstClr>
            </a:outerShdw>
          </a:effectLst>
        </p:spPr>
      </p:pic>
      <p:pic>
        <p:nvPicPr>
          <p:cNvPr id="6" name="Picture 5" descr="C:\Users\cblanken\Downloads\pic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6716" y="1417637"/>
            <a:ext cx="4869978" cy="3873922"/>
          </a:xfrm>
          <a:prstGeom prst="rect">
            <a:avLst/>
          </a:prstGeom>
          <a:noFill/>
          <a:ln>
            <a:solidFill>
              <a:schemeClr val="tx1"/>
            </a:solidFill>
          </a:ln>
          <a:effectLst>
            <a:outerShdw blurRad="50800" dist="38100" algn="l" rotWithShape="0">
              <a:prstClr val="black">
                <a:alpha val="40000"/>
              </a:prstClr>
            </a:outerShdw>
          </a:effectLst>
        </p:spPr>
      </p:pic>
      <p:pic>
        <p:nvPicPr>
          <p:cNvPr id="4" name="Content Placeholder 3"/>
          <p:cNvPicPr>
            <a:picLocks noGrp="1" noChangeAspect="1"/>
          </p:cNvPicPr>
          <p:nvPr>
            <p:ph idx="1"/>
          </p:nvPr>
        </p:nvPicPr>
        <p:blipFill>
          <a:blip r:embed="rId5"/>
          <a:stretch>
            <a:fillRect/>
          </a:stretch>
        </p:blipFill>
        <p:spPr>
          <a:xfrm>
            <a:off x="3887679" y="5335671"/>
            <a:ext cx="3719015" cy="501800"/>
          </a:xfrm>
          <a:prstGeom prst="rect">
            <a:avLst/>
          </a:prstGeom>
        </p:spPr>
      </p:pic>
      <p:sp>
        <p:nvSpPr>
          <p:cNvPr id="3" name="TextBox 2"/>
          <p:cNvSpPr txBox="1"/>
          <p:nvPr/>
        </p:nvSpPr>
        <p:spPr>
          <a:xfrm>
            <a:off x="78376" y="432908"/>
            <a:ext cx="8739052" cy="5447645"/>
          </a:xfrm>
          <a:prstGeom prst="rect">
            <a:avLst/>
          </a:prstGeom>
          <a:solidFill>
            <a:schemeClr val="bg1"/>
          </a:solidFill>
        </p:spPr>
        <p:txBody>
          <a:bodyPr wrap="square" rtlCol="0">
            <a:spAutoFit/>
          </a:bodyPr>
          <a:lstStyle/>
          <a:p>
            <a:endParaRPr lang="en-US" sz="9600" dirty="0" smtClean="0"/>
          </a:p>
          <a:p>
            <a:pPr algn="ctr"/>
            <a:endParaRPr lang="en-US" sz="9600" dirty="0" smtClean="0"/>
          </a:p>
          <a:p>
            <a:pPr algn="ctr"/>
            <a:endParaRPr lang="en-US" sz="6000" dirty="0" smtClean="0"/>
          </a:p>
          <a:p>
            <a:pPr algn="ctr"/>
            <a:endParaRPr lang="en-US" sz="9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8081" y="2361259"/>
            <a:ext cx="1679642" cy="1590941"/>
          </a:xfrm>
          <a:prstGeom prst="rect">
            <a:avLst/>
          </a:prstGeom>
          <a:noFill/>
          <a:ln>
            <a:solidFill>
              <a:schemeClr val="tx2">
                <a:lumMod val="50000"/>
              </a:schemeClr>
            </a:solidFill>
          </a:ln>
          <a:effectLst>
            <a:outerShdw blurRad="50800" dist="38100" algn="l" rotWithShape="0">
              <a:prstClr val="black">
                <a:alpha val="40000"/>
              </a:prstClr>
            </a:outerShdw>
          </a:effectLst>
        </p:spPr>
      </p:pic>
      <p:sp>
        <p:nvSpPr>
          <p:cNvPr id="8" name="&quot;No&quot; Symbol 7"/>
          <p:cNvSpPr/>
          <p:nvPr/>
        </p:nvSpPr>
        <p:spPr>
          <a:xfrm>
            <a:off x="3526669" y="2350796"/>
            <a:ext cx="1842465" cy="1669963"/>
          </a:xfrm>
          <a:prstGeom prst="noSmoking">
            <a:avLst/>
          </a:prstGeom>
          <a:solidFill>
            <a:srgbClr val="C00000"/>
          </a:solidFill>
          <a:ln w="28575">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1482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Introductions</a:t>
            </a:r>
            <a:endParaRPr lang="en-US" dirty="0"/>
          </a:p>
        </p:txBody>
      </p:sp>
      <p:pic>
        <p:nvPicPr>
          <p:cNvPr id="7" name="Picture 8" descr="Image result for ohio state log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670" y="1628662"/>
            <a:ext cx="1917622" cy="1855398"/>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descr="The Ohio State University"/>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19781" y="4533183"/>
            <a:ext cx="2831746" cy="582858"/>
          </a:xfrm>
          <a:prstGeom prst="rect">
            <a:avLst/>
          </a:prstGeom>
          <a:noFill/>
          <a:ln>
            <a:noFill/>
          </a:ln>
        </p:spPr>
      </p:pic>
      <p:pic>
        <p:nvPicPr>
          <p:cNvPr id="9" name="Picture 4" descr="https://www.osu.edu/assets/downloads/images/bigpics/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4189" y="1680437"/>
            <a:ext cx="3849627" cy="2887220"/>
          </a:xfrm>
          <a:prstGeom prst="rect">
            <a:avLst/>
          </a:prstGeom>
          <a:noFill/>
          <a:ln>
            <a:solidFill>
              <a:schemeClr val="bg1">
                <a:lumMod val="50000"/>
              </a:schemeClr>
            </a:solid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513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spiral clock spinning back in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5727" y="-866274"/>
            <a:ext cx="15176310" cy="11382233"/>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457200" y="484478"/>
            <a:ext cx="8229600" cy="933159"/>
          </a:xfrm>
          <a:solidFill>
            <a:schemeClr val="bg1">
              <a:alpha val="79000"/>
            </a:schemeClr>
          </a:solidFill>
        </p:spPr>
        <p:txBody>
          <a:bodyPr/>
          <a:lstStyle/>
          <a:p>
            <a:pPr algn="r"/>
            <a:r>
              <a:rPr lang="en-US" dirty="0" smtClean="0"/>
              <a:t>Travel Policy in Higher Education</a:t>
            </a:r>
            <a:endParaRPr lang="en-US" dirty="0"/>
          </a:p>
        </p:txBody>
      </p:sp>
    </p:spTree>
    <p:extLst>
      <p:ext uri="{BB962C8B-B14F-4D97-AF65-F5344CB8AC3E}">
        <p14:creationId xmlns:p14="http://schemas.microsoft.com/office/powerpoint/2010/main" val="135891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Travel Policy in Higher Education</a:t>
            </a:r>
            <a:endParaRPr lang="en-US" dirty="0"/>
          </a:p>
        </p:txBody>
      </p:sp>
      <p:sp>
        <p:nvSpPr>
          <p:cNvPr id="3" name="Content Placeholder 2"/>
          <p:cNvSpPr>
            <a:spLocks noGrp="1"/>
          </p:cNvSpPr>
          <p:nvPr>
            <p:ph idx="1"/>
          </p:nvPr>
        </p:nvSpPr>
        <p:spPr/>
        <p:txBody>
          <a:bodyPr>
            <a:normAutofit/>
          </a:bodyPr>
          <a:lstStyle/>
          <a:p>
            <a:pPr marL="457200" lvl="1" indent="0">
              <a:buNone/>
            </a:pPr>
            <a:r>
              <a:rPr lang="en-US" sz="3200" b="1" dirty="0"/>
              <a:t>Core Reminders/Objectives:</a:t>
            </a:r>
            <a:br>
              <a:rPr lang="en-US" sz="3200" b="1" dirty="0"/>
            </a:br>
            <a:endParaRPr lang="en-US" sz="3200" b="1" dirty="0"/>
          </a:p>
          <a:p>
            <a:pPr lvl="1">
              <a:buFont typeface="Arial" panose="020B0604020202020204" pitchFamily="34" charset="0"/>
              <a:buChar char="•"/>
            </a:pPr>
            <a:r>
              <a:rPr lang="en-US" dirty="0"/>
              <a:t>Policies are not “guidelines”</a:t>
            </a:r>
          </a:p>
          <a:p>
            <a:pPr lvl="1">
              <a:buFont typeface="Arial" panose="020B0604020202020204" pitchFamily="34" charset="0"/>
              <a:buChar char="•"/>
            </a:pPr>
            <a:r>
              <a:rPr lang="en-US" dirty="0"/>
              <a:t>Policy should:</a:t>
            </a:r>
          </a:p>
          <a:p>
            <a:pPr lvl="2"/>
            <a:r>
              <a:rPr lang="en-US" dirty="0"/>
              <a:t>Avoid ambiguity (clear/concise)</a:t>
            </a:r>
          </a:p>
          <a:p>
            <a:pPr lvl="2"/>
            <a:r>
              <a:rPr lang="en-US" dirty="0"/>
              <a:t>Identify values, expectations and controls</a:t>
            </a:r>
          </a:p>
          <a:p>
            <a:pPr lvl="2"/>
            <a:r>
              <a:rPr lang="en-US" dirty="0"/>
              <a:t>Apply to </a:t>
            </a:r>
            <a:r>
              <a:rPr lang="en-US" u="sng" dirty="0"/>
              <a:t>all</a:t>
            </a:r>
            <a:r>
              <a:rPr lang="en-US" dirty="0"/>
              <a:t> constituents</a:t>
            </a:r>
          </a:p>
          <a:p>
            <a:pPr lvl="2"/>
            <a:r>
              <a:rPr lang="en-US" b="1" u="sng" dirty="0" smtClean="0">
                <a:solidFill>
                  <a:srgbClr val="FF0000"/>
                </a:solidFill>
              </a:rPr>
              <a:t>Drive </a:t>
            </a:r>
            <a:r>
              <a:rPr lang="en-US" b="1" u="sng" dirty="0">
                <a:solidFill>
                  <a:srgbClr val="FF0000"/>
                </a:solidFill>
              </a:rPr>
              <a:t>Compliance</a:t>
            </a:r>
          </a:p>
        </p:txBody>
      </p:sp>
    </p:spTree>
    <p:extLst>
      <p:ext uri="{BB962C8B-B14F-4D97-AF65-F5344CB8AC3E}">
        <p14:creationId xmlns:p14="http://schemas.microsoft.com/office/powerpoint/2010/main" val="1958425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12774</TotalTime>
  <Words>981</Words>
  <Application>Microsoft Macintosh PowerPoint</Application>
  <PresentationFormat>On-screen Show (4:3)</PresentationFormat>
  <Paragraphs>252</Paragraphs>
  <Slides>25</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 Narrow</vt:lpstr>
      <vt:lpstr>Avenir Book</vt:lpstr>
      <vt:lpstr>Avenir Medium</vt:lpstr>
      <vt:lpstr>Calibri</vt:lpstr>
      <vt:lpstr>Georgia</vt:lpstr>
      <vt:lpstr>Miriam</vt:lpstr>
      <vt:lpstr>Superclarendon Bold</vt:lpstr>
      <vt:lpstr>Superclarendon Light</vt:lpstr>
      <vt:lpstr>Times New Roman</vt:lpstr>
      <vt:lpstr>Wingdings</vt:lpstr>
      <vt:lpstr>Arial</vt:lpstr>
      <vt:lpstr>Office Theme</vt:lpstr>
      <vt:lpstr>Driving Policy Compliance Through Collaboration</vt:lpstr>
      <vt:lpstr>Agenda</vt:lpstr>
      <vt:lpstr>Introductions</vt:lpstr>
      <vt:lpstr>PowerPoint Presentation</vt:lpstr>
      <vt:lpstr>Introductions</vt:lpstr>
      <vt:lpstr>Introductions</vt:lpstr>
      <vt:lpstr>Introductions</vt:lpstr>
      <vt:lpstr>Travel Policy in Higher Education</vt:lpstr>
      <vt:lpstr>Travel Policy in Higher Education</vt:lpstr>
      <vt:lpstr>Travel Policy in Higher Education</vt:lpstr>
      <vt:lpstr>PowerPoint Presentation</vt:lpstr>
      <vt:lpstr>Driving Policy Compliance</vt:lpstr>
      <vt:lpstr>Driving Policy Compliance</vt:lpstr>
      <vt:lpstr>Driving Policy Compliance</vt:lpstr>
      <vt:lpstr>Compliance Approaches</vt:lpstr>
      <vt:lpstr>Driving Policy Compliance</vt:lpstr>
      <vt:lpstr>Driving Policy Compliance</vt:lpstr>
      <vt:lpstr>Driving Policy Compliance</vt:lpstr>
      <vt:lpstr>Driving Policy Compliance</vt:lpstr>
      <vt:lpstr>Communication</vt:lpstr>
      <vt:lpstr>Communication</vt:lpstr>
      <vt:lpstr>Communication</vt:lpstr>
      <vt:lpstr>Q&amp;A</vt:lpstr>
      <vt:lpstr>Q&amp;A</vt:lpstr>
      <vt:lpstr>Contact Information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Siegle</dc:creator>
  <cp:lastModifiedBy>Taylor Harvath</cp:lastModifiedBy>
  <cp:revision>111</cp:revision>
  <dcterms:created xsi:type="dcterms:W3CDTF">2017-05-15T13:29:35Z</dcterms:created>
  <dcterms:modified xsi:type="dcterms:W3CDTF">2017-10-06T23:19:42Z</dcterms:modified>
</cp:coreProperties>
</file>