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0AC"/>
    <a:srgbClr val="B0E9FF"/>
    <a:srgbClr val="003B49"/>
    <a:srgbClr val="DC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83FE7-C8D6-4403-81F1-CCBA7D2B4630}" type="doc">
      <dgm:prSet loTypeId="urn:microsoft.com/office/officeart/2005/8/layout/venn3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96AA0AC0-E2B7-4C80-BBA7-66B550F1A946}">
      <dgm:prSet custT="1"/>
      <dgm:spPr/>
      <dgm:t>
        <a:bodyPr/>
        <a:lstStyle/>
        <a:p>
          <a:pPr rtl="0"/>
          <a:r>
            <a:rPr lang="en-US" sz="2400" b="1" dirty="0" smtClean="0">
              <a:latin typeface="Avenir Book"/>
            </a:rPr>
            <a:t>Part 1: Data &amp; Analytics</a:t>
          </a:r>
          <a:endParaRPr lang="en-US" sz="2400" b="1" dirty="0">
            <a:latin typeface="Avenir Book"/>
          </a:endParaRPr>
        </a:p>
      </dgm:t>
    </dgm:pt>
    <dgm:pt modelId="{50DE9C88-A4BE-40CC-9494-89910676F22E}" type="parTrans" cxnId="{2B02504C-2FD7-41CA-BD2D-14816ADA8495}">
      <dgm:prSet/>
      <dgm:spPr/>
      <dgm:t>
        <a:bodyPr/>
        <a:lstStyle/>
        <a:p>
          <a:endParaRPr lang="en-US" b="1"/>
        </a:p>
      </dgm:t>
    </dgm:pt>
    <dgm:pt modelId="{04F6DB36-DC6B-4982-ADC2-BD14EE45C493}" type="sibTrans" cxnId="{2B02504C-2FD7-41CA-BD2D-14816ADA8495}">
      <dgm:prSet/>
      <dgm:spPr/>
      <dgm:t>
        <a:bodyPr/>
        <a:lstStyle/>
        <a:p>
          <a:endParaRPr lang="en-US" b="1"/>
        </a:p>
      </dgm:t>
    </dgm:pt>
    <dgm:pt modelId="{CA79867B-903D-45CA-9BCD-DBAC0B35B1C8}">
      <dgm:prSet custT="1"/>
      <dgm:spPr/>
      <dgm:t>
        <a:bodyPr/>
        <a:lstStyle/>
        <a:p>
          <a:pPr rtl="0"/>
          <a:r>
            <a:rPr lang="en-US" sz="2400" b="1" dirty="0" smtClean="0">
              <a:latin typeface="Avenir Book"/>
            </a:rPr>
            <a:t>Part 2: </a:t>
          </a:r>
          <a:br>
            <a:rPr lang="en-US" sz="2400" b="1" dirty="0" smtClean="0">
              <a:latin typeface="Avenir Book"/>
            </a:rPr>
          </a:br>
          <a:r>
            <a:rPr lang="en-US" sz="2400" b="1" dirty="0" smtClean="0">
              <a:latin typeface="Avenir Book"/>
            </a:rPr>
            <a:t>End User Experience</a:t>
          </a:r>
          <a:endParaRPr lang="en-US" sz="2400" b="1" dirty="0">
            <a:latin typeface="Avenir Book"/>
          </a:endParaRPr>
        </a:p>
      </dgm:t>
    </dgm:pt>
    <dgm:pt modelId="{BF0D45C8-63F8-4A23-8E4E-C01CED94E895}" type="parTrans" cxnId="{E7001D8E-CD18-432E-93A4-98D855C47FCB}">
      <dgm:prSet/>
      <dgm:spPr/>
      <dgm:t>
        <a:bodyPr/>
        <a:lstStyle/>
        <a:p>
          <a:endParaRPr lang="en-US" b="1"/>
        </a:p>
      </dgm:t>
    </dgm:pt>
    <dgm:pt modelId="{B4A5DB01-4B58-427E-B812-FC9867AB34A8}" type="sibTrans" cxnId="{E7001D8E-CD18-432E-93A4-98D855C47FCB}">
      <dgm:prSet/>
      <dgm:spPr/>
      <dgm:t>
        <a:bodyPr/>
        <a:lstStyle/>
        <a:p>
          <a:endParaRPr lang="en-US" b="1"/>
        </a:p>
      </dgm:t>
    </dgm:pt>
    <dgm:pt modelId="{B333483D-4BFE-4E5F-AE78-6E30F51ACCD1}">
      <dgm:prSet custT="1"/>
      <dgm:spPr/>
      <dgm:t>
        <a:bodyPr/>
        <a:lstStyle/>
        <a:p>
          <a:pPr rtl="0"/>
          <a:r>
            <a:rPr lang="en-US" sz="2400" b="1" dirty="0" smtClean="0">
              <a:latin typeface="Avenir Book"/>
            </a:rPr>
            <a:t>Part 3: Duty of Care</a:t>
          </a:r>
          <a:endParaRPr lang="en-US" sz="2400" b="1" dirty="0">
            <a:latin typeface="Avenir Book"/>
          </a:endParaRPr>
        </a:p>
      </dgm:t>
    </dgm:pt>
    <dgm:pt modelId="{F54F441F-9B48-4954-998E-DF37569C64D7}" type="parTrans" cxnId="{A87C1FBF-B13D-4E7D-BEF5-A0CC4F520668}">
      <dgm:prSet/>
      <dgm:spPr/>
      <dgm:t>
        <a:bodyPr/>
        <a:lstStyle/>
        <a:p>
          <a:endParaRPr lang="en-US" b="1"/>
        </a:p>
      </dgm:t>
    </dgm:pt>
    <dgm:pt modelId="{4D9BD1D9-2903-4852-B3F2-621DABC17BAE}" type="sibTrans" cxnId="{A87C1FBF-B13D-4E7D-BEF5-A0CC4F520668}">
      <dgm:prSet/>
      <dgm:spPr/>
      <dgm:t>
        <a:bodyPr/>
        <a:lstStyle/>
        <a:p>
          <a:endParaRPr lang="en-US" b="1"/>
        </a:p>
      </dgm:t>
    </dgm:pt>
    <dgm:pt modelId="{269A43C7-0375-4AF5-BE7E-DFBC411DC798}" type="pres">
      <dgm:prSet presAssocID="{47483FE7-C8D6-4403-81F1-CCBA7D2B46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0A414-9EDB-4BD3-A6A5-FD8C9F6661F0}" type="pres">
      <dgm:prSet presAssocID="{96AA0AC0-E2B7-4C80-BBA7-66B550F1A946}" presName="Name5" presStyleLbl="vennNode1" presStyleIdx="0" presStyleCnt="3" custLinFactNeighborX="-32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1928C-3B61-4530-B81C-16B8C5FF0611}" type="pres">
      <dgm:prSet presAssocID="{04F6DB36-DC6B-4982-ADC2-BD14EE45C493}" presName="space" presStyleCnt="0"/>
      <dgm:spPr/>
    </dgm:pt>
    <dgm:pt modelId="{D14EA512-6150-4BEE-A8AB-2EAC0138F00D}" type="pres">
      <dgm:prSet presAssocID="{CA79867B-903D-45CA-9BCD-DBAC0B35B1C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1C37F-64BA-4A27-9AD0-41D4C6291325}" type="pres">
      <dgm:prSet presAssocID="{B4A5DB01-4B58-427E-B812-FC9867AB34A8}" presName="space" presStyleCnt="0"/>
      <dgm:spPr/>
    </dgm:pt>
    <dgm:pt modelId="{54BEA6B3-681D-44A9-A0D0-84745A311A1F}" type="pres">
      <dgm:prSet presAssocID="{B333483D-4BFE-4E5F-AE78-6E30F51ACCD1}" presName="Name5" presStyleLbl="vennNode1" presStyleIdx="2" presStyleCnt="3" custLinFactNeighborX="32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C1FBF-B13D-4E7D-BEF5-A0CC4F520668}" srcId="{47483FE7-C8D6-4403-81F1-CCBA7D2B4630}" destId="{B333483D-4BFE-4E5F-AE78-6E30F51ACCD1}" srcOrd="2" destOrd="0" parTransId="{F54F441F-9B48-4954-998E-DF37569C64D7}" sibTransId="{4D9BD1D9-2903-4852-B3F2-621DABC17BAE}"/>
    <dgm:cxn modelId="{2B02504C-2FD7-41CA-BD2D-14816ADA8495}" srcId="{47483FE7-C8D6-4403-81F1-CCBA7D2B4630}" destId="{96AA0AC0-E2B7-4C80-BBA7-66B550F1A946}" srcOrd="0" destOrd="0" parTransId="{50DE9C88-A4BE-40CC-9494-89910676F22E}" sibTransId="{04F6DB36-DC6B-4982-ADC2-BD14EE45C493}"/>
    <dgm:cxn modelId="{E7001D8E-CD18-432E-93A4-98D855C47FCB}" srcId="{47483FE7-C8D6-4403-81F1-CCBA7D2B4630}" destId="{CA79867B-903D-45CA-9BCD-DBAC0B35B1C8}" srcOrd="1" destOrd="0" parTransId="{BF0D45C8-63F8-4A23-8E4E-C01CED94E895}" sibTransId="{B4A5DB01-4B58-427E-B812-FC9867AB34A8}"/>
    <dgm:cxn modelId="{94ADF38E-1F18-4E62-8E67-306B58EBC0A9}" type="presOf" srcId="{47483FE7-C8D6-4403-81F1-CCBA7D2B4630}" destId="{269A43C7-0375-4AF5-BE7E-DFBC411DC798}" srcOrd="0" destOrd="0" presId="urn:microsoft.com/office/officeart/2005/8/layout/venn3"/>
    <dgm:cxn modelId="{636538A7-482C-4741-A576-52752F00928A}" type="presOf" srcId="{B333483D-4BFE-4E5F-AE78-6E30F51ACCD1}" destId="{54BEA6B3-681D-44A9-A0D0-84745A311A1F}" srcOrd="0" destOrd="0" presId="urn:microsoft.com/office/officeart/2005/8/layout/venn3"/>
    <dgm:cxn modelId="{E1EA6316-7BE4-49C4-991A-97668FC12E32}" type="presOf" srcId="{96AA0AC0-E2B7-4C80-BBA7-66B550F1A946}" destId="{DD60A414-9EDB-4BD3-A6A5-FD8C9F6661F0}" srcOrd="0" destOrd="0" presId="urn:microsoft.com/office/officeart/2005/8/layout/venn3"/>
    <dgm:cxn modelId="{97E6DAB1-F32A-4652-9F2E-18583F3B9F6D}" type="presOf" srcId="{CA79867B-903D-45CA-9BCD-DBAC0B35B1C8}" destId="{D14EA512-6150-4BEE-A8AB-2EAC0138F00D}" srcOrd="0" destOrd="0" presId="urn:microsoft.com/office/officeart/2005/8/layout/venn3"/>
    <dgm:cxn modelId="{407CF6CF-D3B7-45C1-BAF6-3C34BDF7AB4F}" type="presParOf" srcId="{269A43C7-0375-4AF5-BE7E-DFBC411DC798}" destId="{DD60A414-9EDB-4BD3-A6A5-FD8C9F6661F0}" srcOrd="0" destOrd="0" presId="urn:microsoft.com/office/officeart/2005/8/layout/venn3"/>
    <dgm:cxn modelId="{EA7FA2B9-F231-4C65-ADDD-B90FE3AA82ED}" type="presParOf" srcId="{269A43C7-0375-4AF5-BE7E-DFBC411DC798}" destId="{BD91928C-3B61-4530-B81C-16B8C5FF0611}" srcOrd="1" destOrd="0" presId="urn:microsoft.com/office/officeart/2005/8/layout/venn3"/>
    <dgm:cxn modelId="{2A99BE54-5E6C-4C49-9FF3-72F3802AB1F8}" type="presParOf" srcId="{269A43C7-0375-4AF5-BE7E-DFBC411DC798}" destId="{D14EA512-6150-4BEE-A8AB-2EAC0138F00D}" srcOrd="2" destOrd="0" presId="urn:microsoft.com/office/officeart/2005/8/layout/venn3"/>
    <dgm:cxn modelId="{B48F639C-CAD4-46A4-85A4-3358FDCE5147}" type="presParOf" srcId="{269A43C7-0375-4AF5-BE7E-DFBC411DC798}" destId="{5331C37F-64BA-4A27-9AD0-41D4C6291325}" srcOrd="3" destOrd="0" presId="urn:microsoft.com/office/officeart/2005/8/layout/venn3"/>
    <dgm:cxn modelId="{C95FEBEE-270F-4811-8B4E-A95AD8F9FAB7}" type="presParOf" srcId="{269A43C7-0375-4AF5-BE7E-DFBC411DC798}" destId="{54BEA6B3-681D-44A9-A0D0-84745A311A1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0A414-9EDB-4BD3-A6A5-FD8C9F6661F0}">
      <dsp:nvSpPr>
        <dsp:cNvPr id="0" name=""/>
        <dsp:cNvSpPr/>
      </dsp:nvSpPr>
      <dsp:spPr>
        <a:xfrm>
          <a:off x="680731" y="1580"/>
          <a:ext cx="2831478" cy="2831478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826" tIns="30480" rIns="155826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venir Book"/>
            </a:rPr>
            <a:t>Part 1: Data &amp; Analytics</a:t>
          </a:r>
          <a:endParaRPr lang="en-US" sz="2400" b="1" kern="1200" dirty="0">
            <a:latin typeface="Avenir Book"/>
          </a:endParaRPr>
        </a:p>
      </dsp:txBody>
      <dsp:txXfrm>
        <a:off x="1095391" y="416240"/>
        <a:ext cx="2002158" cy="2002158"/>
      </dsp:txXfrm>
    </dsp:sp>
    <dsp:sp modelId="{D14EA512-6150-4BEE-A8AB-2EAC0138F00D}">
      <dsp:nvSpPr>
        <dsp:cNvPr id="0" name=""/>
        <dsp:cNvSpPr/>
      </dsp:nvSpPr>
      <dsp:spPr>
        <a:xfrm>
          <a:off x="3128828" y="1580"/>
          <a:ext cx="2831478" cy="2831478"/>
        </a:xfrm>
        <a:prstGeom prst="ellipse">
          <a:avLst/>
        </a:prstGeom>
        <a:solidFill>
          <a:schemeClr val="accent5">
            <a:shade val="80000"/>
            <a:alpha val="5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826" tIns="30480" rIns="155826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venir Book"/>
            </a:rPr>
            <a:t>Part 2: </a:t>
          </a:r>
          <a:br>
            <a:rPr lang="en-US" sz="2400" b="1" kern="1200" dirty="0" smtClean="0">
              <a:latin typeface="Avenir Book"/>
            </a:rPr>
          </a:br>
          <a:r>
            <a:rPr lang="en-US" sz="2400" b="1" kern="1200" dirty="0" smtClean="0">
              <a:latin typeface="Avenir Book"/>
            </a:rPr>
            <a:t>End User Experience</a:t>
          </a:r>
          <a:endParaRPr lang="en-US" sz="2400" b="1" kern="1200" dirty="0">
            <a:latin typeface="Avenir Book"/>
          </a:endParaRPr>
        </a:p>
      </dsp:txBody>
      <dsp:txXfrm>
        <a:off x="3543488" y="416240"/>
        <a:ext cx="2002158" cy="2002158"/>
      </dsp:txXfrm>
    </dsp:sp>
    <dsp:sp modelId="{54BEA6B3-681D-44A9-A0D0-84745A311A1F}">
      <dsp:nvSpPr>
        <dsp:cNvPr id="0" name=""/>
        <dsp:cNvSpPr/>
      </dsp:nvSpPr>
      <dsp:spPr>
        <a:xfrm>
          <a:off x="5576925" y="1580"/>
          <a:ext cx="2831478" cy="2831478"/>
        </a:xfrm>
        <a:prstGeom prst="ellipse">
          <a:avLst/>
        </a:prstGeom>
        <a:solidFill>
          <a:schemeClr val="accent5">
            <a:shade val="80000"/>
            <a:alpha val="5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826" tIns="30480" rIns="155826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venir Book"/>
            </a:rPr>
            <a:t>Part 3: Duty of Care</a:t>
          </a:r>
          <a:endParaRPr lang="en-US" sz="2400" b="1" kern="1200" dirty="0">
            <a:latin typeface="Avenir Book"/>
          </a:endParaRPr>
        </a:p>
      </dsp:txBody>
      <dsp:txXfrm>
        <a:off x="5991585" y="416240"/>
        <a:ext cx="2002158" cy="2002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1311-6F3A-3E43-A8CA-CD3D1DAD6CFF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35B66-E662-E04B-8067-62E9BC2F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3487"/>
            <a:ext cx="8229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3513"/>
            <a:ext cx="8229600" cy="15757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B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smtClean="0"/>
              <a:t>to ecvcvdit </a:t>
            </a: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2418"/>
            <a:ext cx="8229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500"/>
            <a:ext cx="8229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B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273224"/>
            <a:ext cx="234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venir Medium"/>
              </a:rPr>
              <a:t>2017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  <a:latin typeface="Avenir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0" y="6188970"/>
            <a:ext cx="1529080" cy="5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B4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0" y="6188970"/>
            <a:ext cx="1529080" cy="5856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61473" y="484479"/>
            <a:ext cx="8225327" cy="564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4478"/>
            <a:ext cx="8229600" cy="933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Slide Topic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</a:t>
            </a:r>
            <a:r>
              <a:rPr lang="en-US" dirty="0" err="1" smtClean="0"/>
              <a:t>teChxt</a:t>
            </a:r>
            <a:r>
              <a:rPr lang="en-US" dirty="0" smtClean="0"/>
              <a:t>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488440" y="6126163"/>
            <a:ext cx="5398612" cy="595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8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baseline="0" dirty="0" smtClean="0">
                <a:solidFill>
                  <a:schemeClr val="accent5">
                    <a:lumMod val="50000"/>
                  </a:schemeClr>
                </a:solidFill>
                <a:latin typeface="Avenir Book"/>
              </a:rPr>
              <a:t>Travel Program Best Practices in Higher Ed</a:t>
            </a:r>
            <a:endParaRPr lang="en-US" sz="1200" b="0" dirty="0">
              <a:solidFill>
                <a:schemeClr val="accent5">
                  <a:lumMod val="50000"/>
                </a:schemeClr>
              </a:solidFill>
              <a:latin typeface="Avenir Book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73224"/>
            <a:ext cx="234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venir Medium"/>
              </a:rPr>
              <a:t>2017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62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b="1" i="0" kern="1200" baseline="0">
          <a:solidFill>
            <a:srgbClr val="0590AC"/>
          </a:solidFill>
          <a:latin typeface="Avenir Medium"/>
          <a:ea typeface="+mj-ea"/>
          <a:cs typeface="Superclarendon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3B49"/>
          </a:solidFill>
          <a:latin typeface="Avenir Book"/>
          <a:ea typeface="+mn-ea"/>
          <a:cs typeface="Superclarendon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3B49"/>
          </a:solidFill>
          <a:latin typeface="Avenir Book"/>
          <a:ea typeface="+mn-ea"/>
          <a:cs typeface="Superclarendon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B49"/>
          </a:solidFill>
          <a:latin typeface="Avenir Book"/>
          <a:ea typeface="+mn-ea"/>
          <a:cs typeface="Superclarendon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3B49"/>
          </a:solidFill>
          <a:latin typeface="Avenir Book"/>
          <a:ea typeface="+mn-ea"/>
          <a:cs typeface="Superclarendon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3B49"/>
          </a:solidFill>
          <a:latin typeface="Avenir Book"/>
          <a:ea typeface="+mn-ea"/>
          <a:cs typeface="Superclarendon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Program Best Practices in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08392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Derek Johnson, Concur</a:t>
            </a:r>
          </a:p>
          <a:p>
            <a:pPr lvl="0"/>
            <a:r>
              <a:rPr lang="en-US" dirty="0"/>
              <a:t>Linda Wilson, </a:t>
            </a:r>
            <a:r>
              <a:rPr lang="en-US" dirty="0" smtClean="0"/>
              <a:t>Gonzaga University</a:t>
            </a:r>
            <a:endParaRPr lang="en-US" dirty="0"/>
          </a:p>
          <a:p>
            <a:pPr lvl="0"/>
            <a:r>
              <a:rPr lang="en-US" dirty="0"/>
              <a:t>Aaron Cervantez, </a:t>
            </a:r>
            <a:r>
              <a:rPr lang="en-US" dirty="0" smtClean="0"/>
              <a:t>Trinity University</a:t>
            </a:r>
            <a:endParaRPr lang="en-US" dirty="0"/>
          </a:p>
          <a:p>
            <a:r>
              <a:rPr lang="en-US" dirty="0"/>
              <a:t>Emily Duchene, University of Pittsburgh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7" y="252891"/>
            <a:ext cx="5471506" cy="14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18854"/>
          <a:stretch/>
        </p:blipFill>
        <p:spPr>
          <a:xfrm>
            <a:off x="0" y="1536193"/>
            <a:ext cx="9143999" cy="4425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End User Experience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-9144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USER EXPECTATIONS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" b="27249"/>
          <a:stretch/>
        </p:blipFill>
        <p:spPr>
          <a:xfrm>
            <a:off x="-9145" y="1536193"/>
            <a:ext cx="9165995" cy="4416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End User Experience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-9144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PAST CHALLENGES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b="25450"/>
          <a:stretch/>
        </p:blipFill>
        <p:spPr>
          <a:xfrm>
            <a:off x="0" y="1527047"/>
            <a:ext cx="9144000" cy="443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End User Experience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-9144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 smtClean="0">
                <a:solidFill>
                  <a:srgbClr val="0590AC"/>
                </a:solidFill>
                <a:latin typeface="Avenir Book"/>
              </a:rPr>
              <a:t>PROGRAM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SUCCESSES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Duty of care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Travel Program Best Practices in Higher Education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7" y="252891"/>
            <a:ext cx="5471506" cy="14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11489"/>
          <a:stretch/>
        </p:blipFill>
        <p:spPr>
          <a:xfrm>
            <a:off x="0" y="1545336"/>
            <a:ext cx="9144000" cy="4398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Duty of Care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0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CURRENT PROGRAM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/>
          <a:stretch/>
        </p:blipFill>
        <p:spPr>
          <a:xfrm>
            <a:off x="0" y="1545336"/>
            <a:ext cx="9144000" cy="4398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Duty of Care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0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PAST CHALLENGES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8399" r="100" b="19715"/>
          <a:stretch/>
        </p:blipFill>
        <p:spPr>
          <a:xfrm>
            <a:off x="-9144" y="1545335"/>
            <a:ext cx="9153144" cy="438912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Duty of Care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0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GOALS &amp; ACHIEVEMENTS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Program Best Practices in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08392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Derek Johnson, Concur</a:t>
            </a:r>
          </a:p>
          <a:p>
            <a:pPr lvl="0"/>
            <a:r>
              <a:rPr lang="en-US" dirty="0"/>
              <a:t>Linda Wilson, </a:t>
            </a:r>
            <a:r>
              <a:rPr lang="en-US" dirty="0" smtClean="0"/>
              <a:t>Gonzaga University</a:t>
            </a:r>
            <a:endParaRPr lang="en-US" dirty="0"/>
          </a:p>
          <a:p>
            <a:pPr lvl="0"/>
            <a:r>
              <a:rPr lang="en-US" dirty="0"/>
              <a:t>Aaron Cervantez, </a:t>
            </a:r>
            <a:r>
              <a:rPr lang="en-US" dirty="0" smtClean="0"/>
              <a:t>Trinity University</a:t>
            </a:r>
            <a:endParaRPr lang="en-US" dirty="0"/>
          </a:p>
          <a:p>
            <a:r>
              <a:rPr lang="en-US" dirty="0"/>
              <a:t>Emily Duchene, University of Pittsburgh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7" y="252891"/>
            <a:ext cx="5471506" cy="14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35608"/>
          </a:xfrm>
        </p:spPr>
        <p:txBody>
          <a:bodyPr/>
          <a:lstStyle/>
          <a:p>
            <a:r>
              <a:rPr lang="en-US" b="1" dirty="0" smtClean="0"/>
              <a:t>Today’s Topic</a:t>
            </a:r>
            <a:r>
              <a:rPr lang="en-US" b="1" dirty="0"/>
              <a:t>: </a:t>
            </a:r>
            <a:r>
              <a:rPr lang="en-US" dirty="0"/>
              <a:t>“Travel Program Best Practices in Higher Education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8760953"/>
              </p:ext>
            </p:extLst>
          </p:nvPr>
        </p:nvGraphicFramePr>
        <p:xfrm>
          <a:off x="54864" y="2953512"/>
          <a:ext cx="9089136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Special Guest Panelists…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5997" y="1767885"/>
            <a:ext cx="8080149" cy="1063878"/>
          </a:xfrm>
          <a:prstGeom prst="rect">
            <a:avLst/>
          </a:prstGeom>
          <a:solidFill>
            <a:srgbClr val="B0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 smtClean="0"/>
          </a:p>
        </p:txBody>
      </p:sp>
      <p:sp>
        <p:nvSpPr>
          <p:cNvPr id="7" name="Rectangle 6"/>
          <p:cNvSpPr/>
          <p:nvPr/>
        </p:nvSpPr>
        <p:spPr>
          <a:xfrm>
            <a:off x="-5997" y="3074258"/>
            <a:ext cx="8080149" cy="1063878"/>
          </a:xfrm>
          <a:prstGeom prst="rect">
            <a:avLst/>
          </a:prstGeom>
          <a:solidFill>
            <a:srgbClr val="05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-5997" y="4384267"/>
            <a:ext cx="8080149" cy="1063878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725080" y="1774640"/>
            <a:ext cx="4267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venir Book"/>
              </a:rPr>
              <a:t>Linda Wilson</a:t>
            </a:r>
            <a:br>
              <a:rPr lang="en-US" sz="3200" b="1" dirty="0" smtClean="0">
                <a:solidFill>
                  <a:schemeClr val="bg1"/>
                </a:solidFill>
                <a:latin typeface="Avenir Book"/>
              </a:rPr>
            </a:br>
            <a:r>
              <a:rPr lang="en-US" sz="3200" b="1" dirty="0" smtClean="0">
                <a:solidFill>
                  <a:schemeClr val="bg1"/>
                </a:solidFill>
                <a:latin typeface="Avenir Book"/>
              </a:rPr>
              <a:t>Gonzaga University</a:t>
            </a:r>
            <a:endParaRPr lang="en-US" sz="3200" b="1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079" y="3067104"/>
            <a:ext cx="5163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venir Book"/>
              </a:rPr>
              <a:t>Aaron Cervantez</a:t>
            </a:r>
            <a:br>
              <a:rPr lang="en-US" sz="3200" b="1" dirty="0" smtClean="0">
                <a:solidFill>
                  <a:schemeClr val="bg1"/>
                </a:solidFill>
                <a:latin typeface="Avenir Book"/>
              </a:rPr>
            </a:br>
            <a:r>
              <a:rPr lang="en-US" sz="3200" b="1" dirty="0" smtClean="0">
                <a:solidFill>
                  <a:schemeClr val="bg1"/>
                </a:solidFill>
                <a:latin typeface="Avenir Book"/>
              </a:rPr>
              <a:t>Trinity University</a:t>
            </a:r>
            <a:endParaRPr lang="en-US" sz="3200" b="1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079" y="4385350"/>
            <a:ext cx="627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venir Book"/>
              </a:rPr>
              <a:t>Emily Duchene</a:t>
            </a:r>
            <a:br>
              <a:rPr lang="en-US" sz="3200" b="1" dirty="0" smtClean="0">
                <a:solidFill>
                  <a:schemeClr val="bg1"/>
                </a:solidFill>
                <a:latin typeface="Avenir Book"/>
              </a:rPr>
            </a:br>
            <a:r>
              <a:rPr lang="en-US" sz="3200" b="1" dirty="0" smtClean="0">
                <a:solidFill>
                  <a:schemeClr val="bg1"/>
                </a:solidFill>
                <a:latin typeface="Avenir Book"/>
              </a:rPr>
              <a:t>University of Pittsburgh</a:t>
            </a:r>
            <a:endParaRPr lang="en-US" sz="3200" b="1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12" name="Right Triangle 11"/>
          <p:cNvSpPr/>
          <p:nvPr/>
        </p:nvSpPr>
        <p:spPr>
          <a:xfrm rot="11147614">
            <a:off x="4257116" y="1508931"/>
            <a:ext cx="4372472" cy="42614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5451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Data &amp; Analytics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Travel Program Best Practices in Higher Education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7" y="252891"/>
            <a:ext cx="5471506" cy="14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8792"/>
          <a:stretch/>
        </p:blipFill>
        <p:spPr>
          <a:xfrm>
            <a:off x="-9011" y="1536192"/>
            <a:ext cx="9171299" cy="4462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Data &amp; Analytics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CURRENT PROGRAM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6" b="8432"/>
          <a:stretch/>
        </p:blipFill>
        <p:spPr>
          <a:xfrm>
            <a:off x="0" y="1536192"/>
            <a:ext cx="9144000" cy="4443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Data &amp; Analytics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0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PAST CHALLENGES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b="19234"/>
          <a:stretch/>
        </p:blipFill>
        <p:spPr>
          <a:xfrm>
            <a:off x="1" y="1536192"/>
            <a:ext cx="9144000" cy="443484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Data &amp; Analytics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0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ACHIEVEMENTS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8" b="2332"/>
          <a:stretch/>
        </p:blipFill>
        <p:spPr>
          <a:xfrm>
            <a:off x="0" y="1536192"/>
            <a:ext cx="9143999" cy="4425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Data &amp; Analytics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0" y="3534102"/>
            <a:ext cx="7626096" cy="14827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64008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39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8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90AC"/>
                </a:solidFill>
                <a:effectLst/>
                <a:uLnTx/>
                <a:uFillTx/>
                <a:latin typeface="Avenir Book"/>
              </a:rPr>
              <a:t>LESSONS LEARNED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590AC"/>
              </a:solidFill>
              <a:effectLst/>
              <a:uLnTx/>
              <a:uFillTx/>
              <a:latin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4378"/>
            <a:ext cx="2296840" cy="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End user experience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Travel Program Best Practices in Higher Education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7" y="252891"/>
            <a:ext cx="5471506" cy="14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11543</TotalTime>
  <Words>213</Words>
  <Application>Microsoft Macintosh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Avenir Book</vt:lpstr>
      <vt:lpstr>Avenir Medium</vt:lpstr>
      <vt:lpstr>Calibri</vt:lpstr>
      <vt:lpstr>Superclarendon Bold</vt:lpstr>
      <vt:lpstr>Superclarendon Light</vt:lpstr>
      <vt:lpstr>Arial</vt:lpstr>
      <vt:lpstr>Office Theme</vt:lpstr>
      <vt:lpstr>Travel Program Best Practices in Higher Education</vt:lpstr>
      <vt:lpstr>Welcome!</vt:lpstr>
      <vt:lpstr>Our Special Guest Panelists…</vt:lpstr>
      <vt:lpstr>Part 1: Data &amp; Analytics</vt:lpstr>
      <vt:lpstr>Part 1: Data &amp; Analytics</vt:lpstr>
      <vt:lpstr>Part 1: Data &amp; Analytics</vt:lpstr>
      <vt:lpstr>Part 1: Data &amp; Analytics</vt:lpstr>
      <vt:lpstr>Part 1: Data &amp; Analytics</vt:lpstr>
      <vt:lpstr>Part 2: End user experience</vt:lpstr>
      <vt:lpstr>Part 2: End User Experience</vt:lpstr>
      <vt:lpstr>Part 2: End User Experience</vt:lpstr>
      <vt:lpstr>Part 2: End User Experience</vt:lpstr>
      <vt:lpstr>Part 3: Duty of care</vt:lpstr>
      <vt:lpstr>Part 3: Duty of Care</vt:lpstr>
      <vt:lpstr>Part 3: Duty of Care</vt:lpstr>
      <vt:lpstr>Part 3: Duty of Care</vt:lpstr>
      <vt:lpstr>Travel Program Best Practices in Higher Education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Siegle</dc:creator>
  <cp:lastModifiedBy>Taylor Harvath</cp:lastModifiedBy>
  <cp:revision>49</cp:revision>
  <dcterms:created xsi:type="dcterms:W3CDTF">2017-05-15T13:29:35Z</dcterms:created>
  <dcterms:modified xsi:type="dcterms:W3CDTF">2017-10-06T23:01:42Z</dcterms:modified>
</cp:coreProperties>
</file>