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Override1.xml" ContentType="application/vnd.openxmlformats-officedocument.themeOverr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901" r:id="rId2"/>
    <p:sldMasterId id="2147483849" r:id="rId3"/>
  </p:sldMasterIdLst>
  <p:notesMasterIdLst>
    <p:notesMasterId r:id="rId32"/>
  </p:notesMasterIdLst>
  <p:handoutMasterIdLst>
    <p:handoutMasterId r:id="rId33"/>
  </p:handoutMasterIdLst>
  <p:sldIdLst>
    <p:sldId id="256" r:id="rId4"/>
    <p:sldId id="257" r:id="rId5"/>
    <p:sldId id="292" r:id="rId6"/>
    <p:sldId id="293" r:id="rId7"/>
    <p:sldId id="294" r:id="rId8"/>
    <p:sldId id="295" r:id="rId9"/>
    <p:sldId id="263" r:id="rId10"/>
    <p:sldId id="296" r:id="rId11"/>
    <p:sldId id="297" r:id="rId12"/>
    <p:sldId id="298" r:id="rId13"/>
    <p:sldId id="299" r:id="rId14"/>
    <p:sldId id="265" r:id="rId15"/>
    <p:sldId id="267" r:id="rId16"/>
    <p:sldId id="281" r:id="rId17"/>
    <p:sldId id="268" r:id="rId18"/>
    <p:sldId id="274" r:id="rId19"/>
    <p:sldId id="283" r:id="rId20"/>
    <p:sldId id="284" r:id="rId21"/>
    <p:sldId id="276" r:id="rId22"/>
    <p:sldId id="280" r:id="rId23"/>
    <p:sldId id="269" r:id="rId24"/>
    <p:sldId id="271" r:id="rId25"/>
    <p:sldId id="285" r:id="rId26"/>
    <p:sldId id="275" r:id="rId27"/>
    <p:sldId id="270" r:id="rId28"/>
    <p:sldId id="272" r:id="rId29"/>
    <p:sldId id="278" r:id="rId30"/>
    <p:sldId id="286" r:id="rId31"/>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208">
          <p15:clr>
            <a:srgbClr val="A4A3A4"/>
          </p15:clr>
        </p15:guide>
        <p15:guide id="3" orient="horz" pos="1920">
          <p15:clr>
            <a:srgbClr val="A4A3A4"/>
          </p15:clr>
        </p15:guide>
        <p15:guide id="4" pos="576">
          <p15:clr>
            <a:srgbClr val="A4A3A4"/>
          </p15:clr>
        </p15:guide>
      </p15:sldGuideLst>
    </p:ext>
    <p:ext uri="{2D200454-40CA-4A62-9FC3-DE9A4176ACB9}">
      <p15:notesGuideLst xmlns:p15="http://schemas.microsoft.com/office/powerpoint/2012/main" xmlns="">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B5E6"/>
    <a:srgbClr val="E8ECF1"/>
    <a:srgbClr val="EB754C"/>
    <a:srgbClr val="6D7296"/>
    <a:srgbClr val="FA4546"/>
    <a:srgbClr val="2F4C20"/>
    <a:srgbClr val="633C09"/>
    <a:srgbClr val="F9E6C3"/>
    <a:srgbClr val="F7DB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713" autoAdjust="0"/>
  </p:normalViewPr>
  <p:slideViewPr>
    <p:cSldViewPr>
      <p:cViewPr>
        <p:scale>
          <a:sx n="88" d="100"/>
          <a:sy n="88" d="100"/>
        </p:scale>
        <p:origin x="-872" y="288"/>
      </p:cViewPr>
      <p:guideLst>
        <p:guide orient="horz" pos="2160"/>
        <p:guide orient="horz" pos="1920"/>
        <p:guide pos="2208"/>
        <p:guide pos="5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082" y="-67"/>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notesMaster" Target="notesMasters/notesMaster1.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theme" Target="theme/theme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2.jpe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0098" name="Rectangle 2"/>
          <p:cNvSpPr>
            <a:spLocks noGrp="1" noChangeArrowheads="1"/>
          </p:cNvSpPr>
          <p:nvPr>
            <p:ph type="hdr" sz="quarter"/>
          </p:nvPr>
        </p:nvSpPr>
        <p:spPr bwMode="auto">
          <a:xfrm>
            <a:off x="0" y="0"/>
            <a:ext cx="68580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2" tIns="46151" rIns="92302" bIns="46151" numCol="1" anchor="t" anchorCtr="0" compatLnSpc="1">
            <a:prstTxWarp prst="textNoShape">
              <a:avLst/>
            </a:prstTxWarp>
          </a:bodyPr>
          <a:lstStyle>
            <a:lvl1pPr algn="ctr" defTabSz="923186">
              <a:spcBef>
                <a:spcPct val="50000"/>
              </a:spcBef>
              <a:defRPr sz="1100" b="1" spc="0">
                <a:latin typeface="Arial Narrow" pitchFamily="34" charset="0"/>
                <a:ea typeface="+mn-ea"/>
              </a:defRPr>
            </a:lvl1pPr>
          </a:lstStyle>
          <a:p>
            <a:pPr>
              <a:defRPr/>
            </a:pPr>
            <a:r>
              <a:rPr lang="en-US" spc="286"/>
              <a:t>UNIVERSITY RISK MANAGEMENT AND INSURANCE ASSOCIATION</a:t>
            </a:r>
          </a:p>
          <a:p>
            <a:pPr>
              <a:defRPr/>
            </a:pPr>
            <a:r>
              <a:rPr lang="en-US" sz="1400"/>
              <a:t>2015 Midwestern Regional Conference</a:t>
            </a:r>
          </a:p>
          <a:p>
            <a:pPr>
              <a:defRPr/>
            </a:pPr>
            <a:r>
              <a:rPr lang="en-US" b="0"/>
              <a:t>Chicago, IL       March </a:t>
            </a:r>
            <a:r>
              <a:rPr lang="en-US" b="0" smtClean="0"/>
              <a:t>10, 2015</a:t>
            </a:r>
            <a:endParaRPr lang="en-US" b="0"/>
          </a:p>
        </p:txBody>
      </p:sp>
      <p:sp>
        <p:nvSpPr>
          <p:cNvPr id="260101" name="Rectangle 5"/>
          <p:cNvSpPr>
            <a:spLocks noGrp="1" noChangeArrowheads="1"/>
          </p:cNvSpPr>
          <p:nvPr>
            <p:ph type="sldNum" sz="quarter" idx="3"/>
          </p:nvPr>
        </p:nvSpPr>
        <p:spPr bwMode="auto">
          <a:xfrm>
            <a:off x="3884613" y="8831263"/>
            <a:ext cx="29718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2" tIns="46151" rIns="92302" bIns="46151" numCol="1" anchor="b" anchorCtr="0" compatLnSpc="1">
            <a:prstTxWarp prst="textNoShape">
              <a:avLst/>
            </a:prstTxWarp>
          </a:bodyPr>
          <a:lstStyle>
            <a:lvl1pPr algn="r" defTabSz="922338">
              <a:defRPr sz="1200"/>
            </a:lvl1pPr>
          </a:lstStyle>
          <a:p>
            <a:fld id="{EA391D45-F881-4AB2-9156-7B1965CE3C23}" type="slidenum">
              <a:rPr lang="en-US" altLang="en-US"/>
              <a:pPr/>
              <a:t>‹#›</a:t>
            </a:fld>
            <a:endParaRPr lang="en-US" altLang="en-US"/>
          </a:p>
        </p:txBody>
      </p:sp>
      <p:pic>
        <p:nvPicPr>
          <p:cNvPr id="25604" name="Picture 9" descr="URMIA_logo_2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0" y="8485188"/>
            <a:ext cx="12144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98859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2" tIns="46151" rIns="92302" bIns="46151" numCol="1" anchor="t" anchorCtr="0" compatLnSpc="1">
            <a:prstTxWarp prst="textNoShape">
              <a:avLst/>
            </a:prstTxWarp>
          </a:bodyPr>
          <a:lstStyle>
            <a:lvl1pPr defTabSz="923186">
              <a:defRPr sz="1200">
                <a:latin typeface="Arial" charset="0"/>
                <a:ea typeface="+mn-ea"/>
              </a:defRPr>
            </a:lvl1pPr>
          </a:lstStyle>
          <a:p>
            <a:pPr>
              <a:defRPr/>
            </a:pPr>
            <a:endParaRPr lang="en-US"/>
          </a:p>
        </p:txBody>
      </p:sp>
      <p:sp>
        <p:nvSpPr>
          <p:cNvPr id="8195" name="Rectangle 3"/>
          <p:cNvSpPr>
            <a:spLocks noGrp="1" noChangeArrowheads="1"/>
          </p:cNvSpPr>
          <p:nvPr>
            <p:ph type="dt" idx="1"/>
          </p:nvPr>
        </p:nvSpPr>
        <p:spPr bwMode="auto">
          <a:xfrm>
            <a:off x="3884613" y="0"/>
            <a:ext cx="29718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2" tIns="46151" rIns="92302" bIns="46151" numCol="1" anchor="t" anchorCtr="0" compatLnSpc="1">
            <a:prstTxWarp prst="textNoShape">
              <a:avLst/>
            </a:prstTxWarp>
          </a:bodyPr>
          <a:lstStyle>
            <a:lvl1pPr algn="r" defTabSz="923186">
              <a:defRPr sz="1200">
                <a:latin typeface="Arial" charset="0"/>
                <a:ea typeface="+mn-ea"/>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1104900" y="698500"/>
            <a:ext cx="4649788"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685800" y="4416425"/>
            <a:ext cx="5486400"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2" tIns="46151" rIns="92302" bIns="4615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831263"/>
            <a:ext cx="29718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2" tIns="46151" rIns="92302" bIns="46151" numCol="1" anchor="b" anchorCtr="0" compatLnSpc="1">
            <a:prstTxWarp prst="textNoShape">
              <a:avLst/>
            </a:prstTxWarp>
          </a:bodyPr>
          <a:lstStyle>
            <a:lvl1pPr defTabSz="923186">
              <a:defRPr sz="1200">
                <a:latin typeface="Arial" charset="0"/>
                <a:ea typeface="+mn-ea"/>
              </a:defRPr>
            </a:lvl1pPr>
          </a:lstStyle>
          <a:p>
            <a:pPr>
              <a:defRPr/>
            </a:pPr>
            <a:endParaRPr lang="en-US"/>
          </a:p>
        </p:txBody>
      </p:sp>
      <p:sp>
        <p:nvSpPr>
          <p:cNvPr id="8199" name="Rectangle 7"/>
          <p:cNvSpPr>
            <a:spLocks noGrp="1" noChangeArrowheads="1"/>
          </p:cNvSpPr>
          <p:nvPr>
            <p:ph type="sldNum" sz="quarter" idx="5"/>
          </p:nvPr>
        </p:nvSpPr>
        <p:spPr bwMode="auto">
          <a:xfrm>
            <a:off x="3884613" y="8831263"/>
            <a:ext cx="29718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2" tIns="46151" rIns="92302" bIns="46151" numCol="1" anchor="b" anchorCtr="0" compatLnSpc="1">
            <a:prstTxWarp prst="textNoShape">
              <a:avLst/>
            </a:prstTxWarp>
          </a:bodyPr>
          <a:lstStyle>
            <a:lvl1pPr algn="r" defTabSz="922338">
              <a:defRPr sz="1200"/>
            </a:lvl1pPr>
          </a:lstStyle>
          <a:p>
            <a:fld id="{499EE98F-8FC9-480A-A628-CC283D705627}" type="slidenum">
              <a:rPr lang="en-US" altLang="en-US"/>
              <a:pPr/>
              <a:t>‹#›</a:t>
            </a:fld>
            <a:endParaRPr lang="en-US" altLang="en-US"/>
          </a:p>
        </p:txBody>
      </p:sp>
    </p:spTree>
    <p:extLst>
      <p:ext uri="{BB962C8B-B14F-4D97-AF65-F5344CB8AC3E}">
        <p14:creationId xmlns:p14="http://schemas.microsoft.com/office/powerpoint/2010/main" val="27687951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xfrm>
            <a:off x="1104900" y="698500"/>
            <a:ext cx="4649788" cy="3486150"/>
          </a:xfrm>
          <a:ln/>
        </p:spPr>
      </p:sp>
      <p:sp>
        <p:nvSpPr>
          <p:cNvPr id="7171"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p>
        </p:txBody>
      </p:sp>
      <p:sp>
        <p:nvSpPr>
          <p:cNvPr id="7172"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2338"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22338"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22338"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22338"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22338"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93B89B89-EB5C-4964-BEB6-3F086A573501}" type="slidenum">
              <a:rPr lang="en-US" altLang="en-US"/>
              <a:pPr eaLnBrk="1" hangingPunct="1">
                <a:spcBef>
                  <a:spcPct val="0"/>
                </a:spcBef>
              </a:pPr>
              <a:t>1</a:t>
            </a:fld>
            <a:endParaRPr lang="en-US" altLang="en-US"/>
          </a:p>
        </p:txBody>
      </p:sp>
    </p:spTree>
    <p:extLst>
      <p:ext uri="{BB962C8B-B14F-4D97-AF65-F5344CB8AC3E}">
        <p14:creationId xmlns:p14="http://schemas.microsoft.com/office/powerpoint/2010/main" val="3776543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xfrm>
            <a:off x="1104900" y="698500"/>
            <a:ext cx="4649788"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5613" eaLnBrk="1" hangingPunct="1">
              <a:spcBef>
                <a:spcPct val="0"/>
              </a:spcBef>
            </a:pPr>
            <a:endParaRPr lang="en-US" altLang="en-US" dirty="0"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8FE891D-DFA3-4212-8E8E-CF9B6EEDF18F}" type="slidenum">
              <a:rPr lang="en-US" altLang="en-US" smtClean="0">
                <a:solidFill>
                  <a:srgbClr val="000000"/>
                </a:solidFill>
                <a:latin typeface="Calibri" pitchFamily="34" charset="0"/>
                <a:ea typeface="ヒラギノ角ゴ ProN W3" charset="-128"/>
                <a:sym typeface="Calibri" pitchFamily="34" charset="0"/>
              </a:rPr>
              <a:pPr/>
              <a:t>10</a:t>
            </a:fld>
            <a:endParaRPr lang="en-US" altLang="en-US" smtClean="0">
              <a:solidFill>
                <a:srgbClr val="000000"/>
              </a:solidFill>
              <a:latin typeface="Calibri" pitchFamily="34" charset="0"/>
              <a:ea typeface="ヒラギノ角ゴ ProN W3" charset="-128"/>
              <a:sym typeface="Calibri" pitchFamily="34" charset="0"/>
            </a:endParaRPr>
          </a:p>
        </p:txBody>
      </p:sp>
    </p:spTree>
    <p:extLst>
      <p:ext uri="{BB962C8B-B14F-4D97-AF65-F5344CB8AC3E}">
        <p14:creationId xmlns:p14="http://schemas.microsoft.com/office/powerpoint/2010/main" val="3103599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1104900" y="698500"/>
            <a:ext cx="4649788"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5613" eaLnBrk="1" hangingPunct="1">
              <a:spcBef>
                <a:spcPct val="0"/>
              </a:spcBef>
            </a:pPr>
            <a:r>
              <a:rPr lang="en-US" altLang="en-US" i="1" smtClean="0"/>
              <a:t>A single look at all your employees:</a:t>
            </a:r>
            <a:r>
              <a:rPr lang="en-US" altLang="en-US" smtClean="0"/>
              <a:t> </a:t>
            </a:r>
            <a:br>
              <a:rPr lang="en-US" altLang="en-US" smtClean="0"/>
            </a:br>
            <a:endParaRPr lang="en-US" altLang="en-US" smtClean="0"/>
          </a:p>
          <a:p>
            <a:pPr defTabSz="455613" eaLnBrk="1" hangingPunct="1">
              <a:spcBef>
                <a:spcPct val="0"/>
              </a:spcBef>
            </a:pPr>
            <a:r>
              <a:rPr lang="en-US" altLang="en-US" smtClean="0"/>
              <a:t>Concur Messaging gives you a one-look overview of all employee locations (not jus your travelers) and country-specific risk levels on a dynamic, interactive map. You can filter and sort by geography and risk level, as well as initiate two-way communication and track responses—all with a simple click.</a:t>
            </a:r>
          </a:p>
          <a:p>
            <a:pPr defTabSz="455613" eaLnBrk="1" hangingPunct="1">
              <a:spcBef>
                <a:spcPct val="0"/>
              </a:spcBef>
            </a:pPr>
            <a:endParaRPr lang="en-US" altLang="en-US" smtClean="0"/>
          </a:p>
          <a:p>
            <a:pPr defTabSz="455613" eaLnBrk="1" hangingPunct="1">
              <a:spcBef>
                <a:spcPct val="0"/>
              </a:spcBef>
            </a:pPr>
            <a:r>
              <a:rPr lang="en-US" altLang="en-US" smtClean="0"/>
              <a:t>Many providers give access to mapping technology and plot it with travelers and maybe even employees. An effective Mapping technology allows you to use the same search results and then push information to those employees affected by the incident. It could be summed up as a tool to be used for Delay, Disruption or Disaster for all employees.</a:t>
            </a:r>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63DDDCD-F58C-49B9-89A8-C6A266F6E734}" type="slidenum">
              <a:rPr lang="en-US" altLang="en-US" smtClean="0">
                <a:solidFill>
                  <a:srgbClr val="000000"/>
                </a:solidFill>
                <a:latin typeface="Calibri" pitchFamily="34" charset="0"/>
                <a:ea typeface="ヒラギノ角ゴ ProN W3" charset="-128"/>
                <a:sym typeface="Calibri" pitchFamily="34" charset="0"/>
              </a:rPr>
              <a:pPr/>
              <a:t>11</a:t>
            </a:fld>
            <a:endParaRPr lang="en-US" altLang="en-US" smtClean="0">
              <a:solidFill>
                <a:srgbClr val="000000"/>
              </a:solidFill>
              <a:latin typeface="Calibri" pitchFamily="34" charset="0"/>
              <a:ea typeface="ヒラギノ角ゴ ProN W3" charset="-128"/>
              <a:sym typeface="Calibri" pitchFamily="34" charset="0"/>
            </a:endParaRPr>
          </a:p>
        </p:txBody>
      </p:sp>
    </p:spTree>
    <p:extLst>
      <p:ext uri="{BB962C8B-B14F-4D97-AF65-F5344CB8AC3E}">
        <p14:creationId xmlns:p14="http://schemas.microsoft.com/office/powerpoint/2010/main" val="1571336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xfrm>
            <a:off x="1104900" y="698500"/>
            <a:ext cx="4649788" cy="3486150"/>
          </a:xfrm>
          <a:ln/>
        </p:spPr>
      </p:sp>
      <p:sp>
        <p:nvSpPr>
          <p:cNvPr id="819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p>
        </p:txBody>
      </p:sp>
      <p:sp>
        <p:nvSpPr>
          <p:cNvPr id="819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2338"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22338"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22338"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22338"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22338"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FCA413C7-0278-4BED-858C-B1C70C801DBD}" type="slidenum">
              <a:rPr lang="en-US" altLang="en-US"/>
              <a:pPr eaLnBrk="1" hangingPunct="1">
                <a:spcBef>
                  <a:spcPct val="0"/>
                </a:spcBef>
              </a:pPr>
              <a:t>12</a:t>
            </a:fld>
            <a:endParaRPr lang="en-US" altLang="en-US"/>
          </a:p>
        </p:txBody>
      </p:sp>
    </p:spTree>
    <p:extLst>
      <p:ext uri="{BB962C8B-B14F-4D97-AF65-F5344CB8AC3E}">
        <p14:creationId xmlns:p14="http://schemas.microsoft.com/office/powerpoint/2010/main" val="1226441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8500"/>
            <a:ext cx="4649788"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9EE98F-8FC9-480A-A628-CC283D705627}" type="slidenum">
              <a:rPr lang="en-US" altLang="en-US" smtClean="0"/>
              <a:pPr/>
              <a:t>15</a:t>
            </a:fld>
            <a:endParaRPr lang="en-US" altLang="en-US"/>
          </a:p>
        </p:txBody>
      </p:sp>
    </p:spTree>
    <p:extLst>
      <p:ext uri="{BB962C8B-B14F-4D97-AF65-F5344CB8AC3E}">
        <p14:creationId xmlns:p14="http://schemas.microsoft.com/office/powerpoint/2010/main" val="2121241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xfrm>
            <a:off x="1104900" y="698500"/>
            <a:ext cx="4649788" cy="3486150"/>
          </a:xfrm>
          <a:ln/>
        </p:spPr>
      </p:sp>
      <p:sp>
        <p:nvSpPr>
          <p:cNvPr id="819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p>
        </p:txBody>
      </p:sp>
      <p:sp>
        <p:nvSpPr>
          <p:cNvPr id="819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2338"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22338"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22338"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22338"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22338"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1D24541A-B45D-46E3-AFFE-0053CBD2192C}" type="slidenum">
              <a:rPr lang="en-US" altLang="en-US"/>
              <a:pPr eaLnBrk="1" hangingPunct="1">
                <a:spcBef>
                  <a:spcPct val="0"/>
                </a:spcBef>
              </a:pPr>
              <a:t>2</a:t>
            </a:fld>
            <a:endParaRPr lang="en-US" altLang="en-US"/>
          </a:p>
        </p:txBody>
      </p:sp>
    </p:spTree>
    <p:extLst>
      <p:ext uri="{BB962C8B-B14F-4D97-AF65-F5344CB8AC3E}">
        <p14:creationId xmlns:p14="http://schemas.microsoft.com/office/powerpoint/2010/main" val="1110310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698500"/>
            <a:ext cx="4645025" cy="3484563"/>
          </a:xfrm>
        </p:spPr>
      </p:sp>
      <p:sp>
        <p:nvSpPr>
          <p:cNvPr id="3" name="Notes Placeholder 2"/>
          <p:cNvSpPr>
            <a:spLocks noGrp="1"/>
          </p:cNvSpPr>
          <p:nvPr>
            <p:ph type="body" idx="1"/>
          </p:nvPr>
        </p:nvSpPr>
        <p:spPr/>
        <p:txBody>
          <a:bodyPr/>
          <a:lstStyle/>
          <a:p>
            <a:r>
              <a:rPr lang="en-US" sz="1200" b="0" i="1" u="none" strike="noStrike" kern="1200" baseline="0" dirty="0" smtClean="0">
                <a:solidFill>
                  <a:schemeClr val="tx1"/>
                </a:solidFill>
                <a:latin typeface="+mn-lt"/>
                <a:ea typeface="+mn-ea"/>
                <a:cs typeface="+mn-cs"/>
              </a:rPr>
              <a:t>“The travelers are clueless. With the SARS scare, people going into China and Asia were cautioned. I had faculty calling me saying, ‘You’re not going to keep me from going there, are you?’ They feel as bulletproof as a 20 year-old.” </a:t>
            </a:r>
            <a:endParaRPr lang="en-US" sz="1200" b="0" i="0" u="none" strike="noStrike" kern="1200" baseline="0" dirty="0" smtClean="0">
              <a:solidFill>
                <a:schemeClr val="tx1"/>
              </a:solidFill>
              <a:latin typeface="+mn-lt"/>
              <a:ea typeface="+mn-ea"/>
              <a:cs typeface="+mn-cs"/>
            </a:endParaRPr>
          </a:p>
          <a:p>
            <a:pPr marL="171450" indent="-171450">
              <a:buFontTx/>
              <a:buChar char="-"/>
            </a:pPr>
            <a:r>
              <a:rPr lang="en-US" sz="1200" b="0" i="1" u="none" strike="noStrike" kern="1200" baseline="0" dirty="0" smtClean="0">
                <a:solidFill>
                  <a:schemeClr val="tx1"/>
                </a:solidFill>
                <a:latin typeface="+mn-lt"/>
                <a:ea typeface="+mn-ea"/>
                <a:cs typeface="+mn-cs"/>
              </a:rPr>
              <a:t>Collegiate travel manager</a:t>
            </a:r>
          </a:p>
          <a:p>
            <a:pPr marL="171450" indent="-171450">
              <a:buFontTx/>
              <a:buChar char="-"/>
            </a:pPr>
            <a:endParaRPr lang="en-US" sz="1200" b="0" i="1"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“What we’re looking for is a system that allows us to pull in the most accurate information in a streamlined way. That’s the challenge that we have. We’re dealing with all kinds of systems.” </a:t>
            </a:r>
            <a:endParaRPr lang="en-US" sz="1200" b="0" i="0" u="none" strike="noStrike" kern="1200" baseline="0" dirty="0" smtClean="0">
              <a:solidFill>
                <a:schemeClr val="tx1"/>
              </a:solidFill>
              <a:latin typeface="+mn-lt"/>
              <a:ea typeface="+mn-ea"/>
              <a:cs typeface="+mn-cs"/>
            </a:endParaRPr>
          </a:p>
          <a:p>
            <a:pPr marL="171450" indent="-171450">
              <a:buFontTx/>
              <a:buChar char="-"/>
            </a:pPr>
            <a:r>
              <a:rPr lang="en-US" sz="1200" b="0" i="1" u="none" strike="noStrike" kern="1200" baseline="0" dirty="0" smtClean="0">
                <a:solidFill>
                  <a:schemeClr val="tx1"/>
                </a:solidFill>
                <a:latin typeface="+mn-lt"/>
                <a:ea typeface="+mn-ea"/>
                <a:cs typeface="+mn-cs"/>
              </a:rPr>
              <a:t>Collegiate travel manager </a:t>
            </a:r>
          </a:p>
          <a:p>
            <a:pPr marL="171450" indent="-171450">
              <a:buFontTx/>
              <a:buChar char="-"/>
            </a:pPr>
            <a:endParaRPr lang="en-US" sz="1200" b="0" i="1" u="none" strike="noStrike" kern="1200" baseline="0" dirty="0" smtClean="0">
              <a:solidFill>
                <a:schemeClr val="tx1"/>
              </a:solidFill>
              <a:latin typeface="+mn-lt"/>
              <a:ea typeface="+mn-ea"/>
              <a:cs typeface="+mn-cs"/>
            </a:endParaRPr>
          </a:p>
          <a:p>
            <a:pPr marL="0" indent="0">
              <a:buFontTx/>
              <a:buNone/>
            </a:pPr>
            <a:r>
              <a:rPr lang="en-US" sz="1200" b="0" i="0" u="none" strike="noStrike" kern="1200" baseline="0" dirty="0" smtClean="0">
                <a:solidFill>
                  <a:schemeClr val="tx1"/>
                </a:solidFill>
                <a:latin typeface="+mn-lt"/>
                <a:ea typeface="+mn-ea"/>
                <a:cs typeface="+mn-cs"/>
              </a:rPr>
              <a:t>An airtight travel risk program is a fantasy, due to the extreme difficulty of pulling in comprehensive data and providing services to address any situation </a:t>
            </a:r>
          </a:p>
          <a:p>
            <a:pPr marL="0" indent="0">
              <a:buFontTx/>
              <a:buNone/>
            </a:pPr>
            <a:endParaRPr lang="en-US" sz="1200" b="0" i="0" u="none" strike="noStrike" kern="1200" baseline="0" dirty="0" smtClean="0">
              <a:solidFill>
                <a:schemeClr val="tx1"/>
              </a:solidFill>
              <a:latin typeface="+mn-lt"/>
              <a:ea typeface="+mn-ea"/>
              <a:cs typeface="+mn-cs"/>
            </a:endParaRPr>
          </a:p>
          <a:p>
            <a:pPr marL="0" indent="0">
              <a:buFontTx/>
              <a:buNone/>
            </a:pPr>
            <a:r>
              <a:rPr lang="en-US" sz="1200" b="0" i="0" u="none" strike="noStrike" kern="1200" baseline="0" dirty="0" smtClean="0">
                <a:solidFill>
                  <a:schemeClr val="tx1"/>
                </a:solidFill>
                <a:latin typeface="+mn-lt"/>
                <a:ea typeface="+mn-ea"/>
                <a:cs typeface="+mn-cs"/>
              </a:rPr>
              <a:t>“It’s basically a spreadsheet we ask people to complete. It would be nice to improve on that, but frankly it’s one of those projects that is on the pile. We are in the early stages of talking about reinvigorating the possibility of a travel registry, so independently-traveling faculty could volunteer to register. I think one day that will come. More and more of our peer institutions have implemented travel registries, some mandatory.” </a:t>
            </a:r>
          </a:p>
          <a:p>
            <a:pPr marL="0" indent="0">
              <a:buFontTx/>
              <a:buNone/>
            </a:pPr>
            <a:endParaRPr lang="en-US" sz="1200" b="0" i="0" u="none" strike="noStrike" kern="1200" baseline="0" dirty="0" smtClean="0">
              <a:solidFill>
                <a:schemeClr val="tx1"/>
              </a:solidFill>
              <a:latin typeface="+mn-lt"/>
              <a:ea typeface="+mn-ea"/>
              <a:cs typeface="+mn-cs"/>
            </a:endParaRPr>
          </a:p>
          <a:p>
            <a:pPr marL="0" indent="0">
              <a:buFontTx/>
              <a:buNone/>
            </a:pPr>
            <a:r>
              <a:rPr lang="en-US" sz="1200" b="0" i="0" u="none" strike="noStrike" kern="1200" baseline="0" dirty="0" smtClean="0">
                <a:solidFill>
                  <a:schemeClr val="tx1"/>
                </a:solidFill>
                <a:latin typeface="+mn-lt"/>
                <a:ea typeface="+mn-ea"/>
                <a:cs typeface="+mn-cs"/>
              </a:rPr>
              <a:t>“I’ve been here 18 months, working on putting the new travel program and the risk piece in place. It’s a hard slog to effect change in the academic world. In a corporation, where you just review the ROI and get on with it, we would have knocked this over in three months.”</a:t>
            </a:r>
            <a:endParaRPr lang="en-US" dirty="0"/>
          </a:p>
        </p:txBody>
      </p:sp>
      <p:sp>
        <p:nvSpPr>
          <p:cNvPr id="4" name="Slide Number Placeholder 3"/>
          <p:cNvSpPr>
            <a:spLocks noGrp="1"/>
          </p:cNvSpPr>
          <p:nvPr>
            <p:ph type="sldNum" sz="quarter" idx="10"/>
          </p:nvPr>
        </p:nvSpPr>
        <p:spPr/>
        <p:txBody>
          <a:bodyPr/>
          <a:lstStyle/>
          <a:p>
            <a:fld id="{F274DF04-7983-F246-97D4-D401A1C4C6AB}"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16852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698500"/>
            <a:ext cx="4645025" cy="3484563"/>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Where is your data?</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have multiple business functions that require information, and that information is all over the place in different systems in different departments. Those systems are managed by different vendors and may perform other functions beyond what you may need to process a transaction.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When you take inventory of how you are currently performing this function today, there are likely points along the way that require manual intervention, that require the massaging of information, or that would benefit from tighter integration.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Because the current process is so cumbersome, the conventional thinking is to automate (or re-automate), and thus eliminate these onerous steps, because if you can do that alone, then you can achieve savings. And those savings will bolster the business case. And the stronger the business case, the better chance the company will prioritize this project, and you can get out of the hell you are in today.</a:t>
            </a:r>
          </a:p>
          <a:p>
            <a:endParaRPr lang="en-US" dirty="0"/>
          </a:p>
        </p:txBody>
      </p:sp>
      <p:sp>
        <p:nvSpPr>
          <p:cNvPr id="4" name="Slide Number Placeholder 3"/>
          <p:cNvSpPr>
            <a:spLocks noGrp="1"/>
          </p:cNvSpPr>
          <p:nvPr>
            <p:ph type="sldNum" sz="quarter" idx="10"/>
          </p:nvPr>
        </p:nvSpPr>
        <p:spPr/>
        <p:txBody>
          <a:bodyPr/>
          <a:lstStyle/>
          <a:p>
            <a:fld id="{F274DF04-7983-F246-97D4-D401A1C4C6AB}"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992433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xfrm>
            <a:off x="1106488" y="698500"/>
            <a:ext cx="46450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5613" eaLnBrk="1" hangingPunct="1">
              <a:spcBef>
                <a:spcPct val="0"/>
              </a:spcBef>
            </a:pPr>
            <a:endParaRPr lang="en-US" altLang="en-US" dirty="0"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8FE891D-DFA3-4212-8E8E-CF9B6EEDF18F}" type="slidenum">
              <a:rPr lang="en-US" altLang="en-US" smtClean="0">
                <a:solidFill>
                  <a:srgbClr val="000000"/>
                </a:solidFill>
                <a:latin typeface="Calibri" pitchFamily="34" charset="0"/>
                <a:ea typeface="ヒラギノ角ゴ ProN W3" charset="-128"/>
                <a:sym typeface="Calibri" pitchFamily="34" charset="0"/>
              </a:rPr>
              <a:pPr/>
              <a:t>5</a:t>
            </a:fld>
            <a:endParaRPr lang="en-US" altLang="en-US" smtClean="0">
              <a:solidFill>
                <a:srgbClr val="000000"/>
              </a:solidFill>
              <a:latin typeface="Calibri" pitchFamily="34" charset="0"/>
              <a:ea typeface="ヒラギノ角ゴ ProN W3" charset="-128"/>
              <a:sym typeface="Calibri" pitchFamily="34" charset="0"/>
            </a:endParaRPr>
          </a:p>
        </p:txBody>
      </p:sp>
    </p:spTree>
    <p:extLst>
      <p:ext uri="{BB962C8B-B14F-4D97-AF65-F5344CB8AC3E}">
        <p14:creationId xmlns:p14="http://schemas.microsoft.com/office/powerpoint/2010/main" val="2395214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xfrm>
            <a:off x="1106488" y="698500"/>
            <a:ext cx="46450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5613" eaLnBrk="1" hangingPunct="1">
              <a:spcBef>
                <a:spcPct val="0"/>
              </a:spcBef>
            </a:pPr>
            <a:endParaRPr lang="en-US" altLang="en-US" dirty="0"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8FE891D-DFA3-4212-8E8E-CF9B6EEDF18F}" type="slidenum">
              <a:rPr lang="en-US" altLang="en-US" smtClean="0">
                <a:solidFill>
                  <a:srgbClr val="000000"/>
                </a:solidFill>
                <a:latin typeface="Calibri" pitchFamily="34" charset="0"/>
                <a:ea typeface="ヒラギノ角ゴ ProN W3" charset="-128"/>
                <a:sym typeface="Calibri" pitchFamily="34" charset="0"/>
              </a:rPr>
              <a:pPr/>
              <a:t>6</a:t>
            </a:fld>
            <a:endParaRPr lang="en-US" altLang="en-US" smtClean="0">
              <a:solidFill>
                <a:srgbClr val="000000"/>
              </a:solidFill>
              <a:latin typeface="Calibri" pitchFamily="34" charset="0"/>
              <a:ea typeface="ヒラギノ角ゴ ProN W3" charset="-128"/>
              <a:sym typeface="Calibri" pitchFamily="34" charset="0"/>
            </a:endParaRPr>
          </a:p>
        </p:txBody>
      </p:sp>
    </p:spTree>
    <p:extLst>
      <p:ext uri="{BB962C8B-B14F-4D97-AF65-F5344CB8AC3E}">
        <p14:creationId xmlns:p14="http://schemas.microsoft.com/office/powerpoint/2010/main" val="3652031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xfrm>
            <a:off x="1104900" y="698500"/>
            <a:ext cx="4649788" cy="3486150"/>
          </a:xfrm>
          <a:ln/>
          <a:extLst/>
        </p:spPr>
      </p:sp>
      <p:sp>
        <p:nvSpPr>
          <p:cNvPr id="235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latin typeface="Arial" panose="020B0604020202020204" pitchFamily="34" charset="0"/>
                <a:ea typeface="ＭＳ Ｐゴシック" panose="020B0600070205080204" pitchFamily="34" charset="-128"/>
              </a:rPr>
              <a:t>If you had students, faculty, or researchers here, could you reach them?</a:t>
            </a:r>
          </a:p>
        </p:txBody>
      </p:sp>
      <p:sp>
        <p:nvSpPr>
          <p:cNvPr id="235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22338"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22338"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22338"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22338"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B7AA2415-D669-454A-887B-010BF966F9D1}" type="slidenum">
              <a:rPr lang="en-US" altLang="en-US">
                <a:solidFill>
                  <a:srgbClr val="000000"/>
                </a:solidFill>
                <a:latin typeface="Calibri" panose="020F0502020204030204" pitchFamily="34" charset="0"/>
                <a:ea typeface="ヒラギノ角ゴ ProN W3" charset="-128"/>
                <a:sym typeface="Calibri" panose="020F0502020204030204" pitchFamily="34" charset="0"/>
              </a:rPr>
              <a:pPr eaLnBrk="1" hangingPunct="1">
                <a:spcBef>
                  <a:spcPct val="0"/>
                </a:spcBef>
              </a:pPr>
              <a:t>7</a:t>
            </a:fld>
            <a:endParaRPr lang="en-US" altLang="en-US">
              <a:solidFill>
                <a:srgbClr val="000000"/>
              </a:solidFill>
              <a:latin typeface="Calibri" panose="020F0502020204030204" pitchFamily="34" charset="0"/>
              <a:ea typeface="ヒラギノ角ゴ ProN W3" charset="-128"/>
              <a:sym typeface="Calibri" panose="020F0502020204030204" pitchFamily="34" charset="0"/>
            </a:endParaRPr>
          </a:p>
        </p:txBody>
      </p:sp>
    </p:spTree>
    <p:extLst>
      <p:ext uri="{BB962C8B-B14F-4D97-AF65-F5344CB8AC3E}">
        <p14:creationId xmlns:p14="http://schemas.microsoft.com/office/powerpoint/2010/main" val="2653148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xfrm>
            <a:off x="1104900" y="698500"/>
            <a:ext cx="4649788"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5613" eaLnBrk="1" hangingPunct="1">
              <a:spcBef>
                <a:spcPct val="0"/>
              </a:spcBef>
            </a:pPr>
            <a:endParaRPr lang="en-US" altLang="en-US" dirty="0"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8FE891D-DFA3-4212-8E8E-CF9B6EEDF18F}" type="slidenum">
              <a:rPr lang="en-US" altLang="en-US" smtClean="0">
                <a:solidFill>
                  <a:srgbClr val="000000"/>
                </a:solidFill>
                <a:latin typeface="Calibri" pitchFamily="34" charset="0"/>
                <a:ea typeface="ヒラギノ角ゴ ProN W3" charset="-128"/>
                <a:sym typeface="Calibri" pitchFamily="34" charset="0"/>
              </a:rPr>
              <a:pPr/>
              <a:t>8</a:t>
            </a:fld>
            <a:endParaRPr lang="en-US" altLang="en-US" smtClean="0">
              <a:solidFill>
                <a:srgbClr val="000000"/>
              </a:solidFill>
              <a:latin typeface="Calibri" pitchFamily="34" charset="0"/>
              <a:ea typeface="ヒラギノ角ゴ ProN W3" charset="-128"/>
              <a:sym typeface="Calibri" pitchFamily="34" charset="0"/>
            </a:endParaRPr>
          </a:p>
        </p:txBody>
      </p:sp>
    </p:spTree>
    <p:extLst>
      <p:ext uri="{BB962C8B-B14F-4D97-AF65-F5344CB8AC3E}">
        <p14:creationId xmlns:p14="http://schemas.microsoft.com/office/powerpoint/2010/main" val="129952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xfrm>
            <a:off x="1104900" y="698500"/>
            <a:ext cx="4649788"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5613" eaLnBrk="1" hangingPunct="1">
              <a:spcBef>
                <a:spcPct val="0"/>
              </a:spcBef>
            </a:pPr>
            <a:endParaRPr lang="en-US" altLang="en-US" dirty="0"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8FE891D-DFA3-4212-8E8E-CF9B6EEDF18F}" type="slidenum">
              <a:rPr lang="en-US" altLang="en-US" smtClean="0">
                <a:solidFill>
                  <a:srgbClr val="000000"/>
                </a:solidFill>
                <a:latin typeface="Calibri" pitchFamily="34" charset="0"/>
                <a:ea typeface="ヒラギノ角ゴ ProN W3" charset="-128"/>
                <a:sym typeface="Calibri" pitchFamily="34" charset="0"/>
              </a:rPr>
              <a:pPr/>
              <a:t>9</a:t>
            </a:fld>
            <a:endParaRPr lang="en-US" altLang="en-US" smtClean="0">
              <a:solidFill>
                <a:srgbClr val="000000"/>
              </a:solidFill>
              <a:latin typeface="Calibri" pitchFamily="34" charset="0"/>
              <a:ea typeface="ヒラギノ角ゴ ProN W3" charset="-128"/>
              <a:sym typeface="Calibri" pitchFamily="34" charset="0"/>
            </a:endParaRPr>
          </a:p>
        </p:txBody>
      </p:sp>
    </p:spTree>
    <p:extLst>
      <p:ext uri="{BB962C8B-B14F-4D97-AF65-F5344CB8AC3E}">
        <p14:creationId xmlns:p14="http://schemas.microsoft.com/office/powerpoint/2010/main" val="919692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lvl1pPr>
              <a:defRPr>
                <a:solidFill>
                  <a:srgbClr val="6AB5E6"/>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77505121"/>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A8D6A2-2D1B-4926-8C8D-A63CF6ED92D6}" type="datetimeFigureOut">
              <a:rPr lang="en-US" smtClean="0"/>
              <a:t>2/27/17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BDCF3E-6AF3-4A1E-A627-8582EF4FEA7E}" type="slidenum">
              <a:rPr lang="en-US" smtClean="0"/>
              <a:t>‹#›</a:t>
            </a:fld>
            <a:endParaRPr lang="en-US"/>
          </a:p>
        </p:txBody>
      </p:sp>
    </p:spTree>
    <p:extLst>
      <p:ext uri="{BB962C8B-B14F-4D97-AF65-F5344CB8AC3E}">
        <p14:creationId xmlns:p14="http://schemas.microsoft.com/office/powerpoint/2010/main" val="3026526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A8D6A2-2D1B-4926-8C8D-A63CF6ED92D6}" type="datetimeFigureOut">
              <a:rPr lang="en-US" smtClean="0"/>
              <a:t>2/27/17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BDCF3E-6AF3-4A1E-A627-8582EF4FEA7E}" type="slidenum">
              <a:rPr lang="en-US" smtClean="0"/>
              <a:t>‹#›</a:t>
            </a:fld>
            <a:endParaRPr lang="en-US"/>
          </a:p>
        </p:txBody>
      </p:sp>
    </p:spTree>
    <p:extLst>
      <p:ext uri="{BB962C8B-B14F-4D97-AF65-F5344CB8AC3E}">
        <p14:creationId xmlns:p14="http://schemas.microsoft.com/office/powerpoint/2010/main" val="2833912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A8D6A2-2D1B-4926-8C8D-A63CF6ED92D6}" type="datetimeFigureOut">
              <a:rPr lang="en-US" smtClean="0"/>
              <a:t>2/27/17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BDCF3E-6AF3-4A1E-A627-8582EF4FEA7E}" type="slidenum">
              <a:rPr lang="en-US" smtClean="0"/>
              <a:t>‹#›</a:t>
            </a:fld>
            <a:endParaRPr lang="en-US"/>
          </a:p>
        </p:txBody>
      </p:sp>
    </p:spTree>
    <p:extLst>
      <p:ext uri="{BB962C8B-B14F-4D97-AF65-F5344CB8AC3E}">
        <p14:creationId xmlns:p14="http://schemas.microsoft.com/office/powerpoint/2010/main" val="2011736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A8D6A2-2D1B-4926-8C8D-A63CF6ED92D6}" type="datetimeFigureOut">
              <a:rPr lang="en-US" smtClean="0"/>
              <a:t>2/27/17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BDCF3E-6AF3-4A1E-A627-8582EF4FEA7E}" type="slidenum">
              <a:rPr lang="en-US" smtClean="0"/>
              <a:t>‹#›</a:t>
            </a:fld>
            <a:endParaRPr lang="en-US"/>
          </a:p>
        </p:txBody>
      </p:sp>
    </p:spTree>
    <p:extLst>
      <p:ext uri="{BB962C8B-B14F-4D97-AF65-F5344CB8AC3E}">
        <p14:creationId xmlns:p14="http://schemas.microsoft.com/office/powerpoint/2010/main" val="3228814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A8D6A2-2D1B-4926-8C8D-A63CF6ED92D6}" type="datetimeFigureOut">
              <a:rPr lang="en-US" smtClean="0"/>
              <a:t>2/27/17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BDCF3E-6AF3-4A1E-A627-8582EF4FEA7E}" type="slidenum">
              <a:rPr lang="en-US" smtClean="0"/>
              <a:t>‹#›</a:t>
            </a:fld>
            <a:endParaRPr lang="en-US"/>
          </a:p>
        </p:txBody>
      </p:sp>
    </p:spTree>
    <p:extLst>
      <p:ext uri="{BB962C8B-B14F-4D97-AF65-F5344CB8AC3E}">
        <p14:creationId xmlns:p14="http://schemas.microsoft.com/office/powerpoint/2010/main" val="1587516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A8D6A2-2D1B-4926-8C8D-A63CF6ED92D6}" type="datetimeFigureOut">
              <a:rPr lang="en-US" smtClean="0"/>
              <a:t>2/27/17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DCF3E-6AF3-4A1E-A627-8582EF4FEA7E}" type="slidenum">
              <a:rPr lang="en-US" smtClean="0"/>
              <a:t>‹#›</a:t>
            </a:fld>
            <a:endParaRPr lang="en-US"/>
          </a:p>
        </p:txBody>
      </p:sp>
    </p:spTree>
    <p:extLst>
      <p:ext uri="{BB962C8B-B14F-4D97-AF65-F5344CB8AC3E}">
        <p14:creationId xmlns:p14="http://schemas.microsoft.com/office/powerpoint/2010/main" val="4046300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A8D6A2-2D1B-4926-8C8D-A63CF6ED92D6}" type="datetimeFigureOut">
              <a:rPr lang="en-US" smtClean="0"/>
              <a:t>2/27/17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DCF3E-6AF3-4A1E-A627-8582EF4FEA7E}" type="slidenum">
              <a:rPr lang="en-US" smtClean="0"/>
              <a:t>‹#›</a:t>
            </a:fld>
            <a:endParaRPr lang="en-US"/>
          </a:p>
        </p:txBody>
      </p:sp>
    </p:spTree>
    <p:extLst>
      <p:ext uri="{BB962C8B-B14F-4D97-AF65-F5344CB8AC3E}">
        <p14:creationId xmlns:p14="http://schemas.microsoft.com/office/powerpoint/2010/main" val="4049702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Only no footer">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lnSpc>
                <a:spcPct val="80000"/>
              </a:lnSpc>
              <a:defRPr sz="4600"/>
            </a:lvl1pPr>
          </a:lstStyle>
          <a:p>
            <a:r>
              <a:rPr lang="en-US" dirty="0" smtClean="0"/>
              <a:t>Click to edit Master title style</a:t>
            </a:r>
            <a:endParaRPr lang="en-US" dirty="0"/>
          </a:p>
        </p:txBody>
      </p:sp>
    </p:spTree>
    <p:extLst>
      <p:ext uri="{BB962C8B-B14F-4D97-AF65-F5344CB8AC3E}">
        <p14:creationId xmlns:p14="http://schemas.microsoft.com/office/powerpoint/2010/main" val="381453917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Only no bar">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lnSpc>
                <a:spcPct val="80000"/>
              </a:lnSpc>
              <a:defRPr sz="4600"/>
            </a:lvl1pPr>
          </a:lstStyle>
          <a:p>
            <a:r>
              <a:rPr lang="en-US" dirty="0" smtClean="0"/>
              <a:t>Click to edit Master title style</a:t>
            </a:r>
            <a:endParaRPr lang="en-US" dirty="0"/>
          </a:p>
        </p:txBody>
      </p:sp>
    </p:spTree>
    <p:extLst>
      <p:ext uri="{BB962C8B-B14F-4D97-AF65-F5344CB8AC3E}">
        <p14:creationId xmlns:p14="http://schemas.microsoft.com/office/powerpoint/2010/main" val="822748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997917304"/>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itle 1"/>
          <p:cNvSpPr txBox="1">
            <a:spLocks/>
          </p:cNvSpPr>
          <p:nvPr userDrawn="1"/>
        </p:nvSpPr>
        <p:spPr bwMode="auto">
          <a:xfrm>
            <a:off x="533401" y="304800"/>
            <a:ext cx="8153400" cy="685800"/>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fontAlgn="base">
              <a:spcBef>
                <a:spcPct val="0"/>
              </a:spcBef>
              <a:spcAft>
                <a:spcPct val="0"/>
              </a:spcAft>
              <a:defRPr sz="2800" b="1">
                <a:solidFill>
                  <a:schemeClr val="tx1"/>
                </a:solidFill>
                <a:latin typeface="+mj-lt"/>
                <a:ea typeface="+mj-ea"/>
                <a:cs typeface="+mj-cs"/>
              </a:defRPr>
            </a:lvl1pPr>
            <a:lvl2pPr algn="l" rtl="0" fontAlgn="base">
              <a:spcBef>
                <a:spcPct val="0"/>
              </a:spcBef>
              <a:spcAft>
                <a:spcPct val="0"/>
              </a:spcAft>
              <a:defRPr sz="2800" b="1">
                <a:solidFill>
                  <a:schemeClr val="bg1"/>
                </a:solidFill>
                <a:latin typeface="Verdana" pitchFamily="34" charset="0"/>
              </a:defRPr>
            </a:lvl2pPr>
            <a:lvl3pPr algn="l" rtl="0" fontAlgn="base">
              <a:spcBef>
                <a:spcPct val="0"/>
              </a:spcBef>
              <a:spcAft>
                <a:spcPct val="0"/>
              </a:spcAft>
              <a:defRPr sz="2800" b="1">
                <a:solidFill>
                  <a:schemeClr val="bg1"/>
                </a:solidFill>
                <a:latin typeface="Verdana" pitchFamily="34" charset="0"/>
              </a:defRPr>
            </a:lvl3pPr>
            <a:lvl4pPr algn="l" rtl="0" fontAlgn="base">
              <a:spcBef>
                <a:spcPct val="0"/>
              </a:spcBef>
              <a:spcAft>
                <a:spcPct val="0"/>
              </a:spcAft>
              <a:defRPr sz="2800" b="1">
                <a:solidFill>
                  <a:schemeClr val="bg1"/>
                </a:solidFill>
                <a:latin typeface="Verdana" pitchFamily="34" charset="0"/>
              </a:defRPr>
            </a:lvl4pPr>
            <a:lvl5pPr algn="l" rtl="0" fontAlgn="base">
              <a:spcBef>
                <a:spcPct val="0"/>
              </a:spcBef>
              <a:spcAft>
                <a:spcPct val="0"/>
              </a:spcAft>
              <a:defRPr sz="2800" b="1">
                <a:solidFill>
                  <a:schemeClr val="bg1"/>
                </a:solidFill>
                <a:latin typeface="Verdana" pitchFamily="34" charset="0"/>
              </a:defRPr>
            </a:lvl5pPr>
            <a:lvl6pPr marL="457200" algn="l" rtl="0" fontAlgn="base">
              <a:spcBef>
                <a:spcPct val="0"/>
              </a:spcBef>
              <a:spcAft>
                <a:spcPct val="0"/>
              </a:spcAft>
              <a:defRPr sz="2800" b="1">
                <a:solidFill>
                  <a:schemeClr val="bg1"/>
                </a:solidFill>
                <a:latin typeface="Verdana" pitchFamily="34" charset="0"/>
              </a:defRPr>
            </a:lvl6pPr>
            <a:lvl7pPr marL="914400" algn="l" rtl="0" fontAlgn="base">
              <a:spcBef>
                <a:spcPct val="0"/>
              </a:spcBef>
              <a:spcAft>
                <a:spcPct val="0"/>
              </a:spcAft>
              <a:defRPr sz="2800" b="1">
                <a:solidFill>
                  <a:schemeClr val="bg1"/>
                </a:solidFill>
                <a:latin typeface="Verdana" pitchFamily="34" charset="0"/>
              </a:defRPr>
            </a:lvl7pPr>
            <a:lvl8pPr marL="1371600" algn="l" rtl="0" fontAlgn="base">
              <a:spcBef>
                <a:spcPct val="0"/>
              </a:spcBef>
              <a:spcAft>
                <a:spcPct val="0"/>
              </a:spcAft>
              <a:defRPr sz="2800" b="1">
                <a:solidFill>
                  <a:schemeClr val="bg1"/>
                </a:solidFill>
                <a:latin typeface="Verdana" pitchFamily="34" charset="0"/>
              </a:defRPr>
            </a:lvl8pPr>
            <a:lvl9pPr marL="1828800" algn="l" rtl="0" fontAlgn="base">
              <a:spcBef>
                <a:spcPct val="0"/>
              </a:spcBef>
              <a:spcAft>
                <a:spcPct val="0"/>
              </a:spcAft>
              <a:defRPr sz="2800" b="1">
                <a:solidFill>
                  <a:schemeClr val="bg1"/>
                </a:solidFill>
                <a:latin typeface="Verdana" pitchFamily="34" charset="0"/>
              </a:defRPr>
            </a:lvl9pPr>
          </a:lstStyle>
          <a:p>
            <a:pPr>
              <a:defRPr/>
            </a:pPr>
            <a:r>
              <a:rPr lang="en-US" dirty="0" smtClean="0">
                <a:solidFill>
                  <a:srgbClr val="6AB5E6"/>
                </a:solidFill>
                <a:latin typeface="+mn-lt"/>
              </a:rPr>
              <a:t>Click to edit Master title style</a:t>
            </a:r>
          </a:p>
        </p:txBody>
      </p:sp>
      <p:sp>
        <p:nvSpPr>
          <p:cNvPr id="2" name="Title 1"/>
          <p:cNvSpPr>
            <a:spLocks noGrp="1"/>
          </p:cNvSpPr>
          <p:nvPr>
            <p:ph type="title"/>
          </p:nvPr>
        </p:nvSpPr>
        <p:spPr>
          <a:xfrm>
            <a:off x="1792288" y="507206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295401"/>
            <a:ext cx="5486400" cy="37338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638800"/>
            <a:ext cx="5486400" cy="533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95212360"/>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lank Medium Gray">
    <p:bg>
      <p:bgPr>
        <a:solidFill>
          <a:srgbClr val="7F7F7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3807236"/>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15841528"/>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A8D6A2-2D1B-4926-8C8D-A63CF6ED92D6}" type="datetimeFigureOut">
              <a:rPr lang="en-US" smtClean="0"/>
              <a:t>2/27/17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DCF3E-6AF3-4A1E-A627-8582EF4FEA7E}" type="slidenum">
              <a:rPr lang="en-US" smtClean="0"/>
              <a:t>‹#›</a:t>
            </a:fld>
            <a:endParaRPr lang="en-US"/>
          </a:p>
        </p:txBody>
      </p:sp>
      <p:pic>
        <p:nvPicPr>
          <p:cNvPr id="7" name="cfa6f96f-c418-4bb9-8cd1-ff84151923f4" descr="IMAG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24200" y="457200"/>
            <a:ext cx="3124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8142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A8D6A2-2D1B-4926-8C8D-A63CF6ED92D6}" type="datetimeFigureOut">
              <a:rPr lang="en-US" smtClean="0"/>
              <a:t>2/27/17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DCF3E-6AF3-4A1E-A627-8582EF4FEA7E}" type="slidenum">
              <a:rPr lang="en-US" smtClean="0"/>
              <a:t>‹#›</a:t>
            </a:fld>
            <a:endParaRPr lang="en-US"/>
          </a:p>
        </p:txBody>
      </p:sp>
    </p:spTree>
    <p:extLst>
      <p:ext uri="{BB962C8B-B14F-4D97-AF65-F5344CB8AC3E}">
        <p14:creationId xmlns:p14="http://schemas.microsoft.com/office/powerpoint/2010/main" val="2954320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A8D6A2-2D1B-4926-8C8D-A63CF6ED92D6}" type="datetimeFigureOut">
              <a:rPr lang="en-US" smtClean="0"/>
              <a:t>2/27/17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DCF3E-6AF3-4A1E-A627-8582EF4FEA7E}" type="slidenum">
              <a:rPr lang="en-US" smtClean="0"/>
              <a:t>‹#›</a:t>
            </a:fld>
            <a:endParaRPr lang="en-US"/>
          </a:p>
        </p:txBody>
      </p:sp>
    </p:spTree>
    <p:extLst>
      <p:ext uri="{BB962C8B-B14F-4D97-AF65-F5344CB8AC3E}">
        <p14:creationId xmlns:p14="http://schemas.microsoft.com/office/powerpoint/2010/main" val="121876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A8D6A2-2D1B-4926-8C8D-A63CF6ED92D6}" type="datetimeFigureOut">
              <a:rPr lang="en-US" smtClean="0"/>
              <a:t>2/27/17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BDCF3E-6AF3-4A1E-A627-8582EF4FEA7E}" type="slidenum">
              <a:rPr lang="en-US" smtClean="0"/>
              <a:t>‹#›</a:t>
            </a:fld>
            <a:endParaRPr lang="en-US"/>
          </a:p>
        </p:txBody>
      </p:sp>
    </p:spTree>
    <p:extLst>
      <p:ext uri="{BB962C8B-B14F-4D97-AF65-F5344CB8AC3E}">
        <p14:creationId xmlns:p14="http://schemas.microsoft.com/office/powerpoint/2010/main" val="18589646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6.xml"/><Relationship Id="rId12" Type="http://schemas.openxmlformats.org/officeDocument/2006/relationships/theme" Target="../theme/theme2.xml"/><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 Id="rId9" Type="http://schemas.openxmlformats.org/officeDocument/2006/relationships/slideLayout" Target="../slideLayouts/slideLayout14.xml"/><Relationship Id="rId10"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57200" y="1828800"/>
            <a:ext cx="8229600" cy="3962400"/>
          </a:xfrm>
          <a:prstGeom prst="rect">
            <a:avLst/>
          </a:prstGeom>
          <a:noFill/>
          <a:ln>
            <a:noFill/>
          </a:ln>
          <a:effectLst/>
          <a:extLst>
            <a:ext uri="{909E8E84-426E-40dd-AFC4-6F175D3DCCD1}">
              <a14:hiddenFill xmlns:a14="http://schemas.microsoft.com/office/drawing/2010/main">
                <a:solidFill>
                  <a:srgbClr val="DDDDDD">
                    <a:alpha val="85097"/>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2"/>
          <p:cNvSpPr>
            <a:spLocks noGrp="1" noChangeArrowheads="1"/>
          </p:cNvSpPr>
          <p:nvPr>
            <p:ph type="title"/>
          </p:nvPr>
        </p:nvSpPr>
        <p:spPr bwMode="auto">
          <a:xfrm>
            <a:off x="402771" y="914400"/>
            <a:ext cx="8229600" cy="685800"/>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1" name="Text Box 20"/>
          <p:cNvSpPr txBox="1">
            <a:spLocks noChangeArrowheads="1"/>
          </p:cNvSpPr>
          <p:nvPr userDrawn="1"/>
        </p:nvSpPr>
        <p:spPr bwMode="auto">
          <a:xfrm>
            <a:off x="2133600" y="6334125"/>
            <a:ext cx="6934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eaLnBrk="1" hangingPunct="1">
              <a:defRPr/>
            </a:pPr>
            <a:r>
              <a:rPr lang="en-US" sz="1600" b="1" dirty="0" smtClean="0">
                <a:solidFill>
                  <a:schemeClr val="bg1"/>
                </a:solidFill>
                <a:ea typeface="+mn-ea"/>
              </a:rPr>
              <a:t>UNIVERSITY RISK MANAGEMENT AND INSURANCE ASSOCIATION</a:t>
            </a:r>
          </a:p>
          <a:p>
            <a:pPr algn="ctr" eaLnBrk="1" hangingPunct="1">
              <a:defRPr/>
            </a:pPr>
            <a:r>
              <a:rPr lang="en-US" sz="1400" spc="300" dirty="0" smtClean="0">
                <a:solidFill>
                  <a:schemeClr val="bg1"/>
                </a:solidFill>
                <a:latin typeface="+mn-lt"/>
                <a:ea typeface="+mn-ea"/>
              </a:rPr>
              <a:t>2015 Midwestern Regional Conference    Chicago, IL</a:t>
            </a:r>
          </a:p>
        </p:txBody>
      </p:sp>
      <p:pic>
        <p:nvPicPr>
          <p:cNvPr id="6" name="cfa6f96f-c418-4bb9-8cd1-ff84151923f4" descr="IMAGE"/>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81000" y="241919"/>
            <a:ext cx="1391516" cy="57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02" r:id="rId1"/>
    <p:sldLayoutId id="2147483803" r:id="rId2"/>
    <p:sldLayoutId id="2147483807" r:id="rId3"/>
    <p:sldLayoutId id="2147483809" r:id="rId4"/>
    <p:sldLayoutId id="2147483900" r:id="rId5"/>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2800" b="1">
          <a:solidFill>
            <a:srgbClr val="6AB5E6"/>
          </a:solidFill>
          <a:latin typeface="+mn-lt"/>
          <a:ea typeface="ＭＳ Ｐゴシック" charset="0"/>
          <a:cs typeface="+mj-cs"/>
        </a:defRPr>
      </a:lvl1pPr>
      <a:lvl2pPr algn="l" rtl="0" eaLnBrk="0" fontAlgn="base" hangingPunct="0">
        <a:spcBef>
          <a:spcPct val="0"/>
        </a:spcBef>
        <a:spcAft>
          <a:spcPct val="0"/>
        </a:spcAft>
        <a:defRPr sz="2800" b="1">
          <a:solidFill>
            <a:srgbClr val="6AB5E6"/>
          </a:solidFill>
          <a:latin typeface="Arial" charset="0"/>
          <a:ea typeface="ＭＳ Ｐゴシック" charset="0"/>
        </a:defRPr>
      </a:lvl2pPr>
      <a:lvl3pPr algn="l" rtl="0" eaLnBrk="0" fontAlgn="base" hangingPunct="0">
        <a:spcBef>
          <a:spcPct val="0"/>
        </a:spcBef>
        <a:spcAft>
          <a:spcPct val="0"/>
        </a:spcAft>
        <a:defRPr sz="2800" b="1">
          <a:solidFill>
            <a:srgbClr val="6AB5E6"/>
          </a:solidFill>
          <a:latin typeface="Arial" charset="0"/>
          <a:ea typeface="ＭＳ Ｐゴシック" charset="0"/>
        </a:defRPr>
      </a:lvl3pPr>
      <a:lvl4pPr algn="l" rtl="0" eaLnBrk="0" fontAlgn="base" hangingPunct="0">
        <a:spcBef>
          <a:spcPct val="0"/>
        </a:spcBef>
        <a:spcAft>
          <a:spcPct val="0"/>
        </a:spcAft>
        <a:defRPr sz="2800" b="1">
          <a:solidFill>
            <a:srgbClr val="6AB5E6"/>
          </a:solidFill>
          <a:latin typeface="Arial" charset="0"/>
          <a:ea typeface="ＭＳ Ｐゴシック" charset="0"/>
        </a:defRPr>
      </a:lvl4pPr>
      <a:lvl5pPr algn="l" rtl="0" eaLnBrk="0" fontAlgn="base" hangingPunct="0">
        <a:spcBef>
          <a:spcPct val="0"/>
        </a:spcBef>
        <a:spcAft>
          <a:spcPct val="0"/>
        </a:spcAft>
        <a:defRPr sz="2800" b="1">
          <a:solidFill>
            <a:srgbClr val="6AB5E6"/>
          </a:solidFill>
          <a:latin typeface="Arial" charset="0"/>
          <a:ea typeface="ＭＳ Ｐゴシック" charset="0"/>
        </a:defRPr>
      </a:lvl5pPr>
      <a:lvl6pPr marL="457200" algn="l" rtl="0" fontAlgn="base">
        <a:spcBef>
          <a:spcPct val="0"/>
        </a:spcBef>
        <a:spcAft>
          <a:spcPct val="0"/>
        </a:spcAft>
        <a:defRPr sz="2800" b="1">
          <a:solidFill>
            <a:schemeClr val="bg1"/>
          </a:solidFill>
          <a:latin typeface="Verdana" pitchFamily="34" charset="0"/>
        </a:defRPr>
      </a:lvl6pPr>
      <a:lvl7pPr marL="914400" algn="l" rtl="0" fontAlgn="base">
        <a:spcBef>
          <a:spcPct val="0"/>
        </a:spcBef>
        <a:spcAft>
          <a:spcPct val="0"/>
        </a:spcAft>
        <a:defRPr sz="2800" b="1">
          <a:solidFill>
            <a:schemeClr val="bg1"/>
          </a:solidFill>
          <a:latin typeface="Verdana" pitchFamily="34" charset="0"/>
        </a:defRPr>
      </a:lvl7pPr>
      <a:lvl8pPr marL="1371600" algn="l" rtl="0" fontAlgn="base">
        <a:spcBef>
          <a:spcPct val="0"/>
        </a:spcBef>
        <a:spcAft>
          <a:spcPct val="0"/>
        </a:spcAft>
        <a:defRPr sz="2800" b="1">
          <a:solidFill>
            <a:schemeClr val="bg1"/>
          </a:solidFill>
          <a:latin typeface="Verdana" pitchFamily="34" charset="0"/>
        </a:defRPr>
      </a:lvl8pPr>
      <a:lvl9pPr marL="1828800" algn="l" rtl="0" fontAlgn="base">
        <a:spcBef>
          <a:spcPct val="0"/>
        </a:spcBef>
        <a:spcAft>
          <a:spcPct val="0"/>
        </a:spcAft>
        <a:defRPr sz="2800" b="1">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2800">
          <a:solidFill>
            <a:srgbClr val="00153E"/>
          </a:solidFill>
          <a:latin typeface="+mn-lt"/>
          <a:ea typeface="ＭＳ Ｐゴシック" charset="0"/>
          <a:cs typeface="+mn-cs"/>
        </a:defRPr>
      </a:lvl1pPr>
      <a:lvl2pPr marL="742950" indent="-285750" algn="l" rtl="0" eaLnBrk="0" fontAlgn="base" hangingPunct="0">
        <a:spcBef>
          <a:spcPct val="20000"/>
        </a:spcBef>
        <a:spcAft>
          <a:spcPct val="0"/>
        </a:spcAft>
        <a:buFont typeface="Wingdings" panose="05000000000000000000" pitchFamily="2" charset="2"/>
        <a:buChar char="Ø"/>
        <a:defRPr sz="2600">
          <a:solidFill>
            <a:srgbClr val="00153E"/>
          </a:solidFill>
          <a:latin typeface="+mn-lt"/>
          <a:ea typeface="ＭＳ Ｐゴシック" charset="0"/>
        </a:defRPr>
      </a:lvl2pPr>
      <a:lvl3pPr marL="1143000" indent="-228600" algn="l" rtl="0" eaLnBrk="0" fontAlgn="base" hangingPunct="0">
        <a:spcBef>
          <a:spcPct val="20000"/>
        </a:spcBef>
        <a:spcAft>
          <a:spcPct val="0"/>
        </a:spcAft>
        <a:buChar char="•"/>
        <a:defRPr sz="2200">
          <a:solidFill>
            <a:srgbClr val="00153E"/>
          </a:solidFill>
          <a:latin typeface="+mn-lt"/>
          <a:ea typeface="ＭＳ Ｐゴシック" charset="0"/>
        </a:defRPr>
      </a:lvl3pPr>
      <a:lvl4pPr marL="1600200" indent="-228600" algn="l" rtl="0" eaLnBrk="0" fontAlgn="base" hangingPunct="0">
        <a:spcBef>
          <a:spcPct val="20000"/>
        </a:spcBef>
        <a:spcAft>
          <a:spcPct val="0"/>
        </a:spcAft>
        <a:buChar char="–"/>
        <a:defRPr sz="2000">
          <a:solidFill>
            <a:srgbClr val="00153E"/>
          </a:solidFill>
          <a:latin typeface="+mn-lt"/>
          <a:ea typeface="ＭＳ Ｐゴシック" charset="0"/>
        </a:defRPr>
      </a:lvl4pPr>
      <a:lvl5pPr marL="2057400" indent="-228600" algn="l" rtl="0" eaLnBrk="0" fontAlgn="base" hangingPunct="0">
        <a:spcBef>
          <a:spcPct val="20000"/>
        </a:spcBef>
        <a:spcAft>
          <a:spcPct val="0"/>
        </a:spcAft>
        <a:buChar char="»"/>
        <a:defRPr sz="2000">
          <a:solidFill>
            <a:srgbClr val="00153E"/>
          </a:solidFill>
          <a:latin typeface="+mn-lt"/>
          <a:ea typeface="ＭＳ Ｐゴシック" charset="0"/>
        </a:defRPr>
      </a:lvl5pPr>
      <a:lvl6pPr marL="2514600" indent="-228600" algn="l" rtl="0" fontAlgn="base">
        <a:spcBef>
          <a:spcPct val="20000"/>
        </a:spcBef>
        <a:spcAft>
          <a:spcPct val="0"/>
        </a:spcAft>
        <a:buChar char="»"/>
        <a:defRPr sz="2000">
          <a:solidFill>
            <a:srgbClr val="00153E"/>
          </a:solidFill>
          <a:latin typeface="+mn-lt"/>
        </a:defRPr>
      </a:lvl6pPr>
      <a:lvl7pPr marL="2971800" indent="-228600" algn="l" rtl="0" fontAlgn="base">
        <a:spcBef>
          <a:spcPct val="20000"/>
        </a:spcBef>
        <a:spcAft>
          <a:spcPct val="0"/>
        </a:spcAft>
        <a:buChar char="»"/>
        <a:defRPr sz="2000">
          <a:solidFill>
            <a:srgbClr val="00153E"/>
          </a:solidFill>
          <a:latin typeface="+mn-lt"/>
        </a:defRPr>
      </a:lvl7pPr>
      <a:lvl8pPr marL="3429000" indent="-228600" algn="l" rtl="0" fontAlgn="base">
        <a:spcBef>
          <a:spcPct val="20000"/>
        </a:spcBef>
        <a:spcAft>
          <a:spcPct val="0"/>
        </a:spcAft>
        <a:buChar char="»"/>
        <a:defRPr sz="2000">
          <a:solidFill>
            <a:srgbClr val="00153E"/>
          </a:solidFill>
          <a:latin typeface="+mn-lt"/>
        </a:defRPr>
      </a:lvl8pPr>
      <a:lvl9pPr marL="3886200" indent="-228600" algn="l" rtl="0" fontAlgn="base">
        <a:spcBef>
          <a:spcPct val="20000"/>
        </a:spcBef>
        <a:spcAft>
          <a:spcPct val="0"/>
        </a:spcAft>
        <a:buChar char="»"/>
        <a:defRPr sz="2000">
          <a:solidFill>
            <a:srgbClr val="00153E"/>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A8D6A2-2D1B-4926-8C8D-A63CF6ED92D6}" type="datetimeFigureOut">
              <a:rPr lang="en-US" smtClean="0"/>
              <a:t>2/27/17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BDCF3E-6AF3-4A1E-A627-8582EF4FEA7E}" type="slidenum">
              <a:rPr lang="en-US" smtClean="0"/>
              <a:t>‹#›</a:t>
            </a:fld>
            <a:endParaRPr lang="en-US"/>
          </a:p>
        </p:txBody>
      </p:sp>
    </p:spTree>
    <p:extLst>
      <p:ext uri="{BB962C8B-B14F-4D97-AF65-F5344CB8AC3E}">
        <p14:creationId xmlns:p14="http://schemas.microsoft.com/office/powerpoint/2010/main" val="2217965362"/>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0185" y="365763"/>
            <a:ext cx="8183725" cy="615553"/>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80185" y="1371603"/>
            <a:ext cx="8183725" cy="4525963"/>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66145616"/>
      </p:ext>
    </p:extLst>
  </p:cSld>
  <p:clrMap bg1="lt1" tx1="dk1" bg2="lt2" tx2="dk2" accent1="accent1" accent2="accent2" accent3="accent3" accent4="accent4" accent5="accent5" accent6="accent6" hlink="hlink" folHlink="folHlink"/>
  <p:sldLayoutIdLst>
    <p:sldLayoutId id="2147483886" r:id="rId1"/>
    <p:sldLayoutId id="2147483887" r:id="rId2"/>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sz="4000" b="1" kern="1200">
          <a:solidFill>
            <a:schemeClr val="accent1"/>
          </a:solidFill>
          <a:latin typeface="+mj-lt"/>
          <a:ea typeface="+mj-ea"/>
          <a:cs typeface="+mj-cs"/>
        </a:defRPr>
      </a:lvl1pPr>
    </p:titleStyle>
    <p:bodyStyle>
      <a:lvl1pPr marL="342900" indent="-342900" algn="l" defTabSz="914400" rtl="0" eaLnBrk="1" latinLnBrk="0" hangingPunct="1">
        <a:spcBef>
          <a:spcPct val="20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39" userDrawn="1">
          <p15:clr>
            <a:srgbClr val="A4A3A4"/>
          </p15:clr>
        </p15:guide>
        <p15:guide id="2" orient="horz" pos="2160" userDrawn="1">
          <p15:clr>
            <a:srgbClr val="A4A3A4"/>
          </p15:clr>
        </p15:guide>
        <p15:guide id="3" orient="horz" pos="221" userDrawn="1">
          <p15:clr>
            <a:srgbClr val="A4A3A4"/>
          </p15:clr>
        </p15:guide>
        <p15:guide id="4" orient="horz" pos="858" userDrawn="1">
          <p15:clr>
            <a:srgbClr val="A4A3A4"/>
          </p15:clr>
        </p15:guide>
        <p15:guide id="5" orient="horz" pos="3720" userDrawn="1">
          <p15:clr>
            <a:srgbClr val="A4A3A4"/>
          </p15:clr>
        </p15:guide>
        <p15:guide id="6" pos="392" userDrawn="1">
          <p15:clr>
            <a:srgbClr val="A4A3A4"/>
          </p15:clr>
        </p15:guide>
        <p15:guide id="7" pos="7286" userDrawn="1">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0.emf"/><Relationship Id="rId5" Type="http://schemas.openxmlformats.org/officeDocument/2006/relationships/image" Target="../media/image6.emf"/><Relationship Id="rId1" Type="http://schemas.openxmlformats.org/officeDocument/2006/relationships/slideLayout" Target="../slideLayouts/slideLayout1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emf"/><Relationship Id="rId1" Type="http://schemas.openxmlformats.org/officeDocument/2006/relationships/slideLayout" Target="../slideLayouts/slideLayout1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jpeg"/><Relationship Id="rId3"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 Id="rId3"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jpeg"/><Relationship Id="rId3" Type="http://schemas.openxmlformats.org/officeDocument/2006/relationships/image" Target="../media/image1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 Id="rId3"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microsoft.com/office/2007/relationships/hdphoto" Target="../media/hdphoto4.wdp"/><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jpeg"/><Relationship Id="rId3" Type="http://schemas.openxmlformats.org/officeDocument/2006/relationships/image" Target="../media/image1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eg"/><Relationship Id="rId3" Type="http://schemas.openxmlformats.org/officeDocument/2006/relationships/image" Target="../media/image2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jason-grunin@utulsa.edu" TargetMode="External"/><Relationship Id="rId3" Type="http://schemas.openxmlformats.org/officeDocument/2006/relationships/hyperlink" Target="mailto:jeff.winton@concur.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1.wdp"/><Relationship Id="rId5" Type="http://schemas.openxmlformats.org/officeDocument/2006/relationships/image" Target="../media/image4.png"/><Relationship Id="rId6" Type="http://schemas.microsoft.com/office/2007/relationships/hdphoto" Target="../media/hdphoto2.wdp"/><Relationship Id="rId1" Type="http://schemas.openxmlformats.org/officeDocument/2006/relationships/slideLayout" Target="../slideLayouts/slideLayout1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emf"/><Relationship Id="rId1" Type="http://schemas.openxmlformats.org/officeDocument/2006/relationships/slideLayout" Target="../slideLayouts/slideLayout1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microsoft.com/office/2007/relationships/hdphoto" Target="../media/hdphoto3.wdp"/><Relationship Id="rId1" Type="http://schemas.openxmlformats.org/officeDocument/2006/relationships/slideLayout" Target="../slideLayouts/slideLayout1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microsoft.com/office/2007/relationships/hdphoto" Target="../media/hdphoto3.wdp"/><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Grp="1" noChangeArrowheads="1"/>
          </p:cNvSpPr>
          <p:nvPr>
            <p:ph type="ctrTitle"/>
          </p:nvPr>
        </p:nvSpPr>
        <p:spPr/>
        <p:txBody>
          <a:bodyPr>
            <a:normAutofit fontScale="90000"/>
          </a:bodyPr>
          <a:lstStyle/>
          <a:p>
            <a:pPr eaLnBrk="1" hangingPunct="1">
              <a:defRPr/>
            </a:pPr>
            <a:r>
              <a:rPr lang="en-US" dirty="0" smtClean="0"/>
              <a:t>The Challenges of Travel Risk Management</a:t>
            </a:r>
            <a:br>
              <a:rPr lang="en-US" dirty="0" smtClean="0"/>
            </a:br>
            <a:r>
              <a:rPr lang="en-US" dirty="0" smtClean="0"/>
              <a:t>in Higher Education</a:t>
            </a:r>
            <a:endParaRPr lang="en-US" dirty="0"/>
          </a:p>
        </p:txBody>
      </p:sp>
      <p:sp>
        <p:nvSpPr>
          <p:cNvPr id="4098" name="Rectangle 5"/>
          <p:cNvSpPr>
            <a:spLocks noGrp="1" noChangeArrowheads="1"/>
          </p:cNvSpPr>
          <p:nvPr>
            <p:ph type="subTitle" idx="1"/>
          </p:nvPr>
        </p:nvSpPr>
        <p:spPr>
          <a:xfrm>
            <a:off x="1295400" y="4572000"/>
            <a:ext cx="2895600" cy="1752600"/>
          </a:xfrm>
        </p:spPr>
        <p:txBody>
          <a:bodyPr/>
          <a:lstStyle/>
          <a:p>
            <a:pPr eaLnBrk="1" hangingPunct="1">
              <a:lnSpc>
                <a:spcPct val="90000"/>
              </a:lnSpc>
              <a:defRPr/>
            </a:pPr>
            <a:r>
              <a:rPr lang="en-US" b="1" dirty="0" smtClean="0">
                <a:solidFill>
                  <a:schemeClr val="tx1">
                    <a:lumMod val="75000"/>
                    <a:lumOff val="25000"/>
                  </a:schemeClr>
                </a:solidFill>
              </a:rPr>
              <a:t>Jeff Winton</a:t>
            </a:r>
            <a:endParaRPr lang="en-US" b="1" dirty="0">
              <a:solidFill>
                <a:schemeClr val="tx1">
                  <a:lumMod val="75000"/>
                  <a:lumOff val="25000"/>
                </a:schemeClr>
              </a:solidFill>
            </a:endParaRPr>
          </a:p>
          <a:p>
            <a:pPr eaLnBrk="1" hangingPunct="1">
              <a:lnSpc>
                <a:spcPct val="90000"/>
              </a:lnSpc>
              <a:defRPr/>
            </a:pPr>
            <a:r>
              <a:rPr lang="en-US" sz="2400" dirty="0" smtClean="0">
                <a:solidFill>
                  <a:schemeClr val="tx1">
                    <a:lumMod val="75000"/>
                    <a:lumOff val="25000"/>
                  </a:schemeClr>
                </a:solidFill>
              </a:rPr>
              <a:t>Director</a:t>
            </a:r>
            <a:endParaRPr lang="en-US" sz="2400" dirty="0">
              <a:solidFill>
                <a:schemeClr val="tx1">
                  <a:lumMod val="75000"/>
                  <a:lumOff val="25000"/>
                </a:schemeClr>
              </a:solidFill>
            </a:endParaRPr>
          </a:p>
          <a:p>
            <a:pPr eaLnBrk="1" hangingPunct="1">
              <a:lnSpc>
                <a:spcPct val="90000"/>
              </a:lnSpc>
              <a:defRPr/>
            </a:pPr>
            <a:r>
              <a:rPr lang="en-US" sz="2400" dirty="0" smtClean="0">
                <a:solidFill>
                  <a:schemeClr val="tx1">
                    <a:lumMod val="75000"/>
                    <a:lumOff val="25000"/>
                  </a:schemeClr>
                </a:solidFill>
              </a:rPr>
              <a:t>Concur</a:t>
            </a:r>
            <a:endParaRPr lang="en-US" sz="2400" dirty="0">
              <a:solidFill>
                <a:schemeClr val="tx1">
                  <a:lumMod val="75000"/>
                  <a:lumOff val="25000"/>
                </a:schemeClr>
              </a:solidFill>
            </a:endParaRPr>
          </a:p>
        </p:txBody>
      </p:sp>
      <p:sp>
        <p:nvSpPr>
          <p:cNvPr id="4" name="Rectangle 5"/>
          <p:cNvSpPr txBox="1">
            <a:spLocks noChangeArrowheads="1"/>
          </p:cNvSpPr>
          <p:nvPr/>
        </p:nvSpPr>
        <p:spPr bwMode="auto">
          <a:xfrm>
            <a:off x="5029200" y="4572000"/>
            <a:ext cx="3505200" cy="1600200"/>
          </a:xfrm>
          <a:prstGeom prst="rect">
            <a:avLst/>
          </a:prstGeom>
          <a:noFill/>
          <a:ln>
            <a:noFill/>
          </a:ln>
          <a:effectLst/>
          <a:extLst>
            <a:ext uri="{909E8E84-426E-40dd-AFC4-6F175D3DCCD1}">
              <a14:hiddenFill xmlns:a14="http://schemas.microsoft.com/office/drawing/2010/main">
                <a:solidFill>
                  <a:srgbClr val="DDDDDD">
                    <a:alpha val="85097"/>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Tx/>
              <a:buNone/>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Wingdings" panose="05000000000000000000" pitchFamily="2" charset="2"/>
              <a:buChar char="Ø"/>
              <a:defRPr sz="2600">
                <a:solidFill>
                  <a:srgbClr val="00153E"/>
                </a:solidFill>
                <a:latin typeface="+mn-lt"/>
                <a:ea typeface="ＭＳ Ｐゴシック" charset="0"/>
              </a:defRPr>
            </a:lvl2pPr>
            <a:lvl3pPr marL="1143000" indent="-228600" algn="l" rtl="0" eaLnBrk="0" fontAlgn="base" hangingPunct="0">
              <a:spcBef>
                <a:spcPct val="20000"/>
              </a:spcBef>
              <a:spcAft>
                <a:spcPct val="0"/>
              </a:spcAft>
              <a:buChar char="•"/>
              <a:defRPr sz="2200">
                <a:solidFill>
                  <a:srgbClr val="00153E"/>
                </a:solidFill>
                <a:latin typeface="+mn-lt"/>
                <a:ea typeface="ＭＳ Ｐゴシック" charset="0"/>
              </a:defRPr>
            </a:lvl3pPr>
            <a:lvl4pPr marL="1600200" indent="-228600" algn="l" rtl="0" eaLnBrk="0" fontAlgn="base" hangingPunct="0">
              <a:spcBef>
                <a:spcPct val="20000"/>
              </a:spcBef>
              <a:spcAft>
                <a:spcPct val="0"/>
              </a:spcAft>
              <a:buChar char="–"/>
              <a:defRPr sz="2000">
                <a:solidFill>
                  <a:srgbClr val="00153E"/>
                </a:solidFill>
                <a:latin typeface="+mn-lt"/>
                <a:ea typeface="ＭＳ Ｐゴシック" charset="0"/>
              </a:defRPr>
            </a:lvl4pPr>
            <a:lvl5pPr marL="2057400" indent="-228600" algn="l" rtl="0" eaLnBrk="0" fontAlgn="base" hangingPunct="0">
              <a:spcBef>
                <a:spcPct val="20000"/>
              </a:spcBef>
              <a:spcAft>
                <a:spcPct val="0"/>
              </a:spcAft>
              <a:buChar char="»"/>
              <a:defRPr sz="2000">
                <a:solidFill>
                  <a:srgbClr val="00153E"/>
                </a:solidFill>
                <a:latin typeface="+mn-lt"/>
                <a:ea typeface="ＭＳ Ｐゴシック" charset="0"/>
              </a:defRPr>
            </a:lvl5pPr>
            <a:lvl6pPr marL="2514600" indent="-228600" algn="l" rtl="0" fontAlgn="base">
              <a:spcBef>
                <a:spcPct val="20000"/>
              </a:spcBef>
              <a:spcAft>
                <a:spcPct val="0"/>
              </a:spcAft>
              <a:buChar char="»"/>
              <a:defRPr sz="2000">
                <a:solidFill>
                  <a:srgbClr val="00153E"/>
                </a:solidFill>
                <a:latin typeface="+mn-lt"/>
              </a:defRPr>
            </a:lvl6pPr>
            <a:lvl7pPr marL="2971800" indent="-228600" algn="l" rtl="0" fontAlgn="base">
              <a:spcBef>
                <a:spcPct val="20000"/>
              </a:spcBef>
              <a:spcAft>
                <a:spcPct val="0"/>
              </a:spcAft>
              <a:buChar char="»"/>
              <a:defRPr sz="2000">
                <a:solidFill>
                  <a:srgbClr val="00153E"/>
                </a:solidFill>
                <a:latin typeface="+mn-lt"/>
              </a:defRPr>
            </a:lvl7pPr>
            <a:lvl8pPr marL="3429000" indent="-228600" algn="l" rtl="0" fontAlgn="base">
              <a:spcBef>
                <a:spcPct val="20000"/>
              </a:spcBef>
              <a:spcAft>
                <a:spcPct val="0"/>
              </a:spcAft>
              <a:buChar char="»"/>
              <a:defRPr sz="2000">
                <a:solidFill>
                  <a:srgbClr val="00153E"/>
                </a:solidFill>
                <a:latin typeface="+mn-lt"/>
              </a:defRPr>
            </a:lvl8pPr>
            <a:lvl9pPr marL="3886200" indent="-228600" algn="l" rtl="0" fontAlgn="base">
              <a:spcBef>
                <a:spcPct val="20000"/>
              </a:spcBef>
              <a:spcAft>
                <a:spcPct val="0"/>
              </a:spcAft>
              <a:buChar char="»"/>
              <a:defRPr sz="2000">
                <a:solidFill>
                  <a:srgbClr val="00153E"/>
                </a:solidFill>
                <a:latin typeface="+mn-lt"/>
              </a:defRPr>
            </a:lvl9pPr>
          </a:lstStyle>
          <a:p>
            <a:pPr eaLnBrk="1" hangingPunct="1">
              <a:lnSpc>
                <a:spcPct val="90000"/>
              </a:lnSpc>
              <a:defRPr/>
            </a:pPr>
            <a:r>
              <a:rPr lang="en-US" b="1" dirty="0" smtClean="0">
                <a:solidFill>
                  <a:schemeClr val="tx1">
                    <a:lumMod val="75000"/>
                    <a:lumOff val="25000"/>
                  </a:schemeClr>
                </a:solidFill>
              </a:rPr>
              <a:t>Jason </a:t>
            </a:r>
            <a:r>
              <a:rPr lang="en-US" b="1" dirty="0" err="1" smtClean="0">
                <a:solidFill>
                  <a:schemeClr val="tx1">
                    <a:lumMod val="75000"/>
                    <a:lumOff val="25000"/>
                  </a:schemeClr>
                </a:solidFill>
              </a:rPr>
              <a:t>Grunin</a:t>
            </a:r>
            <a:endParaRPr lang="en-US" b="1" dirty="0" smtClean="0">
              <a:solidFill>
                <a:schemeClr val="tx1">
                  <a:lumMod val="75000"/>
                  <a:lumOff val="25000"/>
                </a:schemeClr>
              </a:solidFill>
            </a:endParaRPr>
          </a:p>
          <a:p>
            <a:pPr eaLnBrk="1" hangingPunct="1">
              <a:lnSpc>
                <a:spcPct val="90000"/>
              </a:lnSpc>
              <a:defRPr/>
            </a:pPr>
            <a:r>
              <a:rPr lang="en-US" sz="2400" dirty="0" smtClean="0">
                <a:solidFill>
                  <a:schemeClr val="tx1">
                    <a:lumMod val="75000"/>
                    <a:lumOff val="25000"/>
                  </a:schemeClr>
                </a:solidFill>
              </a:rPr>
              <a:t>Associate Director</a:t>
            </a:r>
          </a:p>
          <a:p>
            <a:pPr eaLnBrk="1" hangingPunct="1">
              <a:lnSpc>
                <a:spcPct val="90000"/>
              </a:lnSpc>
              <a:defRPr/>
            </a:pPr>
            <a:r>
              <a:rPr lang="en-US" sz="2400" dirty="0" smtClean="0">
                <a:solidFill>
                  <a:schemeClr val="tx1">
                    <a:lumMod val="75000"/>
                    <a:lumOff val="25000"/>
                  </a:schemeClr>
                </a:solidFill>
              </a:rPr>
              <a:t>University of Tulsa</a:t>
            </a:r>
            <a:endParaRPr lang="en-US" sz="2400" dirty="0">
              <a:solidFill>
                <a:schemeClr val="tx1">
                  <a:lumMod val="75000"/>
                  <a:lumOff val="25000"/>
                </a:schemeClr>
              </a:solidFill>
            </a:endParaRPr>
          </a:p>
        </p:txBody>
      </p:sp>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0" y="-68240"/>
            <a:ext cx="9144000" cy="16491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dirty="0" err="1">
              <a:solidFill>
                <a:srgbClr val="FFFFFF"/>
              </a:solidFill>
            </a:endParaRPr>
          </a:p>
        </p:txBody>
      </p:sp>
      <p:sp>
        <p:nvSpPr>
          <p:cNvPr id="62" name="Title 1"/>
          <p:cNvSpPr>
            <a:spLocks noGrp="1"/>
          </p:cNvSpPr>
          <p:nvPr>
            <p:ph type="title"/>
          </p:nvPr>
        </p:nvSpPr>
        <p:spPr>
          <a:xfrm>
            <a:off x="480185" y="521303"/>
            <a:ext cx="8183725" cy="615553"/>
          </a:xfrm>
        </p:spPr>
        <p:txBody>
          <a:bodyPr/>
          <a:lstStyle/>
          <a:p>
            <a:pPr>
              <a:lnSpc>
                <a:spcPct val="90000"/>
              </a:lnSpc>
            </a:pPr>
            <a:r>
              <a:rPr lang="en-US" altLang="en-US" sz="3600" dirty="0">
                <a:solidFill>
                  <a:schemeClr val="bg1"/>
                </a:solidFill>
              </a:rPr>
              <a:t>Two-way communication is critical</a:t>
            </a:r>
            <a:endParaRPr lang="en-US" altLang="en-US" sz="3600" dirty="0" smtClean="0">
              <a:solidFill>
                <a:schemeClr val="bg1"/>
              </a:solidFill>
            </a:endParaRPr>
          </a:p>
        </p:txBody>
      </p:sp>
      <p:grpSp>
        <p:nvGrpSpPr>
          <p:cNvPr id="18" name="Group 17"/>
          <p:cNvGrpSpPr/>
          <p:nvPr/>
        </p:nvGrpSpPr>
        <p:grpSpPr>
          <a:xfrm>
            <a:off x="3052405" y="3956571"/>
            <a:ext cx="2814995" cy="727709"/>
            <a:chOff x="5283541" y="5948171"/>
            <a:chExt cx="3752348" cy="843442"/>
          </a:xfrm>
        </p:grpSpPr>
        <p:sp>
          <p:nvSpPr>
            <p:cNvPr id="104" name="TextBox 103"/>
            <p:cNvSpPr txBox="1">
              <a:spLocks noChangeArrowheads="1"/>
            </p:cNvSpPr>
            <p:nvPr/>
          </p:nvSpPr>
          <p:spPr bwMode="auto">
            <a:xfrm>
              <a:off x="6860683" y="6063659"/>
              <a:ext cx="2175206" cy="606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accent1"/>
                </a:buClr>
                <a:buFont typeface="Arial" pitchFamily="34" charset="0"/>
                <a:buChar char="•"/>
                <a:defRPr sz="2800">
                  <a:solidFill>
                    <a:schemeClr val="tx1"/>
                  </a:solidFill>
                  <a:latin typeface="Arial" pitchFamily="34" charset="0"/>
                  <a:ea typeface="MS PGothic" pitchFamily="34" charset="-128"/>
                </a:defRPr>
              </a:lvl1pPr>
              <a:lvl2pPr marL="742950" indent="-285750">
                <a:spcBef>
                  <a:spcPct val="20000"/>
                </a:spcBef>
                <a:buClr>
                  <a:schemeClr val="accent1"/>
                </a:buClr>
                <a:buFont typeface="Arial" pitchFamily="34" charset="0"/>
                <a:buChar char="–"/>
                <a:defRPr sz="2400">
                  <a:solidFill>
                    <a:schemeClr val="tx1"/>
                  </a:solidFill>
                  <a:latin typeface="Arial" pitchFamily="34" charset="0"/>
                  <a:ea typeface="MS PGothic" pitchFamily="34" charset="-128"/>
                </a:defRPr>
              </a:lvl2pPr>
              <a:lvl3pPr marL="1143000" indent="-228600">
                <a:spcBef>
                  <a:spcPct val="20000"/>
                </a:spcBef>
                <a:buClr>
                  <a:schemeClr val="accent1"/>
                </a:buClr>
                <a:buFont typeface="Arial" pitchFamily="34" charset="0"/>
                <a:buChar char="•"/>
                <a:defRPr sz="2000">
                  <a:solidFill>
                    <a:schemeClr val="tx1"/>
                  </a:solidFill>
                  <a:latin typeface="Arial" pitchFamily="34" charset="0"/>
                  <a:ea typeface="MS PGothic" pitchFamily="34" charset="-128"/>
                </a:defRPr>
              </a:lvl3pPr>
              <a:lvl4pPr marL="1600200" indent="-228600">
                <a:spcBef>
                  <a:spcPct val="20000"/>
                </a:spcBef>
                <a:buClr>
                  <a:schemeClr val="accent1"/>
                </a:buClr>
                <a:buFont typeface="Arial" pitchFamily="34" charset="0"/>
                <a:buChar char="–"/>
                <a:defRPr>
                  <a:solidFill>
                    <a:schemeClr val="tx1"/>
                  </a:solidFill>
                  <a:latin typeface="Arial" pitchFamily="34" charset="0"/>
                  <a:ea typeface="MS PGothic" pitchFamily="34" charset="-128"/>
                </a:defRPr>
              </a:lvl4pPr>
              <a:lvl5pPr marL="2057400" indent="-228600">
                <a:spcBef>
                  <a:spcPct val="20000"/>
                </a:spcBef>
                <a:buClr>
                  <a:schemeClr val="accent1"/>
                </a:buClr>
                <a:buFont typeface="Arial" pitchFamily="34" charset="0"/>
                <a:buChar char="•"/>
                <a:defRPr>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ea typeface="MS PGothic" pitchFamily="34" charset="-128"/>
                </a:defRPr>
              </a:lvl9pPr>
            </a:lstStyle>
            <a:p>
              <a:pPr algn="ctr" fontAlgn="auto">
                <a:lnSpc>
                  <a:spcPct val="85000"/>
                </a:lnSpc>
                <a:spcBef>
                  <a:spcPct val="0"/>
                </a:spcBef>
                <a:spcAft>
                  <a:spcPts val="3000"/>
                </a:spcAft>
                <a:buClrTx/>
                <a:buFontTx/>
                <a:buNone/>
              </a:pPr>
              <a:r>
                <a:rPr lang="en-US" altLang="en-US" sz="2000" b="1" dirty="0">
                  <a:solidFill>
                    <a:srgbClr val="004A7D"/>
                  </a:solidFill>
                </a:rPr>
                <a:t>Automated emails</a:t>
              </a:r>
            </a:p>
          </p:txBody>
        </p:sp>
        <p:pic>
          <p:nvPicPr>
            <p:cNvPr id="107" name="Picture 106"/>
            <p:cNvPicPr>
              <a:picLocks noChangeAspect="1"/>
            </p:cNvPicPr>
            <p:nvPr/>
          </p:nvPicPr>
          <p:blipFill>
            <a:blip r:embed="rId3" cstate="print">
              <a:duotone>
                <a:prstClr val="black"/>
                <a:schemeClr val="accent2">
                  <a:tint val="45000"/>
                  <a:satMod val="400000"/>
                </a:schemeClr>
              </a:duotone>
              <a:lum bright="-50000"/>
              <a:extLst>
                <a:ext uri="{28A0092B-C50C-407E-A947-70E740481C1C}">
                  <a14:useLocalDpi xmlns:a14="http://schemas.microsoft.com/office/drawing/2010/main" val="0"/>
                </a:ext>
              </a:extLst>
            </a:blip>
            <a:stretch>
              <a:fillRect/>
            </a:stretch>
          </p:blipFill>
          <p:spPr>
            <a:xfrm>
              <a:off x="5283541" y="5948171"/>
              <a:ext cx="1522775" cy="843442"/>
            </a:xfrm>
            <a:prstGeom prst="rect">
              <a:avLst/>
            </a:prstGeom>
          </p:spPr>
        </p:pic>
      </p:grpSp>
      <p:grpSp>
        <p:nvGrpSpPr>
          <p:cNvPr id="16" name="Group 15"/>
          <p:cNvGrpSpPr/>
          <p:nvPr/>
        </p:nvGrpSpPr>
        <p:grpSpPr>
          <a:xfrm>
            <a:off x="3337066" y="3820230"/>
            <a:ext cx="2577002" cy="1057707"/>
            <a:chOff x="791386" y="4558177"/>
            <a:chExt cx="3435107" cy="1225922"/>
          </a:xfrm>
        </p:grpSpPr>
        <p:sp>
          <p:nvSpPr>
            <p:cNvPr id="105" name="TextBox 104"/>
            <p:cNvSpPr txBox="1">
              <a:spLocks noChangeArrowheads="1"/>
            </p:cNvSpPr>
            <p:nvPr/>
          </p:nvSpPr>
          <p:spPr bwMode="auto">
            <a:xfrm>
              <a:off x="791386" y="4657046"/>
              <a:ext cx="2433528" cy="909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accent1"/>
                </a:buClr>
                <a:buFont typeface="Arial" pitchFamily="34" charset="0"/>
                <a:buChar char="•"/>
                <a:defRPr sz="2800">
                  <a:solidFill>
                    <a:schemeClr val="tx1"/>
                  </a:solidFill>
                  <a:latin typeface="Arial" pitchFamily="34" charset="0"/>
                  <a:ea typeface="MS PGothic" pitchFamily="34" charset="-128"/>
                </a:defRPr>
              </a:lvl1pPr>
              <a:lvl2pPr marL="742950" indent="-285750">
                <a:spcBef>
                  <a:spcPct val="20000"/>
                </a:spcBef>
                <a:buClr>
                  <a:schemeClr val="accent1"/>
                </a:buClr>
                <a:buFont typeface="Arial" pitchFamily="34" charset="0"/>
                <a:buChar char="–"/>
                <a:defRPr sz="2400">
                  <a:solidFill>
                    <a:schemeClr val="tx1"/>
                  </a:solidFill>
                  <a:latin typeface="Arial" pitchFamily="34" charset="0"/>
                  <a:ea typeface="MS PGothic" pitchFamily="34" charset="-128"/>
                </a:defRPr>
              </a:lvl2pPr>
              <a:lvl3pPr marL="1143000" indent="-228600">
                <a:spcBef>
                  <a:spcPct val="20000"/>
                </a:spcBef>
                <a:buClr>
                  <a:schemeClr val="accent1"/>
                </a:buClr>
                <a:buFont typeface="Arial" pitchFamily="34" charset="0"/>
                <a:buChar char="•"/>
                <a:defRPr sz="2000">
                  <a:solidFill>
                    <a:schemeClr val="tx1"/>
                  </a:solidFill>
                  <a:latin typeface="Arial" pitchFamily="34" charset="0"/>
                  <a:ea typeface="MS PGothic" pitchFamily="34" charset="-128"/>
                </a:defRPr>
              </a:lvl3pPr>
              <a:lvl4pPr marL="1600200" indent="-228600">
                <a:spcBef>
                  <a:spcPct val="20000"/>
                </a:spcBef>
                <a:buClr>
                  <a:schemeClr val="accent1"/>
                </a:buClr>
                <a:buFont typeface="Arial" pitchFamily="34" charset="0"/>
                <a:buChar char="–"/>
                <a:defRPr>
                  <a:solidFill>
                    <a:schemeClr val="tx1"/>
                  </a:solidFill>
                  <a:latin typeface="Arial" pitchFamily="34" charset="0"/>
                  <a:ea typeface="MS PGothic" pitchFamily="34" charset="-128"/>
                </a:defRPr>
              </a:lvl4pPr>
              <a:lvl5pPr marL="2057400" indent="-228600">
                <a:spcBef>
                  <a:spcPct val="20000"/>
                </a:spcBef>
                <a:buClr>
                  <a:schemeClr val="accent1"/>
                </a:buClr>
                <a:buFont typeface="Arial" pitchFamily="34" charset="0"/>
                <a:buChar char="•"/>
                <a:defRPr>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ea typeface="MS PGothic" pitchFamily="34" charset="-128"/>
                </a:defRPr>
              </a:lvl9pPr>
            </a:lstStyle>
            <a:p>
              <a:pPr algn="ctr" fontAlgn="auto">
                <a:lnSpc>
                  <a:spcPct val="85000"/>
                </a:lnSpc>
                <a:spcBef>
                  <a:spcPct val="0"/>
                </a:spcBef>
                <a:spcAft>
                  <a:spcPts val="3000"/>
                </a:spcAft>
                <a:buClrTx/>
                <a:buFontTx/>
                <a:buNone/>
              </a:pPr>
              <a:r>
                <a:rPr lang="en-US" altLang="en-US" sz="2000" b="1" dirty="0">
                  <a:solidFill>
                    <a:srgbClr val="004A7D"/>
                  </a:solidFill>
                </a:rPr>
                <a:t>Multiple message gateways</a:t>
              </a:r>
            </a:p>
          </p:txBody>
        </p:sp>
        <p:pic>
          <p:nvPicPr>
            <p:cNvPr id="108" name="Picture 107"/>
            <p:cNvPicPr>
              <a:picLocks noChangeAspect="1"/>
            </p:cNvPicPr>
            <p:nvPr/>
          </p:nvPicPr>
          <p:blipFill>
            <a:blip r:embed="rId4">
              <a:duotone>
                <a:prstClr val="black"/>
                <a:schemeClr val="accent2">
                  <a:tint val="45000"/>
                  <a:satMod val="400000"/>
                </a:schemeClr>
              </a:duotone>
              <a:lum bright="-50000"/>
              <a:extLst>
                <a:ext uri="{28A0092B-C50C-407E-A947-70E740481C1C}">
                  <a14:useLocalDpi xmlns:a14="http://schemas.microsoft.com/office/drawing/2010/main" val="0"/>
                </a:ext>
              </a:extLst>
            </a:blip>
            <a:stretch>
              <a:fillRect/>
            </a:stretch>
          </p:blipFill>
          <p:spPr>
            <a:xfrm rot="2520568">
              <a:off x="3000571" y="4558177"/>
              <a:ext cx="1225922" cy="1225922"/>
            </a:xfrm>
            <a:prstGeom prst="rect">
              <a:avLst/>
            </a:prstGeom>
          </p:spPr>
        </p:pic>
      </p:grpSp>
      <p:grpSp>
        <p:nvGrpSpPr>
          <p:cNvPr id="14" name="Group 13"/>
          <p:cNvGrpSpPr/>
          <p:nvPr/>
        </p:nvGrpSpPr>
        <p:grpSpPr>
          <a:xfrm>
            <a:off x="3647686" y="3893141"/>
            <a:ext cx="1937431" cy="791139"/>
            <a:chOff x="8054370" y="3930737"/>
            <a:chExt cx="2582569" cy="916960"/>
          </a:xfrm>
        </p:grpSpPr>
        <p:sp>
          <p:nvSpPr>
            <p:cNvPr id="118" name="TextBox 117"/>
            <p:cNvSpPr txBox="1">
              <a:spLocks noChangeArrowheads="1"/>
            </p:cNvSpPr>
            <p:nvPr/>
          </p:nvSpPr>
          <p:spPr bwMode="auto">
            <a:xfrm>
              <a:off x="9317726" y="4075285"/>
              <a:ext cx="1319213" cy="606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accent1"/>
                </a:buClr>
                <a:buFont typeface="Arial" pitchFamily="34" charset="0"/>
                <a:buChar char="•"/>
                <a:defRPr sz="2800">
                  <a:solidFill>
                    <a:schemeClr val="tx1"/>
                  </a:solidFill>
                  <a:latin typeface="Arial" pitchFamily="34" charset="0"/>
                  <a:ea typeface="MS PGothic" pitchFamily="34" charset="-128"/>
                </a:defRPr>
              </a:lvl1pPr>
              <a:lvl2pPr marL="742950" indent="-285750">
                <a:spcBef>
                  <a:spcPct val="20000"/>
                </a:spcBef>
                <a:buClr>
                  <a:schemeClr val="accent1"/>
                </a:buClr>
                <a:buFont typeface="Arial" pitchFamily="34" charset="0"/>
                <a:buChar char="–"/>
                <a:defRPr sz="2400">
                  <a:solidFill>
                    <a:schemeClr val="tx1"/>
                  </a:solidFill>
                  <a:latin typeface="Arial" pitchFamily="34" charset="0"/>
                  <a:ea typeface="MS PGothic" pitchFamily="34" charset="-128"/>
                </a:defRPr>
              </a:lvl2pPr>
              <a:lvl3pPr marL="1143000" indent="-228600">
                <a:spcBef>
                  <a:spcPct val="20000"/>
                </a:spcBef>
                <a:buClr>
                  <a:schemeClr val="accent1"/>
                </a:buClr>
                <a:buFont typeface="Arial" pitchFamily="34" charset="0"/>
                <a:buChar char="•"/>
                <a:defRPr sz="2000">
                  <a:solidFill>
                    <a:schemeClr val="tx1"/>
                  </a:solidFill>
                  <a:latin typeface="Arial" pitchFamily="34" charset="0"/>
                  <a:ea typeface="MS PGothic" pitchFamily="34" charset="-128"/>
                </a:defRPr>
              </a:lvl3pPr>
              <a:lvl4pPr marL="1600200" indent="-228600">
                <a:spcBef>
                  <a:spcPct val="20000"/>
                </a:spcBef>
                <a:buClr>
                  <a:schemeClr val="accent1"/>
                </a:buClr>
                <a:buFont typeface="Arial" pitchFamily="34" charset="0"/>
                <a:buChar char="–"/>
                <a:defRPr>
                  <a:solidFill>
                    <a:schemeClr val="tx1"/>
                  </a:solidFill>
                  <a:latin typeface="Arial" pitchFamily="34" charset="0"/>
                  <a:ea typeface="MS PGothic" pitchFamily="34" charset="-128"/>
                </a:defRPr>
              </a:lvl4pPr>
              <a:lvl5pPr marL="2057400" indent="-228600">
                <a:spcBef>
                  <a:spcPct val="20000"/>
                </a:spcBef>
                <a:buClr>
                  <a:schemeClr val="accent1"/>
                </a:buClr>
                <a:buFont typeface="Arial" pitchFamily="34" charset="0"/>
                <a:buChar char="•"/>
                <a:defRPr>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ea typeface="MS PGothic" pitchFamily="34" charset="-128"/>
                </a:defRPr>
              </a:lvl9pPr>
            </a:lstStyle>
            <a:p>
              <a:pPr algn="ctr" fontAlgn="auto">
                <a:lnSpc>
                  <a:spcPct val="85000"/>
                </a:lnSpc>
                <a:spcBef>
                  <a:spcPct val="0"/>
                </a:spcBef>
                <a:spcAft>
                  <a:spcPts val="3000"/>
                </a:spcAft>
                <a:buClrTx/>
                <a:buFontTx/>
                <a:buNone/>
              </a:pPr>
              <a:r>
                <a:rPr lang="en-US" altLang="en-US" sz="2000" b="1" dirty="0" err="1">
                  <a:solidFill>
                    <a:srgbClr val="004A7D"/>
                  </a:solidFill>
                </a:rPr>
                <a:t>SMS</a:t>
              </a:r>
              <a:r>
                <a:rPr lang="en-US" altLang="en-US" sz="2000" b="1" dirty="0">
                  <a:solidFill>
                    <a:srgbClr val="004A7D"/>
                  </a:solidFill>
                </a:rPr>
                <a:t> Priority</a:t>
              </a:r>
            </a:p>
          </p:txBody>
        </p:sp>
        <p:pic>
          <p:nvPicPr>
            <p:cNvPr id="119" name="Picture 118"/>
            <p:cNvPicPr>
              <a:picLocks noChangeAspect="1"/>
            </p:cNvPicPr>
            <p:nvPr/>
          </p:nvPicPr>
          <p:blipFill>
            <a:blip r:embed="rId5">
              <a:duotone>
                <a:prstClr val="black"/>
                <a:schemeClr val="accent2">
                  <a:tint val="45000"/>
                  <a:satMod val="400000"/>
                </a:schemeClr>
              </a:duotone>
              <a:lum bright="-50000"/>
              <a:extLst>
                <a:ext uri="{28A0092B-C50C-407E-A947-70E740481C1C}">
                  <a14:useLocalDpi xmlns:a14="http://schemas.microsoft.com/office/drawing/2010/main" val="0"/>
                </a:ext>
              </a:extLst>
            </a:blip>
            <a:stretch>
              <a:fillRect/>
            </a:stretch>
          </p:blipFill>
          <p:spPr>
            <a:xfrm>
              <a:off x="8054370" y="3930737"/>
              <a:ext cx="1150085" cy="916960"/>
            </a:xfrm>
            <a:prstGeom prst="rect">
              <a:avLst/>
            </a:prstGeom>
          </p:spPr>
        </p:pic>
      </p:grpSp>
      <p:grpSp>
        <p:nvGrpSpPr>
          <p:cNvPr id="13" name="Group 12"/>
          <p:cNvGrpSpPr/>
          <p:nvPr/>
        </p:nvGrpSpPr>
        <p:grpSpPr>
          <a:xfrm>
            <a:off x="3337066" y="3773508"/>
            <a:ext cx="2469867" cy="871863"/>
            <a:chOff x="7181819" y="1958562"/>
            <a:chExt cx="3292298" cy="1010522"/>
          </a:xfrm>
        </p:grpSpPr>
        <p:sp>
          <p:nvSpPr>
            <p:cNvPr id="103" name="TextBox 102"/>
            <p:cNvSpPr txBox="1">
              <a:spLocks noChangeArrowheads="1"/>
            </p:cNvSpPr>
            <p:nvPr/>
          </p:nvSpPr>
          <p:spPr bwMode="auto">
            <a:xfrm>
              <a:off x="8610392" y="2296075"/>
              <a:ext cx="1863725" cy="606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accent1"/>
                </a:buClr>
                <a:buFont typeface="Arial" pitchFamily="34" charset="0"/>
                <a:buChar char="•"/>
                <a:defRPr sz="2800">
                  <a:solidFill>
                    <a:schemeClr val="tx1"/>
                  </a:solidFill>
                  <a:latin typeface="Arial" pitchFamily="34" charset="0"/>
                  <a:ea typeface="MS PGothic" pitchFamily="34" charset="-128"/>
                </a:defRPr>
              </a:lvl1pPr>
              <a:lvl2pPr marL="742950" indent="-285750">
                <a:spcBef>
                  <a:spcPct val="20000"/>
                </a:spcBef>
                <a:buClr>
                  <a:schemeClr val="accent1"/>
                </a:buClr>
                <a:buFont typeface="Arial" pitchFamily="34" charset="0"/>
                <a:buChar char="–"/>
                <a:defRPr sz="2400">
                  <a:solidFill>
                    <a:schemeClr val="tx1"/>
                  </a:solidFill>
                  <a:latin typeface="Arial" pitchFamily="34" charset="0"/>
                  <a:ea typeface="MS PGothic" pitchFamily="34" charset="-128"/>
                </a:defRPr>
              </a:lvl2pPr>
              <a:lvl3pPr marL="1143000" indent="-228600">
                <a:spcBef>
                  <a:spcPct val="20000"/>
                </a:spcBef>
                <a:buClr>
                  <a:schemeClr val="accent1"/>
                </a:buClr>
                <a:buFont typeface="Arial" pitchFamily="34" charset="0"/>
                <a:buChar char="•"/>
                <a:defRPr sz="2000">
                  <a:solidFill>
                    <a:schemeClr val="tx1"/>
                  </a:solidFill>
                  <a:latin typeface="Arial" pitchFamily="34" charset="0"/>
                  <a:ea typeface="MS PGothic" pitchFamily="34" charset="-128"/>
                </a:defRPr>
              </a:lvl3pPr>
              <a:lvl4pPr marL="1600200" indent="-228600">
                <a:spcBef>
                  <a:spcPct val="20000"/>
                </a:spcBef>
                <a:buClr>
                  <a:schemeClr val="accent1"/>
                </a:buClr>
                <a:buFont typeface="Arial" pitchFamily="34" charset="0"/>
                <a:buChar char="–"/>
                <a:defRPr>
                  <a:solidFill>
                    <a:schemeClr val="tx1"/>
                  </a:solidFill>
                  <a:latin typeface="Arial" pitchFamily="34" charset="0"/>
                  <a:ea typeface="MS PGothic" pitchFamily="34" charset="-128"/>
                </a:defRPr>
              </a:lvl4pPr>
              <a:lvl5pPr marL="2057400" indent="-228600">
                <a:spcBef>
                  <a:spcPct val="20000"/>
                </a:spcBef>
                <a:buClr>
                  <a:schemeClr val="accent1"/>
                </a:buClr>
                <a:buFont typeface="Arial" pitchFamily="34" charset="0"/>
                <a:buChar char="•"/>
                <a:defRPr>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ea typeface="MS PGothic" pitchFamily="34" charset="-128"/>
                </a:defRPr>
              </a:lvl9pPr>
            </a:lstStyle>
            <a:p>
              <a:pPr algn="ctr" fontAlgn="auto">
                <a:lnSpc>
                  <a:spcPct val="85000"/>
                </a:lnSpc>
                <a:spcBef>
                  <a:spcPct val="0"/>
                </a:spcBef>
                <a:spcAft>
                  <a:spcPts val="3000"/>
                </a:spcAft>
                <a:buClrTx/>
                <a:buFontTx/>
                <a:buNone/>
              </a:pPr>
              <a:r>
                <a:rPr lang="en-US" altLang="en-US" sz="2000" b="1" dirty="0">
                  <a:solidFill>
                    <a:srgbClr val="004A7D"/>
                  </a:solidFill>
                </a:rPr>
                <a:t>Employee check-in</a:t>
              </a:r>
            </a:p>
          </p:txBody>
        </p:sp>
        <p:grpSp>
          <p:nvGrpSpPr>
            <p:cNvPr id="10" name="Group 9"/>
            <p:cNvGrpSpPr/>
            <p:nvPr/>
          </p:nvGrpSpPr>
          <p:grpSpPr>
            <a:xfrm>
              <a:off x="7181819" y="1958562"/>
              <a:ext cx="1307524" cy="1010522"/>
              <a:chOff x="6023783" y="1892464"/>
              <a:chExt cx="1181057" cy="850795"/>
            </a:xfrm>
          </p:grpSpPr>
          <p:grpSp>
            <p:nvGrpSpPr>
              <p:cNvPr id="120" name="Group 119"/>
              <p:cNvGrpSpPr/>
              <p:nvPr/>
            </p:nvGrpSpPr>
            <p:grpSpPr>
              <a:xfrm>
                <a:off x="6023783" y="2009206"/>
                <a:ext cx="1181057" cy="734053"/>
                <a:chOff x="6380163" y="3919538"/>
                <a:chExt cx="1025525" cy="642938"/>
              </a:xfrm>
              <a:solidFill>
                <a:schemeClr val="tx2"/>
              </a:solidFill>
            </p:grpSpPr>
            <p:sp>
              <p:nvSpPr>
                <p:cNvPr id="136" name="Oval 135"/>
                <p:cNvSpPr>
                  <a:spLocks noChangeArrowheads="1"/>
                </p:cNvSpPr>
                <p:nvPr/>
              </p:nvSpPr>
              <p:spPr bwMode="auto">
                <a:xfrm>
                  <a:off x="6767513" y="3919538"/>
                  <a:ext cx="261938" cy="266700"/>
                </a:xfrm>
                <a:prstGeom prst="ellipse">
                  <a:avLst/>
                </a:pr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b="1" kern="0">
                    <a:solidFill>
                      <a:srgbClr val="FFFFFF"/>
                    </a:solidFill>
                    <a:latin typeface="Calibri" panose="020F0502020204030204"/>
                    <a:ea typeface="+mn-ea"/>
                  </a:endParaRPr>
                </a:p>
              </p:txBody>
            </p:sp>
            <p:sp>
              <p:nvSpPr>
                <p:cNvPr id="137" name="Freeform 136"/>
                <p:cNvSpPr>
                  <a:spLocks/>
                </p:cNvSpPr>
                <p:nvPr/>
              </p:nvSpPr>
              <p:spPr bwMode="auto">
                <a:xfrm>
                  <a:off x="7034213" y="4337051"/>
                  <a:ext cx="371475" cy="225425"/>
                </a:xfrm>
                <a:custGeom>
                  <a:avLst/>
                  <a:gdLst>
                    <a:gd name="T0" fmla="*/ 50 w 99"/>
                    <a:gd name="T1" fmla="*/ 0 h 60"/>
                    <a:gd name="T2" fmla="*/ 0 w 99"/>
                    <a:gd name="T3" fmla="*/ 60 h 60"/>
                    <a:gd name="T4" fmla="*/ 99 w 99"/>
                    <a:gd name="T5" fmla="*/ 60 h 60"/>
                    <a:gd name="T6" fmla="*/ 50 w 99"/>
                    <a:gd name="T7" fmla="*/ 0 h 60"/>
                  </a:gdLst>
                  <a:ahLst/>
                  <a:cxnLst>
                    <a:cxn ang="0">
                      <a:pos x="T0" y="T1"/>
                    </a:cxn>
                    <a:cxn ang="0">
                      <a:pos x="T2" y="T3"/>
                    </a:cxn>
                    <a:cxn ang="0">
                      <a:pos x="T4" y="T5"/>
                    </a:cxn>
                    <a:cxn ang="0">
                      <a:pos x="T6" y="T7"/>
                    </a:cxn>
                  </a:cxnLst>
                  <a:rect l="0" t="0" r="r" b="b"/>
                  <a:pathLst>
                    <a:path w="99" h="60">
                      <a:moveTo>
                        <a:pt x="50" y="0"/>
                      </a:moveTo>
                      <a:cubicBezTo>
                        <a:pt x="19" y="0"/>
                        <a:pt x="0" y="21"/>
                        <a:pt x="0" y="60"/>
                      </a:cubicBezTo>
                      <a:cubicBezTo>
                        <a:pt x="99" y="60"/>
                        <a:pt x="99" y="60"/>
                        <a:pt x="99" y="60"/>
                      </a:cubicBezTo>
                      <a:cubicBezTo>
                        <a:pt x="99" y="21"/>
                        <a:pt x="80" y="0"/>
                        <a:pt x="50" y="0"/>
                      </a:cubicBezTo>
                      <a:close/>
                    </a:path>
                  </a:pathLst>
                </a:cu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b="1" kern="0">
                    <a:solidFill>
                      <a:srgbClr val="FFFFFF"/>
                    </a:solidFill>
                    <a:latin typeface="Calibri" panose="020F0502020204030204"/>
                    <a:ea typeface="+mn-ea"/>
                  </a:endParaRPr>
                </a:p>
              </p:txBody>
            </p:sp>
            <p:sp>
              <p:nvSpPr>
                <p:cNvPr id="138" name="Freeform 137"/>
                <p:cNvSpPr>
                  <a:spLocks/>
                </p:cNvSpPr>
                <p:nvPr/>
              </p:nvSpPr>
              <p:spPr bwMode="auto">
                <a:xfrm>
                  <a:off x="6665913" y="4227513"/>
                  <a:ext cx="457200" cy="334963"/>
                </a:xfrm>
                <a:custGeom>
                  <a:avLst/>
                  <a:gdLst>
                    <a:gd name="T0" fmla="*/ 61 w 122"/>
                    <a:gd name="T1" fmla="*/ 0 h 89"/>
                    <a:gd name="T2" fmla="*/ 0 w 122"/>
                    <a:gd name="T3" fmla="*/ 22 h 89"/>
                    <a:gd name="T4" fmla="*/ 36 w 122"/>
                    <a:gd name="T5" fmla="*/ 89 h 89"/>
                    <a:gd name="T6" fmla="*/ 53 w 122"/>
                    <a:gd name="T7" fmla="*/ 89 h 89"/>
                    <a:gd name="T8" fmla="*/ 74 w 122"/>
                    <a:gd name="T9" fmla="*/ 89 h 89"/>
                    <a:gd name="T10" fmla="*/ 86 w 122"/>
                    <a:gd name="T11" fmla="*/ 89 h 89"/>
                    <a:gd name="T12" fmla="*/ 122 w 122"/>
                    <a:gd name="T13" fmla="*/ 22 h 89"/>
                    <a:gd name="T14" fmla="*/ 61 w 122"/>
                    <a:gd name="T15" fmla="*/ 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89">
                      <a:moveTo>
                        <a:pt x="61" y="0"/>
                      </a:moveTo>
                      <a:cubicBezTo>
                        <a:pt x="41" y="0"/>
                        <a:pt x="13" y="8"/>
                        <a:pt x="0" y="22"/>
                      </a:cubicBezTo>
                      <a:cubicBezTo>
                        <a:pt x="23" y="32"/>
                        <a:pt x="36" y="55"/>
                        <a:pt x="36" y="89"/>
                      </a:cubicBezTo>
                      <a:cubicBezTo>
                        <a:pt x="53" y="89"/>
                        <a:pt x="53" y="89"/>
                        <a:pt x="53" y="89"/>
                      </a:cubicBezTo>
                      <a:cubicBezTo>
                        <a:pt x="74" y="89"/>
                        <a:pt x="74" y="89"/>
                        <a:pt x="74" y="89"/>
                      </a:cubicBezTo>
                      <a:cubicBezTo>
                        <a:pt x="86" y="89"/>
                        <a:pt x="86" y="89"/>
                        <a:pt x="86" y="89"/>
                      </a:cubicBezTo>
                      <a:cubicBezTo>
                        <a:pt x="86" y="55"/>
                        <a:pt x="99" y="32"/>
                        <a:pt x="122" y="22"/>
                      </a:cubicBezTo>
                      <a:cubicBezTo>
                        <a:pt x="110" y="8"/>
                        <a:pt x="80" y="0"/>
                        <a:pt x="61" y="0"/>
                      </a:cubicBezTo>
                      <a:close/>
                    </a:path>
                  </a:pathLst>
                </a:cu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b="1" kern="0">
                    <a:solidFill>
                      <a:srgbClr val="FFFFFF"/>
                    </a:solidFill>
                    <a:latin typeface="Calibri" panose="020F0502020204030204"/>
                    <a:ea typeface="+mn-ea"/>
                  </a:endParaRPr>
                </a:p>
              </p:txBody>
            </p:sp>
            <p:sp>
              <p:nvSpPr>
                <p:cNvPr id="139" name="Oval 138"/>
                <p:cNvSpPr>
                  <a:spLocks noChangeArrowheads="1"/>
                </p:cNvSpPr>
                <p:nvPr/>
              </p:nvSpPr>
              <p:spPr bwMode="auto">
                <a:xfrm>
                  <a:off x="7123113" y="4130676"/>
                  <a:ext cx="180975" cy="179388"/>
                </a:xfrm>
                <a:prstGeom prst="ellipse">
                  <a:avLst/>
                </a:pr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b="1" kern="0">
                    <a:solidFill>
                      <a:srgbClr val="FFFFFF"/>
                    </a:solidFill>
                    <a:latin typeface="Calibri" panose="020F0502020204030204"/>
                    <a:ea typeface="+mn-ea"/>
                  </a:endParaRPr>
                </a:p>
              </p:txBody>
            </p:sp>
            <p:sp>
              <p:nvSpPr>
                <p:cNvPr id="140" name="Freeform 139"/>
                <p:cNvSpPr>
                  <a:spLocks/>
                </p:cNvSpPr>
                <p:nvPr/>
              </p:nvSpPr>
              <p:spPr bwMode="auto">
                <a:xfrm>
                  <a:off x="6380163" y="4337051"/>
                  <a:ext cx="371475" cy="225425"/>
                </a:xfrm>
                <a:custGeom>
                  <a:avLst/>
                  <a:gdLst>
                    <a:gd name="T0" fmla="*/ 50 w 99"/>
                    <a:gd name="T1" fmla="*/ 0 h 60"/>
                    <a:gd name="T2" fmla="*/ 0 w 99"/>
                    <a:gd name="T3" fmla="*/ 60 h 60"/>
                    <a:gd name="T4" fmla="*/ 99 w 99"/>
                    <a:gd name="T5" fmla="*/ 60 h 60"/>
                    <a:gd name="T6" fmla="*/ 50 w 99"/>
                    <a:gd name="T7" fmla="*/ 0 h 60"/>
                  </a:gdLst>
                  <a:ahLst/>
                  <a:cxnLst>
                    <a:cxn ang="0">
                      <a:pos x="T0" y="T1"/>
                    </a:cxn>
                    <a:cxn ang="0">
                      <a:pos x="T2" y="T3"/>
                    </a:cxn>
                    <a:cxn ang="0">
                      <a:pos x="T4" y="T5"/>
                    </a:cxn>
                    <a:cxn ang="0">
                      <a:pos x="T6" y="T7"/>
                    </a:cxn>
                  </a:cxnLst>
                  <a:rect l="0" t="0" r="r" b="b"/>
                  <a:pathLst>
                    <a:path w="99" h="60">
                      <a:moveTo>
                        <a:pt x="50" y="0"/>
                      </a:moveTo>
                      <a:cubicBezTo>
                        <a:pt x="19" y="0"/>
                        <a:pt x="0" y="21"/>
                        <a:pt x="0" y="60"/>
                      </a:cubicBezTo>
                      <a:cubicBezTo>
                        <a:pt x="99" y="60"/>
                        <a:pt x="99" y="60"/>
                        <a:pt x="99" y="60"/>
                      </a:cubicBezTo>
                      <a:cubicBezTo>
                        <a:pt x="99" y="21"/>
                        <a:pt x="80" y="0"/>
                        <a:pt x="50" y="0"/>
                      </a:cubicBezTo>
                      <a:close/>
                    </a:path>
                  </a:pathLst>
                </a:cu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b="1" kern="0">
                    <a:solidFill>
                      <a:srgbClr val="FFFFFF"/>
                    </a:solidFill>
                    <a:latin typeface="Calibri" panose="020F0502020204030204"/>
                    <a:ea typeface="+mn-ea"/>
                  </a:endParaRPr>
                </a:p>
              </p:txBody>
            </p:sp>
            <p:sp>
              <p:nvSpPr>
                <p:cNvPr id="141" name="Oval 140"/>
                <p:cNvSpPr>
                  <a:spLocks noChangeArrowheads="1"/>
                </p:cNvSpPr>
                <p:nvPr/>
              </p:nvSpPr>
              <p:spPr bwMode="auto">
                <a:xfrm>
                  <a:off x="6470650" y="4130676"/>
                  <a:ext cx="179388" cy="179388"/>
                </a:xfrm>
                <a:prstGeom prst="ellipse">
                  <a:avLst/>
                </a:pr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b="1" kern="0">
                    <a:solidFill>
                      <a:srgbClr val="FFFFFF"/>
                    </a:solidFill>
                    <a:latin typeface="Calibri" panose="020F0502020204030204"/>
                    <a:ea typeface="+mn-ea"/>
                  </a:endParaRPr>
                </a:p>
              </p:txBody>
            </p:sp>
          </p:grpSp>
          <p:sp>
            <p:nvSpPr>
              <p:cNvPr id="142" name="Freeform 58"/>
              <p:cNvSpPr>
                <a:spLocks noEditPoints="1"/>
              </p:cNvSpPr>
              <p:nvPr/>
            </p:nvSpPr>
            <p:spPr bwMode="auto">
              <a:xfrm>
                <a:off x="6876386" y="1892464"/>
                <a:ext cx="328454" cy="268990"/>
              </a:xfrm>
              <a:custGeom>
                <a:avLst/>
                <a:gdLst>
                  <a:gd name="T0" fmla="*/ 179 w 359"/>
                  <a:gd name="T1" fmla="*/ 0 h 358"/>
                  <a:gd name="T2" fmla="*/ 0 w 359"/>
                  <a:gd name="T3" fmla="*/ 179 h 358"/>
                  <a:gd name="T4" fmla="*/ 179 w 359"/>
                  <a:gd name="T5" fmla="*/ 358 h 358"/>
                  <a:gd name="T6" fmla="*/ 359 w 359"/>
                  <a:gd name="T7" fmla="*/ 179 h 358"/>
                  <a:gd name="T8" fmla="*/ 179 w 359"/>
                  <a:gd name="T9" fmla="*/ 0 h 358"/>
                  <a:gd name="T10" fmla="*/ 144 w 359"/>
                  <a:gd name="T11" fmla="*/ 285 h 358"/>
                  <a:gd name="T12" fmla="*/ 105 w 359"/>
                  <a:gd name="T13" fmla="*/ 246 h 358"/>
                  <a:gd name="T14" fmla="*/ 105 w 359"/>
                  <a:gd name="T15" fmla="*/ 245 h 358"/>
                  <a:gd name="T16" fmla="*/ 57 w 359"/>
                  <a:gd name="T17" fmla="*/ 197 h 358"/>
                  <a:gd name="T18" fmla="*/ 97 w 359"/>
                  <a:gd name="T19" fmla="*/ 158 h 358"/>
                  <a:gd name="T20" fmla="*/ 145 w 359"/>
                  <a:gd name="T21" fmla="*/ 206 h 358"/>
                  <a:gd name="T22" fmla="*/ 261 w 359"/>
                  <a:gd name="T23" fmla="*/ 90 h 358"/>
                  <a:gd name="T24" fmla="*/ 300 w 359"/>
                  <a:gd name="T25" fmla="*/ 129 h 358"/>
                  <a:gd name="T26" fmla="*/ 144 w 359"/>
                  <a:gd name="T27" fmla="*/ 285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9" h="358">
                    <a:moveTo>
                      <a:pt x="179" y="0"/>
                    </a:moveTo>
                    <a:cubicBezTo>
                      <a:pt x="80" y="0"/>
                      <a:pt x="0" y="80"/>
                      <a:pt x="0" y="179"/>
                    </a:cubicBezTo>
                    <a:cubicBezTo>
                      <a:pt x="0" y="278"/>
                      <a:pt x="80" y="358"/>
                      <a:pt x="179" y="358"/>
                    </a:cubicBezTo>
                    <a:cubicBezTo>
                      <a:pt x="278" y="358"/>
                      <a:pt x="359" y="278"/>
                      <a:pt x="359" y="179"/>
                    </a:cubicBezTo>
                    <a:cubicBezTo>
                      <a:pt x="359" y="80"/>
                      <a:pt x="278" y="0"/>
                      <a:pt x="179" y="0"/>
                    </a:cubicBezTo>
                    <a:close/>
                    <a:moveTo>
                      <a:pt x="144" y="285"/>
                    </a:moveTo>
                    <a:cubicBezTo>
                      <a:pt x="105" y="246"/>
                      <a:pt x="105" y="246"/>
                      <a:pt x="105" y="246"/>
                    </a:cubicBezTo>
                    <a:cubicBezTo>
                      <a:pt x="105" y="245"/>
                      <a:pt x="105" y="245"/>
                      <a:pt x="105" y="245"/>
                    </a:cubicBezTo>
                    <a:cubicBezTo>
                      <a:pt x="57" y="197"/>
                      <a:pt x="57" y="197"/>
                      <a:pt x="57" y="197"/>
                    </a:cubicBezTo>
                    <a:cubicBezTo>
                      <a:pt x="97" y="158"/>
                      <a:pt x="97" y="158"/>
                      <a:pt x="97" y="158"/>
                    </a:cubicBezTo>
                    <a:cubicBezTo>
                      <a:pt x="145" y="206"/>
                      <a:pt x="145" y="206"/>
                      <a:pt x="145" y="206"/>
                    </a:cubicBezTo>
                    <a:cubicBezTo>
                      <a:pt x="261" y="90"/>
                      <a:pt x="261" y="90"/>
                      <a:pt x="261" y="90"/>
                    </a:cubicBezTo>
                    <a:cubicBezTo>
                      <a:pt x="300" y="129"/>
                      <a:pt x="300" y="129"/>
                      <a:pt x="300" y="129"/>
                    </a:cubicBezTo>
                    <a:lnTo>
                      <a:pt x="144" y="28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b="1" kern="0">
                  <a:solidFill>
                    <a:srgbClr val="FFFFFF"/>
                  </a:solidFill>
                  <a:latin typeface="Calibri" panose="020F0502020204030204"/>
                  <a:ea typeface="+mn-ea"/>
                </a:endParaRPr>
              </a:p>
            </p:txBody>
          </p:sp>
        </p:grpSp>
      </p:grpSp>
      <p:grpSp>
        <p:nvGrpSpPr>
          <p:cNvPr id="12" name="Group 11"/>
          <p:cNvGrpSpPr/>
          <p:nvPr/>
        </p:nvGrpSpPr>
        <p:grpSpPr>
          <a:xfrm>
            <a:off x="3276600" y="3750964"/>
            <a:ext cx="2472800" cy="953527"/>
            <a:chOff x="1331870" y="2034702"/>
            <a:chExt cx="3296208" cy="1105174"/>
          </a:xfrm>
        </p:grpSpPr>
        <p:sp>
          <p:nvSpPr>
            <p:cNvPr id="106" name="TextBox 105"/>
            <p:cNvSpPr txBox="1">
              <a:spLocks noChangeArrowheads="1"/>
            </p:cNvSpPr>
            <p:nvPr/>
          </p:nvSpPr>
          <p:spPr bwMode="auto">
            <a:xfrm>
              <a:off x="1331870" y="2060831"/>
              <a:ext cx="3077221" cy="10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accent1"/>
                </a:buClr>
                <a:buFont typeface="Arial" pitchFamily="34" charset="0"/>
                <a:buChar char="•"/>
                <a:defRPr sz="2800">
                  <a:solidFill>
                    <a:schemeClr val="tx1"/>
                  </a:solidFill>
                  <a:latin typeface="Arial" pitchFamily="34" charset="0"/>
                  <a:ea typeface="MS PGothic" pitchFamily="34" charset="-128"/>
                </a:defRPr>
              </a:lvl1pPr>
              <a:lvl2pPr marL="742950" indent="-285750">
                <a:spcBef>
                  <a:spcPct val="20000"/>
                </a:spcBef>
                <a:buClr>
                  <a:schemeClr val="accent1"/>
                </a:buClr>
                <a:buFont typeface="Arial" pitchFamily="34" charset="0"/>
                <a:buChar char="–"/>
                <a:defRPr sz="2400">
                  <a:solidFill>
                    <a:schemeClr val="tx1"/>
                  </a:solidFill>
                  <a:latin typeface="Arial" pitchFamily="34" charset="0"/>
                  <a:ea typeface="MS PGothic" pitchFamily="34" charset="-128"/>
                </a:defRPr>
              </a:lvl2pPr>
              <a:lvl3pPr marL="1143000" indent="-228600">
                <a:spcBef>
                  <a:spcPct val="20000"/>
                </a:spcBef>
                <a:buClr>
                  <a:schemeClr val="accent1"/>
                </a:buClr>
                <a:buFont typeface="Arial" pitchFamily="34" charset="0"/>
                <a:buChar char="•"/>
                <a:defRPr sz="2000">
                  <a:solidFill>
                    <a:schemeClr val="tx1"/>
                  </a:solidFill>
                  <a:latin typeface="Arial" pitchFamily="34" charset="0"/>
                  <a:ea typeface="MS PGothic" pitchFamily="34" charset="-128"/>
                </a:defRPr>
              </a:lvl3pPr>
              <a:lvl4pPr marL="1600200" indent="-228600">
                <a:spcBef>
                  <a:spcPct val="20000"/>
                </a:spcBef>
                <a:buClr>
                  <a:schemeClr val="accent1"/>
                </a:buClr>
                <a:buFont typeface="Arial" pitchFamily="34" charset="0"/>
                <a:buChar char="–"/>
                <a:defRPr>
                  <a:solidFill>
                    <a:schemeClr val="tx1"/>
                  </a:solidFill>
                  <a:latin typeface="Arial" pitchFamily="34" charset="0"/>
                  <a:ea typeface="MS PGothic" pitchFamily="34" charset="-128"/>
                </a:defRPr>
              </a:lvl4pPr>
              <a:lvl5pPr marL="2057400" indent="-228600">
                <a:spcBef>
                  <a:spcPct val="20000"/>
                </a:spcBef>
                <a:buClr>
                  <a:schemeClr val="accent1"/>
                </a:buClr>
                <a:buFont typeface="Arial" pitchFamily="34" charset="0"/>
                <a:buChar char="•"/>
                <a:defRPr>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ea typeface="MS PGothic" pitchFamily="34" charset="-128"/>
                </a:defRPr>
              </a:lvl9pPr>
            </a:lstStyle>
            <a:p>
              <a:pPr algn="ctr" fontAlgn="auto">
                <a:spcBef>
                  <a:spcPct val="0"/>
                </a:spcBef>
                <a:spcAft>
                  <a:spcPts val="0"/>
                </a:spcAft>
                <a:buClrTx/>
                <a:buFontTx/>
                <a:buNone/>
              </a:pPr>
              <a:r>
                <a:rPr lang="en-US" altLang="en-US" sz="2000" b="1" dirty="0" err="1">
                  <a:solidFill>
                    <a:srgbClr val="004A7D"/>
                  </a:solidFill>
                </a:rPr>
                <a:t>SMS</a:t>
              </a:r>
              <a:r>
                <a:rPr lang="en-US" altLang="en-US" sz="2000" b="1" dirty="0">
                  <a:solidFill>
                    <a:srgbClr val="004A7D"/>
                  </a:solidFill>
                </a:rPr>
                <a:t>, email, phone, </a:t>
              </a:r>
              <a:endParaRPr lang="en-US" altLang="en-US" sz="2000" b="1" dirty="0" smtClean="0">
                <a:solidFill>
                  <a:srgbClr val="004A7D"/>
                </a:solidFill>
              </a:endParaRPr>
            </a:p>
            <a:p>
              <a:pPr algn="ctr" fontAlgn="auto">
                <a:spcBef>
                  <a:spcPct val="0"/>
                </a:spcBef>
                <a:spcAft>
                  <a:spcPts val="0"/>
                </a:spcAft>
                <a:buClrTx/>
                <a:buFontTx/>
                <a:buNone/>
              </a:pPr>
              <a:r>
                <a:rPr lang="en-US" altLang="en-US" sz="2000" b="1" dirty="0" smtClean="0">
                  <a:solidFill>
                    <a:srgbClr val="004A7D"/>
                  </a:solidFill>
                </a:rPr>
                <a:t>mobile </a:t>
              </a:r>
              <a:r>
                <a:rPr lang="en-US" altLang="en-US" sz="2000" b="1" dirty="0">
                  <a:solidFill>
                    <a:srgbClr val="004A7D"/>
                  </a:solidFill>
                </a:rPr>
                <a:t>app</a:t>
              </a:r>
            </a:p>
          </p:txBody>
        </p:sp>
        <p:sp>
          <p:nvSpPr>
            <p:cNvPr id="143" name="Freeform 377"/>
            <p:cNvSpPr>
              <a:spLocks noEditPoints="1"/>
            </p:cNvSpPr>
            <p:nvPr/>
          </p:nvSpPr>
          <p:spPr bwMode="auto">
            <a:xfrm>
              <a:off x="3931241" y="2034702"/>
              <a:ext cx="696837" cy="1105174"/>
            </a:xfrm>
            <a:custGeom>
              <a:avLst/>
              <a:gdLst>
                <a:gd name="T0" fmla="*/ 221 w 251"/>
                <a:gd name="T1" fmla="*/ 0 h 407"/>
                <a:gd name="T2" fmla="*/ 30 w 251"/>
                <a:gd name="T3" fmla="*/ 0 h 407"/>
                <a:gd name="T4" fmla="*/ 0 w 251"/>
                <a:gd name="T5" fmla="*/ 32 h 407"/>
                <a:gd name="T6" fmla="*/ 0 w 251"/>
                <a:gd name="T7" fmla="*/ 375 h 407"/>
                <a:gd name="T8" fmla="*/ 30 w 251"/>
                <a:gd name="T9" fmla="*/ 407 h 407"/>
                <a:gd name="T10" fmla="*/ 221 w 251"/>
                <a:gd name="T11" fmla="*/ 407 h 407"/>
                <a:gd name="T12" fmla="*/ 251 w 251"/>
                <a:gd name="T13" fmla="*/ 375 h 407"/>
                <a:gd name="T14" fmla="*/ 251 w 251"/>
                <a:gd name="T15" fmla="*/ 32 h 407"/>
                <a:gd name="T16" fmla="*/ 221 w 251"/>
                <a:gd name="T17" fmla="*/ 0 h 407"/>
                <a:gd name="T18" fmla="*/ 99 w 251"/>
                <a:gd name="T19" fmla="*/ 385 h 407"/>
                <a:gd name="T20" fmla="*/ 91 w 251"/>
                <a:gd name="T21" fmla="*/ 393 h 407"/>
                <a:gd name="T22" fmla="*/ 83 w 251"/>
                <a:gd name="T23" fmla="*/ 385 h 407"/>
                <a:gd name="T24" fmla="*/ 83 w 251"/>
                <a:gd name="T25" fmla="*/ 382 h 407"/>
                <a:gd name="T26" fmla="*/ 91 w 251"/>
                <a:gd name="T27" fmla="*/ 374 h 407"/>
                <a:gd name="T28" fmla="*/ 99 w 251"/>
                <a:gd name="T29" fmla="*/ 382 h 407"/>
                <a:gd name="T30" fmla="*/ 99 w 251"/>
                <a:gd name="T31" fmla="*/ 385 h 407"/>
                <a:gd name="T32" fmla="*/ 126 w 251"/>
                <a:gd name="T33" fmla="*/ 399 h 407"/>
                <a:gd name="T34" fmla="*/ 125 w 251"/>
                <a:gd name="T35" fmla="*/ 399 h 407"/>
                <a:gd name="T36" fmla="*/ 110 w 251"/>
                <a:gd name="T37" fmla="*/ 385 h 407"/>
                <a:gd name="T38" fmla="*/ 125 w 251"/>
                <a:gd name="T39" fmla="*/ 370 h 407"/>
                <a:gd name="T40" fmla="*/ 126 w 251"/>
                <a:gd name="T41" fmla="*/ 370 h 407"/>
                <a:gd name="T42" fmla="*/ 141 w 251"/>
                <a:gd name="T43" fmla="*/ 385 h 407"/>
                <a:gd name="T44" fmla="*/ 126 w 251"/>
                <a:gd name="T45" fmla="*/ 399 h 407"/>
                <a:gd name="T46" fmla="*/ 166 w 251"/>
                <a:gd name="T47" fmla="*/ 387 h 407"/>
                <a:gd name="T48" fmla="*/ 158 w 251"/>
                <a:gd name="T49" fmla="*/ 395 h 407"/>
                <a:gd name="T50" fmla="*/ 150 w 251"/>
                <a:gd name="T51" fmla="*/ 387 h 407"/>
                <a:gd name="T52" fmla="*/ 150 w 251"/>
                <a:gd name="T53" fmla="*/ 383 h 407"/>
                <a:gd name="T54" fmla="*/ 158 w 251"/>
                <a:gd name="T55" fmla="*/ 375 h 407"/>
                <a:gd name="T56" fmla="*/ 166 w 251"/>
                <a:gd name="T57" fmla="*/ 383 h 407"/>
                <a:gd name="T58" fmla="*/ 166 w 251"/>
                <a:gd name="T59" fmla="*/ 387 h 407"/>
                <a:gd name="T60" fmla="*/ 220 w 251"/>
                <a:gd name="T61" fmla="*/ 360 h 407"/>
                <a:gd name="T62" fmla="*/ 31 w 251"/>
                <a:gd name="T63" fmla="*/ 360 h 407"/>
                <a:gd name="T64" fmla="*/ 31 w 251"/>
                <a:gd name="T65" fmla="*/ 47 h 407"/>
                <a:gd name="T66" fmla="*/ 220 w 251"/>
                <a:gd name="T67" fmla="*/ 47 h 407"/>
                <a:gd name="T68" fmla="*/ 220 w 251"/>
                <a:gd name="T69" fmla="*/ 36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1" h="407">
                  <a:moveTo>
                    <a:pt x="221" y="0"/>
                  </a:moveTo>
                  <a:cubicBezTo>
                    <a:pt x="30" y="0"/>
                    <a:pt x="30" y="0"/>
                    <a:pt x="30" y="0"/>
                  </a:cubicBezTo>
                  <a:cubicBezTo>
                    <a:pt x="13" y="0"/>
                    <a:pt x="0" y="14"/>
                    <a:pt x="0" y="32"/>
                  </a:cubicBezTo>
                  <a:cubicBezTo>
                    <a:pt x="0" y="375"/>
                    <a:pt x="0" y="375"/>
                    <a:pt x="0" y="375"/>
                  </a:cubicBezTo>
                  <a:cubicBezTo>
                    <a:pt x="0" y="393"/>
                    <a:pt x="13" y="407"/>
                    <a:pt x="30" y="407"/>
                  </a:cubicBezTo>
                  <a:cubicBezTo>
                    <a:pt x="221" y="407"/>
                    <a:pt x="221" y="407"/>
                    <a:pt x="221" y="407"/>
                  </a:cubicBezTo>
                  <a:cubicBezTo>
                    <a:pt x="238" y="407"/>
                    <a:pt x="251" y="393"/>
                    <a:pt x="251" y="375"/>
                  </a:cubicBezTo>
                  <a:cubicBezTo>
                    <a:pt x="251" y="32"/>
                    <a:pt x="251" y="32"/>
                    <a:pt x="251" y="32"/>
                  </a:cubicBezTo>
                  <a:cubicBezTo>
                    <a:pt x="251" y="14"/>
                    <a:pt x="238" y="0"/>
                    <a:pt x="221" y="0"/>
                  </a:cubicBezTo>
                  <a:close/>
                  <a:moveTo>
                    <a:pt x="99" y="385"/>
                  </a:moveTo>
                  <a:cubicBezTo>
                    <a:pt x="99" y="390"/>
                    <a:pt x="96" y="393"/>
                    <a:pt x="91" y="393"/>
                  </a:cubicBezTo>
                  <a:cubicBezTo>
                    <a:pt x="87" y="393"/>
                    <a:pt x="83" y="390"/>
                    <a:pt x="83" y="385"/>
                  </a:cubicBezTo>
                  <a:cubicBezTo>
                    <a:pt x="83" y="382"/>
                    <a:pt x="83" y="382"/>
                    <a:pt x="83" y="382"/>
                  </a:cubicBezTo>
                  <a:cubicBezTo>
                    <a:pt x="83" y="377"/>
                    <a:pt x="87" y="374"/>
                    <a:pt x="91" y="374"/>
                  </a:cubicBezTo>
                  <a:cubicBezTo>
                    <a:pt x="96" y="374"/>
                    <a:pt x="99" y="377"/>
                    <a:pt x="99" y="382"/>
                  </a:cubicBezTo>
                  <a:lnTo>
                    <a:pt x="99" y="385"/>
                  </a:lnTo>
                  <a:close/>
                  <a:moveTo>
                    <a:pt x="126" y="399"/>
                  </a:moveTo>
                  <a:cubicBezTo>
                    <a:pt x="125" y="399"/>
                    <a:pt x="125" y="399"/>
                    <a:pt x="125" y="399"/>
                  </a:cubicBezTo>
                  <a:cubicBezTo>
                    <a:pt x="117" y="399"/>
                    <a:pt x="110" y="393"/>
                    <a:pt x="110" y="385"/>
                  </a:cubicBezTo>
                  <a:cubicBezTo>
                    <a:pt x="110" y="377"/>
                    <a:pt x="117" y="370"/>
                    <a:pt x="125" y="370"/>
                  </a:cubicBezTo>
                  <a:cubicBezTo>
                    <a:pt x="126" y="370"/>
                    <a:pt x="126" y="370"/>
                    <a:pt x="126" y="370"/>
                  </a:cubicBezTo>
                  <a:cubicBezTo>
                    <a:pt x="134" y="370"/>
                    <a:pt x="141" y="377"/>
                    <a:pt x="141" y="385"/>
                  </a:cubicBezTo>
                  <a:cubicBezTo>
                    <a:pt x="141" y="393"/>
                    <a:pt x="134" y="399"/>
                    <a:pt x="126" y="399"/>
                  </a:cubicBezTo>
                  <a:close/>
                  <a:moveTo>
                    <a:pt x="166" y="387"/>
                  </a:moveTo>
                  <a:cubicBezTo>
                    <a:pt x="166" y="391"/>
                    <a:pt x="162" y="395"/>
                    <a:pt x="158" y="395"/>
                  </a:cubicBezTo>
                  <a:cubicBezTo>
                    <a:pt x="153" y="395"/>
                    <a:pt x="150" y="391"/>
                    <a:pt x="150" y="387"/>
                  </a:cubicBezTo>
                  <a:cubicBezTo>
                    <a:pt x="150" y="383"/>
                    <a:pt x="150" y="383"/>
                    <a:pt x="150" y="383"/>
                  </a:cubicBezTo>
                  <a:cubicBezTo>
                    <a:pt x="150" y="379"/>
                    <a:pt x="153" y="375"/>
                    <a:pt x="158" y="375"/>
                  </a:cubicBezTo>
                  <a:cubicBezTo>
                    <a:pt x="162" y="375"/>
                    <a:pt x="166" y="379"/>
                    <a:pt x="166" y="383"/>
                  </a:cubicBezTo>
                  <a:lnTo>
                    <a:pt x="166" y="387"/>
                  </a:lnTo>
                  <a:close/>
                  <a:moveTo>
                    <a:pt x="220" y="360"/>
                  </a:moveTo>
                  <a:cubicBezTo>
                    <a:pt x="31" y="360"/>
                    <a:pt x="31" y="360"/>
                    <a:pt x="31" y="360"/>
                  </a:cubicBezTo>
                  <a:cubicBezTo>
                    <a:pt x="31" y="47"/>
                    <a:pt x="31" y="47"/>
                    <a:pt x="31" y="47"/>
                  </a:cubicBezTo>
                  <a:cubicBezTo>
                    <a:pt x="220" y="47"/>
                    <a:pt x="220" y="47"/>
                    <a:pt x="220" y="47"/>
                  </a:cubicBezTo>
                  <a:lnTo>
                    <a:pt x="220" y="36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b="1" kern="0">
                <a:solidFill>
                  <a:srgbClr val="FFFFFF"/>
                </a:solidFill>
                <a:latin typeface="Calibri" panose="020F0502020204030204"/>
                <a:ea typeface="+mn-ea"/>
              </a:endParaRPr>
            </a:p>
          </p:txBody>
        </p:sp>
      </p:grpSp>
      <p:sp>
        <p:nvSpPr>
          <p:cNvPr id="30" name="Oval 29"/>
          <p:cNvSpPr/>
          <p:nvPr/>
        </p:nvSpPr>
        <p:spPr>
          <a:xfrm>
            <a:off x="3135446" y="2854510"/>
            <a:ext cx="2849453" cy="2860490"/>
          </a:xfrm>
          <a:prstGeom prst="ellipse">
            <a:avLst/>
          </a:prstGeom>
          <a:solidFill>
            <a:schemeClr val="accent4"/>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3200" b="1" dirty="0" smtClean="0">
                <a:solidFill>
                  <a:srgbClr val="FFFFFF"/>
                </a:solidFill>
                <a:latin typeface="+mj-lt"/>
              </a:rPr>
              <a:t>Single </a:t>
            </a:r>
          </a:p>
          <a:p>
            <a:pPr algn="ctr" fontAlgn="auto">
              <a:spcBef>
                <a:spcPts val="0"/>
              </a:spcBef>
              <a:spcAft>
                <a:spcPts val="0"/>
              </a:spcAft>
            </a:pPr>
            <a:r>
              <a:rPr lang="en-US" sz="3200" b="1" dirty="0" smtClean="0">
                <a:solidFill>
                  <a:srgbClr val="FFFFFF"/>
                </a:solidFill>
                <a:latin typeface="+mj-lt"/>
              </a:rPr>
              <a:t>Open</a:t>
            </a:r>
          </a:p>
          <a:p>
            <a:pPr algn="ctr" fontAlgn="auto">
              <a:spcBef>
                <a:spcPts val="0"/>
              </a:spcBef>
              <a:spcAft>
                <a:spcPts val="0"/>
              </a:spcAft>
            </a:pPr>
            <a:r>
              <a:rPr lang="en-US" sz="3200" b="1" dirty="0" smtClean="0">
                <a:solidFill>
                  <a:srgbClr val="FFFFFF"/>
                </a:solidFill>
                <a:latin typeface="+mj-lt"/>
              </a:rPr>
              <a:t>Platform</a:t>
            </a:r>
          </a:p>
        </p:txBody>
      </p:sp>
    </p:spTree>
    <p:extLst>
      <p:ext uri="{BB962C8B-B14F-4D97-AF65-F5344CB8AC3E}">
        <p14:creationId xmlns:p14="http://schemas.microsoft.com/office/powerpoint/2010/main" val="138081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3.61111E-6 1.55412E-6 L 0.004 0.31429 " pathEditMode="relative" rAng="0" ptsTypes="AA">
                                      <p:cBhvr>
                                        <p:cTn id="6" dur="2000" fill="hold"/>
                                        <p:tgtEl>
                                          <p:spTgt spid="18"/>
                                        </p:tgtEl>
                                        <p:attrNameLst>
                                          <p:attrName>ppt_x</p:attrName>
                                          <p:attrName>ppt_y</p:attrName>
                                        </p:attrNameLst>
                                      </p:cBhvr>
                                      <p:rCtr x="191" y="15703"/>
                                    </p:animMotion>
                                  </p:childTnLst>
                                </p:cTn>
                              </p:par>
                              <p:par>
                                <p:cTn id="7" presetID="42" presetClass="path" presetSubtype="0" accel="50000" decel="50000" fill="hold" nodeType="withEffect">
                                  <p:stCondLst>
                                    <p:cond delay="0"/>
                                  </p:stCondLst>
                                  <p:childTnLst>
                                    <p:animMotion origin="layout" path="M 8.33333E-7 -1.25809E-6 L -0.35573 0.15472 " pathEditMode="relative" rAng="0" ptsTypes="AA">
                                      <p:cBhvr>
                                        <p:cTn id="8" dur="2000" fill="hold"/>
                                        <p:tgtEl>
                                          <p:spTgt spid="16"/>
                                        </p:tgtEl>
                                        <p:attrNameLst>
                                          <p:attrName>ppt_x</p:attrName>
                                          <p:attrName>ppt_y</p:attrName>
                                        </p:attrNameLst>
                                      </p:cBhvr>
                                      <p:rCtr x="-17795" y="7724"/>
                                    </p:animMotion>
                                  </p:childTnLst>
                                </p:cTn>
                              </p:par>
                              <p:par>
                                <p:cTn id="9" presetID="42" presetClass="path" presetSubtype="0" accel="50000" decel="50000" fill="hold" nodeType="withEffect">
                                  <p:stCondLst>
                                    <p:cond delay="0"/>
                                  </p:stCondLst>
                                  <p:childTnLst>
                                    <p:animMotion origin="layout" path="M -1.11111E-6 -3.09898E-6 L 0.32014 0.13021 " pathEditMode="relative" rAng="0" ptsTypes="AA">
                                      <p:cBhvr>
                                        <p:cTn id="10" dur="2000" fill="hold"/>
                                        <p:tgtEl>
                                          <p:spTgt spid="14"/>
                                        </p:tgtEl>
                                        <p:attrNameLst>
                                          <p:attrName>ppt_x</p:attrName>
                                          <p:attrName>ppt_y</p:attrName>
                                        </p:attrNameLst>
                                      </p:cBhvr>
                                      <p:rCtr x="16007" y="6499"/>
                                    </p:animMotion>
                                  </p:childTnLst>
                                </p:cTn>
                              </p:par>
                              <p:par>
                                <p:cTn id="11" presetID="42" presetClass="path" presetSubtype="0" accel="50000" decel="50000" fill="hold" nodeType="withEffect">
                                  <p:stCondLst>
                                    <p:cond delay="0"/>
                                  </p:stCondLst>
                                  <p:childTnLst>
                                    <p:animMotion origin="layout" path="M 0 2.6827E-7 L -0.23333 -0.25786 " pathEditMode="relative" rAng="0" ptsTypes="AA">
                                      <p:cBhvr>
                                        <p:cTn id="12" dur="2000" fill="hold"/>
                                        <p:tgtEl>
                                          <p:spTgt spid="13"/>
                                        </p:tgtEl>
                                        <p:attrNameLst>
                                          <p:attrName>ppt_x</p:attrName>
                                          <p:attrName>ppt_y</p:attrName>
                                        </p:attrNameLst>
                                      </p:cBhvr>
                                      <p:rCtr x="-11667" y="-12905"/>
                                    </p:animMotion>
                                  </p:childTnLst>
                                </p:cTn>
                              </p:par>
                              <p:par>
                                <p:cTn id="13" presetID="42" presetClass="path" presetSubtype="0" accel="50000" decel="50000" fill="hold" nodeType="withEffect">
                                  <p:stCondLst>
                                    <p:cond delay="0"/>
                                  </p:stCondLst>
                                  <p:childTnLst>
                                    <p:animMotion origin="layout" path="M 3.61111E-6 -4.93987E-6 L 0.23142 -0.18293 " pathEditMode="relative" rAng="0" ptsTypes="AA">
                                      <p:cBhvr>
                                        <p:cTn id="14" dur="2000" fill="hold"/>
                                        <p:tgtEl>
                                          <p:spTgt spid="12"/>
                                        </p:tgtEl>
                                        <p:attrNameLst>
                                          <p:attrName>ppt_x</p:attrName>
                                          <p:attrName>ppt_y</p:attrName>
                                        </p:attrNameLst>
                                      </p:cBhvr>
                                      <p:rCtr x="11563" y="-91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0" y="-150128"/>
            <a:ext cx="9144000" cy="17332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dirty="0" err="1">
              <a:solidFill>
                <a:srgbClr val="FFFFFF"/>
              </a:solidFill>
            </a:endParaRPr>
          </a:p>
        </p:txBody>
      </p:sp>
      <p:sp>
        <p:nvSpPr>
          <p:cNvPr id="4" name="TextBox 3"/>
          <p:cNvSpPr txBox="1">
            <a:spLocks noChangeArrowheads="1"/>
          </p:cNvSpPr>
          <p:nvPr/>
        </p:nvSpPr>
        <p:spPr bwMode="auto">
          <a:xfrm>
            <a:off x="152400" y="2889004"/>
            <a:ext cx="2241340" cy="99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accent1"/>
              </a:buClr>
              <a:buFont typeface="Arial" pitchFamily="34" charset="0"/>
              <a:buChar char="•"/>
              <a:defRPr sz="2800">
                <a:solidFill>
                  <a:schemeClr val="tx1"/>
                </a:solidFill>
                <a:latin typeface="Arial" pitchFamily="34" charset="0"/>
              </a:defRPr>
            </a:lvl1pPr>
            <a:lvl2pPr marL="742950" indent="-285750">
              <a:spcBef>
                <a:spcPct val="20000"/>
              </a:spcBef>
              <a:buClr>
                <a:schemeClr val="accent1"/>
              </a:buClr>
              <a:buFont typeface="Arial" pitchFamily="34" charset="0"/>
              <a:buChar char="–"/>
              <a:defRPr sz="2400">
                <a:solidFill>
                  <a:schemeClr val="tx1"/>
                </a:solidFill>
                <a:latin typeface="Arial" pitchFamily="34" charset="0"/>
              </a:defRPr>
            </a:lvl2pPr>
            <a:lvl3pPr marL="1143000" indent="-228600">
              <a:spcBef>
                <a:spcPct val="20000"/>
              </a:spcBef>
              <a:buClr>
                <a:schemeClr val="accent1"/>
              </a:buClr>
              <a:buFont typeface="Arial" pitchFamily="34" charset="0"/>
              <a:buChar char="•"/>
              <a:defRPr sz="2000">
                <a:solidFill>
                  <a:schemeClr val="tx1"/>
                </a:solidFill>
                <a:latin typeface="Arial" pitchFamily="34" charset="0"/>
              </a:defRPr>
            </a:lvl3pPr>
            <a:lvl4pPr marL="1600200" indent="-228600">
              <a:spcBef>
                <a:spcPct val="20000"/>
              </a:spcBef>
              <a:buClr>
                <a:schemeClr val="accent1"/>
              </a:buClr>
              <a:buFont typeface="Arial" pitchFamily="34" charset="0"/>
              <a:buChar char="–"/>
              <a:defRPr>
                <a:solidFill>
                  <a:schemeClr val="tx1"/>
                </a:solidFill>
                <a:latin typeface="Arial" pitchFamily="34" charset="0"/>
              </a:defRPr>
            </a:lvl4pPr>
            <a:lvl5pPr marL="2057400" indent="-228600">
              <a:spcBef>
                <a:spcPct val="20000"/>
              </a:spcBef>
              <a:buClr>
                <a:schemeClr val="accent1"/>
              </a:buClr>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9pPr>
          </a:lstStyle>
          <a:p>
            <a:pPr fontAlgn="auto">
              <a:lnSpc>
                <a:spcPct val="90000"/>
              </a:lnSpc>
              <a:spcBef>
                <a:spcPct val="0"/>
              </a:spcBef>
              <a:spcAft>
                <a:spcPts val="3000"/>
              </a:spcAft>
              <a:buClrTx/>
              <a:buFontTx/>
              <a:buNone/>
            </a:pPr>
            <a:r>
              <a:rPr lang="en-US" altLang="en-US" sz="2400" dirty="0">
                <a:solidFill>
                  <a:srgbClr val="004A7D"/>
                </a:solidFill>
                <a:ea typeface="+mn-ea"/>
              </a:rPr>
              <a:t>Monitor delays, disruptions </a:t>
            </a:r>
            <a:br>
              <a:rPr lang="en-US" altLang="en-US" sz="2400" dirty="0">
                <a:solidFill>
                  <a:srgbClr val="004A7D"/>
                </a:solidFill>
                <a:ea typeface="+mn-ea"/>
              </a:rPr>
            </a:br>
            <a:r>
              <a:rPr lang="en-US" altLang="en-US" sz="2400" dirty="0">
                <a:solidFill>
                  <a:srgbClr val="004A7D"/>
                </a:solidFill>
                <a:ea typeface="+mn-ea"/>
              </a:rPr>
              <a:t>and disasters</a:t>
            </a:r>
          </a:p>
        </p:txBody>
      </p:sp>
      <p:sp>
        <p:nvSpPr>
          <p:cNvPr id="9" name="TextBox 8"/>
          <p:cNvSpPr txBox="1">
            <a:spLocks noChangeArrowheads="1"/>
          </p:cNvSpPr>
          <p:nvPr/>
        </p:nvSpPr>
        <p:spPr bwMode="auto">
          <a:xfrm>
            <a:off x="152400" y="4267200"/>
            <a:ext cx="2985674"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accent1"/>
              </a:buClr>
              <a:buFont typeface="Arial" pitchFamily="34" charset="0"/>
              <a:buChar char="•"/>
              <a:defRPr sz="2800">
                <a:solidFill>
                  <a:schemeClr val="tx1"/>
                </a:solidFill>
                <a:latin typeface="Arial" pitchFamily="34" charset="0"/>
              </a:defRPr>
            </a:lvl1pPr>
            <a:lvl2pPr marL="742950" indent="-285750">
              <a:spcBef>
                <a:spcPct val="20000"/>
              </a:spcBef>
              <a:buClr>
                <a:schemeClr val="accent1"/>
              </a:buClr>
              <a:buFont typeface="Arial" pitchFamily="34" charset="0"/>
              <a:buChar char="–"/>
              <a:defRPr sz="2400">
                <a:solidFill>
                  <a:schemeClr val="tx1"/>
                </a:solidFill>
                <a:latin typeface="Arial" pitchFamily="34" charset="0"/>
              </a:defRPr>
            </a:lvl2pPr>
            <a:lvl3pPr marL="1143000" indent="-228600">
              <a:spcBef>
                <a:spcPct val="20000"/>
              </a:spcBef>
              <a:buClr>
                <a:schemeClr val="accent1"/>
              </a:buClr>
              <a:buFont typeface="Arial" pitchFamily="34" charset="0"/>
              <a:buChar char="•"/>
              <a:defRPr sz="2000">
                <a:solidFill>
                  <a:schemeClr val="tx1"/>
                </a:solidFill>
                <a:latin typeface="Arial" pitchFamily="34" charset="0"/>
              </a:defRPr>
            </a:lvl3pPr>
            <a:lvl4pPr marL="1600200" indent="-228600">
              <a:spcBef>
                <a:spcPct val="20000"/>
              </a:spcBef>
              <a:buClr>
                <a:schemeClr val="accent1"/>
              </a:buClr>
              <a:buFont typeface="Arial" pitchFamily="34" charset="0"/>
              <a:buChar char="–"/>
              <a:defRPr>
                <a:solidFill>
                  <a:schemeClr val="tx1"/>
                </a:solidFill>
                <a:latin typeface="Arial" pitchFamily="34" charset="0"/>
              </a:defRPr>
            </a:lvl4pPr>
            <a:lvl5pPr marL="2057400" indent="-228600">
              <a:spcBef>
                <a:spcPct val="20000"/>
              </a:spcBef>
              <a:buClr>
                <a:schemeClr val="accent1"/>
              </a:buClr>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9pPr>
          </a:lstStyle>
          <a:p>
            <a:pPr fontAlgn="auto">
              <a:lnSpc>
                <a:spcPct val="90000"/>
              </a:lnSpc>
              <a:spcBef>
                <a:spcPct val="0"/>
              </a:spcBef>
              <a:spcAft>
                <a:spcPts val="3000"/>
              </a:spcAft>
              <a:buClrTx/>
              <a:buFontTx/>
              <a:buNone/>
            </a:pPr>
            <a:r>
              <a:rPr lang="en-US" altLang="en-US" sz="2400" dirty="0">
                <a:solidFill>
                  <a:srgbClr val="004A7D"/>
                </a:solidFill>
                <a:ea typeface="+mn-ea"/>
              </a:rPr>
              <a:t>Initiate and track two-way communication</a:t>
            </a:r>
          </a:p>
        </p:txBody>
      </p:sp>
      <p:pic>
        <p:nvPicPr>
          <p:cNvPr id="8" name="Picture 7" descr="blurry people map.png"/>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p:blipFill>
        <p:spPr>
          <a:xfrm>
            <a:off x="1905000" y="1600200"/>
            <a:ext cx="7104672" cy="5181600"/>
          </a:xfrm>
          <a:prstGeom prst="rect">
            <a:avLst/>
          </a:prstGeom>
        </p:spPr>
      </p:pic>
      <p:pic>
        <p:nvPicPr>
          <p:cNvPr id="11" name="Picture 10"/>
          <p:cNvPicPr>
            <a:picLocks noChangeAspect="1"/>
          </p:cNvPicPr>
          <p:nvPr/>
        </p:nvPicPr>
        <p:blipFill>
          <a:blip r:embed="rId4">
            <a:duotone>
              <a:prstClr val="black"/>
              <a:schemeClr val="accent2">
                <a:tint val="45000"/>
                <a:satMod val="400000"/>
              </a:schemeClr>
            </a:duotone>
            <a:lum bright="-50000"/>
            <a:extLst>
              <a:ext uri="{28A0092B-C50C-407E-A947-70E740481C1C}">
                <a14:useLocalDpi xmlns:a14="http://schemas.microsoft.com/office/drawing/2010/main" val="0"/>
              </a:ext>
            </a:extLst>
          </a:blip>
          <a:stretch>
            <a:fillRect/>
          </a:stretch>
        </p:blipFill>
        <p:spPr>
          <a:xfrm>
            <a:off x="5464860" y="2896930"/>
            <a:ext cx="348854" cy="648863"/>
          </a:xfrm>
          <a:prstGeom prst="rect">
            <a:avLst/>
          </a:prstGeom>
        </p:spPr>
      </p:pic>
      <p:pic>
        <p:nvPicPr>
          <p:cNvPr id="12" name="Picture 11"/>
          <p:cNvPicPr>
            <a:picLocks noChangeAspect="1"/>
          </p:cNvPicPr>
          <p:nvPr/>
        </p:nvPicPr>
        <p:blipFill>
          <a:blip r:embed="rId4">
            <a:duotone>
              <a:prstClr val="black"/>
              <a:schemeClr val="accent3">
                <a:tint val="45000"/>
                <a:satMod val="400000"/>
              </a:schemeClr>
            </a:duotone>
            <a:lum bright="-20000"/>
            <a:extLst>
              <a:ext uri="{28A0092B-C50C-407E-A947-70E740481C1C}">
                <a14:useLocalDpi xmlns:a14="http://schemas.microsoft.com/office/drawing/2010/main" val="0"/>
              </a:ext>
            </a:extLst>
          </a:blip>
          <a:stretch>
            <a:fillRect/>
          </a:stretch>
        </p:blipFill>
        <p:spPr>
          <a:xfrm>
            <a:off x="5078367" y="2659047"/>
            <a:ext cx="348854" cy="648863"/>
          </a:xfrm>
          <a:prstGeom prst="rect">
            <a:avLst/>
          </a:prstGeom>
        </p:spPr>
      </p:pic>
      <p:pic>
        <p:nvPicPr>
          <p:cNvPr id="13" name="Picture 12"/>
          <p:cNvPicPr>
            <a:picLocks noChangeAspect="1"/>
          </p:cNvPicPr>
          <p:nvPr/>
        </p:nvPicPr>
        <p:blipFill>
          <a:blip r:embed="rId4">
            <a:duotone>
              <a:prstClr val="black"/>
              <a:schemeClr val="accent5">
                <a:tint val="45000"/>
                <a:satMod val="400000"/>
              </a:schemeClr>
            </a:duotone>
            <a:lum bright="-11000" contrast="-2000"/>
            <a:extLst>
              <a:ext uri="{28A0092B-C50C-407E-A947-70E740481C1C}">
                <a14:useLocalDpi xmlns:a14="http://schemas.microsoft.com/office/drawing/2010/main" val="0"/>
              </a:ext>
            </a:extLst>
          </a:blip>
          <a:stretch>
            <a:fillRect/>
          </a:stretch>
        </p:blipFill>
        <p:spPr>
          <a:xfrm>
            <a:off x="6408638" y="2659047"/>
            <a:ext cx="348854" cy="648863"/>
          </a:xfrm>
          <a:prstGeom prst="rect">
            <a:avLst/>
          </a:prstGeom>
        </p:spPr>
      </p:pic>
      <p:pic>
        <p:nvPicPr>
          <p:cNvPr id="14" name="Picture 13"/>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835377" y="3147428"/>
            <a:ext cx="348854" cy="648863"/>
          </a:xfrm>
          <a:prstGeom prst="rect">
            <a:avLst/>
          </a:prstGeom>
        </p:spPr>
      </p:pic>
      <p:pic>
        <p:nvPicPr>
          <p:cNvPr id="15" name="Picture 14"/>
          <p:cNvPicPr>
            <a:picLocks noChangeAspect="1"/>
          </p:cNvPicPr>
          <p:nvPr/>
        </p:nvPicPr>
        <p:blipFill>
          <a:blip r:embed="rId4">
            <a:duotone>
              <a:prstClr val="black"/>
              <a:schemeClr val="accent5">
                <a:tint val="45000"/>
                <a:satMod val="400000"/>
              </a:schemeClr>
            </a:duotone>
            <a:lum bright="-11000" contrast="-2000"/>
            <a:extLst>
              <a:ext uri="{28A0092B-C50C-407E-A947-70E740481C1C}">
                <a14:useLocalDpi xmlns:a14="http://schemas.microsoft.com/office/drawing/2010/main" val="0"/>
              </a:ext>
            </a:extLst>
          </a:blip>
          <a:stretch>
            <a:fillRect/>
          </a:stretch>
        </p:blipFill>
        <p:spPr>
          <a:xfrm>
            <a:off x="5813714" y="3557118"/>
            <a:ext cx="348854" cy="648863"/>
          </a:xfrm>
          <a:prstGeom prst="rect">
            <a:avLst/>
          </a:prstGeom>
        </p:spPr>
      </p:pic>
      <p:pic>
        <p:nvPicPr>
          <p:cNvPr id="16" name="Picture 15"/>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6903646" y="2865782"/>
            <a:ext cx="348854" cy="648863"/>
          </a:xfrm>
          <a:prstGeom prst="rect">
            <a:avLst/>
          </a:prstGeom>
        </p:spPr>
      </p:pic>
      <p:pic>
        <p:nvPicPr>
          <p:cNvPr id="17" name="Picture 16"/>
          <p:cNvPicPr>
            <a:picLocks noChangeAspect="1"/>
          </p:cNvPicPr>
          <p:nvPr/>
        </p:nvPicPr>
        <p:blipFill>
          <a:blip r:embed="rId4">
            <a:duotone>
              <a:prstClr val="black"/>
              <a:schemeClr val="accent3">
                <a:tint val="45000"/>
                <a:satMod val="400000"/>
              </a:schemeClr>
            </a:duotone>
            <a:lum bright="-20000"/>
            <a:extLst>
              <a:ext uri="{28A0092B-C50C-407E-A947-70E740481C1C}">
                <a14:useLocalDpi xmlns:a14="http://schemas.microsoft.com/office/drawing/2010/main" val="0"/>
              </a:ext>
            </a:extLst>
          </a:blip>
          <a:stretch>
            <a:fillRect/>
          </a:stretch>
        </p:blipFill>
        <p:spPr>
          <a:xfrm>
            <a:off x="7484322" y="3147428"/>
            <a:ext cx="348854" cy="648863"/>
          </a:xfrm>
          <a:prstGeom prst="rect">
            <a:avLst/>
          </a:prstGeom>
        </p:spPr>
      </p:pic>
      <p:pic>
        <p:nvPicPr>
          <p:cNvPr id="18" name="Picture 17"/>
          <p:cNvPicPr>
            <a:picLocks noChangeAspect="1"/>
          </p:cNvPicPr>
          <p:nvPr/>
        </p:nvPicPr>
        <p:blipFill>
          <a:blip r:embed="rId4">
            <a:duotone>
              <a:prstClr val="black"/>
              <a:schemeClr val="accent3">
                <a:tint val="45000"/>
                <a:satMod val="400000"/>
              </a:schemeClr>
            </a:duotone>
            <a:lum bright="-20000"/>
            <a:extLst>
              <a:ext uri="{28A0092B-C50C-407E-A947-70E740481C1C}">
                <a14:useLocalDpi xmlns:a14="http://schemas.microsoft.com/office/drawing/2010/main" val="0"/>
              </a:ext>
            </a:extLst>
          </a:blip>
          <a:stretch>
            <a:fillRect/>
          </a:stretch>
        </p:blipFill>
        <p:spPr>
          <a:xfrm>
            <a:off x="7909306" y="2865782"/>
            <a:ext cx="348854" cy="648863"/>
          </a:xfrm>
          <a:prstGeom prst="rect">
            <a:avLst/>
          </a:prstGeom>
        </p:spPr>
      </p:pic>
      <p:pic>
        <p:nvPicPr>
          <p:cNvPr id="19" name="Picture 18"/>
          <p:cNvPicPr>
            <a:picLocks noChangeAspect="1"/>
          </p:cNvPicPr>
          <p:nvPr/>
        </p:nvPicPr>
        <p:blipFill>
          <a:blip r:embed="rId4">
            <a:duotone>
              <a:prstClr val="black"/>
              <a:schemeClr val="accent3">
                <a:tint val="45000"/>
                <a:satMod val="400000"/>
              </a:schemeClr>
            </a:duotone>
            <a:lum bright="-20000"/>
            <a:extLst>
              <a:ext uri="{28A0092B-C50C-407E-A947-70E740481C1C}">
                <a14:useLocalDpi xmlns:a14="http://schemas.microsoft.com/office/drawing/2010/main" val="0"/>
              </a:ext>
            </a:extLst>
          </a:blip>
          <a:stretch>
            <a:fillRect/>
          </a:stretch>
        </p:blipFill>
        <p:spPr>
          <a:xfrm>
            <a:off x="8175905" y="4769096"/>
            <a:ext cx="348854" cy="648863"/>
          </a:xfrm>
          <a:prstGeom prst="rect">
            <a:avLst/>
          </a:prstGeom>
        </p:spPr>
      </p:pic>
      <p:pic>
        <p:nvPicPr>
          <p:cNvPr id="20" name="Picture 19"/>
          <p:cNvPicPr>
            <a:picLocks noChangeAspect="1"/>
          </p:cNvPicPr>
          <p:nvPr/>
        </p:nvPicPr>
        <p:blipFill>
          <a:blip r:embed="rId4">
            <a:duotone>
              <a:prstClr val="black"/>
              <a:schemeClr val="accent2">
                <a:tint val="45000"/>
                <a:satMod val="400000"/>
              </a:schemeClr>
            </a:duotone>
            <a:lum bright="-50000"/>
            <a:extLst>
              <a:ext uri="{28A0092B-C50C-407E-A947-70E740481C1C}">
                <a14:useLocalDpi xmlns:a14="http://schemas.microsoft.com/office/drawing/2010/main" val="0"/>
              </a:ext>
            </a:extLst>
          </a:blip>
          <a:stretch>
            <a:fillRect/>
          </a:stretch>
        </p:blipFill>
        <p:spPr>
          <a:xfrm>
            <a:off x="3829680" y="2173110"/>
            <a:ext cx="348854" cy="648863"/>
          </a:xfrm>
          <a:prstGeom prst="rect">
            <a:avLst/>
          </a:prstGeom>
        </p:spPr>
      </p:pic>
      <p:pic>
        <p:nvPicPr>
          <p:cNvPr id="21" name="Picture 20"/>
          <p:cNvPicPr>
            <a:picLocks noChangeAspect="1"/>
          </p:cNvPicPr>
          <p:nvPr/>
        </p:nvPicPr>
        <p:blipFill>
          <a:blip r:embed="rId4">
            <a:duotone>
              <a:prstClr val="black"/>
              <a:schemeClr val="accent2">
                <a:tint val="45000"/>
                <a:satMod val="400000"/>
              </a:schemeClr>
            </a:duotone>
            <a:lum bright="-50000"/>
            <a:extLst>
              <a:ext uri="{28A0092B-C50C-407E-A947-70E740481C1C}">
                <a14:useLocalDpi xmlns:a14="http://schemas.microsoft.com/office/drawing/2010/main" val="0"/>
              </a:ext>
            </a:extLst>
          </a:blip>
          <a:stretch>
            <a:fillRect/>
          </a:stretch>
        </p:blipFill>
        <p:spPr>
          <a:xfrm>
            <a:off x="3363569" y="2310283"/>
            <a:ext cx="348854" cy="648863"/>
          </a:xfrm>
          <a:prstGeom prst="rect">
            <a:avLst/>
          </a:prstGeom>
        </p:spPr>
      </p:pic>
      <p:pic>
        <p:nvPicPr>
          <p:cNvPr id="22" name="Picture 21"/>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3655253" y="4339896"/>
            <a:ext cx="348854" cy="648863"/>
          </a:xfrm>
          <a:prstGeom prst="rect">
            <a:avLst/>
          </a:prstGeom>
        </p:spPr>
      </p:pic>
      <p:pic>
        <p:nvPicPr>
          <p:cNvPr id="23" name="Picture 22"/>
          <p:cNvPicPr>
            <a:picLocks noChangeAspect="1"/>
          </p:cNvPicPr>
          <p:nvPr/>
        </p:nvPicPr>
        <p:blipFill>
          <a:blip r:embed="rId4">
            <a:duotone>
              <a:prstClr val="black"/>
              <a:schemeClr val="accent2">
                <a:tint val="45000"/>
                <a:satMod val="400000"/>
              </a:schemeClr>
            </a:duotone>
            <a:lum bright="-50000"/>
            <a:extLst>
              <a:ext uri="{28A0092B-C50C-407E-A947-70E740481C1C}">
                <a14:useLocalDpi xmlns:a14="http://schemas.microsoft.com/office/drawing/2010/main" val="0"/>
              </a:ext>
            </a:extLst>
          </a:blip>
          <a:stretch>
            <a:fillRect/>
          </a:stretch>
        </p:blipFill>
        <p:spPr>
          <a:xfrm>
            <a:off x="5639287" y="2199402"/>
            <a:ext cx="348854" cy="648863"/>
          </a:xfrm>
          <a:prstGeom prst="rect">
            <a:avLst/>
          </a:prstGeom>
        </p:spPr>
      </p:pic>
      <p:pic>
        <p:nvPicPr>
          <p:cNvPr id="24" name="Picture 23"/>
          <p:cNvPicPr>
            <a:picLocks noChangeAspect="1"/>
          </p:cNvPicPr>
          <p:nvPr/>
        </p:nvPicPr>
        <p:blipFill>
          <a:blip r:embed="rId4">
            <a:duotone>
              <a:prstClr val="black"/>
              <a:schemeClr val="accent3">
                <a:tint val="45000"/>
                <a:satMod val="400000"/>
              </a:schemeClr>
            </a:duotone>
            <a:lum bright="-20000"/>
            <a:extLst>
              <a:ext uri="{28A0092B-C50C-407E-A947-70E740481C1C}">
                <a14:useLocalDpi xmlns:a14="http://schemas.microsoft.com/office/drawing/2010/main" val="0"/>
              </a:ext>
            </a:extLst>
          </a:blip>
          <a:stretch>
            <a:fillRect/>
          </a:stretch>
        </p:blipFill>
        <p:spPr>
          <a:xfrm>
            <a:off x="3109148" y="3012667"/>
            <a:ext cx="348854" cy="648863"/>
          </a:xfrm>
          <a:prstGeom prst="rect">
            <a:avLst/>
          </a:prstGeom>
        </p:spPr>
      </p:pic>
      <p:pic>
        <p:nvPicPr>
          <p:cNvPr id="25" name="Picture 24"/>
          <p:cNvPicPr>
            <a:picLocks noChangeAspect="1"/>
          </p:cNvPicPr>
          <p:nvPr/>
        </p:nvPicPr>
        <p:blipFill>
          <a:blip r:embed="rId4">
            <a:duotone>
              <a:prstClr val="black"/>
              <a:schemeClr val="accent3">
                <a:tint val="45000"/>
                <a:satMod val="400000"/>
              </a:schemeClr>
            </a:duotone>
            <a:lum bright="-20000"/>
            <a:extLst>
              <a:ext uri="{28A0092B-C50C-407E-A947-70E740481C1C}">
                <a14:useLocalDpi xmlns:a14="http://schemas.microsoft.com/office/drawing/2010/main" val="0"/>
              </a:ext>
            </a:extLst>
          </a:blip>
          <a:stretch>
            <a:fillRect/>
          </a:stretch>
        </p:blipFill>
        <p:spPr>
          <a:xfrm>
            <a:off x="2542659" y="2944840"/>
            <a:ext cx="348854" cy="648863"/>
          </a:xfrm>
          <a:prstGeom prst="rect">
            <a:avLst/>
          </a:prstGeom>
        </p:spPr>
      </p:pic>
      <p:pic>
        <p:nvPicPr>
          <p:cNvPr id="26" name="Picture 25"/>
          <p:cNvPicPr>
            <a:picLocks noChangeAspect="1"/>
          </p:cNvPicPr>
          <p:nvPr/>
        </p:nvPicPr>
        <p:blipFill>
          <a:blip r:embed="rId4">
            <a:duotone>
              <a:prstClr val="black"/>
              <a:schemeClr val="accent3">
                <a:tint val="45000"/>
                <a:satMod val="400000"/>
              </a:schemeClr>
            </a:duotone>
            <a:lum bright="-20000"/>
            <a:extLst>
              <a:ext uri="{28A0092B-C50C-407E-A947-70E740481C1C}">
                <a14:useLocalDpi xmlns:a14="http://schemas.microsoft.com/office/drawing/2010/main" val="0"/>
              </a:ext>
            </a:extLst>
          </a:blip>
          <a:stretch>
            <a:fillRect/>
          </a:stretch>
        </p:blipFill>
        <p:spPr>
          <a:xfrm>
            <a:off x="2760293" y="2199402"/>
            <a:ext cx="348854" cy="648863"/>
          </a:xfrm>
          <a:prstGeom prst="rect">
            <a:avLst/>
          </a:prstGeom>
        </p:spPr>
      </p:pic>
      <p:pic>
        <p:nvPicPr>
          <p:cNvPr id="27" name="Picture 26"/>
          <p:cNvPicPr>
            <a:picLocks noChangeAspect="1"/>
          </p:cNvPicPr>
          <p:nvPr/>
        </p:nvPicPr>
        <p:blipFill>
          <a:blip r:embed="rId4">
            <a:duotone>
              <a:prstClr val="black"/>
              <a:schemeClr val="accent3">
                <a:tint val="45000"/>
                <a:satMod val="400000"/>
              </a:schemeClr>
            </a:duotone>
            <a:lum bright="-20000"/>
            <a:extLst>
              <a:ext uri="{28A0092B-C50C-407E-A947-70E740481C1C}">
                <a14:useLocalDpi xmlns:a14="http://schemas.microsoft.com/office/drawing/2010/main" val="0"/>
              </a:ext>
            </a:extLst>
          </a:blip>
          <a:stretch>
            <a:fillRect/>
          </a:stretch>
        </p:blipFill>
        <p:spPr>
          <a:xfrm>
            <a:off x="4084028" y="4552324"/>
            <a:ext cx="348854" cy="648863"/>
          </a:xfrm>
          <a:prstGeom prst="rect">
            <a:avLst/>
          </a:prstGeom>
        </p:spPr>
      </p:pic>
      <p:pic>
        <p:nvPicPr>
          <p:cNvPr id="28" name="Picture 27"/>
          <p:cNvPicPr>
            <a:picLocks noChangeAspect="1"/>
          </p:cNvPicPr>
          <p:nvPr/>
        </p:nvPicPr>
        <p:blipFill>
          <a:blip r:embed="rId4">
            <a:duotone>
              <a:prstClr val="black"/>
              <a:schemeClr val="accent2">
                <a:tint val="45000"/>
                <a:satMod val="400000"/>
              </a:schemeClr>
            </a:duotone>
            <a:lum bright="-50000"/>
            <a:extLst>
              <a:ext uri="{28A0092B-C50C-407E-A947-70E740481C1C}">
                <a14:useLocalDpi xmlns:a14="http://schemas.microsoft.com/office/drawing/2010/main" val="0"/>
              </a:ext>
            </a:extLst>
          </a:blip>
          <a:stretch>
            <a:fillRect/>
          </a:stretch>
        </p:blipFill>
        <p:spPr>
          <a:xfrm>
            <a:off x="8645381" y="5117860"/>
            <a:ext cx="348854" cy="648863"/>
          </a:xfrm>
          <a:prstGeom prst="rect">
            <a:avLst/>
          </a:prstGeom>
        </p:spPr>
      </p:pic>
      <p:pic>
        <p:nvPicPr>
          <p:cNvPr id="29" name="Picture 2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00950" y="3984771"/>
            <a:ext cx="348944" cy="648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p:cNvPicPr>
            <a:picLocks noChangeAspect="1"/>
          </p:cNvPicPr>
          <p:nvPr/>
        </p:nvPicPr>
        <p:blipFill>
          <a:blip r:embed="rId4">
            <a:duotone>
              <a:prstClr val="black"/>
              <a:schemeClr val="accent2">
                <a:tint val="45000"/>
                <a:satMod val="400000"/>
              </a:schemeClr>
            </a:duotone>
            <a:lum bright="-50000"/>
            <a:extLst>
              <a:ext uri="{28A0092B-C50C-407E-A947-70E740481C1C}">
                <a14:useLocalDpi xmlns:a14="http://schemas.microsoft.com/office/drawing/2010/main" val="0"/>
              </a:ext>
            </a:extLst>
          </a:blip>
          <a:stretch>
            <a:fillRect/>
          </a:stretch>
        </p:blipFill>
        <p:spPr>
          <a:xfrm>
            <a:off x="3480825" y="5117860"/>
            <a:ext cx="348854" cy="648863"/>
          </a:xfrm>
          <a:prstGeom prst="rect">
            <a:avLst/>
          </a:prstGeom>
        </p:spPr>
      </p:pic>
      <p:pic>
        <p:nvPicPr>
          <p:cNvPr id="31" name="Picture 30"/>
          <p:cNvPicPr>
            <a:picLocks noChangeAspect="1"/>
          </p:cNvPicPr>
          <p:nvPr/>
        </p:nvPicPr>
        <p:blipFill>
          <a:blip r:embed="rId4">
            <a:duotone>
              <a:prstClr val="black"/>
              <a:schemeClr val="accent3">
                <a:tint val="45000"/>
                <a:satMod val="400000"/>
              </a:schemeClr>
            </a:duotone>
            <a:lum bright="-20000"/>
            <a:extLst>
              <a:ext uri="{28A0092B-C50C-407E-A947-70E740481C1C}">
                <a14:useLocalDpi xmlns:a14="http://schemas.microsoft.com/office/drawing/2010/main" val="0"/>
              </a:ext>
            </a:extLst>
          </a:blip>
          <a:stretch>
            <a:fillRect/>
          </a:stretch>
        </p:blipFill>
        <p:spPr>
          <a:xfrm>
            <a:off x="5639287" y="4901088"/>
            <a:ext cx="348854" cy="648863"/>
          </a:xfrm>
          <a:prstGeom prst="rect">
            <a:avLst/>
          </a:prstGeom>
        </p:spPr>
      </p:pic>
      <p:pic>
        <p:nvPicPr>
          <p:cNvPr id="32" name="Picture 31"/>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8083733" y="2083004"/>
            <a:ext cx="348854" cy="648863"/>
          </a:xfrm>
          <a:prstGeom prst="rect">
            <a:avLst/>
          </a:prstGeom>
        </p:spPr>
      </p:pic>
      <p:pic>
        <p:nvPicPr>
          <p:cNvPr id="33" name="Picture 32"/>
          <p:cNvPicPr>
            <a:picLocks noChangeAspect="1"/>
          </p:cNvPicPr>
          <p:nvPr/>
        </p:nvPicPr>
        <p:blipFill>
          <a:blip r:embed="rId4">
            <a:duotone>
              <a:prstClr val="black"/>
              <a:schemeClr val="accent3">
                <a:tint val="45000"/>
                <a:satMod val="400000"/>
              </a:schemeClr>
            </a:duotone>
            <a:lum bright="-20000"/>
            <a:extLst>
              <a:ext uri="{28A0092B-C50C-407E-A947-70E740481C1C}">
                <a14:useLocalDpi xmlns:a14="http://schemas.microsoft.com/office/drawing/2010/main" val="0"/>
              </a:ext>
            </a:extLst>
          </a:blip>
          <a:stretch>
            <a:fillRect/>
          </a:stretch>
        </p:blipFill>
        <p:spPr>
          <a:xfrm>
            <a:off x="5988141" y="1824346"/>
            <a:ext cx="348854" cy="648863"/>
          </a:xfrm>
          <a:prstGeom prst="rect">
            <a:avLst/>
          </a:prstGeom>
        </p:spPr>
      </p:pic>
      <p:pic>
        <p:nvPicPr>
          <p:cNvPr id="34" name="Picture 33"/>
          <p:cNvPicPr>
            <a:picLocks noChangeAspect="1"/>
          </p:cNvPicPr>
          <p:nvPr/>
        </p:nvPicPr>
        <p:blipFill>
          <a:blip r:embed="rId4">
            <a:duotone>
              <a:prstClr val="black"/>
              <a:schemeClr val="accent3">
                <a:tint val="45000"/>
                <a:satMod val="400000"/>
              </a:schemeClr>
            </a:duotone>
            <a:lum bright="-20000"/>
            <a:extLst>
              <a:ext uri="{28A0092B-C50C-407E-A947-70E740481C1C}">
                <a14:useLocalDpi xmlns:a14="http://schemas.microsoft.com/office/drawing/2010/main" val="0"/>
              </a:ext>
            </a:extLst>
          </a:blip>
          <a:stretch>
            <a:fillRect/>
          </a:stretch>
        </p:blipFill>
        <p:spPr>
          <a:xfrm>
            <a:off x="6911924" y="1850638"/>
            <a:ext cx="348854" cy="648863"/>
          </a:xfrm>
          <a:prstGeom prst="rect">
            <a:avLst/>
          </a:prstGeom>
        </p:spPr>
      </p:pic>
      <p:sp>
        <p:nvSpPr>
          <p:cNvPr id="35" name="TextBox 34"/>
          <p:cNvSpPr txBox="1">
            <a:spLocks noChangeArrowheads="1"/>
          </p:cNvSpPr>
          <p:nvPr/>
        </p:nvSpPr>
        <p:spPr bwMode="auto">
          <a:xfrm>
            <a:off x="152400" y="5334000"/>
            <a:ext cx="2968054" cy="99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accent1"/>
              </a:buClr>
              <a:buFont typeface="Arial" pitchFamily="34" charset="0"/>
              <a:buChar char="•"/>
              <a:defRPr sz="2800">
                <a:solidFill>
                  <a:schemeClr val="tx1"/>
                </a:solidFill>
                <a:latin typeface="Arial" pitchFamily="34" charset="0"/>
              </a:defRPr>
            </a:lvl1pPr>
            <a:lvl2pPr marL="742950" indent="-285750">
              <a:spcBef>
                <a:spcPct val="20000"/>
              </a:spcBef>
              <a:buClr>
                <a:schemeClr val="accent1"/>
              </a:buClr>
              <a:buFont typeface="Arial" pitchFamily="34" charset="0"/>
              <a:buChar char="–"/>
              <a:defRPr sz="2400">
                <a:solidFill>
                  <a:schemeClr val="tx1"/>
                </a:solidFill>
                <a:latin typeface="Arial" pitchFamily="34" charset="0"/>
              </a:defRPr>
            </a:lvl2pPr>
            <a:lvl3pPr marL="1143000" indent="-228600">
              <a:spcBef>
                <a:spcPct val="20000"/>
              </a:spcBef>
              <a:buClr>
                <a:schemeClr val="accent1"/>
              </a:buClr>
              <a:buFont typeface="Arial" pitchFamily="34" charset="0"/>
              <a:buChar char="•"/>
              <a:defRPr sz="2000">
                <a:solidFill>
                  <a:schemeClr val="tx1"/>
                </a:solidFill>
                <a:latin typeface="Arial" pitchFamily="34" charset="0"/>
              </a:defRPr>
            </a:lvl3pPr>
            <a:lvl4pPr marL="1600200" indent="-228600">
              <a:spcBef>
                <a:spcPct val="20000"/>
              </a:spcBef>
              <a:buClr>
                <a:schemeClr val="accent1"/>
              </a:buClr>
              <a:buFont typeface="Arial" pitchFamily="34" charset="0"/>
              <a:buChar char="–"/>
              <a:defRPr>
                <a:solidFill>
                  <a:schemeClr val="tx1"/>
                </a:solidFill>
                <a:latin typeface="Arial" pitchFamily="34" charset="0"/>
              </a:defRPr>
            </a:lvl4pPr>
            <a:lvl5pPr marL="2057400" indent="-228600">
              <a:spcBef>
                <a:spcPct val="20000"/>
              </a:spcBef>
              <a:buClr>
                <a:schemeClr val="accent1"/>
              </a:buClr>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9pPr>
          </a:lstStyle>
          <a:p>
            <a:pPr fontAlgn="auto">
              <a:lnSpc>
                <a:spcPct val="90000"/>
              </a:lnSpc>
              <a:spcBef>
                <a:spcPct val="0"/>
              </a:spcBef>
              <a:spcAft>
                <a:spcPts val="3000"/>
              </a:spcAft>
              <a:buClrTx/>
              <a:buFontTx/>
              <a:buNone/>
            </a:pPr>
            <a:r>
              <a:rPr lang="en-US" altLang="en-US" sz="2400" dirty="0" smtClean="0">
                <a:solidFill>
                  <a:srgbClr val="004A7D"/>
                </a:solidFill>
                <a:ea typeface="+mn-ea"/>
              </a:rPr>
              <a:t>Communicate now emergency messages</a:t>
            </a:r>
            <a:endParaRPr lang="en-US" altLang="en-US" sz="2400" dirty="0">
              <a:solidFill>
                <a:srgbClr val="004A7D"/>
              </a:solidFill>
              <a:ea typeface="+mn-ea"/>
            </a:endParaRPr>
          </a:p>
        </p:txBody>
      </p:sp>
      <p:sp>
        <p:nvSpPr>
          <p:cNvPr id="36" name="Title 1"/>
          <p:cNvSpPr>
            <a:spLocks noGrp="1"/>
          </p:cNvSpPr>
          <p:nvPr>
            <p:ph type="title"/>
          </p:nvPr>
        </p:nvSpPr>
        <p:spPr>
          <a:xfrm>
            <a:off x="449848" y="-2738388"/>
            <a:ext cx="8663815" cy="615553"/>
          </a:xfrm>
        </p:spPr>
        <p:txBody>
          <a:bodyPr/>
          <a:lstStyle/>
          <a:p>
            <a:pPr eaLnBrk="1" hangingPunct="1">
              <a:lnSpc>
                <a:spcPct val="90000"/>
              </a:lnSpc>
            </a:pPr>
            <a:endParaRPr lang="en-US" altLang="en-US" sz="4000" dirty="0" smtClean="0">
              <a:solidFill>
                <a:schemeClr val="bg1"/>
              </a:solidFill>
            </a:endParaRPr>
          </a:p>
        </p:txBody>
      </p:sp>
      <p:sp>
        <p:nvSpPr>
          <p:cNvPr id="38" name="Title 1"/>
          <p:cNvSpPr txBox="1">
            <a:spLocks/>
          </p:cNvSpPr>
          <p:nvPr/>
        </p:nvSpPr>
        <p:spPr>
          <a:xfrm>
            <a:off x="480185" y="381000"/>
            <a:ext cx="8663815" cy="615553"/>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600" b="1" kern="1200">
                <a:solidFill>
                  <a:schemeClr val="accent1"/>
                </a:solidFill>
                <a:latin typeface="+mj-lt"/>
                <a:ea typeface="+mj-ea"/>
                <a:cs typeface="+mj-cs"/>
              </a:defRPr>
            </a:lvl1pPr>
          </a:lstStyle>
          <a:p>
            <a:pPr fontAlgn="auto">
              <a:lnSpc>
                <a:spcPct val="90000"/>
              </a:lnSpc>
              <a:spcAft>
                <a:spcPts val="0"/>
              </a:spcAft>
            </a:pPr>
            <a:r>
              <a:rPr lang="en-US" altLang="en-US" sz="3600" dirty="0">
                <a:solidFill>
                  <a:srgbClr val="FFFFFF"/>
                </a:solidFill>
              </a:rPr>
              <a:t>Single view </a:t>
            </a:r>
            <a:r>
              <a:rPr lang="en-US" altLang="en-US" sz="3600" dirty="0" smtClean="0">
                <a:solidFill>
                  <a:srgbClr val="FFFFFF"/>
                </a:solidFill>
              </a:rPr>
              <a:t>of </a:t>
            </a:r>
            <a:r>
              <a:rPr lang="en-US" altLang="en-US" sz="3600" dirty="0">
                <a:solidFill>
                  <a:srgbClr val="FFFFFF"/>
                </a:solidFill>
              </a:rPr>
              <a:t>faculty, staff, and students</a:t>
            </a:r>
            <a:endParaRPr lang="en-US" altLang="en-US" sz="3600" dirty="0" smtClean="0">
              <a:solidFill>
                <a:srgbClr val="FFFFFF"/>
              </a:solidFill>
            </a:endParaRPr>
          </a:p>
        </p:txBody>
      </p:sp>
    </p:spTree>
    <p:extLst>
      <p:ext uri="{BB962C8B-B14F-4D97-AF65-F5344CB8AC3E}">
        <p14:creationId xmlns:p14="http://schemas.microsoft.com/office/powerpoint/2010/main" val="1833479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nodeType="afterGroup">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ppt_x"/>
                                          </p:val>
                                        </p:tav>
                                        <p:tav tm="100000">
                                          <p:val>
                                            <p:strVal val="#ppt_x"/>
                                          </p:val>
                                        </p:tav>
                                      </p:tavLst>
                                    </p:anim>
                                    <p:anim calcmode="lin" valueType="num">
                                      <p:cBhvr additive="base">
                                        <p:cTn id="24" dur="500" fill="hold"/>
                                        <p:tgtEl>
                                          <p:spTgt spid="35"/>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100" fill="hold"/>
                                        <p:tgtEl>
                                          <p:spTgt spid="13"/>
                                        </p:tgtEl>
                                        <p:attrNameLst>
                                          <p:attrName>ppt_w</p:attrName>
                                        </p:attrNameLst>
                                      </p:cBhvr>
                                      <p:tavLst>
                                        <p:tav tm="0">
                                          <p:val>
                                            <p:fltVal val="0"/>
                                          </p:val>
                                        </p:tav>
                                        <p:tav tm="100000">
                                          <p:val>
                                            <p:strVal val="#ppt_w"/>
                                          </p:val>
                                        </p:tav>
                                      </p:tavLst>
                                    </p:anim>
                                    <p:anim calcmode="lin" valueType="num">
                                      <p:cBhvr>
                                        <p:cTn id="29" dur="100" fill="hold"/>
                                        <p:tgtEl>
                                          <p:spTgt spid="13"/>
                                        </p:tgtEl>
                                        <p:attrNameLst>
                                          <p:attrName>ppt_h</p:attrName>
                                        </p:attrNameLst>
                                      </p:cBhvr>
                                      <p:tavLst>
                                        <p:tav tm="0">
                                          <p:val>
                                            <p:fltVal val="0"/>
                                          </p:val>
                                        </p:tav>
                                        <p:tav tm="100000">
                                          <p:val>
                                            <p:strVal val="#ppt_h"/>
                                          </p:val>
                                        </p:tav>
                                      </p:tavLst>
                                    </p:anim>
                                    <p:animEffect transition="in" filter="fade">
                                      <p:cBhvr>
                                        <p:cTn id="30" dur="100"/>
                                        <p:tgtEl>
                                          <p:spTgt spid="13"/>
                                        </p:tgtEl>
                                      </p:cBhvr>
                                    </p:animEffect>
                                  </p:childTnLst>
                                </p:cTn>
                              </p:par>
                            </p:childTnLst>
                          </p:cTn>
                        </p:par>
                        <p:par>
                          <p:cTn id="31" fill="hold" nodeType="afterGroup">
                            <p:stCondLst>
                              <p:cond delay="2600"/>
                            </p:stCondLst>
                            <p:childTnLst>
                              <p:par>
                                <p:cTn id="32" presetID="53" presetClass="entr" presetSubtype="16"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100" fill="hold"/>
                                        <p:tgtEl>
                                          <p:spTgt spid="11"/>
                                        </p:tgtEl>
                                        <p:attrNameLst>
                                          <p:attrName>ppt_w</p:attrName>
                                        </p:attrNameLst>
                                      </p:cBhvr>
                                      <p:tavLst>
                                        <p:tav tm="0">
                                          <p:val>
                                            <p:fltVal val="0"/>
                                          </p:val>
                                        </p:tav>
                                        <p:tav tm="100000">
                                          <p:val>
                                            <p:strVal val="#ppt_w"/>
                                          </p:val>
                                        </p:tav>
                                      </p:tavLst>
                                    </p:anim>
                                    <p:anim calcmode="lin" valueType="num">
                                      <p:cBhvr>
                                        <p:cTn id="35" dur="100" fill="hold"/>
                                        <p:tgtEl>
                                          <p:spTgt spid="11"/>
                                        </p:tgtEl>
                                        <p:attrNameLst>
                                          <p:attrName>ppt_h</p:attrName>
                                        </p:attrNameLst>
                                      </p:cBhvr>
                                      <p:tavLst>
                                        <p:tav tm="0">
                                          <p:val>
                                            <p:fltVal val="0"/>
                                          </p:val>
                                        </p:tav>
                                        <p:tav tm="100000">
                                          <p:val>
                                            <p:strVal val="#ppt_h"/>
                                          </p:val>
                                        </p:tav>
                                      </p:tavLst>
                                    </p:anim>
                                    <p:animEffect transition="in" filter="fade">
                                      <p:cBhvr>
                                        <p:cTn id="36" dur="100"/>
                                        <p:tgtEl>
                                          <p:spTgt spid="11"/>
                                        </p:tgtEl>
                                      </p:cBhvr>
                                    </p:animEffect>
                                  </p:childTnLst>
                                </p:cTn>
                              </p:par>
                            </p:childTnLst>
                          </p:cTn>
                        </p:par>
                        <p:par>
                          <p:cTn id="37" fill="hold" nodeType="afterGroup">
                            <p:stCondLst>
                              <p:cond delay="2700"/>
                            </p:stCondLst>
                            <p:childTnLst>
                              <p:par>
                                <p:cTn id="38" presetID="53" presetClass="entr" presetSubtype="16"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 fill="hold"/>
                                        <p:tgtEl>
                                          <p:spTgt spid="12"/>
                                        </p:tgtEl>
                                        <p:attrNameLst>
                                          <p:attrName>ppt_w</p:attrName>
                                        </p:attrNameLst>
                                      </p:cBhvr>
                                      <p:tavLst>
                                        <p:tav tm="0">
                                          <p:val>
                                            <p:fltVal val="0"/>
                                          </p:val>
                                        </p:tav>
                                        <p:tav tm="100000">
                                          <p:val>
                                            <p:strVal val="#ppt_w"/>
                                          </p:val>
                                        </p:tav>
                                      </p:tavLst>
                                    </p:anim>
                                    <p:anim calcmode="lin" valueType="num">
                                      <p:cBhvr>
                                        <p:cTn id="41" dur="100" fill="hold"/>
                                        <p:tgtEl>
                                          <p:spTgt spid="12"/>
                                        </p:tgtEl>
                                        <p:attrNameLst>
                                          <p:attrName>ppt_h</p:attrName>
                                        </p:attrNameLst>
                                      </p:cBhvr>
                                      <p:tavLst>
                                        <p:tav tm="0">
                                          <p:val>
                                            <p:fltVal val="0"/>
                                          </p:val>
                                        </p:tav>
                                        <p:tav tm="100000">
                                          <p:val>
                                            <p:strVal val="#ppt_h"/>
                                          </p:val>
                                        </p:tav>
                                      </p:tavLst>
                                    </p:anim>
                                    <p:animEffect transition="in" filter="fade">
                                      <p:cBhvr>
                                        <p:cTn id="42" dur="100"/>
                                        <p:tgtEl>
                                          <p:spTgt spid="12"/>
                                        </p:tgtEl>
                                      </p:cBhvr>
                                    </p:animEffect>
                                  </p:childTnLst>
                                </p:cTn>
                              </p:par>
                            </p:childTnLst>
                          </p:cTn>
                        </p:par>
                        <p:par>
                          <p:cTn id="43" fill="hold" nodeType="afterGroup">
                            <p:stCondLst>
                              <p:cond delay="2800"/>
                            </p:stCondLst>
                            <p:childTnLst>
                              <p:par>
                                <p:cTn id="44" presetID="5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100" fill="hold"/>
                                        <p:tgtEl>
                                          <p:spTgt spid="14"/>
                                        </p:tgtEl>
                                        <p:attrNameLst>
                                          <p:attrName>ppt_w</p:attrName>
                                        </p:attrNameLst>
                                      </p:cBhvr>
                                      <p:tavLst>
                                        <p:tav tm="0">
                                          <p:val>
                                            <p:fltVal val="0"/>
                                          </p:val>
                                        </p:tav>
                                        <p:tav tm="100000">
                                          <p:val>
                                            <p:strVal val="#ppt_w"/>
                                          </p:val>
                                        </p:tav>
                                      </p:tavLst>
                                    </p:anim>
                                    <p:anim calcmode="lin" valueType="num">
                                      <p:cBhvr>
                                        <p:cTn id="47" dur="100" fill="hold"/>
                                        <p:tgtEl>
                                          <p:spTgt spid="14"/>
                                        </p:tgtEl>
                                        <p:attrNameLst>
                                          <p:attrName>ppt_h</p:attrName>
                                        </p:attrNameLst>
                                      </p:cBhvr>
                                      <p:tavLst>
                                        <p:tav tm="0">
                                          <p:val>
                                            <p:fltVal val="0"/>
                                          </p:val>
                                        </p:tav>
                                        <p:tav tm="100000">
                                          <p:val>
                                            <p:strVal val="#ppt_h"/>
                                          </p:val>
                                        </p:tav>
                                      </p:tavLst>
                                    </p:anim>
                                    <p:animEffect transition="in" filter="fade">
                                      <p:cBhvr>
                                        <p:cTn id="48" dur="100"/>
                                        <p:tgtEl>
                                          <p:spTgt spid="14"/>
                                        </p:tgtEl>
                                      </p:cBhvr>
                                    </p:animEffect>
                                  </p:childTnLst>
                                </p:cTn>
                              </p:par>
                            </p:childTnLst>
                          </p:cTn>
                        </p:par>
                        <p:par>
                          <p:cTn id="49" fill="hold" nodeType="afterGroup">
                            <p:stCondLst>
                              <p:cond delay="2900"/>
                            </p:stCondLst>
                            <p:childTnLst>
                              <p:par>
                                <p:cTn id="50" presetID="53" presetClass="entr" presetSubtype="16"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100" fill="hold"/>
                                        <p:tgtEl>
                                          <p:spTgt spid="15"/>
                                        </p:tgtEl>
                                        <p:attrNameLst>
                                          <p:attrName>ppt_w</p:attrName>
                                        </p:attrNameLst>
                                      </p:cBhvr>
                                      <p:tavLst>
                                        <p:tav tm="0">
                                          <p:val>
                                            <p:fltVal val="0"/>
                                          </p:val>
                                        </p:tav>
                                        <p:tav tm="100000">
                                          <p:val>
                                            <p:strVal val="#ppt_w"/>
                                          </p:val>
                                        </p:tav>
                                      </p:tavLst>
                                    </p:anim>
                                    <p:anim calcmode="lin" valueType="num">
                                      <p:cBhvr>
                                        <p:cTn id="53" dur="100" fill="hold"/>
                                        <p:tgtEl>
                                          <p:spTgt spid="15"/>
                                        </p:tgtEl>
                                        <p:attrNameLst>
                                          <p:attrName>ppt_h</p:attrName>
                                        </p:attrNameLst>
                                      </p:cBhvr>
                                      <p:tavLst>
                                        <p:tav tm="0">
                                          <p:val>
                                            <p:fltVal val="0"/>
                                          </p:val>
                                        </p:tav>
                                        <p:tav tm="100000">
                                          <p:val>
                                            <p:strVal val="#ppt_h"/>
                                          </p:val>
                                        </p:tav>
                                      </p:tavLst>
                                    </p:anim>
                                    <p:animEffect transition="in" filter="fade">
                                      <p:cBhvr>
                                        <p:cTn id="54" dur="100"/>
                                        <p:tgtEl>
                                          <p:spTgt spid="15"/>
                                        </p:tgtEl>
                                      </p:cBhvr>
                                    </p:animEffect>
                                  </p:childTnLst>
                                </p:cTn>
                              </p:par>
                            </p:childTnLst>
                          </p:cTn>
                        </p:par>
                        <p:par>
                          <p:cTn id="55" fill="hold" nodeType="afterGroup">
                            <p:stCondLst>
                              <p:cond delay="3000"/>
                            </p:stCondLst>
                            <p:childTnLst>
                              <p:par>
                                <p:cTn id="56" presetID="53" presetClass="entr" presetSubtype="16" fill="hold"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100" fill="hold"/>
                                        <p:tgtEl>
                                          <p:spTgt spid="16"/>
                                        </p:tgtEl>
                                        <p:attrNameLst>
                                          <p:attrName>ppt_w</p:attrName>
                                        </p:attrNameLst>
                                      </p:cBhvr>
                                      <p:tavLst>
                                        <p:tav tm="0">
                                          <p:val>
                                            <p:fltVal val="0"/>
                                          </p:val>
                                        </p:tav>
                                        <p:tav tm="100000">
                                          <p:val>
                                            <p:strVal val="#ppt_w"/>
                                          </p:val>
                                        </p:tav>
                                      </p:tavLst>
                                    </p:anim>
                                    <p:anim calcmode="lin" valueType="num">
                                      <p:cBhvr>
                                        <p:cTn id="59" dur="100" fill="hold"/>
                                        <p:tgtEl>
                                          <p:spTgt spid="16"/>
                                        </p:tgtEl>
                                        <p:attrNameLst>
                                          <p:attrName>ppt_h</p:attrName>
                                        </p:attrNameLst>
                                      </p:cBhvr>
                                      <p:tavLst>
                                        <p:tav tm="0">
                                          <p:val>
                                            <p:fltVal val="0"/>
                                          </p:val>
                                        </p:tav>
                                        <p:tav tm="100000">
                                          <p:val>
                                            <p:strVal val="#ppt_h"/>
                                          </p:val>
                                        </p:tav>
                                      </p:tavLst>
                                    </p:anim>
                                    <p:animEffect transition="in" filter="fade">
                                      <p:cBhvr>
                                        <p:cTn id="60" dur="100"/>
                                        <p:tgtEl>
                                          <p:spTgt spid="16"/>
                                        </p:tgtEl>
                                      </p:cBhvr>
                                    </p:animEffect>
                                  </p:childTnLst>
                                </p:cTn>
                              </p:par>
                            </p:childTnLst>
                          </p:cTn>
                        </p:par>
                        <p:par>
                          <p:cTn id="61" fill="hold" nodeType="afterGroup">
                            <p:stCondLst>
                              <p:cond delay="3100"/>
                            </p:stCondLst>
                            <p:childTnLst>
                              <p:par>
                                <p:cTn id="62" presetID="53" presetClass="entr" presetSubtype="16" fill="hold" nodeType="afterEffect">
                                  <p:stCondLst>
                                    <p:cond delay="0"/>
                                  </p:stCondLst>
                                  <p:childTnLst>
                                    <p:set>
                                      <p:cBhvr>
                                        <p:cTn id="63" dur="1" fill="hold">
                                          <p:stCondLst>
                                            <p:cond delay="0"/>
                                          </p:stCondLst>
                                        </p:cTn>
                                        <p:tgtEl>
                                          <p:spTgt spid="17"/>
                                        </p:tgtEl>
                                        <p:attrNameLst>
                                          <p:attrName>style.visibility</p:attrName>
                                        </p:attrNameLst>
                                      </p:cBhvr>
                                      <p:to>
                                        <p:strVal val="visible"/>
                                      </p:to>
                                    </p:set>
                                    <p:anim calcmode="lin" valueType="num">
                                      <p:cBhvr>
                                        <p:cTn id="64" dur="100" fill="hold"/>
                                        <p:tgtEl>
                                          <p:spTgt spid="17"/>
                                        </p:tgtEl>
                                        <p:attrNameLst>
                                          <p:attrName>ppt_w</p:attrName>
                                        </p:attrNameLst>
                                      </p:cBhvr>
                                      <p:tavLst>
                                        <p:tav tm="0">
                                          <p:val>
                                            <p:fltVal val="0"/>
                                          </p:val>
                                        </p:tav>
                                        <p:tav tm="100000">
                                          <p:val>
                                            <p:strVal val="#ppt_w"/>
                                          </p:val>
                                        </p:tav>
                                      </p:tavLst>
                                    </p:anim>
                                    <p:anim calcmode="lin" valueType="num">
                                      <p:cBhvr>
                                        <p:cTn id="65" dur="100" fill="hold"/>
                                        <p:tgtEl>
                                          <p:spTgt spid="17"/>
                                        </p:tgtEl>
                                        <p:attrNameLst>
                                          <p:attrName>ppt_h</p:attrName>
                                        </p:attrNameLst>
                                      </p:cBhvr>
                                      <p:tavLst>
                                        <p:tav tm="0">
                                          <p:val>
                                            <p:fltVal val="0"/>
                                          </p:val>
                                        </p:tav>
                                        <p:tav tm="100000">
                                          <p:val>
                                            <p:strVal val="#ppt_h"/>
                                          </p:val>
                                        </p:tav>
                                      </p:tavLst>
                                    </p:anim>
                                    <p:animEffect transition="in" filter="fade">
                                      <p:cBhvr>
                                        <p:cTn id="66" dur="100"/>
                                        <p:tgtEl>
                                          <p:spTgt spid="17"/>
                                        </p:tgtEl>
                                      </p:cBhvr>
                                    </p:animEffect>
                                  </p:childTnLst>
                                </p:cTn>
                              </p:par>
                            </p:childTnLst>
                          </p:cTn>
                        </p:par>
                        <p:par>
                          <p:cTn id="67" fill="hold" nodeType="afterGroup">
                            <p:stCondLst>
                              <p:cond delay="3200"/>
                            </p:stCondLst>
                            <p:childTnLst>
                              <p:par>
                                <p:cTn id="68" presetID="53" presetClass="entr" presetSubtype="16" fill="hold" nodeType="after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p:cTn id="70" dur="100" fill="hold"/>
                                        <p:tgtEl>
                                          <p:spTgt spid="18"/>
                                        </p:tgtEl>
                                        <p:attrNameLst>
                                          <p:attrName>ppt_w</p:attrName>
                                        </p:attrNameLst>
                                      </p:cBhvr>
                                      <p:tavLst>
                                        <p:tav tm="0">
                                          <p:val>
                                            <p:fltVal val="0"/>
                                          </p:val>
                                        </p:tav>
                                        <p:tav tm="100000">
                                          <p:val>
                                            <p:strVal val="#ppt_w"/>
                                          </p:val>
                                        </p:tav>
                                      </p:tavLst>
                                    </p:anim>
                                    <p:anim calcmode="lin" valueType="num">
                                      <p:cBhvr>
                                        <p:cTn id="71" dur="100" fill="hold"/>
                                        <p:tgtEl>
                                          <p:spTgt spid="18"/>
                                        </p:tgtEl>
                                        <p:attrNameLst>
                                          <p:attrName>ppt_h</p:attrName>
                                        </p:attrNameLst>
                                      </p:cBhvr>
                                      <p:tavLst>
                                        <p:tav tm="0">
                                          <p:val>
                                            <p:fltVal val="0"/>
                                          </p:val>
                                        </p:tav>
                                        <p:tav tm="100000">
                                          <p:val>
                                            <p:strVal val="#ppt_h"/>
                                          </p:val>
                                        </p:tav>
                                      </p:tavLst>
                                    </p:anim>
                                    <p:animEffect transition="in" filter="fade">
                                      <p:cBhvr>
                                        <p:cTn id="72" dur="100"/>
                                        <p:tgtEl>
                                          <p:spTgt spid="18"/>
                                        </p:tgtEl>
                                      </p:cBhvr>
                                    </p:animEffect>
                                  </p:childTnLst>
                                </p:cTn>
                              </p:par>
                            </p:childTnLst>
                          </p:cTn>
                        </p:par>
                        <p:par>
                          <p:cTn id="73" fill="hold" nodeType="afterGroup">
                            <p:stCondLst>
                              <p:cond delay="3300"/>
                            </p:stCondLst>
                            <p:childTnLst>
                              <p:par>
                                <p:cTn id="74" presetID="53" presetClass="entr" presetSubtype="16" fill="hold" nodeType="afterEffect">
                                  <p:stCondLst>
                                    <p:cond delay="0"/>
                                  </p:stCondLst>
                                  <p:childTnLst>
                                    <p:set>
                                      <p:cBhvr>
                                        <p:cTn id="75" dur="1" fill="hold">
                                          <p:stCondLst>
                                            <p:cond delay="0"/>
                                          </p:stCondLst>
                                        </p:cTn>
                                        <p:tgtEl>
                                          <p:spTgt spid="19"/>
                                        </p:tgtEl>
                                        <p:attrNameLst>
                                          <p:attrName>style.visibility</p:attrName>
                                        </p:attrNameLst>
                                      </p:cBhvr>
                                      <p:to>
                                        <p:strVal val="visible"/>
                                      </p:to>
                                    </p:set>
                                    <p:anim calcmode="lin" valueType="num">
                                      <p:cBhvr>
                                        <p:cTn id="76" dur="100" fill="hold"/>
                                        <p:tgtEl>
                                          <p:spTgt spid="19"/>
                                        </p:tgtEl>
                                        <p:attrNameLst>
                                          <p:attrName>ppt_w</p:attrName>
                                        </p:attrNameLst>
                                      </p:cBhvr>
                                      <p:tavLst>
                                        <p:tav tm="0">
                                          <p:val>
                                            <p:fltVal val="0"/>
                                          </p:val>
                                        </p:tav>
                                        <p:tav tm="100000">
                                          <p:val>
                                            <p:strVal val="#ppt_w"/>
                                          </p:val>
                                        </p:tav>
                                      </p:tavLst>
                                    </p:anim>
                                    <p:anim calcmode="lin" valueType="num">
                                      <p:cBhvr>
                                        <p:cTn id="77" dur="100" fill="hold"/>
                                        <p:tgtEl>
                                          <p:spTgt spid="19"/>
                                        </p:tgtEl>
                                        <p:attrNameLst>
                                          <p:attrName>ppt_h</p:attrName>
                                        </p:attrNameLst>
                                      </p:cBhvr>
                                      <p:tavLst>
                                        <p:tav tm="0">
                                          <p:val>
                                            <p:fltVal val="0"/>
                                          </p:val>
                                        </p:tav>
                                        <p:tav tm="100000">
                                          <p:val>
                                            <p:strVal val="#ppt_h"/>
                                          </p:val>
                                        </p:tav>
                                      </p:tavLst>
                                    </p:anim>
                                    <p:animEffect transition="in" filter="fade">
                                      <p:cBhvr>
                                        <p:cTn id="78" dur="100"/>
                                        <p:tgtEl>
                                          <p:spTgt spid="19"/>
                                        </p:tgtEl>
                                      </p:cBhvr>
                                    </p:animEffect>
                                  </p:childTnLst>
                                </p:cTn>
                              </p:par>
                            </p:childTnLst>
                          </p:cTn>
                        </p:par>
                        <p:par>
                          <p:cTn id="79" fill="hold" nodeType="afterGroup">
                            <p:stCondLst>
                              <p:cond delay="3400"/>
                            </p:stCondLst>
                            <p:childTnLst>
                              <p:par>
                                <p:cTn id="80" presetID="53" presetClass="entr" presetSubtype="16" fill="hold" nodeType="afterEffect">
                                  <p:stCondLst>
                                    <p:cond delay="0"/>
                                  </p:stCondLst>
                                  <p:childTnLst>
                                    <p:set>
                                      <p:cBhvr>
                                        <p:cTn id="81" dur="1" fill="hold">
                                          <p:stCondLst>
                                            <p:cond delay="0"/>
                                          </p:stCondLst>
                                        </p:cTn>
                                        <p:tgtEl>
                                          <p:spTgt spid="20"/>
                                        </p:tgtEl>
                                        <p:attrNameLst>
                                          <p:attrName>style.visibility</p:attrName>
                                        </p:attrNameLst>
                                      </p:cBhvr>
                                      <p:to>
                                        <p:strVal val="visible"/>
                                      </p:to>
                                    </p:set>
                                    <p:anim calcmode="lin" valueType="num">
                                      <p:cBhvr>
                                        <p:cTn id="82" dur="100" fill="hold"/>
                                        <p:tgtEl>
                                          <p:spTgt spid="20"/>
                                        </p:tgtEl>
                                        <p:attrNameLst>
                                          <p:attrName>ppt_w</p:attrName>
                                        </p:attrNameLst>
                                      </p:cBhvr>
                                      <p:tavLst>
                                        <p:tav tm="0">
                                          <p:val>
                                            <p:fltVal val="0"/>
                                          </p:val>
                                        </p:tav>
                                        <p:tav tm="100000">
                                          <p:val>
                                            <p:strVal val="#ppt_w"/>
                                          </p:val>
                                        </p:tav>
                                      </p:tavLst>
                                    </p:anim>
                                    <p:anim calcmode="lin" valueType="num">
                                      <p:cBhvr>
                                        <p:cTn id="83" dur="100" fill="hold"/>
                                        <p:tgtEl>
                                          <p:spTgt spid="20"/>
                                        </p:tgtEl>
                                        <p:attrNameLst>
                                          <p:attrName>ppt_h</p:attrName>
                                        </p:attrNameLst>
                                      </p:cBhvr>
                                      <p:tavLst>
                                        <p:tav tm="0">
                                          <p:val>
                                            <p:fltVal val="0"/>
                                          </p:val>
                                        </p:tav>
                                        <p:tav tm="100000">
                                          <p:val>
                                            <p:strVal val="#ppt_h"/>
                                          </p:val>
                                        </p:tav>
                                      </p:tavLst>
                                    </p:anim>
                                    <p:animEffect transition="in" filter="fade">
                                      <p:cBhvr>
                                        <p:cTn id="84" dur="100"/>
                                        <p:tgtEl>
                                          <p:spTgt spid="20"/>
                                        </p:tgtEl>
                                      </p:cBhvr>
                                    </p:animEffect>
                                  </p:childTnLst>
                                </p:cTn>
                              </p:par>
                            </p:childTnLst>
                          </p:cTn>
                        </p:par>
                        <p:par>
                          <p:cTn id="85" fill="hold" nodeType="afterGroup">
                            <p:stCondLst>
                              <p:cond delay="3500"/>
                            </p:stCondLst>
                            <p:childTnLst>
                              <p:par>
                                <p:cTn id="86" presetID="53" presetClass="entr" presetSubtype="16" fill="hold" nodeType="afterEffect">
                                  <p:stCondLst>
                                    <p:cond delay="0"/>
                                  </p:stCondLst>
                                  <p:childTnLst>
                                    <p:set>
                                      <p:cBhvr>
                                        <p:cTn id="87" dur="1" fill="hold">
                                          <p:stCondLst>
                                            <p:cond delay="0"/>
                                          </p:stCondLst>
                                        </p:cTn>
                                        <p:tgtEl>
                                          <p:spTgt spid="21"/>
                                        </p:tgtEl>
                                        <p:attrNameLst>
                                          <p:attrName>style.visibility</p:attrName>
                                        </p:attrNameLst>
                                      </p:cBhvr>
                                      <p:to>
                                        <p:strVal val="visible"/>
                                      </p:to>
                                    </p:set>
                                    <p:anim calcmode="lin" valueType="num">
                                      <p:cBhvr>
                                        <p:cTn id="88" dur="100" fill="hold"/>
                                        <p:tgtEl>
                                          <p:spTgt spid="21"/>
                                        </p:tgtEl>
                                        <p:attrNameLst>
                                          <p:attrName>ppt_w</p:attrName>
                                        </p:attrNameLst>
                                      </p:cBhvr>
                                      <p:tavLst>
                                        <p:tav tm="0">
                                          <p:val>
                                            <p:fltVal val="0"/>
                                          </p:val>
                                        </p:tav>
                                        <p:tav tm="100000">
                                          <p:val>
                                            <p:strVal val="#ppt_w"/>
                                          </p:val>
                                        </p:tav>
                                      </p:tavLst>
                                    </p:anim>
                                    <p:anim calcmode="lin" valueType="num">
                                      <p:cBhvr>
                                        <p:cTn id="89" dur="100" fill="hold"/>
                                        <p:tgtEl>
                                          <p:spTgt spid="21"/>
                                        </p:tgtEl>
                                        <p:attrNameLst>
                                          <p:attrName>ppt_h</p:attrName>
                                        </p:attrNameLst>
                                      </p:cBhvr>
                                      <p:tavLst>
                                        <p:tav tm="0">
                                          <p:val>
                                            <p:fltVal val="0"/>
                                          </p:val>
                                        </p:tav>
                                        <p:tav tm="100000">
                                          <p:val>
                                            <p:strVal val="#ppt_h"/>
                                          </p:val>
                                        </p:tav>
                                      </p:tavLst>
                                    </p:anim>
                                    <p:animEffect transition="in" filter="fade">
                                      <p:cBhvr>
                                        <p:cTn id="90" dur="100"/>
                                        <p:tgtEl>
                                          <p:spTgt spid="21"/>
                                        </p:tgtEl>
                                      </p:cBhvr>
                                    </p:animEffect>
                                  </p:childTnLst>
                                </p:cTn>
                              </p:par>
                            </p:childTnLst>
                          </p:cTn>
                        </p:par>
                        <p:par>
                          <p:cTn id="91" fill="hold" nodeType="afterGroup">
                            <p:stCondLst>
                              <p:cond delay="3600"/>
                            </p:stCondLst>
                            <p:childTnLst>
                              <p:par>
                                <p:cTn id="92" presetID="53" presetClass="entr" presetSubtype="16" fill="hold" nodeType="afterEffect">
                                  <p:stCondLst>
                                    <p:cond delay="0"/>
                                  </p:stCondLst>
                                  <p:childTnLst>
                                    <p:set>
                                      <p:cBhvr>
                                        <p:cTn id="93" dur="1" fill="hold">
                                          <p:stCondLst>
                                            <p:cond delay="0"/>
                                          </p:stCondLst>
                                        </p:cTn>
                                        <p:tgtEl>
                                          <p:spTgt spid="22"/>
                                        </p:tgtEl>
                                        <p:attrNameLst>
                                          <p:attrName>style.visibility</p:attrName>
                                        </p:attrNameLst>
                                      </p:cBhvr>
                                      <p:to>
                                        <p:strVal val="visible"/>
                                      </p:to>
                                    </p:set>
                                    <p:anim calcmode="lin" valueType="num">
                                      <p:cBhvr>
                                        <p:cTn id="94" dur="100" fill="hold"/>
                                        <p:tgtEl>
                                          <p:spTgt spid="22"/>
                                        </p:tgtEl>
                                        <p:attrNameLst>
                                          <p:attrName>ppt_w</p:attrName>
                                        </p:attrNameLst>
                                      </p:cBhvr>
                                      <p:tavLst>
                                        <p:tav tm="0">
                                          <p:val>
                                            <p:fltVal val="0"/>
                                          </p:val>
                                        </p:tav>
                                        <p:tav tm="100000">
                                          <p:val>
                                            <p:strVal val="#ppt_w"/>
                                          </p:val>
                                        </p:tav>
                                      </p:tavLst>
                                    </p:anim>
                                    <p:anim calcmode="lin" valueType="num">
                                      <p:cBhvr>
                                        <p:cTn id="95" dur="100" fill="hold"/>
                                        <p:tgtEl>
                                          <p:spTgt spid="22"/>
                                        </p:tgtEl>
                                        <p:attrNameLst>
                                          <p:attrName>ppt_h</p:attrName>
                                        </p:attrNameLst>
                                      </p:cBhvr>
                                      <p:tavLst>
                                        <p:tav tm="0">
                                          <p:val>
                                            <p:fltVal val="0"/>
                                          </p:val>
                                        </p:tav>
                                        <p:tav tm="100000">
                                          <p:val>
                                            <p:strVal val="#ppt_h"/>
                                          </p:val>
                                        </p:tav>
                                      </p:tavLst>
                                    </p:anim>
                                    <p:animEffect transition="in" filter="fade">
                                      <p:cBhvr>
                                        <p:cTn id="96" dur="100"/>
                                        <p:tgtEl>
                                          <p:spTgt spid="22"/>
                                        </p:tgtEl>
                                      </p:cBhvr>
                                    </p:animEffect>
                                  </p:childTnLst>
                                </p:cTn>
                              </p:par>
                            </p:childTnLst>
                          </p:cTn>
                        </p:par>
                        <p:par>
                          <p:cTn id="97" fill="hold" nodeType="afterGroup">
                            <p:stCondLst>
                              <p:cond delay="3700"/>
                            </p:stCondLst>
                            <p:childTnLst>
                              <p:par>
                                <p:cTn id="98" presetID="53" presetClass="entr" presetSubtype="16" fill="hold" nodeType="afterEffect">
                                  <p:stCondLst>
                                    <p:cond delay="0"/>
                                  </p:stCondLst>
                                  <p:childTnLst>
                                    <p:set>
                                      <p:cBhvr>
                                        <p:cTn id="99" dur="1" fill="hold">
                                          <p:stCondLst>
                                            <p:cond delay="0"/>
                                          </p:stCondLst>
                                        </p:cTn>
                                        <p:tgtEl>
                                          <p:spTgt spid="23"/>
                                        </p:tgtEl>
                                        <p:attrNameLst>
                                          <p:attrName>style.visibility</p:attrName>
                                        </p:attrNameLst>
                                      </p:cBhvr>
                                      <p:to>
                                        <p:strVal val="visible"/>
                                      </p:to>
                                    </p:set>
                                    <p:anim calcmode="lin" valueType="num">
                                      <p:cBhvr>
                                        <p:cTn id="100" dur="100" fill="hold"/>
                                        <p:tgtEl>
                                          <p:spTgt spid="23"/>
                                        </p:tgtEl>
                                        <p:attrNameLst>
                                          <p:attrName>ppt_w</p:attrName>
                                        </p:attrNameLst>
                                      </p:cBhvr>
                                      <p:tavLst>
                                        <p:tav tm="0">
                                          <p:val>
                                            <p:fltVal val="0"/>
                                          </p:val>
                                        </p:tav>
                                        <p:tav tm="100000">
                                          <p:val>
                                            <p:strVal val="#ppt_w"/>
                                          </p:val>
                                        </p:tav>
                                      </p:tavLst>
                                    </p:anim>
                                    <p:anim calcmode="lin" valueType="num">
                                      <p:cBhvr>
                                        <p:cTn id="101" dur="100" fill="hold"/>
                                        <p:tgtEl>
                                          <p:spTgt spid="23"/>
                                        </p:tgtEl>
                                        <p:attrNameLst>
                                          <p:attrName>ppt_h</p:attrName>
                                        </p:attrNameLst>
                                      </p:cBhvr>
                                      <p:tavLst>
                                        <p:tav tm="0">
                                          <p:val>
                                            <p:fltVal val="0"/>
                                          </p:val>
                                        </p:tav>
                                        <p:tav tm="100000">
                                          <p:val>
                                            <p:strVal val="#ppt_h"/>
                                          </p:val>
                                        </p:tav>
                                      </p:tavLst>
                                    </p:anim>
                                    <p:animEffect transition="in" filter="fade">
                                      <p:cBhvr>
                                        <p:cTn id="102" dur="100"/>
                                        <p:tgtEl>
                                          <p:spTgt spid="23"/>
                                        </p:tgtEl>
                                      </p:cBhvr>
                                    </p:animEffect>
                                  </p:childTnLst>
                                </p:cTn>
                              </p:par>
                            </p:childTnLst>
                          </p:cTn>
                        </p:par>
                        <p:par>
                          <p:cTn id="103" fill="hold" nodeType="afterGroup">
                            <p:stCondLst>
                              <p:cond delay="3800"/>
                            </p:stCondLst>
                            <p:childTnLst>
                              <p:par>
                                <p:cTn id="104" presetID="53" presetClass="entr" presetSubtype="16" fill="hold" nodeType="afterEffect">
                                  <p:stCondLst>
                                    <p:cond delay="0"/>
                                  </p:stCondLst>
                                  <p:childTnLst>
                                    <p:set>
                                      <p:cBhvr>
                                        <p:cTn id="105" dur="1" fill="hold">
                                          <p:stCondLst>
                                            <p:cond delay="0"/>
                                          </p:stCondLst>
                                        </p:cTn>
                                        <p:tgtEl>
                                          <p:spTgt spid="24"/>
                                        </p:tgtEl>
                                        <p:attrNameLst>
                                          <p:attrName>style.visibility</p:attrName>
                                        </p:attrNameLst>
                                      </p:cBhvr>
                                      <p:to>
                                        <p:strVal val="visible"/>
                                      </p:to>
                                    </p:set>
                                    <p:anim calcmode="lin" valueType="num">
                                      <p:cBhvr>
                                        <p:cTn id="106" dur="100" fill="hold"/>
                                        <p:tgtEl>
                                          <p:spTgt spid="24"/>
                                        </p:tgtEl>
                                        <p:attrNameLst>
                                          <p:attrName>ppt_w</p:attrName>
                                        </p:attrNameLst>
                                      </p:cBhvr>
                                      <p:tavLst>
                                        <p:tav tm="0">
                                          <p:val>
                                            <p:fltVal val="0"/>
                                          </p:val>
                                        </p:tav>
                                        <p:tav tm="100000">
                                          <p:val>
                                            <p:strVal val="#ppt_w"/>
                                          </p:val>
                                        </p:tav>
                                      </p:tavLst>
                                    </p:anim>
                                    <p:anim calcmode="lin" valueType="num">
                                      <p:cBhvr>
                                        <p:cTn id="107" dur="100" fill="hold"/>
                                        <p:tgtEl>
                                          <p:spTgt spid="24"/>
                                        </p:tgtEl>
                                        <p:attrNameLst>
                                          <p:attrName>ppt_h</p:attrName>
                                        </p:attrNameLst>
                                      </p:cBhvr>
                                      <p:tavLst>
                                        <p:tav tm="0">
                                          <p:val>
                                            <p:fltVal val="0"/>
                                          </p:val>
                                        </p:tav>
                                        <p:tav tm="100000">
                                          <p:val>
                                            <p:strVal val="#ppt_h"/>
                                          </p:val>
                                        </p:tav>
                                      </p:tavLst>
                                    </p:anim>
                                    <p:animEffect transition="in" filter="fade">
                                      <p:cBhvr>
                                        <p:cTn id="108" dur="100"/>
                                        <p:tgtEl>
                                          <p:spTgt spid="24"/>
                                        </p:tgtEl>
                                      </p:cBhvr>
                                    </p:animEffect>
                                  </p:childTnLst>
                                </p:cTn>
                              </p:par>
                            </p:childTnLst>
                          </p:cTn>
                        </p:par>
                        <p:par>
                          <p:cTn id="109" fill="hold" nodeType="afterGroup">
                            <p:stCondLst>
                              <p:cond delay="3900"/>
                            </p:stCondLst>
                            <p:childTnLst>
                              <p:par>
                                <p:cTn id="110" presetID="53" presetClass="entr" presetSubtype="16" fill="hold" nodeType="afterEffect">
                                  <p:stCondLst>
                                    <p:cond delay="0"/>
                                  </p:stCondLst>
                                  <p:childTnLst>
                                    <p:set>
                                      <p:cBhvr>
                                        <p:cTn id="111" dur="1" fill="hold">
                                          <p:stCondLst>
                                            <p:cond delay="0"/>
                                          </p:stCondLst>
                                        </p:cTn>
                                        <p:tgtEl>
                                          <p:spTgt spid="25"/>
                                        </p:tgtEl>
                                        <p:attrNameLst>
                                          <p:attrName>style.visibility</p:attrName>
                                        </p:attrNameLst>
                                      </p:cBhvr>
                                      <p:to>
                                        <p:strVal val="visible"/>
                                      </p:to>
                                    </p:set>
                                    <p:anim calcmode="lin" valueType="num">
                                      <p:cBhvr>
                                        <p:cTn id="112" dur="100" fill="hold"/>
                                        <p:tgtEl>
                                          <p:spTgt spid="25"/>
                                        </p:tgtEl>
                                        <p:attrNameLst>
                                          <p:attrName>ppt_w</p:attrName>
                                        </p:attrNameLst>
                                      </p:cBhvr>
                                      <p:tavLst>
                                        <p:tav tm="0">
                                          <p:val>
                                            <p:fltVal val="0"/>
                                          </p:val>
                                        </p:tav>
                                        <p:tav tm="100000">
                                          <p:val>
                                            <p:strVal val="#ppt_w"/>
                                          </p:val>
                                        </p:tav>
                                      </p:tavLst>
                                    </p:anim>
                                    <p:anim calcmode="lin" valueType="num">
                                      <p:cBhvr>
                                        <p:cTn id="113" dur="100" fill="hold"/>
                                        <p:tgtEl>
                                          <p:spTgt spid="25"/>
                                        </p:tgtEl>
                                        <p:attrNameLst>
                                          <p:attrName>ppt_h</p:attrName>
                                        </p:attrNameLst>
                                      </p:cBhvr>
                                      <p:tavLst>
                                        <p:tav tm="0">
                                          <p:val>
                                            <p:fltVal val="0"/>
                                          </p:val>
                                        </p:tav>
                                        <p:tav tm="100000">
                                          <p:val>
                                            <p:strVal val="#ppt_h"/>
                                          </p:val>
                                        </p:tav>
                                      </p:tavLst>
                                    </p:anim>
                                    <p:animEffect transition="in" filter="fade">
                                      <p:cBhvr>
                                        <p:cTn id="114" dur="100"/>
                                        <p:tgtEl>
                                          <p:spTgt spid="25"/>
                                        </p:tgtEl>
                                      </p:cBhvr>
                                    </p:animEffect>
                                  </p:childTnLst>
                                </p:cTn>
                              </p:par>
                            </p:childTnLst>
                          </p:cTn>
                        </p:par>
                        <p:par>
                          <p:cTn id="115" fill="hold" nodeType="afterGroup">
                            <p:stCondLst>
                              <p:cond delay="4000"/>
                            </p:stCondLst>
                            <p:childTnLst>
                              <p:par>
                                <p:cTn id="116" presetID="53" presetClass="entr" presetSubtype="16"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 calcmode="lin" valueType="num">
                                      <p:cBhvr>
                                        <p:cTn id="118" dur="100" fill="hold"/>
                                        <p:tgtEl>
                                          <p:spTgt spid="26"/>
                                        </p:tgtEl>
                                        <p:attrNameLst>
                                          <p:attrName>ppt_w</p:attrName>
                                        </p:attrNameLst>
                                      </p:cBhvr>
                                      <p:tavLst>
                                        <p:tav tm="0">
                                          <p:val>
                                            <p:fltVal val="0"/>
                                          </p:val>
                                        </p:tav>
                                        <p:tav tm="100000">
                                          <p:val>
                                            <p:strVal val="#ppt_w"/>
                                          </p:val>
                                        </p:tav>
                                      </p:tavLst>
                                    </p:anim>
                                    <p:anim calcmode="lin" valueType="num">
                                      <p:cBhvr>
                                        <p:cTn id="119" dur="100" fill="hold"/>
                                        <p:tgtEl>
                                          <p:spTgt spid="26"/>
                                        </p:tgtEl>
                                        <p:attrNameLst>
                                          <p:attrName>ppt_h</p:attrName>
                                        </p:attrNameLst>
                                      </p:cBhvr>
                                      <p:tavLst>
                                        <p:tav tm="0">
                                          <p:val>
                                            <p:fltVal val="0"/>
                                          </p:val>
                                        </p:tav>
                                        <p:tav tm="100000">
                                          <p:val>
                                            <p:strVal val="#ppt_h"/>
                                          </p:val>
                                        </p:tav>
                                      </p:tavLst>
                                    </p:anim>
                                    <p:animEffect transition="in" filter="fade">
                                      <p:cBhvr>
                                        <p:cTn id="120" dur="100"/>
                                        <p:tgtEl>
                                          <p:spTgt spid="26"/>
                                        </p:tgtEl>
                                      </p:cBhvr>
                                    </p:animEffect>
                                  </p:childTnLst>
                                </p:cTn>
                              </p:par>
                            </p:childTnLst>
                          </p:cTn>
                        </p:par>
                        <p:par>
                          <p:cTn id="121" fill="hold" nodeType="afterGroup">
                            <p:stCondLst>
                              <p:cond delay="4100"/>
                            </p:stCondLst>
                            <p:childTnLst>
                              <p:par>
                                <p:cTn id="122" presetID="53" presetClass="entr" presetSubtype="16" fill="hold" nodeType="afterEffect">
                                  <p:stCondLst>
                                    <p:cond delay="0"/>
                                  </p:stCondLst>
                                  <p:childTnLst>
                                    <p:set>
                                      <p:cBhvr>
                                        <p:cTn id="123" dur="1" fill="hold">
                                          <p:stCondLst>
                                            <p:cond delay="0"/>
                                          </p:stCondLst>
                                        </p:cTn>
                                        <p:tgtEl>
                                          <p:spTgt spid="27"/>
                                        </p:tgtEl>
                                        <p:attrNameLst>
                                          <p:attrName>style.visibility</p:attrName>
                                        </p:attrNameLst>
                                      </p:cBhvr>
                                      <p:to>
                                        <p:strVal val="visible"/>
                                      </p:to>
                                    </p:set>
                                    <p:anim calcmode="lin" valueType="num">
                                      <p:cBhvr>
                                        <p:cTn id="124" dur="100" fill="hold"/>
                                        <p:tgtEl>
                                          <p:spTgt spid="27"/>
                                        </p:tgtEl>
                                        <p:attrNameLst>
                                          <p:attrName>ppt_w</p:attrName>
                                        </p:attrNameLst>
                                      </p:cBhvr>
                                      <p:tavLst>
                                        <p:tav tm="0">
                                          <p:val>
                                            <p:fltVal val="0"/>
                                          </p:val>
                                        </p:tav>
                                        <p:tav tm="100000">
                                          <p:val>
                                            <p:strVal val="#ppt_w"/>
                                          </p:val>
                                        </p:tav>
                                      </p:tavLst>
                                    </p:anim>
                                    <p:anim calcmode="lin" valueType="num">
                                      <p:cBhvr>
                                        <p:cTn id="125" dur="100" fill="hold"/>
                                        <p:tgtEl>
                                          <p:spTgt spid="27"/>
                                        </p:tgtEl>
                                        <p:attrNameLst>
                                          <p:attrName>ppt_h</p:attrName>
                                        </p:attrNameLst>
                                      </p:cBhvr>
                                      <p:tavLst>
                                        <p:tav tm="0">
                                          <p:val>
                                            <p:fltVal val="0"/>
                                          </p:val>
                                        </p:tav>
                                        <p:tav tm="100000">
                                          <p:val>
                                            <p:strVal val="#ppt_h"/>
                                          </p:val>
                                        </p:tav>
                                      </p:tavLst>
                                    </p:anim>
                                    <p:animEffect transition="in" filter="fade">
                                      <p:cBhvr>
                                        <p:cTn id="126" dur="100"/>
                                        <p:tgtEl>
                                          <p:spTgt spid="27"/>
                                        </p:tgtEl>
                                      </p:cBhvr>
                                    </p:animEffect>
                                  </p:childTnLst>
                                </p:cTn>
                              </p:par>
                            </p:childTnLst>
                          </p:cTn>
                        </p:par>
                        <p:par>
                          <p:cTn id="127" fill="hold" nodeType="afterGroup">
                            <p:stCondLst>
                              <p:cond delay="4200"/>
                            </p:stCondLst>
                            <p:childTnLst>
                              <p:par>
                                <p:cTn id="128" presetID="53" presetClass="entr" presetSubtype="16" fill="hold" nodeType="afterEffect">
                                  <p:stCondLst>
                                    <p:cond delay="0"/>
                                  </p:stCondLst>
                                  <p:childTnLst>
                                    <p:set>
                                      <p:cBhvr>
                                        <p:cTn id="129" dur="1" fill="hold">
                                          <p:stCondLst>
                                            <p:cond delay="0"/>
                                          </p:stCondLst>
                                        </p:cTn>
                                        <p:tgtEl>
                                          <p:spTgt spid="28"/>
                                        </p:tgtEl>
                                        <p:attrNameLst>
                                          <p:attrName>style.visibility</p:attrName>
                                        </p:attrNameLst>
                                      </p:cBhvr>
                                      <p:to>
                                        <p:strVal val="visible"/>
                                      </p:to>
                                    </p:set>
                                    <p:anim calcmode="lin" valueType="num">
                                      <p:cBhvr>
                                        <p:cTn id="130" dur="100" fill="hold"/>
                                        <p:tgtEl>
                                          <p:spTgt spid="28"/>
                                        </p:tgtEl>
                                        <p:attrNameLst>
                                          <p:attrName>ppt_w</p:attrName>
                                        </p:attrNameLst>
                                      </p:cBhvr>
                                      <p:tavLst>
                                        <p:tav tm="0">
                                          <p:val>
                                            <p:fltVal val="0"/>
                                          </p:val>
                                        </p:tav>
                                        <p:tav tm="100000">
                                          <p:val>
                                            <p:strVal val="#ppt_w"/>
                                          </p:val>
                                        </p:tav>
                                      </p:tavLst>
                                    </p:anim>
                                    <p:anim calcmode="lin" valueType="num">
                                      <p:cBhvr>
                                        <p:cTn id="131" dur="100" fill="hold"/>
                                        <p:tgtEl>
                                          <p:spTgt spid="28"/>
                                        </p:tgtEl>
                                        <p:attrNameLst>
                                          <p:attrName>ppt_h</p:attrName>
                                        </p:attrNameLst>
                                      </p:cBhvr>
                                      <p:tavLst>
                                        <p:tav tm="0">
                                          <p:val>
                                            <p:fltVal val="0"/>
                                          </p:val>
                                        </p:tav>
                                        <p:tav tm="100000">
                                          <p:val>
                                            <p:strVal val="#ppt_h"/>
                                          </p:val>
                                        </p:tav>
                                      </p:tavLst>
                                    </p:anim>
                                    <p:animEffect transition="in" filter="fade">
                                      <p:cBhvr>
                                        <p:cTn id="132" dur="100"/>
                                        <p:tgtEl>
                                          <p:spTgt spid="28"/>
                                        </p:tgtEl>
                                      </p:cBhvr>
                                    </p:animEffect>
                                  </p:childTnLst>
                                </p:cTn>
                              </p:par>
                            </p:childTnLst>
                          </p:cTn>
                        </p:par>
                        <p:par>
                          <p:cTn id="133" fill="hold" nodeType="afterGroup">
                            <p:stCondLst>
                              <p:cond delay="4300"/>
                            </p:stCondLst>
                            <p:childTnLst>
                              <p:par>
                                <p:cTn id="134" presetID="53" presetClass="entr" presetSubtype="16" fill="hold" nodeType="afterEffect">
                                  <p:stCondLst>
                                    <p:cond delay="0"/>
                                  </p:stCondLst>
                                  <p:childTnLst>
                                    <p:set>
                                      <p:cBhvr>
                                        <p:cTn id="135" dur="1" fill="hold">
                                          <p:stCondLst>
                                            <p:cond delay="0"/>
                                          </p:stCondLst>
                                        </p:cTn>
                                        <p:tgtEl>
                                          <p:spTgt spid="29"/>
                                        </p:tgtEl>
                                        <p:attrNameLst>
                                          <p:attrName>style.visibility</p:attrName>
                                        </p:attrNameLst>
                                      </p:cBhvr>
                                      <p:to>
                                        <p:strVal val="visible"/>
                                      </p:to>
                                    </p:set>
                                    <p:anim calcmode="lin" valueType="num">
                                      <p:cBhvr>
                                        <p:cTn id="136" dur="100" fill="hold"/>
                                        <p:tgtEl>
                                          <p:spTgt spid="29"/>
                                        </p:tgtEl>
                                        <p:attrNameLst>
                                          <p:attrName>ppt_w</p:attrName>
                                        </p:attrNameLst>
                                      </p:cBhvr>
                                      <p:tavLst>
                                        <p:tav tm="0">
                                          <p:val>
                                            <p:fltVal val="0"/>
                                          </p:val>
                                        </p:tav>
                                        <p:tav tm="100000">
                                          <p:val>
                                            <p:strVal val="#ppt_w"/>
                                          </p:val>
                                        </p:tav>
                                      </p:tavLst>
                                    </p:anim>
                                    <p:anim calcmode="lin" valueType="num">
                                      <p:cBhvr>
                                        <p:cTn id="137" dur="100" fill="hold"/>
                                        <p:tgtEl>
                                          <p:spTgt spid="29"/>
                                        </p:tgtEl>
                                        <p:attrNameLst>
                                          <p:attrName>ppt_h</p:attrName>
                                        </p:attrNameLst>
                                      </p:cBhvr>
                                      <p:tavLst>
                                        <p:tav tm="0">
                                          <p:val>
                                            <p:fltVal val="0"/>
                                          </p:val>
                                        </p:tav>
                                        <p:tav tm="100000">
                                          <p:val>
                                            <p:strVal val="#ppt_h"/>
                                          </p:val>
                                        </p:tav>
                                      </p:tavLst>
                                    </p:anim>
                                    <p:animEffect transition="in" filter="fade">
                                      <p:cBhvr>
                                        <p:cTn id="138" dur="100"/>
                                        <p:tgtEl>
                                          <p:spTgt spid="29"/>
                                        </p:tgtEl>
                                      </p:cBhvr>
                                    </p:animEffect>
                                  </p:childTnLst>
                                </p:cTn>
                              </p:par>
                            </p:childTnLst>
                          </p:cTn>
                        </p:par>
                        <p:par>
                          <p:cTn id="139" fill="hold" nodeType="afterGroup">
                            <p:stCondLst>
                              <p:cond delay="4400"/>
                            </p:stCondLst>
                            <p:childTnLst>
                              <p:par>
                                <p:cTn id="140" presetID="53" presetClass="entr" presetSubtype="16" fill="hold" nodeType="afterEffect">
                                  <p:stCondLst>
                                    <p:cond delay="0"/>
                                  </p:stCondLst>
                                  <p:childTnLst>
                                    <p:set>
                                      <p:cBhvr>
                                        <p:cTn id="141" dur="1" fill="hold">
                                          <p:stCondLst>
                                            <p:cond delay="0"/>
                                          </p:stCondLst>
                                        </p:cTn>
                                        <p:tgtEl>
                                          <p:spTgt spid="30"/>
                                        </p:tgtEl>
                                        <p:attrNameLst>
                                          <p:attrName>style.visibility</p:attrName>
                                        </p:attrNameLst>
                                      </p:cBhvr>
                                      <p:to>
                                        <p:strVal val="visible"/>
                                      </p:to>
                                    </p:set>
                                    <p:anim calcmode="lin" valueType="num">
                                      <p:cBhvr>
                                        <p:cTn id="142" dur="100" fill="hold"/>
                                        <p:tgtEl>
                                          <p:spTgt spid="30"/>
                                        </p:tgtEl>
                                        <p:attrNameLst>
                                          <p:attrName>ppt_w</p:attrName>
                                        </p:attrNameLst>
                                      </p:cBhvr>
                                      <p:tavLst>
                                        <p:tav tm="0">
                                          <p:val>
                                            <p:fltVal val="0"/>
                                          </p:val>
                                        </p:tav>
                                        <p:tav tm="100000">
                                          <p:val>
                                            <p:strVal val="#ppt_w"/>
                                          </p:val>
                                        </p:tav>
                                      </p:tavLst>
                                    </p:anim>
                                    <p:anim calcmode="lin" valueType="num">
                                      <p:cBhvr>
                                        <p:cTn id="143" dur="100" fill="hold"/>
                                        <p:tgtEl>
                                          <p:spTgt spid="30"/>
                                        </p:tgtEl>
                                        <p:attrNameLst>
                                          <p:attrName>ppt_h</p:attrName>
                                        </p:attrNameLst>
                                      </p:cBhvr>
                                      <p:tavLst>
                                        <p:tav tm="0">
                                          <p:val>
                                            <p:fltVal val="0"/>
                                          </p:val>
                                        </p:tav>
                                        <p:tav tm="100000">
                                          <p:val>
                                            <p:strVal val="#ppt_h"/>
                                          </p:val>
                                        </p:tav>
                                      </p:tavLst>
                                    </p:anim>
                                    <p:animEffect transition="in" filter="fade">
                                      <p:cBhvr>
                                        <p:cTn id="144" dur="100"/>
                                        <p:tgtEl>
                                          <p:spTgt spid="30"/>
                                        </p:tgtEl>
                                      </p:cBhvr>
                                    </p:animEffect>
                                  </p:childTnLst>
                                </p:cTn>
                              </p:par>
                            </p:childTnLst>
                          </p:cTn>
                        </p:par>
                        <p:par>
                          <p:cTn id="145" fill="hold" nodeType="afterGroup">
                            <p:stCondLst>
                              <p:cond delay="4500"/>
                            </p:stCondLst>
                            <p:childTnLst>
                              <p:par>
                                <p:cTn id="146" presetID="53" presetClass="entr" presetSubtype="16" fill="hold" nodeType="afterEffect">
                                  <p:stCondLst>
                                    <p:cond delay="0"/>
                                  </p:stCondLst>
                                  <p:childTnLst>
                                    <p:set>
                                      <p:cBhvr>
                                        <p:cTn id="147" dur="1" fill="hold">
                                          <p:stCondLst>
                                            <p:cond delay="0"/>
                                          </p:stCondLst>
                                        </p:cTn>
                                        <p:tgtEl>
                                          <p:spTgt spid="31"/>
                                        </p:tgtEl>
                                        <p:attrNameLst>
                                          <p:attrName>style.visibility</p:attrName>
                                        </p:attrNameLst>
                                      </p:cBhvr>
                                      <p:to>
                                        <p:strVal val="visible"/>
                                      </p:to>
                                    </p:set>
                                    <p:anim calcmode="lin" valueType="num">
                                      <p:cBhvr>
                                        <p:cTn id="148" dur="100" fill="hold"/>
                                        <p:tgtEl>
                                          <p:spTgt spid="31"/>
                                        </p:tgtEl>
                                        <p:attrNameLst>
                                          <p:attrName>ppt_w</p:attrName>
                                        </p:attrNameLst>
                                      </p:cBhvr>
                                      <p:tavLst>
                                        <p:tav tm="0">
                                          <p:val>
                                            <p:fltVal val="0"/>
                                          </p:val>
                                        </p:tav>
                                        <p:tav tm="100000">
                                          <p:val>
                                            <p:strVal val="#ppt_w"/>
                                          </p:val>
                                        </p:tav>
                                      </p:tavLst>
                                    </p:anim>
                                    <p:anim calcmode="lin" valueType="num">
                                      <p:cBhvr>
                                        <p:cTn id="149" dur="100" fill="hold"/>
                                        <p:tgtEl>
                                          <p:spTgt spid="31"/>
                                        </p:tgtEl>
                                        <p:attrNameLst>
                                          <p:attrName>ppt_h</p:attrName>
                                        </p:attrNameLst>
                                      </p:cBhvr>
                                      <p:tavLst>
                                        <p:tav tm="0">
                                          <p:val>
                                            <p:fltVal val="0"/>
                                          </p:val>
                                        </p:tav>
                                        <p:tav tm="100000">
                                          <p:val>
                                            <p:strVal val="#ppt_h"/>
                                          </p:val>
                                        </p:tav>
                                      </p:tavLst>
                                    </p:anim>
                                    <p:animEffect transition="in" filter="fade">
                                      <p:cBhvr>
                                        <p:cTn id="150" dur="100"/>
                                        <p:tgtEl>
                                          <p:spTgt spid="31"/>
                                        </p:tgtEl>
                                      </p:cBhvr>
                                    </p:animEffect>
                                  </p:childTnLst>
                                </p:cTn>
                              </p:par>
                            </p:childTnLst>
                          </p:cTn>
                        </p:par>
                        <p:par>
                          <p:cTn id="151" fill="hold" nodeType="afterGroup">
                            <p:stCondLst>
                              <p:cond delay="4600"/>
                            </p:stCondLst>
                            <p:childTnLst>
                              <p:par>
                                <p:cTn id="152" presetID="53" presetClass="entr" presetSubtype="16" fill="hold" nodeType="afterEffect">
                                  <p:stCondLst>
                                    <p:cond delay="0"/>
                                  </p:stCondLst>
                                  <p:childTnLst>
                                    <p:set>
                                      <p:cBhvr>
                                        <p:cTn id="153" dur="1" fill="hold">
                                          <p:stCondLst>
                                            <p:cond delay="0"/>
                                          </p:stCondLst>
                                        </p:cTn>
                                        <p:tgtEl>
                                          <p:spTgt spid="32"/>
                                        </p:tgtEl>
                                        <p:attrNameLst>
                                          <p:attrName>style.visibility</p:attrName>
                                        </p:attrNameLst>
                                      </p:cBhvr>
                                      <p:to>
                                        <p:strVal val="visible"/>
                                      </p:to>
                                    </p:set>
                                    <p:anim calcmode="lin" valueType="num">
                                      <p:cBhvr>
                                        <p:cTn id="154" dur="100" fill="hold"/>
                                        <p:tgtEl>
                                          <p:spTgt spid="32"/>
                                        </p:tgtEl>
                                        <p:attrNameLst>
                                          <p:attrName>ppt_w</p:attrName>
                                        </p:attrNameLst>
                                      </p:cBhvr>
                                      <p:tavLst>
                                        <p:tav tm="0">
                                          <p:val>
                                            <p:fltVal val="0"/>
                                          </p:val>
                                        </p:tav>
                                        <p:tav tm="100000">
                                          <p:val>
                                            <p:strVal val="#ppt_w"/>
                                          </p:val>
                                        </p:tav>
                                      </p:tavLst>
                                    </p:anim>
                                    <p:anim calcmode="lin" valueType="num">
                                      <p:cBhvr>
                                        <p:cTn id="155" dur="100" fill="hold"/>
                                        <p:tgtEl>
                                          <p:spTgt spid="32"/>
                                        </p:tgtEl>
                                        <p:attrNameLst>
                                          <p:attrName>ppt_h</p:attrName>
                                        </p:attrNameLst>
                                      </p:cBhvr>
                                      <p:tavLst>
                                        <p:tav tm="0">
                                          <p:val>
                                            <p:fltVal val="0"/>
                                          </p:val>
                                        </p:tav>
                                        <p:tav tm="100000">
                                          <p:val>
                                            <p:strVal val="#ppt_h"/>
                                          </p:val>
                                        </p:tav>
                                      </p:tavLst>
                                    </p:anim>
                                    <p:animEffect transition="in" filter="fade">
                                      <p:cBhvr>
                                        <p:cTn id="156" dur="100"/>
                                        <p:tgtEl>
                                          <p:spTgt spid="32"/>
                                        </p:tgtEl>
                                      </p:cBhvr>
                                    </p:animEffect>
                                  </p:childTnLst>
                                </p:cTn>
                              </p:par>
                            </p:childTnLst>
                          </p:cTn>
                        </p:par>
                        <p:par>
                          <p:cTn id="157" fill="hold" nodeType="afterGroup">
                            <p:stCondLst>
                              <p:cond delay="4700"/>
                            </p:stCondLst>
                            <p:childTnLst>
                              <p:par>
                                <p:cTn id="158" presetID="53" presetClass="entr" presetSubtype="16" fill="hold" nodeType="afterEffect">
                                  <p:stCondLst>
                                    <p:cond delay="0"/>
                                  </p:stCondLst>
                                  <p:childTnLst>
                                    <p:set>
                                      <p:cBhvr>
                                        <p:cTn id="159" dur="1" fill="hold">
                                          <p:stCondLst>
                                            <p:cond delay="0"/>
                                          </p:stCondLst>
                                        </p:cTn>
                                        <p:tgtEl>
                                          <p:spTgt spid="33"/>
                                        </p:tgtEl>
                                        <p:attrNameLst>
                                          <p:attrName>style.visibility</p:attrName>
                                        </p:attrNameLst>
                                      </p:cBhvr>
                                      <p:to>
                                        <p:strVal val="visible"/>
                                      </p:to>
                                    </p:set>
                                    <p:anim calcmode="lin" valueType="num">
                                      <p:cBhvr>
                                        <p:cTn id="160" dur="100" fill="hold"/>
                                        <p:tgtEl>
                                          <p:spTgt spid="33"/>
                                        </p:tgtEl>
                                        <p:attrNameLst>
                                          <p:attrName>ppt_w</p:attrName>
                                        </p:attrNameLst>
                                      </p:cBhvr>
                                      <p:tavLst>
                                        <p:tav tm="0">
                                          <p:val>
                                            <p:fltVal val="0"/>
                                          </p:val>
                                        </p:tav>
                                        <p:tav tm="100000">
                                          <p:val>
                                            <p:strVal val="#ppt_w"/>
                                          </p:val>
                                        </p:tav>
                                      </p:tavLst>
                                    </p:anim>
                                    <p:anim calcmode="lin" valueType="num">
                                      <p:cBhvr>
                                        <p:cTn id="161" dur="100" fill="hold"/>
                                        <p:tgtEl>
                                          <p:spTgt spid="33"/>
                                        </p:tgtEl>
                                        <p:attrNameLst>
                                          <p:attrName>ppt_h</p:attrName>
                                        </p:attrNameLst>
                                      </p:cBhvr>
                                      <p:tavLst>
                                        <p:tav tm="0">
                                          <p:val>
                                            <p:fltVal val="0"/>
                                          </p:val>
                                        </p:tav>
                                        <p:tav tm="100000">
                                          <p:val>
                                            <p:strVal val="#ppt_h"/>
                                          </p:val>
                                        </p:tav>
                                      </p:tavLst>
                                    </p:anim>
                                    <p:animEffect transition="in" filter="fade">
                                      <p:cBhvr>
                                        <p:cTn id="162" dur="100"/>
                                        <p:tgtEl>
                                          <p:spTgt spid="33"/>
                                        </p:tgtEl>
                                      </p:cBhvr>
                                    </p:animEffect>
                                  </p:childTnLst>
                                </p:cTn>
                              </p:par>
                            </p:childTnLst>
                          </p:cTn>
                        </p:par>
                        <p:par>
                          <p:cTn id="163" fill="hold" nodeType="afterGroup">
                            <p:stCondLst>
                              <p:cond delay="4800"/>
                            </p:stCondLst>
                            <p:childTnLst>
                              <p:par>
                                <p:cTn id="164" presetID="53" presetClass="entr" presetSubtype="16" fill="hold" nodeType="afterEffect">
                                  <p:stCondLst>
                                    <p:cond delay="0"/>
                                  </p:stCondLst>
                                  <p:childTnLst>
                                    <p:set>
                                      <p:cBhvr>
                                        <p:cTn id="165" dur="1" fill="hold">
                                          <p:stCondLst>
                                            <p:cond delay="0"/>
                                          </p:stCondLst>
                                        </p:cTn>
                                        <p:tgtEl>
                                          <p:spTgt spid="34"/>
                                        </p:tgtEl>
                                        <p:attrNameLst>
                                          <p:attrName>style.visibility</p:attrName>
                                        </p:attrNameLst>
                                      </p:cBhvr>
                                      <p:to>
                                        <p:strVal val="visible"/>
                                      </p:to>
                                    </p:set>
                                    <p:anim calcmode="lin" valueType="num">
                                      <p:cBhvr>
                                        <p:cTn id="166" dur="100" fill="hold"/>
                                        <p:tgtEl>
                                          <p:spTgt spid="34"/>
                                        </p:tgtEl>
                                        <p:attrNameLst>
                                          <p:attrName>ppt_w</p:attrName>
                                        </p:attrNameLst>
                                      </p:cBhvr>
                                      <p:tavLst>
                                        <p:tav tm="0">
                                          <p:val>
                                            <p:fltVal val="0"/>
                                          </p:val>
                                        </p:tav>
                                        <p:tav tm="100000">
                                          <p:val>
                                            <p:strVal val="#ppt_w"/>
                                          </p:val>
                                        </p:tav>
                                      </p:tavLst>
                                    </p:anim>
                                    <p:anim calcmode="lin" valueType="num">
                                      <p:cBhvr>
                                        <p:cTn id="167" dur="100" fill="hold"/>
                                        <p:tgtEl>
                                          <p:spTgt spid="34"/>
                                        </p:tgtEl>
                                        <p:attrNameLst>
                                          <p:attrName>ppt_h</p:attrName>
                                        </p:attrNameLst>
                                      </p:cBhvr>
                                      <p:tavLst>
                                        <p:tav tm="0">
                                          <p:val>
                                            <p:fltVal val="0"/>
                                          </p:val>
                                        </p:tav>
                                        <p:tav tm="100000">
                                          <p:val>
                                            <p:strVal val="#ppt_h"/>
                                          </p:val>
                                        </p:tav>
                                      </p:tavLst>
                                    </p:anim>
                                    <p:animEffect transition="in" filter="fade">
                                      <p:cBhvr>
                                        <p:cTn id="168" dur="1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p:txBody>
          <a:bodyPr/>
          <a:lstStyle/>
          <a:p>
            <a:pPr eaLnBrk="1" hangingPunct="1">
              <a:defRPr/>
            </a:pPr>
            <a:r>
              <a:rPr lang="en-US" sz="2000" dirty="0" smtClean="0"/>
              <a:t>Pre travel briefings and information for health, safety, culture, transportation and security</a:t>
            </a:r>
          </a:p>
          <a:p>
            <a:pPr marL="0" indent="0" eaLnBrk="1" hangingPunct="1">
              <a:buNone/>
              <a:defRPr/>
            </a:pPr>
            <a:endParaRPr lang="en-US" sz="1100" dirty="0" smtClean="0"/>
          </a:p>
          <a:p>
            <a:pPr eaLnBrk="1" hangingPunct="1">
              <a:defRPr/>
            </a:pPr>
            <a:r>
              <a:rPr lang="en-US" sz="2000" dirty="0" smtClean="0"/>
              <a:t>Include parents in the preparation process to greatest extent possible; content specifically developed for parents</a:t>
            </a:r>
          </a:p>
          <a:p>
            <a:pPr marL="457200" lvl="1" indent="0" eaLnBrk="1" hangingPunct="1">
              <a:buNone/>
              <a:defRPr/>
            </a:pPr>
            <a:endParaRPr lang="en-US" sz="1100" dirty="0" smtClean="0"/>
          </a:p>
          <a:p>
            <a:pPr eaLnBrk="1" hangingPunct="1">
              <a:defRPr/>
            </a:pPr>
            <a:r>
              <a:rPr lang="en-US" sz="2000" dirty="0" smtClean="0"/>
              <a:t>Acquire and verify international contact details for students</a:t>
            </a:r>
          </a:p>
          <a:p>
            <a:pPr eaLnBrk="1" hangingPunct="1">
              <a:defRPr/>
            </a:pPr>
            <a:endParaRPr lang="en-US" sz="1400" dirty="0" smtClean="0"/>
          </a:p>
          <a:p>
            <a:pPr eaLnBrk="1" hangingPunct="1">
              <a:defRPr/>
            </a:pPr>
            <a:r>
              <a:rPr lang="en-US" sz="2000" dirty="0" smtClean="0"/>
              <a:t>Use social media to monitor</a:t>
            </a:r>
          </a:p>
          <a:p>
            <a:pPr marL="0" indent="0" eaLnBrk="1" hangingPunct="1">
              <a:buNone/>
              <a:defRPr/>
            </a:pPr>
            <a:endParaRPr lang="en-US" sz="1200" dirty="0" smtClean="0"/>
          </a:p>
          <a:p>
            <a:pPr eaLnBrk="1" hangingPunct="1">
              <a:defRPr/>
            </a:pPr>
            <a:r>
              <a:rPr lang="en-US" sz="2000" dirty="0" smtClean="0"/>
              <a:t>Implement scholastic based insurance and assistance – verify coverage</a:t>
            </a:r>
          </a:p>
          <a:p>
            <a:pPr eaLnBrk="1" hangingPunct="1">
              <a:defRPr/>
            </a:pPr>
            <a:endParaRPr lang="en-US" sz="1200" dirty="0" smtClean="0"/>
          </a:p>
          <a:p>
            <a:pPr eaLnBrk="1" hangingPunct="1">
              <a:defRPr/>
            </a:pPr>
            <a:r>
              <a:rPr lang="en-US" sz="2000" dirty="0" smtClean="0"/>
              <a:t>Create crisis management team, plan and practice</a:t>
            </a:r>
          </a:p>
          <a:p>
            <a:pPr eaLnBrk="1" hangingPunct="1">
              <a:defRPr/>
            </a:pPr>
            <a:endParaRPr lang="en-US" sz="1200" dirty="0" smtClean="0"/>
          </a:p>
          <a:p>
            <a:pPr eaLnBrk="1" hangingPunct="1">
              <a:defRPr/>
            </a:pPr>
            <a:r>
              <a:rPr lang="en-US" sz="2000" dirty="0" smtClean="0"/>
              <a:t>Implement travel and expense policy to the extent possible</a:t>
            </a:r>
          </a:p>
          <a:p>
            <a:pPr eaLnBrk="1" hangingPunct="1">
              <a:defRPr/>
            </a:pPr>
            <a:endParaRPr lang="en-US" sz="2000" dirty="0"/>
          </a:p>
        </p:txBody>
      </p:sp>
      <p:sp>
        <p:nvSpPr>
          <p:cNvPr id="4" name="Rectangle 2"/>
          <p:cNvSpPr>
            <a:spLocks noGrp="1" noChangeArrowheads="1"/>
          </p:cNvSpPr>
          <p:nvPr>
            <p:ph type="title"/>
          </p:nvPr>
        </p:nvSpPr>
        <p:spPr/>
        <p:txBody>
          <a:bodyPr/>
          <a:lstStyle/>
          <a:p>
            <a:pPr eaLnBrk="1" hangingPunct="1">
              <a:defRPr/>
            </a:pPr>
            <a:r>
              <a:rPr lang="en-US" sz="3600" b="0" dirty="0" smtClean="0"/>
              <a:t>Best Practices in TRM in Higher Ed</a:t>
            </a:r>
            <a:endParaRPr lang="en-US" sz="3600" b="0" dirty="0"/>
          </a:p>
        </p:txBody>
      </p:sp>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sponsoringyoungpeople.org/wp-content/uploads/2013/11/university-of-tulsa_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2590800"/>
            <a:ext cx="3657600" cy="24390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lstStyle/>
          <a:p>
            <a:r>
              <a:rPr lang="en-US" sz="2400" dirty="0" smtClean="0"/>
              <a:t>Located in Tulsa, Oklahoma, Private, Not-for-Profit</a:t>
            </a:r>
          </a:p>
          <a:p>
            <a:endParaRPr lang="en-US" sz="1800" dirty="0" smtClean="0"/>
          </a:p>
          <a:p>
            <a:r>
              <a:rPr lang="en-US" sz="2400" dirty="0" smtClean="0"/>
              <a:t>FY16 Operating Budget: $200 Million</a:t>
            </a:r>
          </a:p>
          <a:p>
            <a:pPr marL="0" indent="0">
              <a:buNone/>
            </a:pPr>
            <a:endParaRPr lang="en-US" sz="1600" dirty="0" smtClean="0"/>
          </a:p>
          <a:p>
            <a:r>
              <a:rPr lang="en-US" sz="2400" dirty="0" smtClean="0"/>
              <a:t>300+ Acres, 200+ Buildings</a:t>
            </a:r>
            <a:endParaRPr lang="en-US" sz="2400" dirty="0"/>
          </a:p>
          <a:p>
            <a:endParaRPr lang="en-US" sz="2000" dirty="0" smtClean="0"/>
          </a:p>
          <a:p>
            <a:r>
              <a:rPr lang="en-US" sz="2400" dirty="0" smtClean="0"/>
              <a:t>Total Enrollment: 4682</a:t>
            </a:r>
          </a:p>
          <a:p>
            <a:endParaRPr lang="en-US" sz="2000" dirty="0" smtClean="0"/>
          </a:p>
          <a:p>
            <a:r>
              <a:rPr lang="en-US" sz="2400" dirty="0" smtClean="0"/>
              <a:t>Total Employment: 1345</a:t>
            </a:r>
          </a:p>
          <a:p>
            <a:pPr marL="0" indent="0">
              <a:buNone/>
            </a:pPr>
            <a:endParaRPr lang="en-US" sz="2000" dirty="0" smtClean="0"/>
          </a:p>
          <a:p>
            <a:r>
              <a:rPr lang="en-US" sz="2400" dirty="0" smtClean="0"/>
              <a:t>3 campus locations – 250+ acres, 3,278,590 sq. feet</a:t>
            </a:r>
            <a:endParaRPr lang="en-US" sz="2400" dirty="0"/>
          </a:p>
        </p:txBody>
      </p:sp>
      <p:sp>
        <p:nvSpPr>
          <p:cNvPr id="3" name="Title 2"/>
          <p:cNvSpPr>
            <a:spLocks noGrp="1"/>
          </p:cNvSpPr>
          <p:nvPr>
            <p:ph type="title"/>
          </p:nvPr>
        </p:nvSpPr>
        <p:spPr/>
        <p:txBody>
          <a:bodyPr/>
          <a:lstStyle/>
          <a:p>
            <a:r>
              <a:rPr lang="en-US" dirty="0" smtClean="0"/>
              <a:t>University of Tulsa Overview</a:t>
            </a:r>
            <a:endParaRPr lang="en-US" dirty="0"/>
          </a:p>
        </p:txBody>
      </p:sp>
      <p:sp>
        <p:nvSpPr>
          <p:cNvPr id="5" name="AutoShape 2" descr="data:image/jpeg;base64,/9j/4AAQSkZJRgABAQAAAQABAAD/2wCEAAkGBxITEhUUExQVFhQXGBgYFxcYGBgaFxwXFxgXFxwYGBoaHSggGB0lHBUYITEhJSkrLi4vFx8zODMsNygtLisBCgoKDg0OGxAQGzQkICQwLCwsLC8sNCwsLCwsLC8sLCwsLCwsLCwsLCwsLCwsLCwsLCwsLCwsLCwsLCwsLCwsLP/AABEIALcBEwMBIgACEQEDEQH/xAAcAAABBQEBAQAAAAAAAAAAAAAEAAIDBQYBBwj/xABHEAABAwIEAgYGBQoEBgMAAAABAAIRAyEEEjFBBVEGEyJhcYEykaGx0fAUQpLB4QcVI0NSU2KT0vEzcoKyFiREo9PiY4PC/8QAGQEAAwEBAQAAAAAAAAAAAAAAAAECAwQF/8QAKhEAAgIBAwQCAgEFAQAAAAAAAAECESEDEjEEE0FRImEy8HEUgZGhsSP/2gAMAwEAAhEDEQA/APRajjuu0mko7EYWdE2nhyAutaiow2OyANU9KjquOpxsnMzIcrWBUSU6c6BGU2WSw+imAXPKVmqidaLJLoSUFnCUiYSAUdYGExEgM6LoCCovKJz2Q1Qk7HlRPqQVKdFF1aENizqTKE4BdhFhQ0BNcyV1gO6RJ5IAEr0RoFDVDvIIuo0lSZLQrUqIcbKynTnVF4anBU7aY5LrWolOwUKFicZTosdUquDGNElx0G33oPg/SLC4vP8AR6oqFkZgAQRMwYIFjBv3IDpxw12I4fiaTTDywubsMzCHgE7A5Y81iPyB4BwoYjEk2qPZTaO6kC4nzNWP9KzND1dcTcycgBQuLqSAGpLq4QgDhXC1OSRYENV4aJQGIr5rBTcROiDo1I1C3hHFmUnmht0k/ITdJaWRQS3EyO9RiqUNTY5de4jcKNq8F2/IY2qCntDRoVVmon06qb0vQt5aU6kHxRTUHQOYKam0hc8jVBIXU0LqiyqEuOCRKjfUCaEco0YmfJShgUba45pHEtTyxWkTQuwoRXkJ4ekMekmykSiwHLiYancVxhPIoAemOLthZSSuoAhNQDVdbVB3T3MBXOqHJGAyRVq4g72PuWA/ITVnhbRGlWoPXlP3r0UsEGy8y/IDWJ4a8RMYl4/7VB33owGaPSntCc1w5rhKjqVGj0i0eJAQBMkgn8UoN9KtSHjUYPvQr+k2CGuKw/8ANZ8UgLZJUdTphgB/1VE+Dgfchn9POHD/AKgHwZUPuaix0aRJZJ35RuHD9Y8+FKr97Vi+I9LX4zFNBxVahhBMUcO1zKr9ABUq2yzcnLIAEa9pK0Pa+aPXKlMHVQ1MOCh8JxKkcjKb8/YDmnMXEsByyXHUzzMqWpXPyVolIzbRK2iAISQnXD5KSrZIW5DTO4KiqUfFGtZyhMquAudUo6mcFOGMleaCfTYuvqklSMpE3hbuTSyY7c4J6Do09SKY93JVppkcvWisPXOh9axnHyjWL8MODk19aNim0xCfC57SZrTIqjiU1rgFI1p5nzTzKreuCdrB6gB0T2U27wpddk19EFPueBbPJ0UQFIIUbKcbrrqY5KXJexpEi4T3KPqxPJSmUWM4H9xXYUZc7ZMJdyTEEQldCudGms3Xev706YWEgrJflIq4lmHbUw9Z9IMdFTLAJDoAN+R/3K/fVIsCVnumzi/CPaZILmSAP4gfeESi9rYQktyR5ZiuMY12uMxUH9mrU97DZVeSph6ZFN9RrCZIY6oxswBJbaTAA8hyWlZhALAvJ5dgD3WVX0jw2WiTfwJB+4LlTleWdbUawjPvx+bWrP8Am6w/eox1euen/LcT/uVPCeLLfaY7i1DmD648qfxcn/T40qO8qbfvJVMa8LgxF0u2HcLg42f1lT7LB7mqbA1XOc4ZnEQDeN5nQKj65XPATLnH+Ea+JUyiki4zbkg9zu8+RReAr0abqjqmZzTSqBpBh2YgDs5mmHRO2kpvW3I+HwTeopvcQ9/VNyvc58NkAU3EiDEl0ZR3uCyg/kma6n4tFvQ47TpYjCVcLTY6kAKZcSKc1KjXAsLiDkF50vlkkzJ9M4VinPpB1R1Nz7lxpzlF5AuSbNiZXguGp06ktqOZQpmLguzEZcolrA7OLF2mrje69LOPwOFwQwrcU14yVCKlu3qS0Foie1G5N9SvRjqpHmODZrm8Xom4qNISXgTeI1gIZ1jmjQtc6I8ikn3l6F22fSjqHh6lH9GJ3U5rDmmddyN1zxnM6XGIwYZw3CJbSG+vchDWcNdE9uJ7wrktRkLYgvqgoqoy8vUoamJOxULqyIac/ITnHwFMxZClZiiTsq7Onhy0elH0ZLUkWprDmuGqAqwFSvqWhZdijVaoacSORSbWB3PmgW1yN1NTquN4lEtKkCnbJn1XDS4UYxMc0jVdyAUVV5RBXhpf5FL2FtxI7/Yh31p3Q2Zdc4LVaaTM3NtExrHmmuxDuagLk0uWigiHJkzHwndYhsyWZNwQlIJzje6z/TjEPbhXGnrmZa5kTfT17q3zKj6YCcOQTAzNnn7NFnrRS05P6NdF3qRX2Ymi+oRJMc9B7oVf0hz9S+XEiLXMerMfcj+paLS+eQJ9fegOOEGg4EGRvB07148ZPcj15JbWYTxURcpagMackZheCVYlzQ3/ADua33leiq8nnO/BUmmTeFGVo28M/wDkpfb+AQuK4XIs+mT3PH3wnuQtrKqk6fJaHo4JJnLp9bSZ8VQPw72OAcInzB8CNVf8AFzb6vdz71nqfizTS/JF6AbAhgO8EfFQcSrFjXVGZQ9sEeg682JBmfNECnOsj7JHshBcfpltN99tbRrznuXJB/JHbOPxZmMRiDJPPfvN5SxFYOjQch4380E+SVNlgXXbR5ZC56Smpl0WeB4lJVgD6hc+Ug5ZlvTTAn9cLEj0X7f6V0dNcFtWn/RU/pWuBXZqwSUjS+YCpOE8do4ieqfJabggh3jB271YNrzoVO1+Ct68oIjXT3KOVS4XjDn4ytQIbkp06bg68kvmQdosFZYjEBjXOdYNBJ8AJWkTOTROuhyDwOPp1WNfTcC1zQ4c4cJEjZEZlZBKHqUvEWQwcuhyTQ0yUFS9cOSFzJZ0NJgnRPnUvXWQmdLOk4JgptEhKRcosyWZUSPJWU470gq0K7mtaHAinqbCJJt3hwv3LUXWE6RPacTVmxBYP+2wrHqdRwhcTo6XSWpOpErunFXag0eLyfuCP6KcZqVnODgAP0jxebl4MeQdCxlIjMbj2/FXnQioBXgHUP8A/wAH7lz6XUTlNJs6dbpoRg2kb3OqrpI79AZ0zNmTG/P2eas2kKr6SsnDvkfs/wC4Lr13elL+GcOgv/SP8oyVSlTaOy0GdmglVPHHTSfIymPX5KwdRdoMvdLXE/7roHitEig8nJpHolp8pK8HTxJZPfnmDwZDh1pdcRFxqBeY77C+0o2rXP1Q0d5GY+38ELQnIAJ9L22t6pXXYssIDW7AgkT7DuvQfJ5yJRiagF3+cAD2OQlSs+/aBtqWg+9F/SHVBcMBGpjbkQIlC08S+m62V06WFwYtqmmDQNThxcIANpjTxjY+HNWfAx2o2LD37jmhKbCa3oZMwbbUa3iPDRWXBTlq7ei7XTVveEtR/Fj018kXFMAfXEd7W/CUDx4jqKn6QG2wHcRJAVi6tzdSHK/PzVZ0gczqakFslsQ0G/j5Llg/kjrnH4vJiKWusKSs4xKha2e+FK7TbRegzySJtIkT8EkmudH9lxOwLihiXG+3z7FZMrQ2YJ5x4gX9c+SqcGZEKxqZuqcGki7bAEzqdh3e1RWSlhWT4DHNaQabnsJtIJm9tZndddxis0dW2pUY0E2D3DXWwO6pMPXcwi99Y7+RneyYyoXFzpHmbm8W5q1aFZZU+KvpTlcR3SQLHu9aBqY97iS5xIOxJja0eQ9SHqv7V06ng3ukgbevuTDktODdIq+GcXUnwSIuJEcoPzYLZN6fYl7AW5Wk6nKD5i/3Lz/BcNe+To0EA3E76DU+iZI0kcwrgvbTgEgWAE+aNzXAKK5Z7dwrGdbRp1CAC9jXEbAkSYRYeO5ebYLp5ToUxRLZcxmVrmnMwuGhOkN9eifh/wApLMzBUYYA7bgb5riQNIvMTZaqaoyad4PSM/gs90j6U/RohjX7EcuZnu+dCsZivynPFSWMaWCeyQZcJMHNNrRaCsvxziTcQ41LNcbkwb22id59imUl4Gkz0/gXThtesWBhDNiQLd53/utf1vgvn7CYinRLXZ2VHNcPRzgiROYFwExoQRqN5XodH8otAAdiq4w28NEye1adhpzPLVJNeSnu8Fr066RdRRLKdTLXJYQALhuYTJjszf2rHHpliz+tePDKq3pXxRuJrmq2WyGDKf4eZG6BZUAB1nWC2x9t/GFMpei4r2aBvSfGOn9O8RfWPd4KpqcRq1Hl7nFzjcuJkmBA17gAgqdRxmAT4bb35JUCbW1+Qs3b5NFUcoKZxJ2U798ptd3ZZPIyDzlQyQO23lYiJHcDqoatUTaYkyD90FJRp2hubaphOH4gaZlgykWlpyn1hXHB+L1X12Me95BnVxOjSR6XeFQCu2BbtexWnR2u12JYAYnNFgb5Hazt5Jasnsf8MelFb1nyjZNcIgPLe8Fg9gCr+LsJo1Jqtf2TsAY+Ktuo3Iv3gfBAcYww6p5AggHS3rsvI02tyPY1E9rMVhGfot9UDiWyWzy1lx37ypMTjXU2gAeR+CBx+LOWm5pExccrr1lFnkuSDaEhw3kHUNP3SgCSZMmxOhA+T4LuAxbn1KTSP2gTzmSEPiHua94HMqlF2S5KrLjCMmodoDdzuDzJVjwqnNcWzWdoBzbe8Kto4tjHkzILR6wFadG3B1Yansu0MH6uhsstRNRb+jXSackvs0QoONm03iOeT1jt3/BC8WouFJ9TIHdWC8te0FhyGS14m7bXGsIqtQmZNYnvM6AfxIPimKP0eqzq6lmPEmIhwIn26dy49NKzv1W9tfv/AA84x+L6yo+oGMZncXZGAhgJvDRJgX5lMe5s9n0dp1PjCcaLczRMgwd92gwbC6mDKYbFw/NyGXKDGszmkaRpuvUPFoFdEpIu3IJIFRb8P4d1ji1j2l2pEVI19Q1HqVw3o7W2yDzeN0B0MoH6RuJa7n3cl6Jh8Jfu7xP3rj1+onB0jt0OnjNW2YlnQ3EO7UtPfJJ2+HtTv+BsQTMN+e+F6RR4YAZFvM+6YTqlEi7mtPeFy/1+p9HT/Qw9v9/seV8U6OupEOquYwEkAXie6BNkNQw9NtusZt+38EX0npurYmo7q+yDlbY6NtPmZUNPheb6jW+P9l6Om3KKbeTz9SCUnX7/AKGUmMbMVWXJP1o7WoiE1xD3XLXbyPhCnb0bm+aiPHN/SjMP0fLbCrhxN4zuHn6Kp2ZyjjBVfQKesFdGBp8h7to+Tqrn8ynevh/tu/pXfzKf32H+27+lRcjKplM3B0+UetNq4Jh2J84V4eCOGtah/M/9UvzIf32H/mfgj5BUilGAoj6jj5/guNwjeQ1Hq39ivm8BJ/XUPtn7mpfmI/vqH2z/AEpfIfy9FbSDW6a94H3qBzC5xLzPLw8vFXP5kP77D/zD/SuHgpH67Dj/AFn+lFyFUisns5J7J1HnPjqoDlZDhmaQQZbc99twRY+Ku/zIf32H+27+lNq8EdB/T4b7bv6ELcNbyor8XpuEOLyP8g+KHONw/wDH9j/2Voej7z+vwp/+x39Cb/ww8/r8N/Mf/wCNaOKNNiZV/TaH7L/5bf6lLg+J0mvDmh2YTEsAEwd81keOi7/32HP+p/8A40NxHg1Sk0EZahO1MPMDmZaABslSGoeSep0nxAPpGNjlk6aITHdI8Q5t3GO9oCAOExG9Gr5tPwXDw/EOmKFY+DHH3BT24XdI17kqqwJ9cm9pQ9St4KxPCa/7mt/Lf8FE/gtf9zV+w74Le0Y0wSjinNILYnwXa+Ic4yYk6okcFrz/AIVT7DvgpDwav+5qfYKLQVIBbUMbInA42pI7URcEWPrCm/MteP8ABqfZKjOAqs7TqbmjmQQEm00NKSZq+jePqOe7M95hvPNv3yrXiQPVOJm7TJ8Qe7dZ7omSKpg6sOniFpeIMPVOIccuU27r+q687VSWpweppbnpc+zF9WOQ9S4WDuUpXF02eIRZR3JKVcRYUW3QanOJ1iGO1tu0a+a9FwzNyLeI0XnnQXDk4tt/qvj1L0tjBy08B7Fx9Yqnwe10uYchFNp1bJ8VPVpgtvc62snUc2zW+Z+CVYPIN2jwE+9efeTq+jCUXy9wOuYx690ecMS2O7a3ihONUnU2ucxxDm5iBDSDaROYaCNuaIxIqM6r9ICXvIlwaLdXnAJAABlsSOcd69BZpo5+MMe1zgIImxE79xThIDjEmPu91kK7F1AyqXRmD2taSBABybixMOKuMPSAs52cG02kQBYxaYvPeFTwSs8FXWwzovE+zYwUS0E35i/qvfy9qFw9d7sPWcYzNrVWNMWy06pp3G5gCTzTMPjyzEmi9oDCB1b988FzmEzrlggxpPJNpslNItMPNgTqbeI3nzTeK0T2YsZgeoqvZian/K3ZNV8OMGwFN7xlvY9mDM2KKwmOc4PbXyB9Ko5roBDchbmY65OrT7CimirTQ8Dqt7zfnJGgTnPkSLD2CNoVe12Ic+g09WDVY4ulhsWhrgB29b37wp8Y6rRbRbNMuqVSxxLHZYy1HggB+vZA1TojcPr0gR8/O6k+iB7bkns28YjTzQf5zf8AR6ryzNUpdaC1sgONMEgt1IkAWvGl9U/hVWoXB2am6m4Sx7A4XJEfWOYQdbaIaaQrTZFiWENyvINhLhsTYHbeZ8VPQcKdNucE3M2sL2IKEwWJrV6LaoFIVHOqtfLXERTe5jcoDrnsg3O6ZSq4uvhmPBow6n1gbDh226MLpMjW9oOyqvDJ4ygoNpPnJIN4B3O/z3XT6tEMpzqf2Yvfw5HZV+HxweaH0cCS0mo5wgARDp78xj18lcYzFhtIOIzVHODKTJjM51tYs2ZJN4ASaaZUZJoBw1E9lx1cCAN7AGU/EVA3s6k7befd8EJxGvWoAVXhjqc5X5Q4FgJAzCXHOBInSwnuUVLrH4l1IFg/Rtfnc1zvSc9sWcJ9Gbc0V5C/Bav4c8gFzm38dOQ5puDzsJDTbQtNtbQN9US/D1DTkZS8luubKDYEwDNhMeSD4diKzqtYZaX6GoKbjDpc0sY4lskwe0LX0UXhmlJNEz6lTSGkgRYH+xXcO42zAgm0kWXOD4k1uvY4NDqdQstqWgA5jeRroDsmde8MpENZ26gZ9bQkiYkckmvBa9j6+F7ck2Ed0WPx9iicIvYCfM25bfN1N0ixfUU87oiWtH7IzOaMzjsASLqspiqKkvLSBeW5hJ0IykmLEEGdzyRFNqxyaToI7LiNQLztcCdNpVF0rpzQq5RDGdVNtS5zdZ8t1cVK2XEU6BaQ54L/ACaJy8i7K4utsFF0tg4GraSSwl0iDD2banXXuVRdSRMkpRf74MX0Xa41wGZQS0+k2R4LUYxmJyPDnty5XEgRpF4CzvQ4f8y0G0h2l9itnxsu6h2WJax31TPokEd+qevKtRIjpo3pP+5hCVxVbOJRqJ9ihq49xFoXVtZ5fbdlykq8cSG4K6jaydjNP0GxBGMb3tePZP3L1TDRr+PuXjnRiu5uJpnKfrC+nonkAvY+H1A5ovbx+C4Ouvcj2OirZgsqER+CZin7IjDtCq+LcTpU3dpzZ0ufuXnpNvBumtxnOLYfrKNTK3M/K4BsgSRpGaADfmhKmFqE0s8vY18kQ0FvZIlwkbwOzKJpY+nUlswZmd4O49RROIr9WQdc2wuToCW8/BejFtYMpxTyBiiSysG0jLnsLGDL2gBTmJcBq360aeE2+Dc3tZKZptBm4YL6EgNJ5an2obB0Kc5sxB1l0tEkbWtujerLDMyOfjzVPODNWslVSwdVrKtAsd2q1R7anZyZKtU1SSZkEZiCCJMCLKKtw41W1mmWvBpuY+DaoxpuDvBse7xWlxNcEN+defJC16wDSRePS9yFJg4qjLUGPazBZmOzsdL4BcBNKoCDEwA51iTuuv4dUNVpuW1RkqT+y0F9/EZm/wCpXDqsDMNRpyg9yZTx7i5pcRqY5Tlcq3MjaqIOLtb1uHzU3Pb+kmGPe0S0RmygxpqmcRFN7MMxrH9W2uAWljwA3q6gkggFrZcBJtYbQrOpXD5aDBEESnMq2sZNxcbb6boTBrkruCn6O2rRLXxRzOpFrSc9F0uAEDtOaS5sa2ad0Fw6kG4lxoWouYXPZByNqFwjJIhpIzFwG4ExK0dKp2iS4EXtyHJDVqsMvvH3IvklLBS9FjGGvbt1zyMda928bOB8D3o3ooWnC0mnTKQRpqSDrpPfzSGI7UE8j7I+PyFO3E5pB1G/jcT52TeQi6AOG4JhqYkNLQRUE2j6jXaf5nONrTKXGGvYKNSmC7qageQBJLILXFoGpEgxvB3V0w9gOzEjmIEC1/DuUNGo3M5rtbxyO09yNzFtKfjOPp16LqdJwquqiGMbDozQC8keg0AG5taNVHQwdN3EOqc6/wBEpgBtR7Hdmo+TLHA7zqtBhouw6iTfygqc1g0aG1u7x7vUpcqwjRRvLCGUmtAa2zWgAE3sABJ57Kg4HWBxOMywf0rSbi36JjbjYy02Vvg8YX9kCNhOpi2m34p9WnJy6Aelz5xO6yurTN6umii4fjMPRrYgVajKb3Vi+HnJmaWsgsJ/xBINmzeynxNZlOjhn1DkHW0jD+zGYzDp9EwdDyK0FAjUgESYO/j3KXq+0Oy0tPPY8/VbmhzyVtpAmKx+Fhzaj6b2mGvEtc0Neco6zYAm1+/kVnMNwhlGrWp0qgNBjG1AC6eqkumnn5ZWhwBuAOULZmhDSGgX2gfPNVbnuDTTaxoAP7I8fR0nxUxdcA1fJkuLsr9QMUw0z1TxiIgh+UNhzM0xelI0jzgorpeGPwNR7CC0sblIgjKXsIiLclpBTaXOFogSIty000GneqDpeQMJWDQAIbYAAem3bxVxlckvsbhUZP6MJ0Pp/wDMsvs7UdxW34lam+4EsdeNOyVj+iWIAxLJ/i5/sla/jGPp9U8ZxmLXAWO4I5LbqYp6iOfpZNabPIGU7LvV/MovE4RzYNjyIBg7xcXO6iZTkf2XcecgYj5+Qkicp+ZSQOi66Okde030O4jReo8L4kxjYI+C8cwOK6t4cTYeG6vcPxdzwcpAjmYnwXHr6XcZ26U+2qPUK/SBsGQ0AAxc6+ULzjinGKj3ksMCbkDv5/ig8HxCz3VnCCT2S6DHcJ+Y9cmHJyy4Uup0Jh0juI2JBB03U6fTqDbHPVclSBqeAxgl2dzQJIs51vIWUNPHYx4EvIAuC428rTui28dyB0Pfl+qGi4mfSzKfDYahUFFxrZKbuzUe5lVrGVR2jTcW585LYcCDEG8QV0Y8ox2vxY5vFMZTIZUGbOJAAYZynfw70WzpxVaS0yCNRlba3LlCp6/GScwc1joLg1wjNl9ZAFvcjAwPDSHUsoExmMxEkEWOwso7cXyaXOPHBYjplVLZAlkx6AhRDppVIOZhy6Ege87FUWM4q0F2VlOW2aWthvPNHioKfFKgZlmIBMQB2rSSLR+CXaiPdN8GkPSxjYjMNdQ6PJD1+kzbOkW0iVnKuLeSSdLX5juTsJi2MdOUB/iAOR131T7cSWp8YNCelW8NkC1z8UThemjpksYZ1ufiso7EUS7MWEi9i7WTy5C6Kr1sOD6DIA+obExYHdV240Z/NPg1J6Zm8Ux6ymu6XSLsjun8FkDiKGeDngnQQB7VFjMVTc8lohoG1hPfKXaiPdP0ao9ImmOyfXr7PmUQOkjZnKZgCZ7h3dyxtJ7bkkyBIGk2nfw1XaNXODBIPIke2fuT7a9i+S8G4PSpkAZTEEHT2Wsk/pDTcB2XAjQ2WHq4ctbmzhwJAsbd8zCOwTaJafTe4a9rLE8pMkJdr7Dc+aNQ7j4JntT/AG71ZYPpM0+ltppM7n4eaxbcC7sszvPMiDtI3Ntb9yhqcOeJIqs1gAmHTysISela5HHVSfBv6fGmmZ38EXS4uyIBPMz+C87rvdTYCagzESATsN7BOo8Qe2JgnkDc+AWEtGR1Q1o+T1LB8XYBczcn1o2lxmlNyvJqXGqkSKTo5kHL64hWB4k8D0STyAn7r+AWT0NQ2WvpHqDeN0Do+6r8RxBgcSTJJ2Gm1rSvPKWJxLycvU5gM2WZdE6W3Q2KfXexz8wpnMRlNzP3I7ElyxLVh4RuavFGNz9oyZ0BnuVLxzGMq030w49rXsnx3jdYynjKgZmcQYdGt45jmiPpT3ei0m3uWy0JJ2YvqItUHYZjKXotk/tGZ/BR16xOp+SVWHEu3N+UwnPrzuPWNVtsd2zDuKqR3EYd09pzg2dYDifC/wA81WYnDFjiPbz7xy8ERTqV2ti8eWvze6EqteTcmZ3tquijj3EZd/CfWUkYOH1P4T3h4+9cVDsrn0ovJJ+dPYkHRzj3JzsQ0Nga8/fBXWPMgzGgcfn4rPJ2VG8ETXZuQOw8PFPZUJsL+Jt4pPIEmBJMkj7vndMdVcLbTodPUUyLUeQggGIE8/nxTjU7OUOOWSQ2TAmJMaTAA8gg3C1pnfl5Jdo3iwSofc+go7EAd0GfWJXC6eYvN5TKfpAAiTGslIug6knuhKinLyKpUA2mRE+1cNYxlJIB05KJrre/VcFQz2fUbqqM+4ycZgR2ojXX2WUtKpJvp4jWbyFXtLs0xPPZT05JzExM+PkhxHDUd4JaroNxFoI3ty96XWEicpETppfx1uuNIBkm59n4rhfcCfnnZIpvzY3QbF19dgOXenfSCAI1vsNE4YjTT1fimio7ebXBOt9wgVpcMQqEmTrGo/FNqVx3a3A1n3LnWqWoZFo0i3fz/BMV2sM46vMC59iQMtN7ggRFoveZtFrd55XiNDKNddRG3ek9l523I70UiXKXkIZiIbBG8yNZ8QURVxgcZcSLWANvn4oCQOcbSn0MPMyTFvP1owCt4HV8Zm56mNNDtp3IinxAsLSG5XtuHCA6f4iNdfnQCdWLjMOZ9a46NSLfIRSHckaToxjm3FWplbILZjLMmYhpIN+4XvstngOD18Y19am1hY2Qauam2GtA2LhAi9+a8pFSW5dpnb5J2ThiYkC33qHDOBrUVZNLisd1WV9J2Vr3EHNkzFrTdxa0y3tONiBME3SocUove01CHSDmJlpkC1vRdoI1WVdXOpg/HmVzMRsbe9Vt9ic0+DZ8VxzHUmgCk5rdA1xDoG7bRIvKGZiHMphxHZ2MtAAMclm31JuTHzyRGHxTpBLzYQ2NvEaaSmsCkk2qDcRxJgMtGbvIvI3nyUuH4rTaJIBcZkhotN4vqqY1heNx4eqFCyqJuJB+bJ2xOMS7w+Pa58OY2IkGIiPCSPWn1XBhgCJ3mXT5RAVK2LgGO7w2ndTMxbzHqHcmmTOHonfiDOo9iSBzDcCfBdQRsIqTmnQQALk3PsTnMJl09n493kupKXg2g9yz6sThDrmSBb496mAzDMd7Sb7z4pJKXwaw5aB3On77KR4Am9jBga9ySSpma/FsjbWaBHr5mNhyTeuLiIsB8ykkqoyWo3gkGkm5M+/ZcbUbyg8+71pJJIuTpkb6vcPBPZULiADl2tKSSGsExk3IkJa0kGd7/goC+CCNd0kkJDnKnSHuqSHGOXhpGiRgnuI5Skkgd3l/uSMXNvwT+sk31SSTITwOY8aD0vPSEwPOsz7u73JJJUVba/yOFSDaAT3LpqDz9kpJJ0TudDM97m/zqnjmZuUkkAmMcb+ajqc11JNGcuTlJ17clJmKSST5KTwSF1pIEHQ+BCTsR2Ra/wDbYLqSSSZrKbjx6IS6ecqSZB7I5k8kkkMmLshvz81JTdNhqkkm+Aj+VDajQCb+9JJJIppWf//Z"/>
          <p:cNvSpPr>
            <a:spLocks noChangeAspect="1" noChangeArrowheads="1"/>
          </p:cNvSpPr>
          <p:nvPr/>
        </p:nvSpPr>
        <p:spPr bwMode="auto">
          <a:xfrm>
            <a:off x="155575" y="-13652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572019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50000"/>
              </a:lnSpc>
            </a:pPr>
            <a:r>
              <a:rPr lang="en-US" dirty="0" smtClean="0"/>
              <a:t>$6-7m/annual expenditures on Travel</a:t>
            </a:r>
          </a:p>
          <a:p>
            <a:pPr>
              <a:lnSpc>
                <a:spcPct val="150000"/>
              </a:lnSpc>
            </a:pPr>
            <a:r>
              <a:rPr lang="en-US" dirty="0" smtClean="0"/>
              <a:t>No visibility into destinations or whereabouts</a:t>
            </a:r>
          </a:p>
          <a:p>
            <a:pPr>
              <a:lnSpc>
                <a:spcPct val="150000"/>
              </a:lnSpc>
            </a:pPr>
            <a:r>
              <a:rPr lang="en-US" dirty="0" smtClean="0"/>
              <a:t>Unmanaged </a:t>
            </a:r>
          </a:p>
          <a:p>
            <a:pPr>
              <a:lnSpc>
                <a:spcPct val="150000"/>
              </a:lnSpc>
            </a:pPr>
            <a:r>
              <a:rPr lang="en-US" dirty="0" smtClean="0"/>
              <a:t>Lack of travel policy</a:t>
            </a:r>
          </a:p>
          <a:p>
            <a:pPr>
              <a:lnSpc>
                <a:spcPct val="150000"/>
              </a:lnSpc>
            </a:pPr>
            <a:r>
              <a:rPr lang="en-US" dirty="0" smtClean="0"/>
              <a:t>Optional student insurance offering</a:t>
            </a:r>
          </a:p>
          <a:p>
            <a:endParaRPr lang="en-US" dirty="0" smtClean="0"/>
          </a:p>
        </p:txBody>
      </p:sp>
      <p:sp>
        <p:nvSpPr>
          <p:cNvPr id="3" name="Title 2"/>
          <p:cNvSpPr>
            <a:spLocks noGrp="1"/>
          </p:cNvSpPr>
          <p:nvPr>
            <p:ph type="title"/>
          </p:nvPr>
        </p:nvSpPr>
        <p:spPr/>
        <p:txBody>
          <a:bodyPr/>
          <a:lstStyle/>
          <a:p>
            <a:r>
              <a:rPr lang="en-US" dirty="0" smtClean="0"/>
              <a:t>2013 and before</a:t>
            </a:r>
            <a:endParaRPr lang="en-US"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858000" y="152400"/>
            <a:ext cx="2133600" cy="799211"/>
          </a:xfrm>
          <a:prstGeom prst="rect">
            <a:avLst/>
          </a:prstGeom>
          <a:noFill/>
          <a:ln>
            <a:noFill/>
          </a:ln>
          <a:effectLst/>
          <a:extLst>
            <a:ext uri="{909E8E84-426E-40dd-AFC4-6F175D3DCCD1}">
              <a14:hiddenFill xmlns:a14="http://schemas.microsoft.com/office/drawing/2010/main">
                <a:solidFill>
                  <a:srgbClr val="DDDDDD">
                    <a:alpha val="85097"/>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56785484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50000"/>
              </a:lnSpc>
            </a:pPr>
            <a:r>
              <a:rPr lang="en-US" sz="2400" dirty="0" smtClean="0"/>
              <a:t>Traveler Volume: 2500+ Unique Trips</a:t>
            </a:r>
          </a:p>
          <a:p>
            <a:pPr>
              <a:lnSpc>
                <a:spcPct val="150000"/>
              </a:lnSpc>
            </a:pPr>
            <a:r>
              <a:rPr lang="en-US" sz="2400" dirty="0" smtClean="0"/>
              <a:t>Travel Destinations: Physical Presence in 3 countries; frequent travel to 68+ Countries</a:t>
            </a:r>
          </a:p>
          <a:p>
            <a:pPr>
              <a:lnSpc>
                <a:spcPct val="150000"/>
              </a:lnSpc>
            </a:pPr>
            <a:r>
              <a:rPr lang="en-US" sz="2400" dirty="0" smtClean="0"/>
              <a:t>69% Online booking, 31% Agent booked</a:t>
            </a:r>
          </a:p>
          <a:p>
            <a:pPr>
              <a:lnSpc>
                <a:spcPct val="150000"/>
              </a:lnSpc>
            </a:pPr>
            <a:r>
              <a:rPr lang="en-US" sz="2400" dirty="0" smtClean="0"/>
              <a:t>$6.7m/T&amp;E budget</a:t>
            </a:r>
          </a:p>
          <a:p>
            <a:endParaRPr lang="en-US" dirty="0" smtClean="0"/>
          </a:p>
          <a:p>
            <a:endParaRPr lang="en-US" dirty="0"/>
          </a:p>
        </p:txBody>
      </p:sp>
      <p:sp>
        <p:nvSpPr>
          <p:cNvPr id="3" name="Title 2"/>
          <p:cNvSpPr>
            <a:spLocks noGrp="1"/>
          </p:cNvSpPr>
          <p:nvPr>
            <p:ph type="title"/>
          </p:nvPr>
        </p:nvSpPr>
        <p:spPr/>
        <p:txBody>
          <a:bodyPr/>
          <a:lstStyle/>
          <a:p>
            <a:r>
              <a:rPr lang="en-US" dirty="0" smtClean="0"/>
              <a:t>2014/5 Admin Travel Stats</a:t>
            </a:r>
            <a:endParaRPr lang="en-US" dirty="0"/>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858000" y="152400"/>
            <a:ext cx="2133600" cy="799211"/>
          </a:xfrm>
          <a:prstGeom prst="rect">
            <a:avLst/>
          </a:prstGeom>
          <a:noFill/>
          <a:ln>
            <a:noFill/>
          </a:ln>
          <a:effectLst/>
          <a:extLst>
            <a:ext uri="{909E8E84-426E-40dd-AFC4-6F175D3DCCD1}">
              <a14:hiddenFill xmlns:a14="http://schemas.microsoft.com/office/drawing/2010/main">
                <a:solidFill>
                  <a:srgbClr val="DDDDDD">
                    <a:alpha val="85097"/>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74151201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upload.wikimedia.org/wikipedia/commons/d/de/U_Tulsa_McFarlin_Libra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3200" y="1828800"/>
            <a:ext cx="4978400" cy="3733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lstStyle/>
          <a:p>
            <a:pPr>
              <a:lnSpc>
                <a:spcPct val="150000"/>
              </a:lnSpc>
            </a:pPr>
            <a:r>
              <a:rPr lang="en-US" dirty="0" smtClean="0"/>
              <a:t>Pre-trip education </a:t>
            </a:r>
          </a:p>
          <a:p>
            <a:pPr>
              <a:lnSpc>
                <a:spcPct val="150000"/>
              </a:lnSpc>
            </a:pPr>
            <a:r>
              <a:rPr lang="en-US" dirty="0" smtClean="0"/>
              <a:t>Traveler tracking</a:t>
            </a:r>
          </a:p>
          <a:p>
            <a:pPr>
              <a:lnSpc>
                <a:spcPct val="150000"/>
              </a:lnSpc>
            </a:pPr>
            <a:r>
              <a:rPr lang="en-US" dirty="0" smtClean="0"/>
              <a:t>Air booking policies</a:t>
            </a:r>
          </a:p>
          <a:p>
            <a:pPr>
              <a:lnSpc>
                <a:spcPct val="150000"/>
              </a:lnSpc>
            </a:pPr>
            <a:r>
              <a:rPr lang="en-US" dirty="0" smtClean="0"/>
              <a:t>High risk countries</a:t>
            </a:r>
          </a:p>
          <a:p>
            <a:endParaRPr lang="en-US" dirty="0"/>
          </a:p>
        </p:txBody>
      </p:sp>
      <p:sp>
        <p:nvSpPr>
          <p:cNvPr id="3" name="Title 2"/>
          <p:cNvSpPr>
            <a:spLocks noGrp="1"/>
          </p:cNvSpPr>
          <p:nvPr>
            <p:ph type="title"/>
          </p:nvPr>
        </p:nvSpPr>
        <p:spPr/>
        <p:txBody>
          <a:bodyPr/>
          <a:lstStyle/>
          <a:p>
            <a:r>
              <a:rPr lang="en-US" dirty="0" smtClean="0"/>
              <a:t>Policies</a:t>
            </a:r>
            <a:endParaRPr lang="en-US" dirty="0"/>
          </a:p>
        </p:txBody>
      </p:sp>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858000" y="152400"/>
            <a:ext cx="2133600" cy="799211"/>
          </a:xfrm>
          <a:prstGeom prst="rect">
            <a:avLst/>
          </a:prstGeom>
          <a:noFill/>
          <a:ln>
            <a:noFill/>
          </a:ln>
          <a:effectLst/>
          <a:extLst>
            <a:ext uri="{909E8E84-426E-40dd-AFC4-6F175D3DCCD1}">
              <a14:hiddenFill xmlns:a14="http://schemas.microsoft.com/office/drawing/2010/main">
                <a:solidFill>
                  <a:srgbClr val="DDDDDD">
                    <a:alpha val="85097"/>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2705709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52399" y="4190999"/>
            <a:ext cx="8839201" cy="2277713"/>
          </a:xfrm>
          <a:prstGeom prst="rect">
            <a:avLst/>
          </a:prstGeom>
          <a:noFill/>
          <a:ln>
            <a:noFill/>
          </a:ln>
          <a:effectLst/>
          <a:extLst>
            <a:ext uri="{909E8E84-426E-40dd-AFC4-6F175D3DCCD1}">
              <a14:hiddenFill xmlns:a14="http://schemas.microsoft.com/office/drawing/2010/main">
                <a:solidFill>
                  <a:srgbClr val="DDDDDD">
                    <a:alpha val="85097"/>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Content Placeholder 1"/>
          <p:cNvSpPr>
            <a:spLocks noGrp="1"/>
          </p:cNvSpPr>
          <p:nvPr>
            <p:ph idx="1"/>
          </p:nvPr>
        </p:nvSpPr>
        <p:spPr>
          <a:xfrm>
            <a:off x="457200" y="1828800"/>
            <a:ext cx="8229600" cy="1828800"/>
          </a:xfrm>
        </p:spPr>
        <p:txBody>
          <a:bodyPr numCol="2"/>
          <a:lstStyle/>
          <a:p>
            <a:r>
              <a:rPr lang="en-US" sz="2000" dirty="0" smtClean="0"/>
              <a:t>Personnel</a:t>
            </a:r>
          </a:p>
          <a:p>
            <a:r>
              <a:rPr lang="en-US" sz="2000" dirty="0" smtClean="0"/>
              <a:t>Duty of Care</a:t>
            </a:r>
          </a:p>
          <a:p>
            <a:r>
              <a:rPr lang="en-US" sz="2000" dirty="0" smtClean="0"/>
              <a:t>Information</a:t>
            </a:r>
          </a:p>
          <a:p>
            <a:r>
              <a:rPr lang="en-US" sz="2000" dirty="0" smtClean="0"/>
              <a:t>Study Abroad</a:t>
            </a:r>
          </a:p>
          <a:p>
            <a:r>
              <a:rPr lang="en-US" sz="2000" dirty="0" smtClean="0"/>
              <a:t>Change Management</a:t>
            </a:r>
          </a:p>
          <a:p>
            <a:r>
              <a:rPr lang="en-US" sz="2000" dirty="0" smtClean="0"/>
              <a:t>Insurance</a:t>
            </a:r>
            <a:endParaRPr lang="en-US" sz="2000" dirty="0"/>
          </a:p>
          <a:p>
            <a:r>
              <a:rPr lang="en-US" sz="2000" dirty="0" smtClean="0"/>
              <a:t>“Policy”/Sojourns</a:t>
            </a:r>
          </a:p>
          <a:p>
            <a:r>
              <a:rPr lang="en-US" sz="2000" dirty="0" smtClean="0"/>
              <a:t>Group Travel</a:t>
            </a:r>
          </a:p>
          <a:p>
            <a:r>
              <a:rPr lang="en-US" sz="2000" dirty="0" smtClean="0"/>
              <a:t>Communication</a:t>
            </a:r>
          </a:p>
          <a:p>
            <a:endParaRPr lang="en-US" sz="2000" dirty="0" smtClean="0"/>
          </a:p>
          <a:p>
            <a:endParaRPr lang="en-US" sz="2000" dirty="0" smtClean="0"/>
          </a:p>
          <a:p>
            <a:endParaRPr lang="en-US" sz="2000" dirty="0"/>
          </a:p>
        </p:txBody>
      </p:sp>
      <p:sp>
        <p:nvSpPr>
          <p:cNvPr id="5" name="Title 4"/>
          <p:cNvSpPr>
            <a:spLocks noGrp="1"/>
          </p:cNvSpPr>
          <p:nvPr>
            <p:ph type="title"/>
          </p:nvPr>
        </p:nvSpPr>
        <p:spPr/>
        <p:txBody>
          <a:bodyPr/>
          <a:lstStyle/>
          <a:p>
            <a:r>
              <a:rPr lang="en-US" dirty="0" smtClean="0"/>
              <a:t>The Issues:</a:t>
            </a:r>
            <a:endParaRPr lang="en-US" dirty="0"/>
          </a:p>
        </p:txBody>
      </p:sp>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858000" y="152400"/>
            <a:ext cx="2133600" cy="799211"/>
          </a:xfrm>
          <a:prstGeom prst="rect">
            <a:avLst/>
          </a:prstGeom>
          <a:noFill/>
          <a:ln>
            <a:noFill/>
          </a:ln>
          <a:effectLst/>
          <a:extLst>
            <a:ext uri="{909E8E84-426E-40dd-AFC4-6F175D3DCCD1}">
              <a14:hiddenFill xmlns:a14="http://schemas.microsoft.com/office/drawing/2010/main">
                <a:solidFill>
                  <a:srgbClr val="DDDDDD">
                    <a:alpha val="85097"/>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35749012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50000"/>
              </a:lnSpc>
            </a:pPr>
            <a:r>
              <a:rPr lang="en-US" dirty="0" smtClean="0"/>
              <a:t>What or who will be your notification that something requiring this response is necessary?</a:t>
            </a:r>
          </a:p>
          <a:p>
            <a:pPr>
              <a:lnSpc>
                <a:spcPct val="150000"/>
              </a:lnSpc>
            </a:pPr>
            <a:r>
              <a:rPr lang="en-US" dirty="0" smtClean="0"/>
              <a:t>Administrative tasks</a:t>
            </a:r>
          </a:p>
          <a:p>
            <a:pPr>
              <a:lnSpc>
                <a:spcPct val="150000"/>
              </a:lnSpc>
            </a:pPr>
            <a:r>
              <a:rPr lang="en-US" dirty="0" smtClean="0"/>
              <a:t>Crisis Management Team (Shared Responsibility) </a:t>
            </a:r>
          </a:p>
          <a:p>
            <a:pPr>
              <a:lnSpc>
                <a:spcPct val="150000"/>
              </a:lnSpc>
            </a:pPr>
            <a:r>
              <a:rPr lang="en-US" dirty="0" smtClean="0"/>
              <a:t>After hours contact</a:t>
            </a:r>
          </a:p>
          <a:p>
            <a:pPr marL="0" indent="0">
              <a:buNone/>
            </a:pPr>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Personnel</a:t>
            </a:r>
            <a:endParaRPr lang="en-US"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858000" y="152400"/>
            <a:ext cx="2133600" cy="799211"/>
          </a:xfrm>
          <a:prstGeom prst="rect">
            <a:avLst/>
          </a:prstGeom>
          <a:noFill/>
          <a:ln>
            <a:noFill/>
          </a:ln>
          <a:effectLst/>
          <a:extLst>
            <a:ext uri="{909E8E84-426E-40dd-AFC4-6F175D3DCCD1}">
              <a14:hiddenFill xmlns:a14="http://schemas.microsoft.com/office/drawing/2010/main">
                <a:solidFill>
                  <a:srgbClr val="DDDDDD">
                    <a:alpha val="85097"/>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38351955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smtClean="0"/>
              <a:t>Duty of Care</a:t>
            </a:r>
          </a:p>
          <a:p>
            <a:pPr marL="0" indent="0">
              <a:buNone/>
            </a:pPr>
            <a:r>
              <a:rPr lang="en-US" i="1" dirty="0" smtClean="0"/>
              <a:t>“a company’s legal, ethical, and social obligation to protect the health and safety of its employees”</a:t>
            </a:r>
          </a:p>
          <a:p>
            <a:pPr marL="0" indent="0">
              <a:buNone/>
            </a:pPr>
            <a:endParaRPr lang="en-US" b="1" dirty="0" smtClean="0"/>
          </a:p>
          <a:p>
            <a:pPr marL="0" indent="0">
              <a:buNone/>
            </a:pPr>
            <a:r>
              <a:rPr lang="en-US" b="1" dirty="0" smtClean="0"/>
              <a:t>Standard of Care</a:t>
            </a:r>
          </a:p>
          <a:p>
            <a:pPr marL="0" indent="0">
              <a:buNone/>
            </a:pPr>
            <a:r>
              <a:rPr lang="en-US" i="1" dirty="0" smtClean="0"/>
              <a:t>if others in industry are doing something to protect their constituents, then you can be held liable for not doing so</a:t>
            </a:r>
          </a:p>
          <a:p>
            <a:endParaRPr lang="en-US" dirty="0" smtClean="0"/>
          </a:p>
        </p:txBody>
      </p:sp>
      <p:sp>
        <p:nvSpPr>
          <p:cNvPr id="3" name="Title 2"/>
          <p:cNvSpPr>
            <a:spLocks noGrp="1"/>
          </p:cNvSpPr>
          <p:nvPr>
            <p:ph type="title"/>
          </p:nvPr>
        </p:nvSpPr>
        <p:spPr/>
        <p:txBody>
          <a:bodyPr/>
          <a:lstStyle/>
          <a:p>
            <a:r>
              <a:rPr lang="en-US" dirty="0" smtClean="0"/>
              <a:t>Duty of What?</a:t>
            </a:r>
            <a:endParaRPr lang="en-US"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858000" y="152400"/>
            <a:ext cx="2133600" cy="799211"/>
          </a:xfrm>
          <a:prstGeom prst="rect">
            <a:avLst/>
          </a:prstGeom>
          <a:noFill/>
          <a:ln>
            <a:noFill/>
          </a:ln>
          <a:effectLst/>
          <a:extLst>
            <a:ext uri="{909E8E84-426E-40dd-AFC4-6F175D3DCCD1}">
              <a14:hiddenFill xmlns:a14="http://schemas.microsoft.com/office/drawing/2010/main">
                <a:solidFill>
                  <a:srgbClr val="DDDDDD">
                    <a:alpha val="85097"/>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19930096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p:txBody>
          <a:bodyPr/>
          <a:lstStyle/>
          <a:p>
            <a:pPr eaLnBrk="1" hangingPunct="1">
              <a:defRPr/>
            </a:pPr>
            <a:r>
              <a:rPr lang="en-US" dirty="0" smtClean="0"/>
              <a:t>Travel Risk Management in Higher Ed                 is complicated</a:t>
            </a:r>
          </a:p>
          <a:p>
            <a:pPr marL="0" indent="0" eaLnBrk="1" hangingPunct="1">
              <a:buNone/>
              <a:defRPr/>
            </a:pPr>
            <a:endParaRPr lang="en-US" sz="1800" dirty="0" smtClean="0"/>
          </a:p>
          <a:p>
            <a:pPr eaLnBrk="1" hangingPunct="1">
              <a:defRPr/>
            </a:pPr>
            <a:r>
              <a:rPr lang="en-US" dirty="0" smtClean="0"/>
              <a:t>Travel Risk Management in Higher Ed               is critically important</a:t>
            </a:r>
          </a:p>
          <a:p>
            <a:pPr marL="0" indent="0" eaLnBrk="1" hangingPunct="1">
              <a:buNone/>
              <a:defRPr/>
            </a:pPr>
            <a:endParaRPr lang="en-US" sz="1800" dirty="0" smtClean="0"/>
          </a:p>
          <a:p>
            <a:pPr eaLnBrk="1" hangingPunct="1">
              <a:defRPr/>
            </a:pPr>
            <a:r>
              <a:rPr lang="en-US" dirty="0" smtClean="0"/>
              <a:t>Inherent risks includes potential loss of life,  financial loss, legal action, and reputation damage</a:t>
            </a:r>
            <a:endParaRPr lang="en-US" dirty="0"/>
          </a:p>
        </p:txBody>
      </p:sp>
      <p:sp>
        <p:nvSpPr>
          <p:cNvPr id="4" name="Rectangle 2"/>
          <p:cNvSpPr>
            <a:spLocks noGrp="1" noChangeArrowheads="1"/>
          </p:cNvSpPr>
          <p:nvPr>
            <p:ph type="title"/>
          </p:nvPr>
        </p:nvSpPr>
        <p:spPr/>
        <p:txBody>
          <a:bodyPr/>
          <a:lstStyle/>
          <a:p>
            <a:pPr eaLnBrk="1" hangingPunct="1">
              <a:defRPr/>
            </a:pPr>
            <a:r>
              <a:rPr lang="en-US" sz="3600" b="0" smtClean="0">
                <a:solidFill>
                  <a:srgbClr val="000000"/>
                </a:solidFill>
              </a:rPr>
              <a:t>Introduction</a:t>
            </a:r>
            <a:endParaRPr lang="en-US" sz="3600" b="0" dirty="0">
              <a:solidFill>
                <a:srgbClr val="000000"/>
              </a:solidFill>
            </a:endParaRPr>
          </a:p>
        </p:txBody>
      </p:sp>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0000" y="1828800"/>
            <a:ext cx="6604000" cy="3962400"/>
          </a:xfrm>
          <a:prstGeom prst="rect">
            <a:avLst/>
          </a:prstGeom>
        </p:spPr>
      </p:pic>
      <p:sp>
        <p:nvSpPr>
          <p:cNvPr id="3" name="Title 2"/>
          <p:cNvSpPr>
            <a:spLocks noGrp="1"/>
          </p:cNvSpPr>
          <p:nvPr>
            <p:ph type="title"/>
          </p:nvPr>
        </p:nvSpPr>
        <p:spPr/>
        <p:txBody>
          <a:bodyPr/>
          <a:lstStyle/>
          <a:p>
            <a:endParaRPr lang="en-US"/>
          </a:p>
        </p:txBody>
      </p:sp>
      <p:sp>
        <p:nvSpPr>
          <p:cNvPr id="6" name="Rounded Rectangle 5"/>
          <p:cNvSpPr/>
          <p:nvPr/>
        </p:nvSpPr>
        <p:spPr>
          <a:xfrm>
            <a:off x="3789802" y="1981200"/>
            <a:ext cx="629798" cy="533400"/>
          </a:xfrm>
          <a:prstGeom prst="roundRect">
            <a:avLst/>
          </a:prstGeom>
          <a:solidFill>
            <a:srgbClr val="E8E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52923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QPSMR Data Entry Key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0666" y="207355"/>
            <a:ext cx="2376135" cy="1566489"/>
          </a:xfrm>
          <a:prstGeom prst="rect">
            <a:avLst/>
          </a:prstGeom>
          <a:noFill/>
          <a:extLst>
            <a:ext uri="{909E8E84-426E-40dd-AFC4-6F175D3DCCD1}">
              <a14:hiddenFill xmlns:a14="http://schemas.microsoft.com/office/drawing/2010/main">
                <a:solidFill>
                  <a:srgbClr val="FFFFFF"/>
                </a:solidFill>
              </a14:hiddenFill>
            </a:ext>
          </a:extLst>
        </p:spPr>
      </p:pic>
      <p:pic>
        <p:nvPicPr>
          <p:cNvPr id="29702" name="Picture 6" descr="EPG data feed for middlew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7376" y="3657602"/>
            <a:ext cx="2054225" cy="1540669"/>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lstStyle/>
          <a:p>
            <a:r>
              <a:rPr lang="en-US" sz="2400" dirty="0" smtClean="0"/>
              <a:t>Employees, and Students provide</a:t>
            </a:r>
          </a:p>
          <a:p>
            <a:pPr lvl="1"/>
            <a:r>
              <a:rPr lang="en-US" sz="2400" dirty="0" smtClean="0"/>
              <a:t>Cell Phone </a:t>
            </a:r>
          </a:p>
          <a:p>
            <a:pPr lvl="1"/>
            <a:r>
              <a:rPr lang="en-US" sz="2400" dirty="0" smtClean="0"/>
              <a:t>Home Number</a:t>
            </a:r>
          </a:p>
          <a:p>
            <a:pPr lvl="1"/>
            <a:r>
              <a:rPr lang="en-US" sz="2400" dirty="0" smtClean="0"/>
              <a:t>Emergency Contact Info</a:t>
            </a:r>
          </a:p>
          <a:p>
            <a:r>
              <a:rPr lang="en-US" sz="2400" dirty="0" smtClean="0"/>
              <a:t>Automation from ERP system to Sabre* Profile</a:t>
            </a:r>
          </a:p>
          <a:p>
            <a:r>
              <a:rPr lang="en-US" sz="2400" dirty="0" smtClean="0"/>
              <a:t>Nightly update</a:t>
            </a:r>
          </a:p>
          <a:p>
            <a:r>
              <a:rPr lang="en-US" sz="2400" dirty="0" smtClean="0"/>
              <a:t>One location for travel itineraries</a:t>
            </a:r>
          </a:p>
          <a:p>
            <a:r>
              <a:rPr lang="en-US" sz="2400" dirty="0" smtClean="0"/>
              <a:t>Subscription sources, mainstream media, </a:t>
            </a:r>
            <a:br>
              <a:rPr lang="en-US" sz="2400" dirty="0" smtClean="0"/>
            </a:br>
            <a:r>
              <a:rPr lang="en-US" sz="2400" dirty="0" smtClean="0"/>
              <a:t>Crisis Management Team, government liaison</a:t>
            </a:r>
          </a:p>
          <a:p>
            <a:endParaRPr lang="en-US" sz="2400" dirty="0"/>
          </a:p>
        </p:txBody>
      </p:sp>
      <p:sp>
        <p:nvSpPr>
          <p:cNvPr id="3" name="Title 2"/>
          <p:cNvSpPr>
            <a:spLocks noGrp="1"/>
          </p:cNvSpPr>
          <p:nvPr>
            <p:ph type="title"/>
          </p:nvPr>
        </p:nvSpPr>
        <p:spPr/>
        <p:txBody>
          <a:bodyPr/>
          <a:lstStyle/>
          <a:p>
            <a:r>
              <a:rPr lang="en-US" dirty="0" smtClean="0"/>
              <a:t>Information</a:t>
            </a:r>
            <a:endParaRPr lang="en-US" dirty="0"/>
          </a:p>
        </p:txBody>
      </p:sp>
    </p:spTree>
    <p:extLst>
      <p:ext uri="{BB962C8B-B14F-4D97-AF65-F5344CB8AC3E}">
        <p14:creationId xmlns:p14="http://schemas.microsoft.com/office/powerpoint/2010/main" val="339007402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50000"/>
              </a:lnSpc>
            </a:pPr>
            <a:r>
              <a:rPr lang="en-US" sz="2400" dirty="0" smtClean="0"/>
              <a:t>All sponsored travel info via </a:t>
            </a:r>
            <a:r>
              <a:rPr lang="en-US" sz="2400" dirty="0" err="1" smtClean="0"/>
              <a:t>TerraDotta</a:t>
            </a:r>
            <a:r>
              <a:rPr lang="en-US" sz="2400" dirty="0" smtClean="0"/>
              <a:t> portal</a:t>
            </a:r>
          </a:p>
          <a:p>
            <a:pPr>
              <a:lnSpc>
                <a:spcPct val="150000"/>
              </a:lnSpc>
            </a:pPr>
            <a:r>
              <a:rPr lang="en-US" sz="2400" dirty="0" smtClean="0"/>
              <a:t>66 countries average per year</a:t>
            </a:r>
          </a:p>
          <a:p>
            <a:pPr>
              <a:lnSpc>
                <a:spcPct val="150000"/>
              </a:lnSpc>
            </a:pPr>
            <a:r>
              <a:rPr lang="en-US" sz="2400" dirty="0" smtClean="0"/>
              <a:t>Travel details – flights, local cell phone, </a:t>
            </a:r>
            <a:r>
              <a:rPr lang="en-US" sz="2400" dirty="0" err="1" smtClean="0"/>
              <a:t>etc</a:t>
            </a:r>
            <a:endParaRPr lang="en-US" sz="2400" dirty="0" smtClean="0"/>
          </a:p>
          <a:p>
            <a:pPr>
              <a:lnSpc>
                <a:spcPct val="150000"/>
              </a:lnSpc>
            </a:pPr>
            <a:r>
              <a:rPr lang="en-US" sz="2400" dirty="0" smtClean="0"/>
              <a:t>Resources while abroad</a:t>
            </a:r>
          </a:p>
          <a:p>
            <a:pPr>
              <a:lnSpc>
                <a:spcPct val="150000"/>
              </a:lnSpc>
            </a:pPr>
            <a:r>
              <a:rPr lang="en-US" sz="2400" dirty="0" smtClean="0"/>
              <a:t>Tips and Safety suggestions</a:t>
            </a:r>
          </a:p>
          <a:p>
            <a:pPr>
              <a:lnSpc>
                <a:spcPct val="150000"/>
              </a:lnSpc>
            </a:pPr>
            <a:r>
              <a:rPr lang="en-US" sz="2400" dirty="0" smtClean="0"/>
              <a:t>Web portal</a:t>
            </a:r>
          </a:p>
          <a:p>
            <a:endParaRPr lang="en-US" dirty="0" smtClean="0"/>
          </a:p>
        </p:txBody>
      </p:sp>
      <p:sp>
        <p:nvSpPr>
          <p:cNvPr id="3" name="Title 2"/>
          <p:cNvSpPr>
            <a:spLocks noGrp="1"/>
          </p:cNvSpPr>
          <p:nvPr>
            <p:ph type="title"/>
          </p:nvPr>
        </p:nvSpPr>
        <p:spPr/>
        <p:txBody>
          <a:bodyPr/>
          <a:lstStyle/>
          <a:p>
            <a:r>
              <a:rPr lang="en-US" dirty="0" smtClean="0"/>
              <a:t>Center for Global Education Study Abroad</a:t>
            </a:r>
            <a:endParaRPr lang="en-US" dirty="0"/>
          </a:p>
        </p:txBody>
      </p:sp>
      <p:pic>
        <p:nvPicPr>
          <p:cNvPr id="4" name="Picture 3"/>
          <p:cNvPicPr>
            <a:picLocks noChangeAspect="1"/>
          </p:cNvPicPr>
          <p:nvPr/>
        </p:nvPicPr>
        <p:blipFill>
          <a:blip r:embed="rId2"/>
          <a:stretch>
            <a:fillRect/>
          </a:stretch>
        </p:blipFill>
        <p:spPr>
          <a:xfrm>
            <a:off x="2895600" y="5029200"/>
            <a:ext cx="5775316" cy="1592550"/>
          </a:xfrm>
          <a:prstGeom prst="rect">
            <a:avLst/>
          </a:prstGeom>
        </p:spPr>
      </p:pic>
      <p:pic>
        <p:nvPicPr>
          <p:cNvPr id="6" name="Picture 5"/>
          <p:cNvPicPr>
            <a:picLocks noChangeAspect="1"/>
          </p:cNvPicPr>
          <p:nvPr/>
        </p:nvPicPr>
        <p:blipFill>
          <a:blip r:embed="rId3"/>
          <a:stretch>
            <a:fillRect/>
          </a:stretch>
        </p:blipFill>
        <p:spPr>
          <a:xfrm>
            <a:off x="7162800" y="1676400"/>
            <a:ext cx="1740074" cy="30003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5537100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Difficult</a:t>
            </a:r>
          </a:p>
          <a:p>
            <a:r>
              <a:rPr lang="en-US" dirty="0" smtClean="0"/>
              <a:t>Utilization of leadership</a:t>
            </a:r>
          </a:p>
          <a:p>
            <a:r>
              <a:rPr lang="en-US" dirty="0" smtClean="0"/>
              <a:t>Communication</a:t>
            </a:r>
          </a:p>
          <a:p>
            <a:r>
              <a:rPr lang="en-US" dirty="0" smtClean="0"/>
              <a:t>“Policy enforcement”</a:t>
            </a:r>
          </a:p>
          <a:p>
            <a:r>
              <a:rPr lang="en-US" dirty="0" smtClean="0"/>
              <a:t>Reason for change</a:t>
            </a:r>
          </a:p>
          <a:p>
            <a:endParaRPr lang="en-US" dirty="0"/>
          </a:p>
        </p:txBody>
      </p:sp>
      <p:sp>
        <p:nvSpPr>
          <p:cNvPr id="3" name="Title 2"/>
          <p:cNvSpPr>
            <a:spLocks noGrp="1"/>
          </p:cNvSpPr>
          <p:nvPr>
            <p:ph type="title"/>
          </p:nvPr>
        </p:nvSpPr>
        <p:spPr/>
        <p:txBody>
          <a:bodyPr/>
          <a:lstStyle/>
          <a:p>
            <a:r>
              <a:rPr lang="en-US" dirty="0" smtClean="0"/>
              <a:t>Change Management</a:t>
            </a:r>
            <a:endParaRPr lang="en-US" dirty="0"/>
          </a:p>
        </p:txBody>
      </p:sp>
      <p:pic>
        <p:nvPicPr>
          <p:cNvPr id="38920" name="Picture 8" descr="http://adamblackie.files.wordpress.com/2010/12/change-sign.jp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4800600" y="1905000"/>
            <a:ext cx="3759200" cy="2819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6858000" y="152400"/>
            <a:ext cx="2133600" cy="799211"/>
          </a:xfrm>
          <a:prstGeom prst="rect">
            <a:avLst/>
          </a:prstGeom>
          <a:noFill/>
          <a:ln>
            <a:noFill/>
          </a:ln>
          <a:effectLst/>
          <a:extLst>
            <a:ext uri="{909E8E84-426E-40dd-AFC4-6F175D3DCCD1}">
              <a14:hiddenFill xmlns:a14="http://schemas.microsoft.com/office/drawing/2010/main">
                <a:solidFill>
                  <a:srgbClr val="DDDDDD">
                    <a:alpha val="85097"/>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3738615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letsflycheaper.com/wp-content/uploads/2011/09/travelinsuranc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410200" y="-457200"/>
            <a:ext cx="3733800" cy="3657600"/>
          </a:xfrm>
          <a:prstGeom prst="rect">
            <a:avLst/>
          </a:prstGeom>
          <a:noFill/>
          <a:ln>
            <a:noFill/>
          </a:ln>
          <a:effectLst>
            <a:softEdge rad="635000"/>
          </a:effectLst>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lstStyle/>
          <a:p>
            <a:pPr>
              <a:lnSpc>
                <a:spcPct val="150000"/>
              </a:lnSpc>
            </a:pPr>
            <a:r>
              <a:rPr lang="en-US" sz="2400" b="1" dirty="0" smtClean="0"/>
              <a:t>Is everyone covered?</a:t>
            </a:r>
          </a:p>
          <a:p>
            <a:pPr lvl="1">
              <a:lnSpc>
                <a:spcPct val="150000"/>
              </a:lnSpc>
            </a:pPr>
            <a:r>
              <a:rPr lang="en-US" sz="2400" dirty="0" smtClean="0"/>
              <a:t>Travel Policy Compliance</a:t>
            </a:r>
          </a:p>
          <a:p>
            <a:pPr lvl="1">
              <a:lnSpc>
                <a:spcPct val="150000"/>
              </a:lnSpc>
            </a:pPr>
            <a:r>
              <a:rPr lang="en-US" sz="2400" dirty="0" smtClean="0"/>
              <a:t>Policy and procedure</a:t>
            </a:r>
          </a:p>
          <a:p>
            <a:pPr lvl="1">
              <a:lnSpc>
                <a:spcPct val="150000"/>
              </a:lnSpc>
            </a:pPr>
            <a:r>
              <a:rPr lang="en-US" sz="2400" dirty="0" smtClean="0"/>
              <a:t>Pre-trip approvals/notifications</a:t>
            </a:r>
          </a:p>
          <a:p>
            <a:pPr>
              <a:lnSpc>
                <a:spcPct val="150000"/>
              </a:lnSpc>
            </a:pPr>
            <a:r>
              <a:rPr lang="en-US" sz="2400" b="1" dirty="0" smtClean="0"/>
              <a:t>Medical and Security Support Resources</a:t>
            </a:r>
          </a:p>
          <a:p>
            <a:pPr lvl="1">
              <a:lnSpc>
                <a:spcPct val="150000"/>
              </a:lnSpc>
            </a:pPr>
            <a:r>
              <a:rPr lang="en-US" sz="2400" dirty="0" smtClean="0"/>
              <a:t>Are there exceptions to coverage?</a:t>
            </a:r>
          </a:p>
          <a:p>
            <a:pPr lvl="1">
              <a:lnSpc>
                <a:spcPct val="150000"/>
              </a:lnSpc>
            </a:pPr>
            <a:r>
              <a:rPr lang="en-US" sz="2400" dirty="0" smtClean="0"/>
              <a:t>Numbers or concentration of passengers</a:t>
            </a:r>
          </a:p>
          <a:p>
            <a:pPr lvl="2">
              <a:lnSpc>
                <a:spcPct val="150000"/>
              </a:lnSpc>
            </a:pPr>
            <a:r>
              <a:rPr lang="en-US" sz="2000" dirty="0" smtClean="0"/>
              <a:t>e.g. traveling sports teams, boosters, </a:t>
            </a:r>
            <a:r>
              <a:rPr lang="en-US" sz="2000" dirty="0" err="1" smtClean="0"/>
              <a:t>etc</a:t>
            </a:r>
            <a:endParaRPr lang="en-US" sz="2000" dirty="0"/>
          </a:p>
        </p:txBody>
      </p:sp>
      <p:sp>
        <p:nvSpPr>
          <p:cNvPr id="3" name="Title 2"/>
          <p:cNvSpPr>
            <a:spLocks noGrp="1"/>
          </p:cNvSpPr>
          <p:nvPr>
            <p:ph type="title"/>
          </p:nvPr>
        </p:nvSpPr>
        <p:spPr/>
        <p:txBody>
          <a:bodyPr/>
          <a:lstStyle/>
          <a:p>
            <a:r>
              <a:rPr lang="en-US" dirty="0" smtClean="0"/>
              <a:t>Insurance</a:t>
            </a:r>
            <a:endParaRPr lang="en-US" dirty="0"/>
          </a:p>
        </p:txBody>
      </p:sp>
    </p:spTree>
    <p:extLst>
      <p:ext uri="{BB962C8B-B14F-4D97-AF65-F5344CB8AC3E}">
        <p14:creationId xmlns:p14="http://schemas.microsoft.com/office/powerpoint/2010/main" val="112572979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100% of Students on TU policy or provide Opt-Out and proof of insurance</a:t>
            </a:r>
          </a:p>
          <a:p>
            <a:endParaRPr lang="en-US" sz="1800" b="1" dirty="0" smtClean="0"/>
          </a:p>
          <a:p>
            <a:r>
              <a:rPr lang="en-US" sz="2400" b="1" dirty="0" smtClean="0"/>
              <a:t>Connected Policies</a:t>
            </a:r>
          </a:p>
          <a:p>
            <a:pPr lvl="1"/>
            <a:r>
              <a:rPr lang="en-US" sz="1600" dirty="0" smtClean="0"/>
              <a:t>Workers Compensation</a:t>
            </a:r>
          </a:p>
          <a:p>
            <a:pPr lvl="1"/>
            <a:r>
              <a:rPr lang="en-US" sz="1600" dirty="0" smtClean="0"/>
              <a:t>Global Travel Policy/Worldwide Assistance</a:t>
            </a:r>
          </a:p>
          <a:p>
            <a:pPr lvl="1"/>
            <a:r>
              <a:rPr lang="en-US" sz="1600" dirty="0" smtClean="0"/>
              <a:t>Kidnap, Ransom, Extortion</a:t>
            </a:r>
          </a:p>
          <a:p>
            <a:pPr marL="457200" lvl="1" indent="0">
              <a:buNone/>
            </a:pPr>
            <a:endParaRPr lang="en-US" sz="1800" dirty="0" smtClean="0"/>
          </a:p>
          <a:p>
            <a:r>
              <a:rPr lang="en-US" sz="2400" b="1" dirty="0" smtClean="0"/>
              <a:t>Comprehensive Coverage  </a:t>
            </a:r>
          </a:p>
          <a:p>
            <a:pPr lvl="1"/>
            <a:r>
              <a:rPr lang="en-US" sz="1600" dirty="0" smtClean="0"/>
              <a:t>Employees</a:t>
            </a:r>
            <a:r>
              <a:rPr lang="en-US" sz="1600" dirty="0"/>
              <a:t>, Faculty and Staff</a:t>
            </a:r>
          </a:p>
          <a:p>
            <a:pPr lvl="1"/>
            <a:r>
              <a:rPr lang="en-US" sz="1600" dirty="0"/>
              <a:t>Their spouse, or domestic partner, &amp; children</a:t>
            </a:r>
          </a:p>
          <a:p>
            <a:pPr lvl="1"/>
            <a:r>
              <a:rPr lang="en-US" sz="1600" dirty="0"/>
              <a:t>Students Traveling with Employees</a:t>
            </a:r>
          </a:p>
          <a:p>
            <a:pPr lvl="1"/>
            <a:r>
              <a:rPr lang="en-US" sz="1600" dirty="0"/>
              <a:t>Students Traveling by themselves without Employees or Faculty on TU sponsored &amp; sanctioned academic activities or programs</a:t>
            </a:r>
          </a:p>
          <a:p>
            <a:pPr lvl="1"/>
            <a:endParaRPr lang="en-US" sz="2400" dirty="0" smtClean="0"/>
          </a:p>
          <a:p>
            <a:endParaRPr lang="en-US" sz="2400" dirty="0"/>
          </a:p>
        </p:txBody>
      </p:sp>
      <p:sp>
        <p:nvSpPr>
          <p:cNvPr id="3" name="Title 2"/>
          <p:cNvSpPr>
            <a:spLocks noGrp="1"/>
          </p:cNvSpPr>
          <p:nvPr>
            <p:ph type="title"/>
          </p:nvPr>
        </p:nvSpPr>
        <p:spPr/>
        <p:txBody>
          <a:bodyPr/>
          <a:lstStyle/>
          <a:p>
            <a:r>
              <a:rPr lang="en-US" dirty="0" smtClean="0"/>
              <a:t>Policy, Sojourns, Insurance Gaps</a:t>
            </a:r>
            <a:endParaRPr lang="en-US" dirty="0"/>
          </a:p>
        </p:txBody>
      </p:sp>
      <p:pic>
        <p:nvPicPr>
          <p:cNvPr id="5" name="Picture 2" descr="https://encrypted-tbn2.gstatic.com/images?q=tbn:ANd9GcSWE2NGeEKJ9reFgSYVCQoUlB8JLadhUFoDjsCWJTqG-vf2c0M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505202"/>
            <a:ext cx="3276600" cy="140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858000" y="152400"/>
            <a:ext cx="2133600" cy="799211"/>
          </a:xfrm>
          <a:prstGeom prst="rect">
            <a:avLst/>
          </a:prstGeom>
          <a:noFill/>
          <a:ln>
            <a:noFill/>
          </a:ln>
          <a:effectLst/>
          <a:extLst>
            <a:ext uri="{909E8E84-426E-40dd-AFC4-6F175D3DCCD1}">
              <a14:hiddenFill xmlns:a14="http://schemas.microsoft.com/office/drawing/2010/main">
                <a:solidFill>
                  <a:srgbClr val="DDDDDD">
                    <a:alpha val="85097"/>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79444355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50000"/>
              </a:lnSpc>
            </a:pPr>
            <a:r>
              <a:rPr lang="en-US" sz="2400" b="1" dirty="0" smtClean="0"/>
              <a:t>Examples of these groups include (but not limited to):</a:t>
            </a:r>
          </a:p>
          <a:p>
            <a:pPr lvl="1">
              <a:lnSpc>
                <a:spcPct val="150000"/>
              </a:lnSpc>
            </a:pPr>
            <a:r>
              <a:rPr lang="en-US" sz="2000" dirty="0" smtClean="0"/>
              <a:t>Athletic teams</a:t>
            </a:r>
          </a:p>
          <a:p>
            <a:pPr lvl="1">
              <a:lnSpc>
                <a:spcPct val="150000"/>
              </a:lnSpc>
            </a:pPr>
            <a:r>
              <a:rPr lang="en-US" sz="2000" dirty="0" smtClean="0"/>
              <a:t>Specialized groups (e.g. Study Abroad)</a:t>
            </a:r>
          </a:p>
          <a:p>
            <a:pPr lvl="1">
              <a:lnSpc>
                <a:spcPct val="150000"/>
              </a:lnSpc>
            </a:pPr>
            <a:r>
              <a:rPr lang="en-US" sz="2000" dirty="0" smtClean="0"/>
              <a:t>High Profile</a:t>
            </a:r>
          </a:p>
          <a:p>
            <a:pPr marL="457200" lvl="1" indent="0">
              <a:buNone/>
            </a:pPr>
            <a:endParaRPr lang="en-US" sz="2400" b="1" dirty="0" smtClean="0"/>
          </a:p>
          <a:p>
            <a:pPr marL="457200" lvl="1" indent="0">
              <a:buNone/>
            </a:pPr>
            <a:endParaRPr lang="en-US" sz="2400" b="1" dirty="0" smtClean="0"/>
          </a:p>
          <a:p>
            <a:r>
              <a:rPr lang="en-US" sz="2400" b="1" dirty="0" smtClean="0"/>
              <a:t>Understand the specific risks to group travel</a:t>
            </a:r>
          </a:p>
          <a:p>
            <a:pPr lvl="1"/>
            <a:r>
              <a:rPr lang="en-US" sz="2000" dirty="0" smtClean="0"/>
              <a:t>Know what questions to ask your suppliers in order to assist in the risk management of group travel</a:t>
            </a:r>
          </a:p>
          <a:p>
            <a:pPr marL="457200" lvl="1" indent="0">
              <a:buNone/>
            </a:pPr>
            <a:endParaRPr lang="en-US" dirty="0" smtClean="0"/>
          </a:p>
          <a:p>
            <a:endParaRPr lang="en-US" dirty="0"/>
          </a:p>
        </p:txBody>
      </p:sp>
      <p:sp>
        <p:nvSpPr>
          <p:cNvPr id="3" name="Title 2"/>
          <p:cNvSpPr>
            <a:spLocks noGrp="1"/>
          </p:cNvSpPr>
          <p:nvPr>
            <p:ph type="title"/>
          </p:nvPr>
        </p:nvSpPr>
        <p:spPr/>
        <p:txBody>
          <a:bodyPr/>
          <a:lstStyle/>
          <a:p>
            <a:r>
              <a:rPr lang="en-US" dirty="0" smtClean="0"/>
              <a:t>Group Travel</a:t>
            </a:r>
            <a:endParaRPr lang="en-US"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858000" y="152400"/>
            <a:ext cx="2133600" cy="799211"/>
          </a:xfrm>
          <a:prstGeom prst="rect">
            <a:avLst/>
          </a:prstGeom>
          <a:noFill/>
          <a:ln>
            <a:noFill/>
          </a:ln>
          <a:effectLst/>
          <a:extLst>
            <a:ext uri="{909E8E84-426E-40dd-AFC4-6F175D3DCCD1}">
              <a14:hiddenFill xmlns:a14="http://schemas.microsoft.com/office/drawing/2010/main">
                <a:solidFill>
                  <a:srgbClr val="DDDDDD">
                    <a:alpha val="85097"/>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146" name="Picture 2" descr="http://www.gtrnews.com/images/289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057400"/>
            <a:ext cx="2826337" cy="21128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79926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50000"/>
              </a:lnSpc>
            </a:pPr>
            <a:r>
              <a:rPr lang="en-US" sz="2400" dirty="0" smtClean="0"/>
              <a:t>Who communicates to whom in regards to traveler status?</a:t>
            </a:r>
          </a:p>
          <a:p>
            <a:pPr>
              <a:lnSpc>
                <a:spcPct val="150000"/>
              </a:lnSpc>
            </a:pPr>
            <a:r>
              <a:rPr lang="en-US" sz="2400" dirty="0" smtClean="0"/>
              <a:t>What contingency plans are in place?</a:t>
            </a:r>
          </a:p>
          <a:p>
            <a:pPr>
              <a:lnSpc>
                <a:spcPct val="150000"/>
              </a:lnSpc>
            </a:pPr>
            <a:r>
              <a:rPr lang="en-US" sz="2400" dirty="0"/>
              <a:t>I</a:t>
            </a:r>
            <a:r>
              <a:rPr lang="en-US" sz="2400" dirty="0" smtClean="0"/>
              <a:t>mportance of medical/security resources (in- house or supplied by a third party vendor)</a:t>
            </a:r>
          </a:p>
          <a:p>
            <a:pPr>
              <a:lnSpc>
                <a:spcPct val="150000"/>
              </a:lnSpc>
            </a:pPr>
            <a:r>
              <a:rPr lang="en-US" sz="2400" dirty="0" smtClean="0"/>
              <a:t>High Risk Country / TU Student Travel policy exception approval process</a:t>
            </a:r>
          </a:p>
          <a:p>
            <a:pPr>
              <a:lnSpc>
                <a:spcPct val="150000"/>
              </a:lnSpc>
            </a:pPr>
            <a:endParaRPr lang="en-US" sz="2400" dirty="0"/>
          </a:p>
        </p:txBody>
      </p:sp>
      <p:sp>
        <p:nvSpPr>
          <p:cNvPr id="3" name="Title 2"/>
          <p:cNvSpPr>
            <a:spLocks noGrp="1"/>
          </p:cNvSpPr>
          <p:nvPr>
            <p:ph type="title"/>
          </p:nvPr>
        </p:nvSpPr>
        <p:spPr/>
        <p:txBody>
          <a:bodyPr/>
          <a:lstStyle/>
          <a:p>
            <a:r>
              <a:rPr lang="en-US" dirty="0" smtClean="0"/>
              <a:t>Communication</a:t>
            </a:r>
            <a:endParaRPr lang="en-US" dirty="0"/>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858000" y="152400"/>
            <a:ext cx="2133600" cy="799211"/>
          </a:xfrm>
          <a:prstGeom prst="rect">
            <a:avLst/>
          </a:prstGeom>
          <a:noFill/>
          <a:ln>
            <a:noFill/>
          </a:ln>
          <a:effectLst/>
          <a:extLst>
            <a:ext uri="{909E8E84-426E-40dd-AFC4-6F175D3DCCD1}">
              <a14:hiddenFill xmlns:a14="http://schemas.microsoft.com/office/drawing/2010/main">
                <a:solidFill>
                  <a:srgbClr val="DDDDDD">
                    <a:alpha val="85097"/>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22342863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Jason </a:t>
            </a:r>
            <a:r>
              <a:rPr lang="en-US" dirty="0" err="1" smtClean="0"/>
              <a:t>Grunin</a:t>
            </a:r>
            <a:endParaRPr lang="en-US" dirty="0" smtClean="0"/>
          </a:p>
          <a:p>
            <a:pPr lvl="1"/>
            <a:r>
              <a:rPr lang="en-US" dirty="0" smtClean="0">
                <a:hlinkClick r:id="rId2"/>
              </a:rPr>
              <a:t>jason-grunin@utulsa.edu</a:t>
            </a:r>
            <a:endParaRPr lang="en-US" dirty="0" smtClean="0"/>
          </a:p>
          <a:p>
            <a:endParaRPr lang="en-US" dirty="0" smtClean="0"/>
          </a:p>
          <a:p>
            <a:r>
              <a:rPr lang="en-US" dirty="0" smtClean="0"/>
              <a:t>Jeff Winton</a:t>
            </a:r>
          </a:p>
          <a:p>
            <a:pPr lvl="1"/>
            <a:r>
              <a:rPr lang="en-US" dirty="0" smtClean="0">
                <a:hlinkClick r:id="rId3"/>
              </a:rPr>
              <a:t>jeff.winton@concur.com</a:t>
            </a:r>
            <a:endParaRPr lang="en-US" dirty="0" smtClean="0"/>
          </a:p>
          <a:p>
            <a:endParaRPr lang="en-US" dirty="0" smtClean="0"/>
          </a:p>
        </p:txBody>
      </p:sp>
      <p:sp>
        <p:nvSpPr>
          <p:cNvPr id="3" name="Title 2"/>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1074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1"/>
            <a:ext cx="4068982" cy="6858000"/>
          </a:xfrm>
          <a:prstGeom prst="rect">
            <a:avLst/>
          </a:prstGeom>
          <a:solidFill>
            <a:srgbClr val="D25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err="1" smtClean="0">
              <a:solidFill>
                <a:srgbClr val="FFFFFF"/>
              </a:solidFill>
            </a:endParaRPr>
          </a:p>
        </p:txBody>
      </p:sp>
      <p:sp>
        <p:nvSpPr>
          <p:cNvPr id="7" name="TextBox 6"/>
          <p:cNvSpPr txBox="1"/>
          <p:nvPr/>
        </p:nvSpPr>
        <p:spPr>
          <a:xfrm>
            <a:off x="189236" y="1703725"/>
            <a:ext cx="3163124" cy="3477875"/>
          </a:xfrm>
          <a:prstGeom prst="rect">
            <a:avLst/>
          </a:prstGeom>
          <a:noFill/>
        </p:spPr>
        <p:txBody>
          <a:bodyPr wrap="square" lIns="0" tIns="0" rIns="0" bIns="0" rtlCol="0">
            <a:spAutoFit/>
          </a:bodyPr>
          <a:lstStyle/>
          <a:p>
            <a:pPr algn="r" fontAlgn="auto">
              <a:lnSpc>
                <a:spcPct val="90000"/>
              </a:lnSpc>
              <a:spcBef>
                <a:spcPts val="1200"/>
              </a:spcBef>
              <a:spcAft>
                <a:spcPts val="0"/>
              </a:spcAft>
            </a:pPr>
            <a:r>
              <a:rPr lang="en-US" sz="4000" b="1" dirty="0" smtClean="0">
                <a:solidFill>
                  <a:srgbClr val="FFFFFF"/>
                </a:solidFill>
                <a:ea typeface="+mn-ea"/>
                <a:cs typeface="Arial" panose="020B0604020202020204" pitchFamily="34" charset="0"/>
              </a:rPr>
              <a:t>Travel Risk Management in Higher Education</a:t>
            </a:r>
          </a:p>
          <a:p>
            <a:pPr algn="r" fontAlgn="auto">
              <a:lnSpc>
                <a:spcPct val="90000"/>
              </a:lnSpc>
              <a:spcBef>
                <a:spcPts val="1200"/>
              </a:spcBef>
              <a:spcAft>
                <a:spcPts val="0"/>
              </a:spcAft>
            </a:pPr>
            <a:r>
              <a:rPr lang="en-US" sz="4000" b="1" dirty="0" smtClean="0">
                <a:solidFill>
                  <a:srgbClr val="FFFFFF"/>
                </a:solidFill>
                <a:ea typeface="+mn-ea"/>
                <a:cs typeface="Arial" panose="020B0604020202020204" pitchFamily="34" charset="0"/>
              </a:rPr>
              <a:t>is a critical topic</a:t>
            </a:r>
            <a:endParaRPr lang="en-US" sz="4000" b="1" dirty="0">
              <a:solidFill>
                <a:srgbClr val="FFFFFF"/>
              </a:solidFill>
              <a:ea typeface="+mn-ea"/>
              <a:cs typeface="Arial" panose="020B0604020202020204" pitchFamily="34" charset="0"/>
            </a:endParaRPr>
          </a:p>
        </p:txBody>
      </p:sp>
      <p:pic>
        <p:nvPicPr>
          <p:cNvPr id="22" name="Picture 18"/>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rot="21463220">
            <a:off x="3492382" y="-254829"/>
            <a:ext cx="5571858" cy="345674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rot="21358177">
            <a:off x="3791269" y="317531"/>
            <a:ext cx="4913524" cy="2015936"/>
          </a:xfrm>
          <a:prstGeom prst="rect">
            <a:avLst/>
          </a:prstGeom>
        </p:spPr>
        <p:txBody>
          <a:bodyPr wrap="square">
            <a:spAutoFit/>
          </a:bodyPr>
          <a:lstStyle/>
          <a:p>
            <a:pPr algn="just" fontAlgn="auto">
              <a:spcBef>
                <a:spcPts val="600"/>
              </a:spcBef>
              <a:spcAft>
                <a:spcPts val="0"/>
              </a:spcAft>
            </a:pPr>
            <a:r>
              <a:rPr lang="en-US" sz="1700" b="1" i="1" dirty="0">
                <a:solidFill>
                  <a:srgbClr val="000000">
                    <a:lumMod val="65000"/>
                    <a:lumOff val="35000"/>
                  </a:srgbClr>
                </a:solidFill>
                <a:latin typeface="Times New Roman" panose="02020603050405020304" pitchFamily="18" charset="0"/>
                <a:ea typeface="+mn-ea"/>
                <a:cs typeface="Times New Roman" panose="02020603050405020304" pitchFamily="18" charset="0"/>
              </a:rPr>
              <a:t>“The travelers are clueless. With the SARS scare, people going into China and Asia were cautioned. I had faculty calling me saying, </a:t>
            </a:r>
            <a:r>
              <a:rPr lang="en-US" sz="1700" b="1" i="1" dirty="0">
                <a:solidFill>
                  <a:srgbClr val="D25533"/>
                </a:solidFill>
                <a:latin typeface="Times New Roman" panose="02020603050405020304" pitchFamily="18" charset="0"/>
                <a:ea typeface="+mn-ea"/>
                <a:cs typeface="Times New Roman" panose="02020603050405020304" pitchFamily="18" charset="0"/>
              </a:rPr>
              <a:t>‘You’re not going to keep me from going there, are you?’ </a:t>
            </a:r>
            <a:r>
              <a:rPr lang="en-US" sz="1700" b="1" i="1" dirty="0">
                <a:solidFill>
                  <a:srgbClr val="000000">
                    <a:lumMod val="65000"/>
                    <a:lumOff val="35000"/>
                  </a:srgbClr>
                </a:solidFill>
                <a:latin typeface="Times New Roman" panose="02020603050405020304" pitchFamily="18" charset="0"/>
                <a:ea typeface="+mn-ea"/>
                <a:cs typeface="Times New Roman" panose="02020603050405020304" pitchFamily="18" charset="0"/>
              </a:rPr>
              <a:t>They feel as bulletproof as a 20 year-old.” </a:t>
            </a:r>
            <a:endParaRPr lang="en-US" sz="1700" b="1" i="1" dirty="0" smtClean="0">
              <a:solidFill>
                <a:srgbClr val="000000">
                  <a:lumMod val="65000"/>
                  <a:lumOff val="35000"/>
                </a:srgbClr>
              </a:solidFill>
              <a:latin typeface="Times New Roman" panose="02020603050405020304" pitchFamily="18" charset="0"/>
              <a:ea typeface="+mn-ea"/>
              <a:cs typeface="Times New Roman" panose="02020603050405020304" pitchFamily="18" charset="0"/>
            </a:endParaRPr>
          </a:p>
          <a:p>
            <a:pPr lvl="1" algn="just" fontAlgn="auto">
              <a:spcBef>
                <a:spcPts val="600"/>
              </a:spcBef>
              <a:spcAft>
                <a:spcPts val="0"/>
              </a:spcAft>
            </a:pPr>
            <a:r>
              <a:rPr lang="en-US" sz="1200" b="1" i="1" dirty="0" smtClean="0">
                <a:solidFill>
                  <a:srgbClr val="000000">
                    <a:lumMod val="65000"/>
                    <a:lumOff val="35000"/>
                  </a:srgbClr>
                </a:solidFill>
                <a:latin typeface="Times New Roman" panose="02020603050405020304" pitchFamily="18" charset="0"/>
                <a:ea typeface="+mn-ea"/>
                <a:cs typeface="Times New Roman" panose="02020603050405020304" pitchFamily="18" charset="0"/>
              </a:rPr>
              <a:t>-Collegiate travel manager  </a:t>
            </a:r>
          </a:p>
          <a:p>
            <a:pPr fontAlgn="auto">
              <a:spcBef>
                <a:spcPts val="600"/>
              </a:spcBef>
              <a:spcAft>
                <a:spcPts val="0"/>
              </a:spcAft>
            </a:pPr>
            <a:r>
              <a:rPr lang="en-US" sz="900" dirty="0" smtClean="0">
                <a:solidFill>
                  <a:srgbClr val="000000">
                    <a:lumMod val="65000"/>
                    <a:lumOff val="35000"/>
                  </a:srgbClr>
                </a:solidFill>
                <a:ea typeface="+mn-ea"/>
                <a:cs typeface="Arial" panose="020B0604020202020204" pitchFamily="34" charset="0"/>
              </a:rPr>
              <a:t>“Travel Risk Management in Higher Education: Challenges and Opportunities.” </a:t>
            </a:r>
            <a:r>
              <a:rPr lang="en-US" sz="900" dirty="0" err="1" smtClean="0">
                <a:solidFill>
                  <a:srgbClr val="000000">
                    <a:lumMod val="65000"/>
                    <a:lumOff val="35000"/>
                  </a:srgbClr>
                </a:solidFill>
                <a:ea typeface="+mn-ea"/>
                <a:cs typeface="Arial" panose="020B0604020202020204" pitchFamily="34" charset="0"/>
              </a:rPr>
              <a:t>PhoCusWright</a:t>
            </a:r>
            <a:r>
              <a:rPr lang="en-US" sz="900" dirty="0" smtClean="0">
                <a:solidFill>
                  <a:srgbClr val="000000">
                    <a:lumMod val="65000"/>
                    <a:lumOff val="35000"/>
                  </a:srgbClr>
                </a:solidFill>
                <a:ea typeface="+mn-ea"/>
                <a:cs typeface="Arial" panose="020B0604020202020204" pitchFamily="34" charset="0"/>
              </a:rPr>
              <a:t>. April 2014</a:t>
            </a:r>
            <a:endParaRPr lang="en-US" sz="900" dirty="0">
              <a:solidFill>
                <a:srgbClr val="000000">
                  <a:lumMod val="65000"/>
                  <a:lumOff val="35000"/>
                </a:srgbClr>
              </a:solidFill>
              <a:ea typeface="+mn-ea"/>
              <a:cs typeface="Arial" panose="020B0604020202020204" pitchFamily="34" charset="0"/>
            </a:endParaRPr>
          </a:p>
        </p:txBody>
      </p:sp>
      <p:pic>
        <p:nvPicPr>
          <p:cNvPr id="30" name="Picture 18"/>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rot="265740">
            <a:off x="3329999" y="3975334"/>
            <a:ext cx="5942098" cy="309134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30"/>
          <p:cNvSpPr/>
          <p:nvPr/>
        </p:nvSpPr>
        <p:spPr>
          <a:xfrm rot="265740">
            <a:off x="3648519" y="4629220"/>
            <a:ext cx="5267984" cy="1877437"/>
          </a:xfrm>
          <a:prstGeom prst="rect">
            <a:avLst/>
          </a:prstGeom>
        </p:spPr>
        <p:txBody>
          <a:bodyPr wrap="square">
            <a:spAutoFit/>
          </a:bodyPr>
          <a:lstStyle/>
          <a:p>
            <a:pPr algn="just" fontAlgn="auto">
              <a:spcBef>
                <a:spcPts val="600"/>
              </a:spcBef>
              <a:spcAft>
                <a:spcPts val="0"/>
              </a:spcAft>
            </a:pPr>
            <a:r>
              <a:rPr lang="en-US" sz="1700" b="1" i="1" dirty="0" smtClean="0">
                <a:solidFill>
                  <a:srgbClr val="000000">
                    <a:lumMod val="65000"/>
                    <a:lumOff val="35000"/>
                  </a:srgbClr>
                </a:solidFill>
                <a:latin typeface="Times New Roman" panose="02020603050405020304" pitchFamily="18" charset="0"/>
                <a:ea typeface="Calibri"/>
                <a:cs typeface="Times New Roman" panose="02020603050405020304" pitchFamily="18" charset="0"/>
              </a:rPr>
              <a:t>“</a:t>
            </a:r>
            <a:r>
              <a:rPr lang="en-US" sz="1700" b="1" i="1" dirty="0">
                <a:solidFill>
                  <a:srgbClr val="000000">
                    <a:lumMod val="65000"/>
                    <a:lumOff val="35000"/>
                  </a:srgbClr>
                </a:solidFill>
                <a:latin typeface="Times New Roman" panose="02020603050405020304" pitchFamily="18" charset="0"/>
                <a:ea typeface="Calibri"/>
                <a:cs typeface="Times New Roman" panose="02020603050405020304" pitchFamily="18" charset="0"/>
              </a:rPr>
              <a:t>The fact that the university deals with </a:t>
            </a:r>
            <a:r>
              <a:rPr lang="en-US" sz="1700" b="1" i="1" dirty="0">
                <a:solidFill>
                  <a:srgbClr val="D25533"/>
                </a:solidFill>
                <a:latin typeface="Times New Roman" panose="02020603050405020304" pitchFamily="18" charset="0"/>
                <a:ea typeface="Calibri"/>
                <a:cs typeface="Times New Roman" panose="02020603050405020304" pitchFamily="18" charset="0"/>
              </a:rPr>
              <a:t>diﬀerent traveling constituencies, who travel for diﬀerent reasons and to diﬀerent locations </a:t>
            </a:r>
            <a:r>
              <a:rPr lang="en-US" sz="1700" b="1" i="1" dirty="0">
                <a:solidFill>
                  <a:srgbClr val="000000">
                    <a:lumMod val="65000"/>
                    <a:lumOff val="35000"/>
                  </a:srgbClr>
                </a:solidFill>
                <a:latin typeface="Times New Roman" panose="02020603050405020304" pitchFamily="18" charset="0"/>
                <a:ea typeface="Calibri"/>
                <a:cs typeface="Times New Roman" panose="02020603050405020304" pitchFamily="18" charset="0"/>
              </a:rPr>
              <a:t>for short- or long-term periods of time, complicates the threat and risk proﬁle and the university’s duty of care responsibilities</a:t>
            </a:r>
            <a:r>
              <a:rPr lang="en-US" sz="1700" b="1" i="1" dirty="0" smtClean="0">
                <a:solidFill>
                  <a:srgbClr val="000000">
                    <a:lumMod val="65000"/>
                    <a:lumOff val="35000"/>
                  </a:srgbClr>
                </a:solidFill>
                <a:latin typeface="Times New Roman" panose="02020603050405020304" pitchFamily="18" charset="0"/>
                <a:ea typeface="+mn-ea"/>
                <a:cs typeface="Times New Roman" panose="02020603050405020304" pitchFamily="18" charset="0"/>
              </a:rPr>
              <a:t>.” </a:t>
            </a:r>
          </a:p>
          <a:p>
            <a:pPr lvl="1" algn="just" fontAlgn="auto">
              <a:spcBef>
                <a:spcPts val="600"/>
              </a:spcBef>
              <a:spcAft>
                <a:spcPts val="0"/>
              </a:spcAft>
            </a:pPr>
            <a:r>
              <a:rPr lang="en-US" sz="1200" b="1" i="1" dirty="0" smtClean="0">
                <a:solidFill>
                  <a:srgbClr val="000000">
                    <a:lumMod val="65000"/>
                    <a:lumOff val="35000"/>
                  </a:srgbClr>
                </a:solidFill>
                <a:latin typeface="Times New Roman" panose="02020603050405020304" pitchFamily="18" charset="0"/>
                <a:ea typeface="+mn-ea"/>
                <a:cs typeface="Times New Roman" panose="02020603050405020304" pitchFamily="18" charset="0"/>
              </a:rPr>
              <a:t>-</a:t>
            </a:r>
            <a:r>
              <a:rPr lang="en-US" sz="1200" b="1" i="1" dirty="0">
                <a:solidFill>
                  <a:srgbClr val="CBCBC4">
                    <a:lumMod val="50000"/>
                  </a:srgbClr>
                </a:solidFill>
                <a:latin typeface="Times New Roman" panose="02020603050405020304" pitchFamily="18" charset="0"/>
                <a:ea typeface="+mn-ea"/>
                <a:cs typeface="Times New Roman" panose="02020603050405020304" pitchFamily="18" charset="0"/>
              </a:rPr>
              <a:t>Lisbeth </a:t>
            </a:r>
            <a:r>
              <a:rPr lang="en-US" sz="1200" b="1" i="1" dirty="0" smtClean="0">
                <a:solidFill>
                  <a:srgbClr val="CBCBC4">
                    <a:lumMod val="50000"/>
                  </a:srgbClr>
                </a:solidFill>
                <a:latin typeface="Times New Roman" panose="02020603050405020304" pitchFamily="18" charset="0"/>
                <a:ea typeface="+mn-ea"/>
                <a:cs typeface="Times New Roman" panose="02020603050405020304" pitchFamily="18" charset="0"/>
              </a:rPr>
              <a:t>Claus, PHD (Willamette University)</a:t>
            </a:r>
            <a:endParaRPr lang="en-US" sz="1200" b="1" i="1" dirty="0" smtClean="0">
              <a:solidFill>
                <a:srgbClr val="000000">
                  <a:lumMod val="65000"/>
                  <a:lumOff val="35000"/>
                </a:srgbClr>
              </a:solidFill>
              <a:latin typeface="Times New Roman" panose="02020603050405020304" pitchFamily="18" charset="0"/>
              <a:ea typeface="+mn-ea"/>
              <a:cs typeface="Times New Roman" panose="02020603050405020304" pitchFamily="18" charset="0"/>
            </a:endParaRPr>
          </a:p>
          <a:p>
            <a:pPr fontAlgn="auto">
              <a:spcBef>
                <a:spcPts val="600"/>
              </a:spcBef>
              <a:spcAft>
                <a:spcPts val="0"/>
              </a:spcAft>
            </a:pPr>
            <a:r>
              <a:rPr lang="en-US" sz="900" dirty="0" smtClean="0">
                <a:solidFill>
                  <a:srgbClr val="000000">
                    <a:lumMod val="65000"/>
                    <a:lumOff val="35000"/>
                  </a:srgbClr>
                </a:solidFill>
                <a:ea typeface="+mn-ea"/>
                <a:cs typeface="Arial" panose="020B0604020202020204" pitchFamily="34" charset="0"/>
              </a:rPr>
              <a:t>“A Global View of the University's Duty of Care Obligations.” </a:t>
            </a:r>
            <a:r>
              <a:rPr lang="en-US" sz="900" dirty="0" err="1" smtClean="0">
                <a:solidFill>
                  <a:srgbClr val="000000">
                    <a:lumMod val="65000"/>
                    <a:lumOff val="35000"/>
                  </a:srgbClr>
                </a:solidFill>
                <a:ea typeface="+mn-ea"/>
                <a:cs typeface="Arial" panose="020B0604020202020204" pitchFamily="34" charset="0"/>
              </a:rPr>
              <a:t>URIMA</a:t>
            </a:r>
            <a:r>
              <a:rPr lang="en-US" sz="900" dirty="0" smtClean="0">
                <a:solidFill>
                  <a:srgbClr val="000000">
                    <a:lumMod val="65000"/>
                    <a:lumOff val="35000"/>
                  </a:srgbClr>
                </a:solidFill>
                <a:ea typeface="+mn-ea"/>
                <a:cs typeface="Arial" panose="020B0604020202020204" pitchFamily="34" charset="0"/>
              </a:rPr>
              <a:t> Journal. April 2010</a:t>
            </a:r>
            <a:endParaRPr lang="en-US" sz="900" dirty="0">
              <a:solidFill>
                <a:srgbClr val="000000">
                  <a:lumMod val="65000"/>
                  <a:lumOff val="35000"/>
                </a:srgbClr>
              </a:solidFill>
              <a:ea typeface="+mn-ea"/>
              <a:cs typeface="Arial" panose="020B0604020202020204" pitchFamily="34" charset="0"/>
            </a:endParaRPr>
          </a:p>
        </p:txBody>
      </p:sp>
      <p:grpSp>
        <p:nvGrpSpPr>
          <p:cNvPr id="27" name="Group 15"/>
          <p:cNvGrpSpPr>
            <a:grpSpLocks/>
          </p:cNvGrpSpPr>
          <p:nvPr/>
        </p:nvGrpSpPr>
        <p:grpSpPr bwMode="auto">
          <a:xfrm rot="165756">
            <a:off x="4416065" y="1841185"/>
            <a:ext cx="4354532" cy="3027804"/>
            <a:chOff x="6228185" y="358488"/>
            <a:chExt cx="2592288" cy="2580663"/>
          </a:xfrm>
          <a:effectLst>
            <a:outerShdw blurRad="50800" dist="38100" dir="2700000" algn="tl" rotWithShape="0">
              <a:prstClr val="black">
                <a:alpha val="40000"/>
              </a:prstClr>
            </a:outerShdw>
          </a:effectLst>
        </p:grpSpPr>
        <p:sp>
          <p:nvSpPr>
            <p:cNvPr id="29" name="TextBox 7"/>
            <p:cNvSpPr txBox="1">
              <a:spLocks noChangeArrowheads="1"/>
            </p:cNvSpPr>
            <p:nvPr/>
          </p:nvSpPr>
          <p:spPr bwMode="auto">
            <a:xfrm>
              <a:off x="6418154" y="549068"/>
              <a:ext cx="2182075" cy="1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fontAlgn="auto">
                <a:spcBef>
                  <a:spcPts val="0"/>
                </a:spcBef>
                <a:spcAft>
                  <a:spcPts val="0"/>
                </a:spcAft>
              </a:pPr>
              <a:r>
                <a:rPr lang="en-US" b="1" i="1" dirty="0" smtClean="0">
                  <a:solidFill>
                    <a:srgbClr val="CBCBC4">
                      <a:lumMod val="50000"/>
                    </a:srgbClr>
                  </a:solidFill>
                  <a:latin typeface="Book Antiqua" panose="02040602050305030304" pitchFamily="18" charset="0"/>
                  <a:ea typeface="+mn-ea"/>
                  <a:cs typeface="Times New Roman" panose="02020603050405020304" pitchFamily="18" charset="0"/>
                </a:rPr>
                <a:t> </a:t>
              </a:r>
              <a:r>
                <a:rPr lang="en-US" b="1" i="1" dirty="0">
                  <a:solidFill>
                    <a:srgbClr val="CBCBC4">
                      <a:lumMod val="50000"/>
                    </a:srgbClr>
                  </a:solidFill>
                  <a:latin typeface="Book Antiqua" panose="02040602050305030304" pitchFamily="18" charset="0"/>
                  <a:ea typeface="+mn-ea"/>
                  <a:cs typeface="Times New Roman" panose="02020603050405020304" pitchFamily="18" charset="0"/>
                </a:rPr>
                <a:t>accurate information in a streamlined way. That’s the challenge that we have. We’re dealing with all kinds of systems.” ~ Collegiate travel manager</a:t>
              </a:r>
              <a:r>
                <a:rPr lang="en-US" b="1" i="1" dirty="0" smtClean="0">
                  <a:solidFill>
                    <a:srgbClr val="CBCBC4">
                      <a:lumMod val="50000"/>
                    </a:srgbClr>
                  </a:solidFill>
                  <a:latin typeface="Book Antiqua" panose="02040602050305030304" pitchFamily="18" charset="0"/>
                  <a:ea typeface="+mn-ea"/>
                  <a:cs typeface="Times New Roman" panose="02020603050405020304" pitchFamily="18" charset="0"/>
                </a:rPr>
                <a:t>.”</a:t>
              </a:r>
            </a:p>
            <a:p>
              <a:pPr algn="just" fontAlgn="auto">
                <a:spcBef>
                  <a:spcPts val="0"/>
                </a:spcBef>
                <a:spcAft>
                  <a:spcPts val="0"/>
                </a:spcAft>
              </a:pPr>
              <a:endParaRPr lang="en-US" b="1" dirty="0">
                <a:solidFill>
                  <a:srgbClr val="CBCBC4">
                    <a:lumMod val="50000"/>
                  </a:srgbClr>
                </a:solidFill>
                <a:latin typeface="Times New Roman" panose="02020603050405020304" pitchFamily="18" charset="0"/>
                <a:ea typeface="+mn-ea"/>
                <a:cs typeface="Times New Roman" panose="02020603050405020304" pitchFamily="18" charset="0"/>
              </a:endParaRPr>
            </a:p>
          </p:txBody>
        </p:sp>
        <p:pic>
          <p:nvPicPr>
            <p:cNvPr id="28" name="Picture 5"/>
            <p:cNvPicPr>
              <a:picLocks noChangeAspect="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228185" y="358488"/>
              <a:ext cx="2592288" cy="258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Rectangle 4"/>
          <p:cNvSpPr/>
          <p:nvPr/>
        </p:nvSpPr>
        <p:spPr>
          <a:xfrm rot="167296">
            <a:off x="4688696" y="2210215"/>
            <a:ext cx="3814081" cy="2277547"/>
          </a:xfrm>
          <a:prstGeom prst="rect">
            <a:avLst/>
          </a:prstGeom>
        </p:spPr>
        <p:txBody>
          <a:bodyPr wrap="square">
            <a:spAutoFit/>
          </a:bodyPr>
          <a:lstStyle/>
          <a:p>
            <a:pPr algn="just" fontAlgn="auto">
              <a:spcBef>
                <a:spcPts val="0"/>
              </a:spcBef>
              <a:spcAft>
                <a:spcPts val="0"/>
              </a:spcAft>
            </a:pPr>
            <a:r>
              <a:rPr lang="en-US" sz="1700" b="1" i="1" dirty="0">
                <a:solidFill>
                  <a:srgbClr val="000000">
                    <a:lumMod val="65000"/>
                    <a:lumOff val="35000"/>
                  </a:srgbClr>
                </a:solidFill>
                <a:latin typeface="Times New Roman" panose="02020603050405020304" pitchFamily="18" charset="0"/>
                <a:ea typeface="+mn-ea"/>
                <a:cs typeface="Times New Roman" panose="02020603050405020304" pitchFamily="18" charset="0"/>
              </a:rPr>
              <a:t>"What we’re looking for is a system allowing us to pull in the most accurate information in a streamlined way. That’s the challenge that we have. We’re dealing with </a:t>
            </a:r>
            <a:r>
              <a:rPr lang="en-US" sz="1700" b="1" i="1" dirty="0">
                <a:solidFill>
                  <a:srgbClr val="D25533"/>
                </a:solidFill>
                <a:latin typeface="Times New Roman" panose="02020603050405020304" pitchFamily="18" charset="0"/>
                <a:ea typeface="+mn-ea"/>
                <a:cs typeface="Times New Roman" panose="02020603050405020304" pitchFamily="18" charset="0"/>
              </a:rPr>
              <a:t>all kinds of systems.</a:t>
            </a:r>
            <a:r>
              <a:rPr lang="en-US" sz="1700" b="1" i="1" dirty="0">
                <a:solidFill>
                  <a:srgbClr val="000000">
                    <a:lumMod val="65000"/>
                    <a:lumOff val="35000"/>
                  </a:srgbClr>
                </a:solidFill>
                <a:latin typeface="Times New Roman" panose="02020603050405020304" pitchFamily="18" charset="0"/>
                <a:ea typeface="+mn-ea"/>
                <a:cs typeface="Times New Roman" panose="02020603050405020304" pitchFamily="18" charset="0"/>
              </a:rPr>
              <a:t>” </a:t>
            </a:r>
            <a:endParaRPr lang="en-US" sz="1700" b="1" i="1" dirty="0" smtClean="0">
              <a:solidFill>
                <a:srgbClr val="000000">
                  <a:lumMod val="65000"/>
                  <a:lumOff val="35000"/>
                </a:srgbClr>
              </a:solidFill>
              <a:latin typeface="Times New Roman" panose="02020603050405020304" pitchFamily="18" charset="0"/>
              <a:ea typeface="+mn-ea"/>
              <a:cs typeface="Times New Roman" panose="02020603050405020304" pitchFamily="18" charset="0"/>
            </a:endParaRPr>
          </a:p>
          <a:p>
            <a:pPr lvl="1" algn="just" fontAlgn="auto">
              <a:spcBef>
                <a:spcPts val="600"/>
              </a:spcBef>
              <a:spcAft>
                <a:spcPts val="0"/>
              </a:spcAft>
            </a:pPr>
            <a:r>
              <a:rPr lang="en-US" sz="1200" b="1" i="1" dirty="0">
                <a:solidFill>
                  <a:srgbClr val="000000">
                    <a:lumMod val="65000"/>
                    <a:lumOff val="35000"/>
                  </a:srgbClr>
                </a:solidFill>
                <a:latin typeface="Times New Roman" panose="02020603050405020304" pitchFamily="18" charset="0"/>
                <a:ea typeface="+mn-ea"/>
                <a:cs typeface="Times New Roman" panose="02020603050405020304" pitchFamily="18" charset="0"/>
              </a:rPr>
              <a:t>-Collegiate travel manager  </a:t>
            </a:r>
          </a:p>
          <a:p>
            <a:pPr fontAlgn="auto">
              <a:spcBef>
                <a:spcPts val="600"/>
              </a:spcBef>
              <a:spcAft>
                <a:spcPts val="0"/>
              </a:spcAft>
            </a:pPr>
            <a:r>
              <a:rPr lang="en-US" sz="900" dirty="0">
                <a:solidFill>
                  <a:srgbClr val="000000">
                    <a:lumMod val="65000"/>
                    <a:lumOff val="35000"/>
                  </a:srgbClr>
                </a:solidFill>
                <a:ea typeface="+mn-ea"/>
                <a:cs typeface="Arial" panose="020B0604020202020204" pitchFamily="34" charset="0"/>
              </a:rPr>
              <a:t>“Travel Risk Management in Higher Education: Challenges and Opportunities.” </a:t>
            </a:r>
            <a:r>
              <a:rPr lang="en-US" sz="900" dirty="0" err="1">
                <a:solidFill>
                  <a:srgbClr val="000000">
                    <a:lumMod val="65000"/>
                    <a:lumOff val="35000"/>
                  </a:srgbClr>
                </a:solidFill>
                <a:ea typeface="+mn-ea"/>
                <a:cs typeface="Arial" panose="020B0604020202020204" pitchFamily="34" charset="0"/>
              </a:rPr>
              <a:t>PhoCusWright</a:t>
            </a:r>
            <a:r>
              <a:rPr lang="en-US" sz="900" dirty="0">
                <a:solidFill>
                  <a:srgbClr val="000000">
                    <a:lumMod val="65000"/>
                    <a:lumOff val="35000"/>
                  </a:srgbClr>
                </a:solidFill>
                <a:ea typeface="+mn-ea"/>
                <a:cs typeface="Arial" panose="020B0604020202020204" pitchFamily="34" charset="0"/>
              </a:rPr>
              <a:t>. April 2014</a:t>
            </a:r>
          </a:p>
          <a:p>
            <a:pPr algn="just" fontAlgn="auto">
              <a:spcBef>
                <a:spcPts val="0"/>
              </a:spcBef>
              <a:spcAft>
                <a:spcPts val="0"/>
              </a:spcAft>
            </a:pPr>
            <a:endParaRPr lang="en-US" sz="1700" i="1" dirty="0">
              <a:solidFill>
                <a:srgbClr val="000000">
                  <a:lumMod val="65000"/>
                  <a:lumOff val="35000"/>
                </a:srgbClr>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76907320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200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500"/>
                                        <p:tgtEl>
                                          <p:spTgt spid="31"/>
                                        </p:tgtEl>
                                      </p:cBhvr>
                                    </p:animEffect>
                                  </p:childTnLst>
                                </p:cTn>
                              </p:par>
                              <p:par>
                                <p:cTn id="15" presetID="10" presetClass="entr" presetSubtype="0" fill="hold" nodeType="withEffect">
                                  <p:stCondLst>
                                    <p:cond delay="200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par>
                          <p:cTn id="18" fill="hold">
                            <p:stCondLst>
                              <p:cond delay="3000"/>
                            </p:stCondLst>
                            <p:childTnLst>
                              <p:par>
                                <p:cTn id="19" presetID="10" presetClass="entr" presetSubtype="0" fill="hold" grpId="0" nodeType="afterEffect">
                                  <p:stCondLst>
                                    <p:cond delay="200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nodeType="withEffect">
                                  <p:stCondLst>
                                    <p:cond delay="200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1"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2050" y="-28007"/>
            <a:ext cx="5394101" cy="68860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000" dirty="0" err="1" smtClean="0">
              <a:solidFill>
                <a:srgbClr val="FFFFFF"/>
              </a:solidFill>
              <a:latin typeface="+mj-lt"/>
            </a:endParaRPr>
          </a:p>
        </p:txBody>
      </p:sp>
      <p:grpSp>
        <p:nvGrpSpPr>
          <p:cNvPr id="108" name="Group 107"/>
          <p:cNvGrpSpPr/>
          <p:nvPr/>
        </p:nvGrpSpPr>
        <p:grpSpPr>
          <a:xfrm>
            <a:off x="6968858" y="568865"/>
            <a:ext cx="1659502" cy="1481940"/>
            <a:chOff x="-112678" y="2663204"/>
            <a:chExt cx="2212093" cy="1931132"/>
          </a:xfrm>
        </p:grpSpPr>
        <p:pic>
          <p:nvPicPr>
            <p:cNvPr id="109" name="Picture 108" descr="checklis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432" y="2663204"/>
              <a:ext cx="973872" cy="973872"/>
            </a:xfrm>
            <a:prstGeom prst="rect">
              <a:avLst/>
            </a:prstGeom>
          </p:spPr>
        </p:pic>
        <p:sp>
          <p:nvSpPr>
            <p:cNvPr id="110" name="TextBox 109"/>
            <p:cNvSpPr txBox="1"/>
            <p:nvPr/>
          </p:nvSpPr>
          <p:spPr>
            <a:xfrm>
              <a:off x="-112678" y="3671006"/>
              <a:ext cx="2212093" cy="923330"/>
            </a:xfrm>
            <a:prstGeom prst="rect">
              <a:avLst/>
            </a:prstGeom>
            <a:noFill/>
          </p:spPr>
          <p:txBody>
            <a:bodyPr wrap="square" lIns="0" tIns="0" rIns="0" bIns="0" rtlCol="0">
              <a:spAutoFit/>
            </a:bodyPr>
            <a:lstStyle/>
            <a:p>
              <a:pPr algn="ctr" fontAlgn="auto">
                <a:spcBef>
                  <a:spcPts val="0"/>
                </a:spcBef>
                <a:spcAft>
                  <a:spcPts val="0"/>
                </a:spcAft>
              </a:pPr>
              <a:r>
                <a:rPr lang="en-US" sz="2000" dirty="0" smtClean="0">
                  <a:solidFill>
                    <a:srgbClr val="FFFFFF"/>
                  </a:solidFill>
                  <a:latin typeface="+mj-lt"/>
                  <a:ea typeface="+mn-ea"/>
                </a:rPr>
                <a:t>Compliance with Pre-Trip Registrations</a:t>
              </a:r>
              <a:endParaRPr lang="en-US" sz="2000" dirty="0">
                <a:solidFill>
                  <a:srgbClr val="FFFFFF"/>
                </a:solidFill>
                <a:latin typeface="+mj-lt"/>
                <a:ea typeface="+mn-ea"/>
              </a:endParaRPr>
            </a:p>
          </p:txBody>
        </p:sp>
      </p:grpSp>
      <p:grpSp>
        <p:nvGrpSpPr>
          <p:cNvPr id="6" name="Group 5"/>
          <p:cNvGrpSpPr/>
          <p:nvPr/>
        </p:nvGrpSpPr>
        <p:grpSpPr>
          <a:xfrm>
            <a:off x="7406678" y="2947823"/>
            <a:ext cx="1660904" cy="1273791"/>
            <a:chOff x="9872996" y="2677733"/>
            <a:chExt cx="2213960" cy="1659891"/>
          </a:xfrm>
        </p:grpSpPr>
        <p:grpSp>
          <p:nvGrpSpPr>
            <p:cNvPr id="101" name="Group 100"/>
            <p:cNvGrpSpPr/>
            <p:nvPr/>
          </p:nvGrpSpPr>
          <p:grpSpPr>
            <a:xfrm>
              <a:off x="10359445" y="2677733"/>
              <a:ext cx="1272592" cy="923818"/>
              <a:chOff x="6380163" y="3919538"/>
              <a:chExt cx="1025525" cy="642938"/>
            </a:xfrm>
            <a:solidFill>
              <a:srgbClr val="FFFFFF"/>
            </a:solidFill>
          </p:grpSpPr>
          <p:sp>
            <p:nvSpPr>
              <p:cNvPr id="102" name="Oval 101"/>
              <p:cNvSpPr>
                <a:spLocks noChangeArrowheads="1"/>
              </p:cNvSpPr>
              <p:nvPr/>
            </p:nvSpPr>
            <p:spPr bwMode="auto">
              <a:xfrm>
                <a:off x="6767513" y="3919538"/>
                <a:ext cx="261938" cy="266700"/>
              </a:xfrm>
              <a:prstGeom prst="ellipse">
                <a:avLst/>
              </a:pr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03" name="Freeform 102"/>
              <p:cNvSpPr>
                <a:spLocks/>
              </p:cNvSpPr>
              <p:nvPr/>
            </p:nvSpPr>
            <p:spPr bwMode="auto">
              <a:xfrm>
                <a:off x="7034213" y="4337051"/>
                <a:ext cx="371475" cy="225425"/>
              </a:xfrm>
              <a:custGeom>
                <a:avLst/>
                <a:gdLst>
                  <a:gd name="T0" fmla="*/ 50 w 99"/>
                  <a:gd name="T1" fmla="*/ 0 h 60"/>
                  <a:gd name="T2" fmla="*/ 0 w 99"/>
                  <a:gd name="T3" fmla="*/ 60 h 60"/>
                  <a:gd name="T4" fmla="*/ 99 w 99"/>
                  <a:gd name="T5" fmla="*/ 60 h 60"/>
                  <a:gd name="T6" fmla="*/ 50 w 99"/>
                  <a:gd name="T7" fmla="*/ 0 h 60"/>
                </a:gdLst>
                <a:ahLst/>
                <a:cxnLst>
                  <a:cxn ang="0">
                    <a:pos x="T0" y="T1"/>
                  </a:cxn>
                  <a:cxn ang="0">
                    <a:pos x="T2" y="T3"/>
                  </a:cxn>
                  <a:cxn ang="0">
                    <a:pos x="T4" y="T5"/>
                  </a:cxn>
                  <a:cxn ang="0">
                    <a:pos x="T6" y="T7"/>
                  </a:cxn>
                </a:cxnLst>
                <a:rect l="0" t="0" r="r" b="b"/>
                <a:pathLst>
                  <a:path w="99" h="60">
                    <a:moveTo>
                      <a:pt x="50" y="0"/>
                    </a:moveTo>
                    <a:cubicBezTo>
                      <a:pt x="19" y="0"/>
                      <a:pt x="0" y="21"/>
                      <a:pt x="0" y="60"/>
                    </a:cubicBezTo>
                    <a:cubicBezTo>
                      <a:pt x="99" y="60"/>
                      <a:pt x="99" y="60"/>
                      <a:pt x="99" y="60"/>
                    </a:cubicBezTo>
                    <a:cubicBezTo>
                      <a:pt x="99" y="21"/>
                      <a:pt x="80" y="0"/>
                      <a:pt x="50" y="0"/>
                    </a:cubicBezTo>
                    <a:close/>
                  </a:path>
                </a:pathLst>
              </a:cu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04" name="Freeform 103"/>
              <p:cNvSpPr>
                <a:spLocks/>
              </p:cNvSpPr>
              <p:nvPr/>
            </p:nvSpPr>
            <p:spPr bwMode="auto">
              <a:xfrm>
                <a:off x="6665913" y="4227513"/>
                <a:ext cx="457200" cy="334963"/>
              </a:xfrm>
              <a:custGeom>
                <a:avLst/>
                <a:gdLst>
                  <a:gd name="T0" fmla="*/ 61 w 122"/>
                  <a:gd name="T1" fmla="*/ 0 h 89"/>
                  <a:gd name="T2" fmla="*/ 0 w 122"/>
                  <a:gd name="T3" fmla="*/ 22 h 89"/>
                  <a:gd name="T4" fmla="*/ 36 w 122"/>
                  <a:gd name="T5" fmla="*/ 89 h 89"/>
                  <a:gd name="T6" fmla="*/ 53 w 122"/>
                  <a:gd name="T7" fmla="*/ 89 h 89"/>
                  <a:gd name="T8" fmla="*/ 74 w 122"/>
                  <a:gd name="T9" fmla="*/ 89 h 89"/>
                  <a:gd name="T10" fmla="*/ 86 w 122"/>
                  <a:gd name="T11" fmla="*/ 89 h 89"/>
                  <a:gd name="T12" fmla="*/ 122 w 122"/>
                  <a:gd name="T13" fmla="*/ 22 h 89"/>
                  <a:gd name="T14" fmla="*/ 61 w 122"/>
                  <a:gd name="T15" fmla="*/ 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89">
                    <a:moveTo>
                      <a:pt x="61" y="0"/>
                    </a:moveTo>
                    <a:cubicBezTo>
                      <a:pt x="41" y="0"/>
                      <a:pt x="13" y="8"/>
                      <a:pt x="0" y="22"/>
                    </a:cubicBezTo>
                    <a:cubicBezTo>
                      <a:pt x="23" y="32"/>
                      <a:pt x="36" y="55"/>
                      <a:pt x="36" y="89"/>
                    </a:cubicBezTo>
                    <a:cubicBezTo>
                      <a:pt x="53" y="89"/>
                      <a:pt x="53" y="89"/>
                      <a:pt x="53" y="89"/>
                    </a:cubicBezTo>
                    <a:cubicBezTo>
                      <a:pt x="74" y="89"/>
                      <a:pt x="74" y="89"/>
                      <a:pt x="74" y="89"/>
                    </a:cubicBezTo>
                    <a:cubicBezTo>
                      <a:pt x="86" y="89"/>
                      <a:pt x="86" y="89"/>
                      <a:pt x="86" y="89"/>
                    </a:cubicBezTo>
                    <a:cubicBezTo>
                      <a:pt x="86" y="55"/>
                      <a:pt x="99" y="32"/>
                      <a:pt x="122" y="22"/>
                    </a:cubicBezTo>
                    <a:cubicBezTo>
                      <a:pt x="110" y="8"/>
                      <a:pt x="80" y="0"/>
                      <a:pt x="61" y="0"/>
                    </a:cubicBezTo>
                    <a:close/>
                  </a:path>
                </a:pathLst>
              </a:cu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ysClr val="windowText" lastClr="000000"/>
                  </a:solidFill>
                  <a:latin typeface="+mj-lt"/>
                  <a:ea typeface="+mn-ea"/>
                </a:endParaRPr>
              </a:p>
            </p:txBody>
          </p:sp>
          <p:sp>
            <p:nvSpPr>
              <p:cNvPr id="105" name="Oval 104"/>
              <p:cNvSpPr>
                <a:spLocks noChangeArrowheads="1"/>
              </p:cNvSpPr>
              <p:nvPr/>
            </p:nvSpPr>
            <p:spPr bwMode="auto">
              <a:xfrm>
                <a:off x="7123113" y="4130676"/>
                <a:ext cx="180975" cy="179388"/>
              </a:xfrm>
              <a:prstGeom prst="ellipse">
                <a:avLst/>
              </a:pr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06" name="Freeform 105"/>
              <p:cNvSpPr>
                <a:spLocks/>
              </p:cNvSpPr>
              <p:nvPr/>
            </p:nvSpPr>
            <p:spPr bwMode="auto">
              <a:xfrm>
                <a:off x="6380163" y="4337051"/>
                <a:ext cx="371475" cy="225425"/>
              </a:xfrm>
              <a:custGeom>
                <a:avLst/>
                <a:gdLst>
                  <a:gd name="T0" fmla="*/ 50 w 99"/>
                  <a:gd name="T1" fmla="*/ 0 h 60"/>
                  <a:gd name="T2" fmla="*/ 0 w 99"/>
                  <a:gd name="T3" fmla="*/ 60 h 60"/>
                  <a:gd name="T4" fmla="*/ 99 w 99"/>
                  <a:gd name="T5" fmla="*/ 60 h 60"/>
                  <a:gd name="T6" fmla="*/ 50 w 99"/>
                  <a:gd name="T7" fmla="*/ 0 h 60"/>
                </a:gdLst>
                <a:ahLst/>
                <a:cxnLst>
                  <a:cxn ang="0">
                    <a:pos x="T0" y="T1"/>
                  </a:cxn>
                  <a:cxn ang="0">
                    <a:pos x="T2" y="T3"/>
                  </a:cxn>
                  <a:cxn ang="0">
                    <a:pos x="T4" y="T5"/>
                  </a:cxn>
                  <a:cxn ang="0">
                    <a:pos x="T6" y="T7"/>
                  </a:cxn>
                </a:cxnLst>
                <a:rect l="0" t="0" r="r" b="b"/>
                <a:pathLst>
                  <a:path w="99" h="60">
                    <a:moveTo>
                      <a:pt x="50" y="0"/>
                    </a:moveTo>
                    <a:cubicBezTo>
                      <a:pt x="19" y="0"/>
                      <a:pt x="0" y="21"/>
                      <a:pt x="0" y="60"/>
                    </a:cubicBezTo>
                    <a:cubicBezTo>
                      <a:pt x="99" y="60"/>
                      <a:pt x="99" y="60"/>
                      <a:pt x="99" y="60"/>
                    </a:cubicBezTo>
                    <a:cubicBezTo>
                      <a:pt x="99" y="21"/>
                      <a:pt x="80" y="0"/>
                      <a:pt x="50" y="0"/>
                    </a:cubicBezTo>
                    <a:close/>
                  </a:path>
                </a:pathLst>
              </a:cu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07" name="Oval 106"/>
              <p:cNvSpPr>
                <a:spLocks noChangeArrowheads="1"/>
              </p:cNvSpPr>
              <p:nvPr/>
            </p:nvSpPr>
            <p:spPr bwMode="auto">
              <a:xfrm>
                <a:off x="6470650" y="4130676"/>
                <a:ext cx="179388" cy="179388"/>
              </a:xfrm>
              <a:prstGeom prst="ellipse">
                <a:avLst/>
              </a:pr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grpSp>
        <p:sp>
          <p:nvSpPr>
            <p:cNvPr id="111" name="TextBox 110"/>
            <p:cNvSpPr txBox="1"/>
            <p:nvPr/>
          </p:nvSpPr>
          <p:spPr>
            <a:xfrm>
              <a:off x="9872996" y="3722071"/>
              <a:ext cx="2213960" cy="615553"/>
            </a:xfrm>
            <a:prstGeom prst="rect">
              <a:avLst/>
            </a:prstGeom>
            <a:noFill/>
          </p:spPr>
          <p:txBody>
            <a:bodyPr wrap="none" lIns="0" tIns="0" rIns="0" bIns="0" rtlCol="0">
              <a:spAutoFit/>
            </a:bodyPr>
            <a:lstStyle/>
            <a:p>
              <a:pPr algn="ctr" fontAlgn="auto">
                <a:spcBef>
                  <a:spcPts val="0"/>
                </a:spcBef>
                <a:spcAft>
                  <a:spcPts val="0"/>
                </a:spcAft>
              </a:pPr>
              <a:r>
                <a:rPr lang="en-US" sz="2000" dirty="0" smtClean="0">
                  <a:solidFill>
                    <a:srgbClr val="FFFFFF"/>
                  </a:solidFill>
                  <a:latin typeface="+mj-lt"/>
                  <a:ea typeface="+mn-ea"/>
                </a:rPr>
                <a:t>Faculty &amp; Staff</a:t>
              </a:r>
            </a:p>
            <a:p>
              <a:pPr algn="ctr" fontAlgn="auto">
                <a:spcBef>
                  <a:spcPts val="0"/>
                </a:spcBef>
                <a:spcAft>
                  <a:spcPts val="0"/>
                </a:spcAft>
              </a:pPr>
              <a:endParaRPr lang="en-US" sz="2000" dirty="0">
                <a:solidFill>
                  <a:srgbClr val="FFFFFF"/>
                </a:solidFill>
                <a:latin typeface="+mj-lt"/>
                <a:ea typeface="+mn-ea"/>
              </a:endParaRPr>
            </a:p>
          </p:txBody>
        </p:sp>
      </p:grpSp>
      <p:grpSp>
        <p:nvGrpSpPr>
          <p:cNvPr id="118" name="Group 117"/>
          <p:cNvGrpSpPr/>
          <p:nvPr/>
        </p:nvGrpSpPr>
        <p:grpSpPr>
          <a:xfrm>
            <a:off x="3843189" y="2830664"/>
            <a:ext cx="1568282" cy="1420826"/>
            <a:chOff x="9182551" y="1935293"/>
            <a:chExt cx="2090498" cy="1851494"/>
          </a:xfrm>
        </p:grpSpPr>
        <p:grpSp>
          <p:nvGrpSpPr>
            <p:cNvPr id="119" name="Group 118"/>
            <p:cNvGrpSpPr/>
            <p:nvPr/>
          </p:nvGrpSpPr>
          <p:grpSpPr>
            <a:xfrm>
              <a:off x="9182551" y="2265032"/>
              <a:ext cx="2090498" cy="1521755"/>
              <a:chOff x="8896977" y="2764804"/>
              <a:chExt cx="2090497" cy="1521755"/>
            </a:xfrm>
          </p:grpSpPr>
          <p:sp>
            <p:nvSpPr>
              <p:cNvPr id="123" name="TextBox 122"/>
              <p:cNvSpPr txBox="1"/>
              <p:nvPr/>
            </p:nvSpPr>
            <p:spPr>
              <a:xfrm>
                <a:off x="8896977" y="3671006"/>
                <a:ext cx="2090497" cy="615553"/>
              </a:xfrm>
              <a:prstGeom prst="rect">
                <a:avLst/>
              </a:prstGeom>
              <a:noFill/>
            </p:spPr>
            <p:txBody>
              <a:bodyPr wrap="square" lIns="0" tIns="0" rIns="0" bIns="0" rtlCol="0">
                <a:spAutoFit/>
              </a:bodyPr>
              <a:lstStyle/>
              <a:p>
                <a:pPr algn="ctr" fontAlgn="auto">
                  <a:spcBef>
                    <a:spcPts val="0"/>
                  </a:spcBef>
                  <a:spcAft>
                    <a:spcPts val="0"/>
                  </a:spcAft>
                  <a:defRPr/>
                </a:pPr>
                <a:r>
                  <a:rPr lang="en-US" sz="2000" kern="0" dirty="0" smtClean="0">
                    <a:solidFill>
                      <a:srgbClr val="FFFFFF"/>
                    </a:solidFill>
                    <a:latin typeface="+mj-lt"/>
                    <a:ea typeface="+mn-ea"/>
                  </a:rPr>
                  <a:t> Study Abroad</a:t>
                </a:r>
              </a:p>
            </p:txBody>
          </p:sp>
          <p:sp>
            <p:nvSpPr>
              <p:cNvPr id="124" name="Freeform 100"/>
              <p:cNvSpPr>
                <a:spLocks noEditPoints="1"/>
              </p:cNvSpPr>
              <p:nvPr/>
            </p:nvSpPr>
            <p:spPr bwMode="auto">
              <a:xfrm>
                <a:off x="9612106" y="2764804"/>
                <a:ext cx="821760" cy="830644"/>
              </a:xfrm>
              <a:custGeom>
                <a:avLst/>
                <a:gdLst>
                  <a:gd name="T0" fmla="*/ 185 w 185"/>
                  <a:gd name="T1" fmla="*/ 94 h 187"/>
                  <a:gd name="T2" fmla="*/ 185 w 185"/>
                  <a:gd name="T3" fmla="*/ 94 h 187"/>
                  <a:gd name="T4" fmla="*/ 92 w 185"/>
                  <a:gd name="T5" fmla="*/ 0 h 187"/>
                  <a:gd name="T6" fmla="*/ 0 w 185"/>
                  <a:gd name="T7" fmla="*/ 94 h 187"/>
                  <a:gd name="T8" fmla="*/ 92 w 185"/>
                  <a:gd name="T9" fmla="*/ 187 h 187"/>
                  <a:gd name="T10" fmla="*/ 185 w 185"/>
                  <a:gd name="T11" fmla="*/ 94 h 187"/>
                  <a:gd name="T12" fmla="*/ 159 w 185"/>
                  <a:gd name="T13" fmla="*/ 130 h 187"/>
                  <a:gd name="T14" fmla="*/ 133 w 185"/>
                  <a:gd name="T15" fmla="*/ 125 h 187"/>
                  <a:gd name="T16" fmla="*/ 136 w 185"/>
                  <a:gd name="T17" fmla="*/ 102 h 187"/>
                  <a:gd name="T18" fmla="*/ 168 w 185"/>
                  <a:gd name="T19" fmla="*/ 102 h 187"/>
                  <a:gd name="T20" fmla="*/ 159 w 185"/>
                  <a:gd name="T21" fmla="*/ 130 h 187"/>
                  <a:gd name="T22" fmla="*/ 92 w 185"/>
                  <a:gd name="T23" fmla="*/ 168 h 187"/>
                  <a:gd name="T24" fmla="*/ 72 w 185"/>
                  <a:gd name="T25" fmla="*/ 140 h 187"/>
                  <a:gd name="T26" fmla="*/ 113 w 185"/>
                  <a:gd name="T27" fmla="*/ 140 h 187"/>
                  <a:gd name="T28" fmla="*/ 92 w 185"/>
                  <a:gd name="T29" fmla="*/ 168 h 187"/>
                  <a:gd name="T30" fmla="*/ 68 w 185"/>
                  <a:gd name="T31" fmla="*/ 123 h 187"/>
                  <a:gd name="T32" fmla="*/ 66 w 185"/>
                  <a:gd name="T33" fmla="*/ 102 h 187"/>
                  <a:gd name="T34" fmla="*/ 119 w 185"/>
                  <a:gd name="T35" fmla="*/ 102 h 187"/>
                  <a:gd name="T36" fmla="*/ 117 w 185"/>
                  <a:gd name="T37" fmla="*/ 123 h 187"/>
                  <a:gd name="T38" fmla="*/ 68 w 185"/>
                  <a:gd name="T39" fmla="*/ 123 h 187"/>
                  <a:gd name="T40" fmla="*/ 26 w 185"/>
                  <a:gd name="T41" fmla="*/ 57 h 187"/>
                  <a:gd name="T42" fmla="*/ 52 w 185"/>
                  <a:gd name="T43" fmla="*/ 62 h 187"/>
                  <a:gd name="T44" fmla="*/ 49 w 185"/>
                  <a:gd name="T45" fmla="*/ 85 h 187"/>
                  <a:gd name="T46" fmla="*/ 17 w 185"/>
                  <a:gd name="T47" fmla="*/ 85 h 187"/>
                  <a:gd name="T48" fmla="*/ 26 w 185"/>
                  <a:gd name="T49" fmla="*/ 57 h 187"/>
                  <a:gd name="T50" fmla="*/ 92 w 185"/>
                  <a:gd name="T51" fmla="*/ 19 h 187"/>
                  <a:gd name="T52" fmla="*/ 113 w 185"/>
                  <a:gd name="T53" fmla="*/ 47 h 187"/>
                  <a:gd name="T54" fmla="*/ 72 w 185"/>
                  <a:gd name="T55" fmla="*/ 47 h 187"/>
                  <a:gd name="T56" fmla="*/ 92 w 185"/>
                  <a:gd name="T57" fmla="*/ 19 h 187"/>
                  <a:gd name="T58" fmla="*/ 92 w 185"/>
                  <a:gd name="T59" fmla="*/ 65 h 187"/>
                  <a:gd name="T60" fmla="*/ 117 w 185"/>
                  <a:gd name="T61" fmla="*/ 64 h 187"/>
                  <a:gd name="T62" fmla="*/ 119 w 185"/>
                  <a:gd name="T63" fmla="*/ 85 h 187"/>
                  <a:gd name="T64" fmla="*/ 66 w 185"/>
                  <a:gd name="T65" fmla="*/ 85 h 187"/>
                  <a:gd name="T66" fmla="*/ 68 w 185"/>
                  <a:gd name="T67" fmla="*/ 64 h 187"/>
                  <a:gd name="T68" fmla="*/ 92 w 185"/>
                  <a:gd name="T69" fmla="*/ 65 h 187"/>
                  <a:gd name="T70" fmla="*/ 17 w 185"/>
                  <a:gd name="T71" fmla="*/ 102 h 187"/>
                  <a:gd name="T72" fmla="*/ 49 w 185"/>
                  <a:gd name="T73" fmla="*/ 102 h 187"/>
                  <a:gd name="T74" fmla="*/ 52 w 185"/>
                  <a:gd name="T75" fmla="*/ 125 h 187"/>
                  <a:gd name="T76" fmla="*/ 26 w 185"/>
                  <a:gd name="T77" fmla="*/ 130 h 187"/>
                  <a:gd name="T78" fmla="*/ 17 w 185"/>
                  <a:gd name="T79" fmla="*/ 102 h 187"/>
                  <a:gd name="T80" fmla="*/ 136 w 185"/>
                  <a:gd name="T81" fmla="*/ 85 h 187"/>
                  <a:gd name="T82" fmla="*/ 133 w 185"/>
                  <a:gd name="T83" fmla="*/ 62 h 187"/>
                  <a:gd name="T84" fmla="*/ 159 w 185"/>
                  <a:gd name="T85" fmla="*/ 57 h 187"/>
                  <a:gd name="T86" fmla="*/ 168 w 185"/>
                  <a:gd name="T87" fmla="*/ 85 h 187"/>
                  <a:gd name="T88" fmla="*/ 136 w 185"/>
                  <a:gd name="T89" fmla="*/ 85 h 187"/>
                  <a:gd name="T90" fmla="*/ 148 w 185"/>
                  <a:gd name="T91" fmla="*/ 42 h 187"/>
                  <a:gd name="T92" fmla="*/ 130 w 185"/>
                  <a:gd name="T93" fmla="*/ 46 h 187"/>
                  <a:gd name="T94" fmla="*/ 120 w 185"/>
                  <a:gd name="T95" fmla="*/ 22 h 187"/>
                  <a:gd name="T96" fmla="*/ 148 w 185"/>
                  <a:gd name="T97" fmla="*/ 42 h 187"/>
                  <a:gd name="T98" fmla="*/ 65 w 185"/>
                  <a:gd name="T99" fmla="*/ 22 h 187"/>
                  <a:gd name="T100" fmla="*/ 55 w 185"/>
                  <a:gd name="T101" fmla="*/ 46 h 187"/>
                  <a:gd name="T102" fmla="*/ 37 w 185"/>
                  <a:gd name="T103" fmla="*/ 42 h 187"/>
                  <a:gd name="T104" fmla="*/ 65 w 185"/>
                  <a:gd name="T105" fmla="*/ 22 h 187"/>
                  <a:gd name="T106" fmla="*/ 37 w 185"/>
                  <a:gd name="T107" fmla="*/ 145 h 187"/>
                  <a:gd name="T108" fmla="*/ 55 w 185"/>
                  <a:gd name="T109" fmla="*/ 142 h 187"/>
                  <a:gd name="T110" fmla="*/ 65 w 185"/>
                  <a:gd name="T111" fmla="*/ 165 h 187"/>
                  <a:gd name="T112" fmla="*/ 37 w 185"/>
                  <a:gd name="T113" fmla="*/ 145 h 187"/>
                  <a:gd name="T114" fmla="*/ 120 w 185"/>
                  <a:gd name="T115" fmla="*/ 165 h 187"/>
                  <a:gd name="T116" fmla="*/ 130 w 185"/>
                  <a:gd name="T117" fmla="*/ 142 h 187"/>
                  <a:gd name="T118" fmla="*/ 148 w 185"/>
                  <a:gd name="T119" fmla="*/ 145 h 187"/>
                  <a:gd name="T120" fmla="*/ 120 w 185"/>
                  <a:gd name="T121" fmla="*/ 16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5" h="187">
                    <a:moveTo>
                      <a:pt x="185" y="94"/>
                    </a:moveTo>
                    <a:cubicBezTo>
                      <a:pt x="185" y="94"/>
                      <a:pt x="185" y="94"/>
                      <a:pt x="185" y="94"/>
                    </a:cubicBezTo>
                    <a:cubicBezTo>
                      <a:pt x="185" y="42"/>
                      <a:pt x="143" y="0"/>
                      <a:pt x="92" y="0"/>
                    </a:cubicBezTo>
                    <a:cubicBezTo>
                      <a:pt x="42" y="0"/>
                      <a:pt x="0" y="42"/>
                      <a:pt x="0" y="94"/>
                    </a:cubicBezTo>
                    <a:cubicBezTo>
                      <a:pt x="0" y="145"/>
                      <a:pt x="42" y="187"/>
                      <a:pt x="92" y="187"/>
                    </a:cubicBezTo>
                    <a:cubicBezTo>
                      <a:pt x="143" y="187"/>
                      <a:pt x="185" y="145"/>
                      <a:pt x="185" y="94"/>
                    </a:cubicBezTo>
                    <a:close/>
                    <a:moveTo>
                      <a:pt x="159" y="130"/>
                    </a:moveTo>
                    <a:cubicBezTo>
                      <a:pt x="150" y="128"/>
                      <a:pt x="142" y="127"/>
                      <a:pt x="133" y="125"/>
                    </a:cubicBezTo>
                    <a:cubicBezTo>
                      <a:pt x="135" y="118"/>
                      <a:pt x="135" y="110"/>
                      <a:pt x="136" y="102"/>
                    </a:cubicBezTo>
                    <a:cubicBezTo>
                      <a:pt x="168" y="102"/>
                      <a:pt x="168" y="102"/>
                      <a:pt x="168" y="102"/>
                    </a:cubicBezTo>
                    <a:cubicBezTo>
                      <a:pt x="167" y="112"/>
                      <a:pt x="163" y="122"/>
                      <a:pt x="159" y="130"/>
                    </a:cubicBezTo>
                    <a:close/>
                    <a:moveTo>
                      <a:pt x="92" y="168"/>
                    </a:moveTo>
                    <a:cubicBezTo>
                      <a:pt x="86" y="168"/>
                      <a:pt x="78" y="158"/>
                      <a:pt x="72" y="140"/>
                    </a:cubicBezTo>
                    <a:cubicBezTo>
                      <a:pt x="86" y="139"/>
                      <a:pt x="99" y="139"/>
                      <a:pt x="113" y="140"/>
                    </a:cubicBezTo>
                    <a:cubicBezTo>
                      <a:pt x="107" y="158"/>
                      <a:pt x="99" y="168"/>
                      <a:pt x="92" y="168"/>
                    </a:cubicBezTo>
                    <a:close/>
                    <a:moveTo>
                      <a:pt x="68" y="123"/>
                    </a:moveTo>
                    <a:cubicBezTo>
                      <a:pt x="67" y="117"/>
                      <a:pt x="66" y="110"/>
                      <a:pt x="66" y="102"/>
                    </a:cubicBezTo>
                    <a:cubicBezTo>
                      <a:pt x="119" y="102"/>
                      <a:pt x="119" y="102"/>
                      <a:pt x="119" y="102"/>
                    </a:cubicBezTo>
                    <a:cubicBezTo>
                      <a:pt x="119" y="110"/>
                      <a:pt x="118" y="117"/>
                      <a:pt x="117" y="123"/>
                    </a:cubicBezTo>
                    <a:cubicBezTo>
                      <a:pt x="101" y="122"/>
                      <a:pt x="84" y="122"/>
                      <a:pt x="68" y="123"/>
                    </a:cubicBezTo>
                    <a:close/>
                    <a:moveTo>
                      <a:pt x="26" y="57"/>
                    </a:moveTo>
                    <a:cubicBezTo>
                      <a:pt x="35" y="59"/>
                      <a:pt x="43" y="61"/>
                      <a:pt x="52" y="62"/>
                    </a:cubicBezTo>
                    <a:cubicBezTo>
                      <a:pt x="50" y="69"/>
                      <a:pt x="50" y="77"/>
                      <a:pt x="49" y="85"/>
                    </a:cubicBezTo>
                    <a:cubicBezTo>
                      <a:pt x="17" y="85"/>
                      <a:pt x="17" y="85"/>
                      <a:pt x="17" y="85"/>
                    </a:cubicBezTo>
                    <a:cubicBezTo>
                      <a:pt x="18" y="75"/>
                      <a:pt x="21" y="65"/>
                      <a:pt x="26" y="57"/>
                    </a:cubicBezTo>
                    <a:close/>
                    <a:moveTo>
                      <a:pt x="92" y="19"/>
                    </a:moveTo>
                    <a:cubicBezTo>
                      <a:pt x="99" y="19"/>
                      <a:pt x="107" y="30"/>
                      <a:pt x="113" y="47"/>
                    </a:cubicBezTo>
                    <a:cubicBezTo>
                      <a:pt x="99" y="49"/>
                      <a:pt x="86" y="49"/>
                      <a:pt x="72" y="47"/>
                    </a:cubicBezTo>
                    <a:cubicBezTo>
                      <a:pt x="78" y="30"/>
                      <a:pt x="86" y="19"/>
                      <a:pt x="92" y="19"/>
                    </a:cubicBezTo>
                    <a:close/>
                    <a:moveTo>
                      <a:pt x="92" y="65"/>
                    </a:moveTo>
                    <a:cubicBezTo>
                      <a:pt x="101" y="65"/>
                      <a:pt x="109" y="65"/>
                      <a:pt x="117" y="64"/>
                    </a:cubicBezTo>
                    <a:cubicBezTo>
                      <a:pt x="118" y="70"/>
                      <a:pt x="119" y="78"/>
                      <a:pt x="119" y="85"/>
                    </a:cubicBezTo>
                    <a:cubicBezTo>
                      <a:pt x="66" y="85"/>
                      <a:pt x="66" y="85"/>
                      <a:pt x="66" y="85"/>
                    </a:cubicBezTo>
                    <a:cubicBezTo>
                      <a:pt x="66" y="78"/>
                      <a:pt x="67" y="70"/>
                      <a:pt x="68" y="64"/>
                    </a:cubicBezTo>
                    <a:cubicBezTo>
                      <a:pt x="76" y="65"/>
                      <a:pt x="84" y="65"/>
                      <a:pt x="92" y="65"/>
                    </a:cubicBezTo>
                    <a:close/>
                    <a:moveTo>
                      <a:pt x="17" y="102"/>
                    </a:moveTo>
                    <a:cubicBezTo>
                      <a:pt x="49" y="102"/>
                      <a:pt x="49" y="102"/>
                      <a:pt x="49" y="102"/>
                    </a:cubicBezTo>
                    <a:cubicBezTo>
                      <a:pt x="50" y="110"/>
                      <a:pt x="50" y="118"/>
                      <a:pt x="52" y="125"/>
                    </a:cubicBezTo>
                    <a:cubicBezTo>
                      <a:pt x="43" y="127"/>
                      <a:pt x="35" y="128"/>
                      <a:pt x="26" y="130"/>
                    </a:cubicBezTo>
                    <a:cubicBezTo>
                      <a:pt x="21" y="122"/>
                      <a:pt x="18" y="112"/>
                      <a:pt x="17" y="102"/>
                    </a:cubicBezTo>
                    <a:close/>
                    <a:moveTo>
                      <a:pt x="136" y="85"/>
                    </a:moveTo>
                    <a:cubicBezTo>
                      <a:pt x="135" y="77"/>
                      <a:pt x="135" y="69"/>
                      <a:pt x="133" y="62"/>
                    </a:cubicBezTo>
                    <a:cubicBezTo>
                      <a:pt x="142" y="61"/>
                      <a:pt x="150" y="59"/>
                      <a:pt x="159" y="57"/>
                    </a:cubicBezTo>
                    <a:cubicBezTo>
                      <a:pt x="163" y="65"/>
                      <a:pt x="167" y="75"/>
                      <a:pt x="168" y="85"/>
                    </a:cubicBezTo>
                    <a:lnTo>
                      <a:pt x="136" y="85"/>
                    </a:lnTo>
                    <a:close/>
                    <a:moveTo>
                      <a:pt x="148" y="42"/>
                    </a:moveTo>
                    <a:cubicBezTo>
                      <a:pt x="142" y="43"/>
                      <a:pt x="136" y="45"/>
                      <a:pt x="130" y="46"/>
                    </a:cubicBezTo>
                    <a:cubicBezTo>
                      <a:pt x="127" y="37"/>
                      <a:pt x="124" y="29"/>
                      <a:pt x="120" y="22"/>
                    </a:cubicBezTo>
                    <a:cubicBezTo>
                      <a:pt x="131" y="27"/>
                      <a:pt x="141" y="33"/>
                      <a:pt x="148" y="42"/>
                    </a:cubicBezTo>
                    <a:close/>
                    <a:moveTo>
                      <a:pt x="65" y="22"/>
                    </a:moveTo>
                    <a:cubicBezTo>
                      <a:pt x="61" y="29"/>
                      <a:pt x="58" y="37"/>
                      <a:pt x="55" y="46"/>
                    </a:cubicBezTo>
                    <a:cubicBezTo>
                      <a:pt x="49" y="45"/>
                      <a:pt x="43" y="43"/>
                      <a:pt x="37" y="42"/>
                    </a:cubicBezTo>
                    <a:cubicBezTo>
                      <a:pt x="44" y="33"/>
                      <a:pt x="54" y="27"/>
                      <a:pt x="65" y="22"/>
                    </a:cubicBezTo>
                    <a:close/>
                    <a:moveTo>
                      <a:pt x="37" y="145"/>
                    </a:moveTo>
                    <a:cubicBezTo>
                      <a:pt x="43" y="144"/>
                      <a:pt x="49" y="143"/>
                      <a:pt x="55" y="142"/>
                    </a:cubicBezTo>
                    <a:cubicBezTo>
                      <a:pt x="58" y="151"/>
                      <a:pt x="61" y="158"/>
                      <a:pt x="65" y="165"/>
                    </a:cubicBezTo>
                    <a:cubicBezTo>
                      <a:pt x="54" y="161"/>
                      <a:pt x="44" y="154"/>
                      <a:pt x="37" y="145"/>
                    </a:cubicBezTo>
                    <a:close/>
                    <a:moveTo>
                      <a:pt x="120" y="165"/>
                    </a:moveTo>
                    <a:cubicBezTo>
                      <a:pt x="124" y="158"/>
                      <a:pt x="127" y="151"/>
                      <a:pt x="130" y="142"/>
                    </a:cubicBezTo>
                    <a:cubicBezTo>
                      <a:pt x="136" y="143"/>
                      <a:pt x="142" y="144"/>
                      <a:pt x="148" y="145"/>
                    </a:cubicBezTo>
                    <a:cubicBezTo>
                      <a:pt x="141" y="154"/>
                      <a:pt x="131" y="161"/>
                      <a:pt x="120" y="1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smtClean="0">
                  <a:solidFill>
                    <a:srgbClr val="FFFFFF"/>
                  </a:solidFill>
                  <a:latin typeface="+mj-lt"/>
                  <a:ea typeface="+mn-ea"/>
                </a:endParaRPr>
              </a:p>
            </p:txBody>
          </p:sp>
        </p:grpSp>
        <p:grpSp>
          <p:nvGrpSpPr>
            <p:cNvPr id="120" name="Group 119"/>
            <p:cNvGrpSpPr/>
            <p:nvPr/>
          </p:nvGrpSpPr>
          <p:grpSpPr>
            <a:xfrm>
              <a:off x="9760222" y="1935293"/>
              <a:ext cx="1054063" cy="417687"/>
              <a:chOff x="7313612" y="1295400"/>
              <a:chExt cx="1150938" cy="574675"/>
            </a:xfrm>
            <a:solidFill>
              <a:srgbClr val="FFFFFF"/>
            </a:solidFill>
          </p:grpSpPr>
          <p:sp>
            <p:nvSpPr>
              <p:cNvPr id="121" name="Freeform 120"/>
              <p:cNvSpPr>
                <a:spLocks/>
              </p:cNvSpPr>
              <p:nvPr/>
            </p:nvSpPr>
            <p:spPr bwMode="auto">
              <a:xfrm>
                <a:off x="7623033" y="1585912"/>
                <a:ext cx="523875" cy="284163"/>
              </a:xfrm>
              <a:custGeom>
                <a:avLst/>
                <a:gdLst>
                  <a:gd name="T0" fmla="*/ 659 w 659"/>
                  <a:gd name="T1" fmla="*/ 0 h 358"/>
                  <a:gd name="T2" fmla="*/ 246 w 659"/>
                  <a:gd name="T3" fmla="*/ 114 h 358"/>
                  <a:gd name="T4" fmla="*/ 219 w 659"/>
                  <a:gd name="T5" fmla="*/ 117 h 358"/>
                  <a:gd name="T6" fmla="*/ 181 w 659"/>
                  <a:gd name="T7" fmla="*/ 110 h 358"/>
                  <a:gd name="T8" fmla="*/ 0 w 659"/>
                  <a:gd name="T9" fmla="*/ 37 h 358"/>
                  <a:gd name="T10" fmla="*/ 0 w 659"/>
                  <a:gd name="T11" fmla="*/ 242 h 358"/>
                  <a:gd name="T12" fmla="*/ 330 w 659"/>
                  <a:gd name="T13" fmla="*/ 358 h 358"/>
                  <a:gd name="T14" fmla="*/ 659 w 659"/>
                  <a:gd name="T15" fmla="*/ 242 h 358"/>
                  <a:gd name="T16" fmla="*/ 659 w 659"/>
                  <a:gd name="T17"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9" h="358">
                    <a:moveTo>
                      <a:pt x="659" y="0"/>
                    </a:moveTo>
                    <a:cubicBezTo>
                      <a:pt x="246" y="114"/>
                      <a:pt x="246" y="114"/>
                      <a:pt x="246" y="114"/>
                    </a:cubicBezTo>
                    <a:cubicBezTo>
                      <a:pt x="237" y="116"/>
                      <a:pt x="228" y="117"/>
                      <a:pt x="219" y="117"/>
                    </a:cubicBezTo>
                    <a:cubicBezTo>
                      <a:pt x="206" y="117"/>
                      <a:pt x="193" y="115"/>
                      <a:pt x="181" y="110"/>
                    </a:cubicBezTo>
                    <a:cubicBezTo>
                      <a:pt x="0" y="37"/>
                      <a:pt x="0" y="37"/>
                      <a:pt x="0" y="37"/>
                    </a:cubicBezTo>
                    <a:cubicBezTo>
                      <a:pt x="0" y="242"/>
                      <a:pt x="0" y="242"/>
                      <a:pt x="0" y="242"/>
                    </a:cubicBezTo>
                    <a:cubicBezTo>
                      <a:pt x="0" y="306"/>
                      <a:pt x="148" y="358"/>
                      <a:pt x="330" y="358"/>
                    </a:cubicBezTo>
                    <a:cubicBezTo>
                      <a:pt x="512" y="358"/>
                      <a:pt x="659" y="306"/>
                      <a:pt x="659" y="242"/>
                    </a:cubicBezTo>
                    <a:lnTo>
                      <a:pt x="659" y="0"/>
                    </a:lnTo>
                    <a:close/>
                  </a:path>
                </a:pathLst>
              </a:cu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22" name="Freeform 121"/>
              <p:cNvSpPr>
                <a:spLocks noEditPoints="1"/>
              </p:cNvSpPr>
              <p:nvPr/>
            </p:nvSpPr>
            <p:spPr bwMode="auto">
              <a:xfrm>
                <a:off x="7313612" y="1295400"/>
                <a:ext cx="1150938" cy="538163"/>
              </a:xfrm>
              <a:custGeom>
                <a:avLst/>
                <a:gdLst>
                  <a:gd name="T0" fmla="*/ 1423 w 1448"/>
                  <a:gd name="T1" fmla="*/ 126 h 677"/>
                  <a:gd name="T2" fmla="*/ 760 w 1448"/>
                  <a:gd name="T3" fmla="*/ 0 h 677"/>
                  <a:gd name="T4" fmla="*/ 749 w 1448"/>
                  <a:gd name="T5" fmla="*/ 0 h 677"/>
                  <a:gd name="T6" fmla="*/ 26 w 1448"/>
                  <a:gd name="T7" fmla="*/ 126 h 677"/>
                  <a:gd name="T8" fmla="*/ 2 w 1448"/>
                  <a:gd name="T9" fmla="*/ 153 h 677"/>
                  <a:gd name="T10" fmla="*/ 20 w 1448"/>
                  <a:gd name="T11" fmla="*/ 183 h 677"/>
                  <a:gd name="T12" fmla="*/ 584 w 1448"/>
                  <a:gd name="T13" fmla="*/ 409 h 677"/>
                  <a:gd name="T14" fmla="*/ 603 w 1448"/>
                  <a:gd name="T15" fmla="*/ 410 h 677"/>
                  <a:gd name="T16" fmla="*/ 1170 w 1448"/>
                  <a:gd name="T17" fmla="*/ 254 h 677"/>
                  <a:gd name="T18" fmla="*/ 1170 w 1448"/>
                  <a:gd name="T19" fmla="*/ 397 h 677"/>
                  <a:gd name="T20" fmla="*/ 1137 w 1448"/>
                  <a:gd name="T21" fmla="*/ 451 h 677"/>
                  <a:gd name="T22" fmla="*/ 1169 w 1448"/>
                  <a:gd name="T23" fmla="*/ 506 h 677"/>
                  <a:gd name="T24" fmla="*/ 1138 w 1448"/>
                  <a:gd name="T25" fmla="*/ 643 h 677"/>
                  <a:gd name="T26" fmla="*/ 1143 w 1448"/>
                  <a:gd name="T27" fmla="*/ 667 h 677"/>
                  <a:gd name="T28" fmla="*/ 1164 w 1448"/>
                  <a:gd name="T29" fmla="*/ 677 h 677"/>
                  <a:gd name="T30" fmla="*/ 1236 w 1448"/>
                  <a:gd name="T31" fmla="*/ 677 h 677"/>
                  <a:gd name="T32" fmla="*/ 1257 w 1448"/>
                  <a:gd name="T33" fmla="*/ 667 h 677"/>
                  <a:gd name="T34" fmla="*/ 1262 w 1448"/>
                  <a:gd name="T35" fmla="*/ 643 h 677"/>
                  <a:gd name="T36" fmla="*/ 1231 w 1448"/>
                  <a:gd name="T37" fmla="*/ 506 h 677"/>
                  <a:gd name="T38" fmla="*/ 1263 w 1448"/>
                  <a:gd name="T39" fmla="*/ 451 h 677"/>
                  <a:gd name="T40" fmla="*/ 1230 w 1448"/>
                  <a:gd name="T41" fmla="*/ 397 h 677"/>
                  <a:gd name="T42" fmla="*/ 1230 w 1448"/>
                  <a:gd name="T43" fmla="*/ 238 h 677"/>
                  <a:gd name="T44" fmla="*/ 1425 w 1448"/>
                  <a:gd name="T45" fmla="*/ 184 h 677"/>
                  <a:gd name="T46" fmla="*/ 1447 w 1448"/>
                  <a:gd name="T47" fmla="*/ 155 h 677"/>
                  <a:gd name="T48" fmla="*/ 1423 w 1448"/>
                  <a:gd name="T49" fmla="*/ 126 h 677"/>
                  <a:gd name="T50" fmla="*/ 1200 w 1448"/>
                  <a:gd name="T51" fmla="*/ 622 h 677"/>
                  <a:gd name="T52" fmla="*/ 1200 w 1448"/>
                  <a:gd name="T53" fmla="*/ 621 h 677"/>
                  <a:gd name="T54" fmla="*/ 1200 w 1448"/>
                  <a:gd name="T55" fmla="*/ 622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48" h="677">
                    <a:moveTo>
                      <a:pt x="1423" y="126"/>
                    </a:moveTo>
                    <a:cubicBezTo>
                      <a:pt x="760" y="0"/>
                      <a:pt x="760" y="0"/>
                      <a:pt x="760" y="0"/>
                    </a:cubicBezTo>
                    <a:cubicBezTo>
                      <a:pt x="756" y="0"/>
                      <a:pt x="753" y="0"/>
                      <a:pt x="749" y="0"/>
                    </a:cubicBezTo>
                    <a:cubicBezTo>
                      <a:pt x="26" y="126"/>
                      <a:pt x="26" y="126"/>
                      <a:pt x="26" y="126"/>
                    </a:cubicBezTo>
                    <a:cubicBezTo>
                      <a:pt x="13" y="129"/>
                      <a:pt x="3" y="139"/>
                      <a:pt x="2" y="153"/>
                    </a:cubicBezTo>
                    <a:cubicBezTo>
                      <a:pt x="0" y="166"/>
                      <a:pt x="8" y="178"/>
                      <a:pt x="20" y="183"/>
                    </a:cubicBezTo>
                    <a:cubicBezTo>
                      <a:pt x="584" y="409"/>
                      <a:pt x="584" y="409"/>
                      <a:pt x="584" y="409"/>
                    </a:cubicBezTo>
                    <a:cubicBezTo>
                      <a:pt x="590" y="411"/>
                      <a:pt x="597" y="412"/>
                      <a:pt x="603" y="410"/>
                    </a:cubicBezTo>
                    <a:cubicBezTo>
                      <a:pt x="1170" y="254"/>
                      <a:pt x="1170" y="254"/>
                      <a:pt x="1170" y="254"/>
                    </a:cubicBezTo>
                    <a:cubicBezTo>
                      <a:pt x="1170" y="397"/>
                      <a:pt x="1170" y="397"/>
                      <a:pt x="1170" y="397"/>
                    </a:cubicBezTo>
                    <a:cubicBezTo>
                      <a:pt x="1151" y="407"/>
                      <a:pt x="1137" y="428"/>
                      <a:pt x="1137" y="451"/>
                    </a:cubicBezTo>
                    <a:cubicBezTo>
                      <a:pt x="1137" y="475"/>
                      <a:pt x="1150" y="495"/>
                      <a:pt x="1169" y="506"/>
                    </a:cubicBezTo>
                    <a:cubicBezTo>
                      <a:pt x="1138" y="643"/>
                      <a:pt x="1138" y="643"/>
                      <a:pt x="1138" y="643"/>
                    </a:cubicBezTo>
                    <a:cubicBezTo>
                      <a:pt x="1136" y="651"/>
                      <a:pt x="1138" y="660"/>
                      <a:pt x="1143" y="667"/>
                    </a:cubicBezTo>
                    <a:cubicBezTo>
                      <a:pt x="1148" y="673"/>
                      <a:pt x="1156" y="677"/>
                      <a:pt x="1164" y="677"/>
                    </a:cubicBezTo>
                    <a:cubicBezTo>
                      <a:pt x="1236" y="677"/>
                      <a:pt x="1236" y="677"/>
                      <a:pt x="1236" y="677"/>
                    </a:cubicBezTo>
                    <a:cubicBezTo>
                      <a:pt x="1244" y="677"/>
                      <a:pt x="1252" y="673"/>
                      <a:pt x="1257" y="667"/>
                    </a:cubicBezTo>
                    <a:cubicBezTo>
                      <a:pt x="1263" y="660"/>
                      <a:pt x="1264" y="651"/>
                      <a:pt x="1262" y="643"/>
                    </a:cubicBezTo>
                    <a:cubicBezTo>
                      <a:pt x="1231" y="506"/>
                      <a:pt x="1231" y="506"/>
                      <a:pt x="1231" y="506"/>
                    </a:cubicBezTo>
                    <a:cubicBezTo>
                      <a:pt x="1250" y="495"/>
                      <a:pt x="1263" y="475"/>
                      <a:pt x="1263" y="451"/>
                    </a:cubicBezTo>
                    <a:cubicBezTo>
                      <a:pt x="1263" y="428"/>
                      <a:pt x="1249" y="407"/>
                      <a:pt x="1230" y="397"/>
                    </a:cubicBezTo>
                    <a:cubicBezTo>
                      <a:pt x="1230" y="238"/>
                      <a:pt x="1230" y="238"/>
                      <a:pt x="1230" y="238"/>
                    </a:cubicBezTo>
                    <a:cubicBezTo>
                      <a:pt x="1425" y="184"/>
                      <a:pt x="1425" y="184"/>
                      <a:pt x="1425" y="184"/>
                    </a:cubicBezTo>
                    <a:cubicBezTo>
                      <a:pt x="1439" y="181"/>
                      <a:pt x="1448" y="168"/>
                      <a:pt x="1447" y="155"/>
                    </a:cubicBezTo>
                    <a:cubicBezTo>
                      <a:pt x="1447" y="141"/>
                      <a:pt x="1437" y="129"/>
                      <a:pt x="1423" y="126"/>
                    </a:cubicBezTo>
                    <a:close/>
                    <a:moveTo>
                      <a:pt x="1200" y="622"/>
                    </a:moveTo>
                    <a:cubicBezTo>
                      <a:pt x="1200" y="621"/>
                      <a:pt x="1200" y="621"/>
                      <a:pt x="1200" y="621"/>
                    </a:cubicBezTo>
                    <a:cubicBezTo>
                      <a:pt x="1200" y="622"/>
                      <a:pt x="1200" y="622"/>
                      <a:pt x="1200" y="622"/>
                    </a:cubicBezTo>
                    <a:close/>
                  </a:path>
                </a:pathLst>
              </a:cu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grpSp>
      </p:grpSp>
      <p:grpSp>
        <p:nvGrpSpPr>
          <p:cNvPr id="147" name="Group 146"/>
          <p:cNvGrpSpPr/>
          <p:nvPr/>
        </p:nvGrpSpPr>
        <p:grpSpPr>
          <a:xfrm>
            <a:off x="6611656" y="4899549"/>
            <a:ext cx="1910779" cy="1273788"/>
            <a:chOff x="7778668" y="4533930"/>
            <a:chExt cx="2547042" cy="1659887"/>
          </a:xfrm>
        </p:grpSpPr>
        <p:grpSp>
          <p:nvGrpSpPr>
            <p:cNvPr id="148" name="Group 147"/>
            <p:cNvGrpSpPr/>
            <p:nvPr/>
          </p:nvGrpSpPr>
          <p:grpSpPr>
            <a:xfrm>
              <a:off x="7778668" y="4533930"/>
              <a:ext cx="2547042" cy="1659887"/>
              <a:chOff x="8002180" y="4784876"/>
              <a:chExt cx="2547042" cy="1659887"/>
            </a:xfrm>
          </p:grpSpPr>
          <p:sp>
            <p:nvSpPr>
              <p:cNvPr id="151" name="TextBox 150"/>
              <p:cNvSpPr txBox="1"/>
              <p:nvPr/>
            </p:nvSpPr>
            <p:spPr>
              <a:xfrm>
                <a:off x="8002180" y="5829210"/>
                <a:ext cx="2547042" cy="615553"/>
              </a:xfrm>
              <a:prstGeom prst="rect">
                <a:avLst/>
              </a:prstGeom>
              <a:noFill/>
            </p:spPr>
            <p:txBody>
              <a:bodyPr wrap="none" lIns="0" tIns="0" rIns="0" bIns="0" rtlCol="0">
                <a:spAutoFit/>
              </a:bodyPr>
              <a:lstStyle/>
              <a:p>
                <a:pPr algn="ctr" fontAlgn="auto">
                  <a:spcBef>
                    <a:spcPts val="0"/>
                  </a:spcBef>
                  <a:spcAft>
                    <a:spcPts val="0"/>
                  </a:spcAft>
                </a:pPr>
                <a:r>
                  <a:rPr lang="en-US" sz="2000" dirty="0" smtClean="0">
                    <a:solidFill>
                      <a:srgbClr val="FFFFFF"/>
                    </a:solidFill>
                    <a:latin typeface="+mj-lt"/>
                    <a:ea typeface="+mn-ea"/>
                  </a:rPr>
                  <a:t> Emergency </a:t>
                </a:r>
              </a:p>
              <a:p>
                <a:pPr algn="ctr" fontAlgn="auto">
                  <a:spcBef>
                    <a:spcPts val="0"/>
                  </a:spcBef>
                  <a:spcAft>
                    <a:spcPts val="0"/>
                  </a:spcAft>
                </a:pPr>
                <a:r>
                  <a:rPr lang="en-US" sz="2000" dirty="0" smtClean="0">
                    <a:solidFill>
                      <a:srgbClr val="FFFFFF"/>
                    </a:solidFill>
                    <a:latin typeface="+mj-lt"/>
                    <a:ea typeface="+mn-ea"/>
                  </a:rPr>
                  <a:t>Communications</a:t>
                </a:r>
                <a:endParaRPr lang="en-US" sz="2000" dirty="0">
                  <a:solidFill>
                    <a:srgbClr val="FFFFFF"/>
                  </a:solidFill>
                  <a:latin typeface="+mj-lt"/>
                  <a:ea typeface="+mn-ea"/>
                </a:endParaRPr>
              </a:p>
            </p:txBody>
          </p:sp>
          <p:grpSp>
            <p:nvGrpSpPr>
              <p:cNvPr id="152" name="Group 151"/>
              <p:cNvGrpSpPr/>
              <p:nvPr/>
            </p:nvGrpSpPr>
            <p:grpSpPr>
              <a:xfrm>
                <a:off x="8747978" y="4784876"/>
                <a:ext cx="987129" cy="913052"/>
                <a:chOff x="8066039" y="4352973"/>
                <a:chExt cx="1204092" cy="1113733"/>
              </a:xfrm>
            </p:grpSpPr>
            <p:grpSp>
              <p:nvGrpSpPr>
                <p:cNvPr id="153" name="Group 152"/>
                <p:cNvGrpSpPr/>
                <p:nvPr/>
              </p:nvGrpSpPr>
              <p:grpSpPr>
                <a:xfrm rot="16200000">
                  <a:off x="8555703" y="4264673"/>
                  <a:ext cx="626128" cy="802728"/>
                  <a:chOff x="6288088" y="4819650"/>
                  <a:chExt cx="371475" cy="476250"/>
                </a:xfrm>
                <a:solidFill>
                  <a:srgbClr val="FFFFFF"/>
                </a:solidFill>
              </p:grpSpPr>
              <p:sp>
                <p:nvSpPr>
                  <p:cNvPr id="157" name="Freeform 380"/>
                  <p:cNvSpPr>
                    <a:spLocks noEditPoints="1"/>
                  </p:cNvSpPr>
                  <p:nvPr/>
                </p:nvSpPr>
                <p:spPr bwMode="auto">
                  <a:xfrm>
                    <a:off x="6356350" y="4819650"/>
                    <a:ext cx="303213" cy="436563"/>
                  </a:xfrm>
                  <a:custGeom>
                    <a:avLst/>
                    <a:gdLst>
                      <a:gd name="T0" fmla="*/ 191 w 251"/>
                      <a:gd name="T1" fmla="*/ 0 h 361"/>
                      <a:gd name="T2" fmla="*/ 37 w 251"/>
                      <a:gd name="T3" fmla="*/ 0 h 361"/>
                      <a:gd name="T4" fmla="*/ 0 w 251"/>
                      <a:gd name="T5" fmla="*/ 37 h 361"/>
                      <a:gd name="T6" fmla="*/ 0 w 251"/>
                      <a:gd name="T7" fmla="*/ 324 h 361"/>
                      <a:gd name="T8" fmla="*/ 37 w 251"/>
                      <a:gd name="T9" fmla="*/ 361 h 361"/>
                      <a:gd name="T10" fmla="*/ 213 w 251"/>
                      <a:gd name="T11" fmla="*/ 361 h 361"/>
                      <a:gd name="T12" fmla="*/ 251 w 251"/>
                      <a:gd name="T13" fmla="*/ 324 h 361"/>
                      <a:gd name="T14" fmla="*/ 251 w 251"/>
                      <a:gd name="T15" fmla="*/ 59 h 361"/>
                      <a:gd name="T16" fmla="*/ 191 w 251"/>
                      <a:gd name="T17" fmla="*/ 0 h 361"/>
                      <a:gd name="T18" fmla="*/ 196 w 251"/>
                      <a:gd name="T19" fmla="*/ 26 h 361"/>
                      <a:gd name="T20" fmla="*/ 224 w 251"/>
                      <a:gd name="T21" fmla="*/ 54 h 361"/>
                      <a:gd name="T22" fmla="*/ 196 w 251"/>
                      <a:gd name="T23" fmla="*/ 54 h 361"/>
                      <a:gd name="T24" fmla="*/ 196 w 251"/>
                      <a:gd name="T25" fmla="*/ 26 h 361"/>
                      <a:gd name="T26" fmla="*/ 213 w 251"/>
                      <a:gd name="T27" fmla="*/ 346 h 361"/>
                      <a:gd name="T28" fmla="*/ 37 w 251"/>
                      <a:gd name="T29" fmla="*/ 346 h 361"/>
                      <a:gd name="T30" fmla="*/ 16 w 251"/>
                      <a:gd name="T31" fmla="*/ 324 h 361"/>
                      <a:gd name="T32" fmla="*/ 16 w 251"/>
                      <a:gd name="T33" fmla="*/ 37 h 361"/>
                      <a:gd name="T34" fmla="*/ 37 w 251"/>
                      <a:gd name="T35" fmla="*/ 15 h 361"/>
                      <a:gd name="T36" fmla="*/ 180 w 251"/>
                      <a:gd name="T37" fmla="*/ 15 h 361"/>
                      <a:gd name="T38" fmla="*/ 180 w 251"/>
                      <a:gd name="T39" fmla="*/ 59 h 361"/>
                      <a:gd name="T40" fmla="*/ 191 w 251"/>
                      <a:gd name="T41" fmla="*/ 70 h 361"/>
                      <a:gd name="T42" fmla="*/ 235 w 251"/>
                      <a:gd name="T43" fmla="*/ 70 h 361"/>
                      <a:gd name="T44" fmla="*/ 235 w 251"/>
                      <a:gd name="T45" fmla="*/ 324 h 361"/>
                      <a:gd name="T46" fmla="*/ 213 w 251"/>
                      <a:gd name="T47" fmla="*/ 346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1" h="361">
                        <a:moveTo>
                          <a:pt x="191" y="0"/>
                        </a:moveTo>
                        <a:cubicBezTo>
                          <a:pt x="37" y="0"/>
                          <a:pt x="37" y="0"/>
                          <a:pt x="37" y="0"/>
                        </a:cubicBezTo>
                        <a:cubicBezTo>
                          <a:pt x="17" y="0"/>
                          <a:pt x="0" y="17"/>
                          <a:pt x="0" y="37"/>
                        </a:cubicBezTo>
                        <a:cubicBezTo>
                          <a:pt x="0" y="324"/>
                          <a:pt x="0" y="324"/>
                          <a:pt x="0" y="324"/>
                        </a:cubicBezTo>
                        <a:cubicBezTo>
                          <a:pt x="0" y="345"/>
                          <a:pt x="17" y="361"/>
                          <a:pt x="37" y="361"/>
                        </a:cubicBezTo>
                        <a:cubicBezTo>
                          <a:pt x="213" y="361"/>
                          <a:pt x="213" y="361"/>
                          <a:pt x="213" y="361"/>
                        </a:cubicBezTo>
                        <a:cubicBezTo>
                          <a:pt x="234" y="361"/>
                          <a:pt x="251" y="345"/>
                          <a:pt x="251" y="324"/>
                        </a:cubicBezTo>
                        <a:cubicBezTo>
                          <a:pt x="251" y="59"/>
                          <a:pt x="251" y="59"/>
                          <a:pt x="251" y="59"/>
                        </a:cubicBezTo>
                        <a:lnTo>
                          <a:pt x="191" y="0"/>
                        </a:lnTo>
                        <a:close/>
                        <a:moveTo>
                          <a:pt x="196" y="26"/>
                        </a:moveTo>
                        <a:cubicBezTo>
                          <a:pt x="204" y="35"/>
                          <a:pt x="216" y="46"/>
                          <a:pt x="224" y="54"/>
                        </a:cubicBezTo>
                        <a:cubicBezTo>
                          <a:pt x="196" y="54"/>
                          <a:pt x="196" y="54"/>
                          <a:pt x="196" y="54"/>
                        </a:cubicBezTo>
                        <a:lnTo>
                          <a:pt x="196" y="26"/>
                        </a:lnTo>
                        <a:close/>
                        <a:moveTo>
                          <a:pt x="213" y="346"/>
                        </a:moveTo>
                        <a:cubicBezTo>
                          <a:pt x="37" y="346"/>
                          <a:pt x="37" y="346"/>
                          <a:pt x="37" y="346"/>
                        </a:cubicBezTo>
                        <a:cubicBezTo>
                          <a:pt x="25" y="346"/>
                          <a:pt x="16" y="336"/>
                          <a:pt x="16" y="324"/>
                        </a:cubicBezTo>
                        <a:cubicBezTo>
                          <a:pt x="16" y="37"/>
                          <a:pt x="16" y="37"/>
                          <a:pt x="16" y="37"/>
                        </a:cubicBezTo>
                        <a:cubicBezTo>
                          <a:pt x="16" y="25"/>
                          <a:pt x="25" y="15"/>
                          <a:pt x="37" y="15"/>
                        </a:cubicBezTo>
                        <a:cubicBezTo>
                          <a:pt x="37" y="15"/>
                          <a:pt x="155" y="15"/>
                          <a:pt x="180" y="15"/>
                        </a:cubicBezTo>
                        <a:cubicBezTo>
                          <a:pt x="180" y="59"/>
                          <a:pt x="180" y="59"/>
                          <a:pt x="180" y="59"/>
                        </a:cubicBezTo>
                        <a:cubicBezTo>
                          <a:pt x="180" y="65"/>
                          <a:pt x="185" y="70"/>
                          <a:pt x="191" y="70"/>
                        </a:cubicBezTo>
                        <a:cubicBezTo>
                          <a:pt x="235" y="70"/>
                          <a:pt x="235" y="70"/>
                          <a:pt x="235" y="70"/>
                        </a:cubicBezTo>
                        <a:cubicBezTo>
                          <a:pt x="235" y="105"/>
                          <a:pt x="235" y="324"/>
                          <a:pt x="235" y="324"/>
                        </a:cubicBezTo>
                        <a:cubicBezTo>
                          <a:pt x="235" y="336"/>
                          <a:pt x="225" y="346"/>
                          <a:pt x="213" y="3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smtClean="0">
                      <a:solidFill>
                        <a:srgbClr val="FFFFFF"/>
                      </a:solidFill>
                      <a:latin typeface="+mj-lt"/>
                      <a:ea typeface="+mn-ea"/>
                    </a:endParaRPr>
                  </a:p>
                </p:txBody>
              </p:sp>
              <p:sp>
                <p:nvSpPr>
                  <p:cNvPr id="158" name="Freeform 381"/>
                  <p:cNvSpPr>
                    <a:spLocks/>
                  </p:cNvSpPr>
                  <p:nvPr/>
                </p:nvSpPr>
                <p:spPr bwMode="auto">
                  <a:xfrm>
                    <a:off x="6288088" y="5016500"/>
                    <a:ext cx="252413" cy="279400"/>
                  </a:xfrm>
                  <a:custGeom>
                    <a:avLst/>
                    <a:gdLst>
                      <a:gd name="T0" fmla="*/ 159 w 159"/>
                      <a:gd name="T1" fmla="*/ 85 h 176"/>
                      <a:gd name="T2" fmla="*/ 120 w 159"/>
                      <a:gd name="T3" fmla="*/ 42 h 176"/>
                      <a:gd name="T4" fmla="*/ 80 w 159"/>
                      <a:gd name="T5" fmla="*/ 0 h 176"/>
                      <a:gd name="T6" fmla="*/ 40 w 159"/>
                      <a:gd name="T7" fmla="*/ 42 h 176"/>
                      <a:gd name="T8" fmla="*/ 0 w 159"/>
                      <a:gd name="T9" fmla="*/ 85 h 176"/>
                      <a:gd name="T10" fmla="*/ 39 w 159"/>
                      <a:gd name="T11" fmla="*/ 85 h 176"/>
                      <a:gd name="T12" fmla="*/ 39 w 159"/>
                      <a:gd name="T13" fmla="*/ 176 h 176"/>
                      <a:gd name="T14" fmla="*/ 121 w 159"/>
                      <a:gd name="T15" fmla="*/ 176 h 176"/>
                      <a:gd name="T16" fmla="*/ 121 w 159"/>
                      <a:gd name="T17" fmla="*/ 85 h 176"/>
                      <a:gd name="T18" fmla="*/ 159 w 159"/>
                      <a:gd name="T19" fmla="*/ 8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9" h="176">
                        <a:moveTo>
                          <a:pt x="159" y="85"/>
                        </a:moveTo>
                        <a:lnTo>
                          <a:pt x="120" y="42"/>
                        </a:lnTo>
                        <a:lnTo>
                          <a:pt x="80" y="0"/>
                        </a:lnTo>
                        <a:lnTo>
                          <a:pt x="40" y="42"/>
                        </a:lnTo>
                        <a:lnTo>
                          <a:pt x="0" y="85"/>
                        </a:lnTo>
                        <a:lnTo>
                          <a:pt x="39" y="85"/>
                        </a:lnTo>
                        <a:lnTo>
                          <a:pt x="39" y="176"/>
                        </a:lnTo>
                        <a:lnTo>
                          <a:pt x="121" y="176"/>
                        </a:lnTo>
                        <a:lnTo>
                          <a:pt x="121" y="85"/>
                        </a:lnTo>
                        <a:lnTo>
                          <a:pt x="159" y="85"/>
                        </a:lnTo>
                        <a:close/>
                      </a:path>
                    </a:pathLst>
                  </a:custGeom>
                  <a:grp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smtClean="0">
                      <a:solidFill>
                        <a:srgbClr val="FFFFFF"/>
                      </a:solidFill>
                      <a:latin typeface="+mj-lt"/>
                      <a:ea typeface="+mn-ea"/>
                    </a:endParaRPr>
                  </a:p>
                </p:txBody>
              </p:sp>
            </p:grpSp>
            <p:grpSp>
              <p:nvGrpSpPr>
                <p:cNvPr id="154" name="Group 153"/>
                <p:cNvGrpSpPr/>
                <p:nvPr/>
              </p:nvGrpSpPr>
              <p:grpSpPr>
                <a:xfrm rot="16200000" flipH="1" flipV="1">
                  <a:off x="8154339" y="4752278"/>
                  <a:ext cx="626128" cy="802728"/>
                  <a:chOff x="6288088" y="4819650"/>
                  <a:chExt cx="371475" cy="476250"/>
                </a:xfrm>
                <a:solidFill>
                  <a:srgbClr val="FFFFFF"/>
                </a:solidFill>
              </p:grpSpPr>
              <p:sp>
                <p:nvSpPr>
                  <p:cNvPr id="155" name="Freeform 380"/>
                  <p:cNvSpPr>
                    <a:spLocks noEditPoints="1"/>
                  </p:cNvSpPr>
                  <p:nvPr/>
                </p:nvSpPr>
                <p:spPr bwMode="auto">
                  <a:xfrm>
                    <a:off x="6356350" y="4819650"/>
                    <a:ext cx="303213" cy="436563"/>
                  </a:xfrm>
                  <a:custGeom>
                    <a:avLst/>
                    <a:gdLst>
                      <a:gd name="T0" fmla="*/ 191 w 251"/>
                      <a:gd name="T1" fmla="*/ 0 h 361"/>
                      <a:gd name="T2" fmla="*/ 37 w 251"/>
                      <a:gd name="T3" fmla="*/ 0 h 361"/>
                      <a:gd name="T4" fmla="*/ 0 w 251"/>
                      <a:gd name="T5" fmla="*/ 37 h 361"/>
                      <a:gd name="T6" fmla="*/ 0 w 251"/>
                      <a:gd name="T7" fmla="*/ 324 h 361"/>
                      <a:gd name="T8" fmla="*/ 37 w 251"/>
                      <a:gd name="T9" fmla="*/ 361 h 361"/>
                      <a:gd name="T10" fmla="*/ 213 w 251"/>
                      <a:gd name="T11" fmla="*/ 361 h 361"/>
                      <a:gd name="T12" fmla="*/ 251 w 251"/>
                      <a:gd name="T13" fmla="*/ 324 h 361"/>
                      <a:gd name="T14" fmla="*/ 251 w 251"/>
                      <a:gd name="T15" fmla="*/ 59 h 361"/>
                      <a:gd name="T16" fmla="*/ 191 w 251"/>
                      <a:gd name="T17" fmla="*/ 0 h 361"/>
                      <a:gd name="T18" fmla="*/ 196 w 251"/>
                      <a:gd name="T19" fmla="*/ 26 h 361"/>
                      <a:gd name="T20" fmla="*/ 224 w 251"/>
                      <a:gd name="T21" fmla="*/ 54 h 361"/>
                      <a:gd name="T22" fmla="*/ 196 w 251"/>
                      <a:gd name="T23" fmla="*/ 54 h 361"/>
                      <a:gd name="T24" fmla="*/ 196 w 251"/>
                      <a:gd name="T25" fmla="*/ 26 h 361"/>
                      <a:gd name="T26" fmla="*/ 213 w 251"/>
                      <a:gd name="T27" fmla="*/ 346 h 361"/>
                      <a:gd name="T28" fmla="*/ 37 w 251"/>
                      <a:gd name="T29" fmla="*/ 346 h 361"/>
                      <a:gd name="T30" fmla="*/ 16 w 251"/>
                      <a:gd name="T31" fmla="*/ 324 h 361"/>
                      <a:gd name="T32" fmla="*/ 16 w 251"/>
                      <a:gd name="T33" fmla="*/ 37 h 361"/>
                      <a:gd name="T34" fmla="*/ 37 w 251"/>
                      <a:gd name="T35" fmla="*/ 15 h 361"/>
                      <a:gd name="T36" fmla="*/ 180 w 251"/>
                      <a:gd name="T37" fmla="*/ 15 h 361"/>
                      <a:gd name="T38" fmla="*/ 180 w 251"/>
                      <a:gd name="T39" fmla="*/ 59 h 361"/>
                      <a:gd name="T40" fmla="*/ 191 w 251"/>
                      <a:gd name="T41" fmla="*/ 70 h 361"/>
                      <a:gd name="T42" fmla="*/ 235 w 251"/>
                      <a:gd name="T43" fmla="*/ 70 h 361"/>
                      <a:gd name="T44" fmla="*/ 235 w 251"/>
                      <a:gd name="T45" fmla="*/ 324 h 361"/>
                      <a:gd name="T46" fmla="*/ 213 w 251"/>
                      <a:gd name="T47" fmla="*/ 346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1" h="361">
                        <a:moveTo>
                          <a:pt x="191" y="0"/>
                        </a:moveTo>
                        <a:cubicBezTo>
                          <a:pt x="37" y="0"/>
                          <a:pt x="37" y="0"/>
                          <a:pt x="37" y="0"/>
                        </a:cubicBezTo>
                        <a:cubicBezTo>
                          <a:pt x="17" y="0"/>
                          <a:pt x="0" y="17"/>
                          <a:pt x="0" y="37"/>
                        </a:cubicBezTo>
                        <a:cubicBezTo>
                          <a:pt x="0" y="324"/>
                          <a:pt x="0" y="324"/>
                          <a:pt x="0" y="324"/>
                        </a:cubicBezTo>
                        <a:cubicBezTo>
                          <a:pt x="0" y="345"/>
                          <a:pt x="17" y="361"/>
                          <a:pt x="37" y="361"/>
                        </a:cubicBezTo>
                        <a:cubicBezTo>
                          <a:pt x="213" y="361"/>
                          <a:pt x="213" y="361"/>
                          <a:pt x="213" y="361"/>
                        </a:cubicBezTo>
                        <a:cubicBezTo>
                          <a:pt x="234" y="361"/>
                          <a:pt x="251" y="345"/>
                          <a:pt x="251" y="324"/>
                        </a:cubicBezTo>
                        <a:cubicBezTo>
                          <a:pt x="251" y="59"/>
                          <a:pt x="251" y="59"/>
                          <a:pt x="251" y="59"/>
                        </a:cubicBezTo>
                        <a:lnTo>
                          <a:pt x="191" y="0"/>
                        </a:lnTo>
                        <a:close/>
                        <a:moveTo>
                          <a:pt x="196" y="26"/>
                        </a:moveTo>
                        <a:cubicBezTo>
                          <a:pt x="204" y="35"/>
                          <a:pt x="216" y="46"/>
                          <a:pt x="224" y="54"/>
                        </a:cubicBezTo>
                        <a:cubicBezTo>
                          <a:pt x="196" y="54"/>
                          <a:pt x="196" y="54"/>
                          <a:pt x="196" y="54"/>
                        </a:cubicBezTo>
                        <a:lnTo>
                          <a:pt x="196" y="26"/>
                        </a:lnTo>
                        <a:close/>
                        <a:moveTo>
                          <a:pt x="213" y="346"/>
                        </a:moveTo>
                        <a:cubicBezTo>
                          <a:pt x="37" y="346"/>
                          <a:pt x="37" y="346"/>
                          <a:pt x="37" y="346"/>
                        </a:cubicBezTo>
                        <a:cubicBezTo>
                          <a:pt x="25" y="346"/>
                          <a:pt x="16" y="336"/>
                          <a:pt x="16" y="324"/>
                        </a:cubicBezTo>
                        <a:cubicBezTo>
                          <a:pt x="16" y="37"/>
                          <a:pt x="16" y="37"/>
                          <a:pt x="16" y="37"/>
                        </a:cubicBezTo>
                        <a:cubicBezTo>
                          <a:pt x="16" y="25"/>
                          <a:pt x="25" y="15"/>
                          <a:pt x="37" y="15"/>
                        </a:cubicBezTo>
                        <a:cubicBezTo>
                          <a:pt x="37" y="15"/>
                          <a:pt x="155" y="15"/>
                          <a:pt x="180" y="15"/>
                        </a:cubicBezTo>
                        <a:cubicBezTo>
                          <a:pt x="180" y="59"/>
                          <a:pt x="180" y="59"/>
                          <a:pt x="180" y="59"/>
                        </a:cubicBezTo>
                        <a:cubicBezTo>
                          <a:pt x="180" y="65"/>
                          <a:pt x="185" y="70"/>
                          <a:pt x="191" y="70"/>
                        </a:cubicBezTo>
                        <a:cubicBezTo>
                          <a:pt x="235" y="70"/>
                          <a:pt x="235" y="70"/>
                          <a:pt x="235" y="70"/>
                        </a:cubicBezTo>
                        <a:cubicBezTo>
                          <a:pt x="235" y="105"/>
                          <a:pt x="235" y="324"/>
                          <a:pt x="235" y="324"/>
                        </a:cubicBezTo>
                        <a:cubicBezTo>
                          <a:pt x="235" y="336"/>
                          <a:pt x="225" y="346"/>
                          <a:pt x="213" y="3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smtClean="0">
                      <a:solidFill>
                        <a:srgbClr val="FFFFFF"/>
                      </a:solidFill>
                      <a:latin typeface="+mj-lt"/>
                      <a:ea typeface="+mn-ea"/>
                    </a:endParaRPr>
                  </a:p>
                </p:txBody>
              </p:sp>
              <p:sp>
                <p:nvSpPr>
                  <p:cNvPr id="156" name="Freeform 381"/>
                  <p:cNvSpPr>
                    <a:spLocks/>
                  </p:cNvSpPr>
                  <p:nvPr/>
                </p:nvSpPr>
                <p:spPr bwMode="auto">
                  <a:xfrm>
                    <a:off x="6288088" y="5016500"/>
                    <a:ext cx="252413" cy="279400"/>
                  </a:xfrm>
                  <a:custGeom>
                    <a:avLst/>
                    <a:gdLst>
                      <a:gd name="T0" fmla="*/ 159 w 159"/>
                      <a:gd name="T1" fmla="*/ 85 h 176"/>
                      <a:gd name="T2" fmla="*/ 120 w 159"/>
                      <a:gd name="T3" fmla="*/ 42 h 176"/>
                      <a:gd name="T4" fmla="*/ 80 w 159"/>
                      <a:gd name="T5" fmla="*/ 0 h 176"/>
                      <a:gd name="T6" fmla="*/ 40 w 159"/>
                      <a:gd name="T7" fmla="*/ 42 h 176"/>
                      <a:gd name="T8" fmla="*/ 0 w 159"/>
                      <a:gd name="T9" fmla="*/ 85 h 176"/>
                      <a:gd name="T10" fmla="*/ 39 w 159"/>
                      <a:gd name="T11" fmla="*/ 85 h 176"/>
                      <a:gd name="T12" fmla="*/ 39 w 159"/>
                      <a:gd name="T13" fmla="*/ 176 h 176"/>
                      <a:gd name="T14" fmla="*/ 121 w 159"/>
                      <a:gd name="T15" fmla="*/ 176 h 176"/>
                      <a:gd name="T16" fmla="*/ 121 w 159"/>
                      <a:gd name="T17" fmla="*/ 85 h 176"/>
                      <a:gd name="T18" fmla="*/ 159 w 159"/>
                      <a:gd name="T19" fmla="*/ 8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9" h="176">
                        <a:moveTo>
                          <a:pt x="159" y="85"/>
                        </a:moveTo>
                        <a:lnTo>
                          <a:pt x="120" y="42"/>
                        </a:lnTo>
                        <a:lnTo>
                          <a:pt x="80" y="0"/>
                        </a:lnTo>
                        <a:lnTo>
                          <a:pt x="40" y="42"/>
                        </a:lnTo>
                        <a:lnTo>
                          <a:pt x="0" y="85"/>
                        </a:lnTo>
                        <a:lnTo>
                          <a:pt x="39" y="85"/>
                        </a:lnTo>
                        <a:lnTo>
                          <a:pt x="39" y="176"/>
                        </a:lnTo>
                        <a:lnTo>
                          <a:pt x="121" y="176"/>
                        </a:lnTo>
                        <a:lnTo>
                          <a:pt x="121" y="85"/>
                        </a:lnTo>
                        <a:lnTo>
                          <a:pt x="159" y="85"/>
                        </a:lnTo>
                        <a:close/>
                      </a:path>
                    </a:pathLst>
                  </a:custGeom>
                  <a:grp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smtClean="0">
                      <a:solidFill>
                        <a:srgbClr val="FFFFFF"/>
                      </a:solidFill>
                      <a:latin typeface="+mj-lt"/>
                      <a:ea typeface="+mn-ea"/>
                    </a:endParaRPr>
                  </a:p>
                </p:txBody>
              </p:sp>
            </p:grpSp>
          </p:grpSp>
        </p:grpSp>
        <p:sp>
          <p:nvSpPr>
            <p:cNvPr id="149" name="TextBox 148"/>
            <p:cNvSpPr txBox="1"/>
            <p:nvPr/>
          </p:nvSpPr>
          <p:spPr>
            <a:xfrm>
              <a:off x="8627043" y="4925616"/>
              <a:ext cx="941696" cy="369332"/>
            </a:xfrm>
            <a:prstGeom prst="rect">
              <a:avLst/>
            </a:prstGeom>
            <a:noFill/>
          </p:spPr>
          <p:txBody>
            <a:bodyPr wrap="square" rtlCol="0">
              <a:spAutoFit/>
            </a:bodyPr>
            <a:lstStyle/>
            <a:p>
              <a:pPr fontAlgn="auto">
                <a:spcBef>
                  <a:spcPts val="0"/>
                </a:spcBef>
                <a:spcAft>
                  <a:spcPts val="0"/>
                </a:spcAft>
              </a:pPr>
              <a:r>
                <a:rPr lang="en-US" b="1" dirty="0" smtClean="0">
                  <a:solidFill>
                    <a:srgbClr val="548D3D"/>
                  </a:solidFill>
                  <a:latin typeface="+mj-lt"/>
                  <a:ea typeface="+mn-ea"/>
                </a:rPr>
                <a:t>!</a:t>
              </a:r>
            </a:p>
          </p:txBody>
        </p:sp>
        <p:sp>
          <p:nvSpPr>
            <p:cNvPr id="150" name="TextBox 149"/>
            <p:cNvSpPr txBox="1"/>
            <p:nvPr/>
          </p:nvSpPr>
          <p:spPr>
            <a:xfrm>
              <a:off x="9143551" y="4701578"/>
              <a:ext cx="941696" cy="307777"/>
            </a:xfrm>
            <a:prstGeom prst="rect">
              <a:avLst/>
            </a:prstGeom>
            <a:noFill/>
          </p:spPr>
          <p:txBody>
            <a:bodyPr wrap="square" rtlCol="0">
              <a:spAutoFit/>
            </a:bodyPr>
            <a:lstStyle/>
            <a:p>
              <a:pPr fontAlgn="auto">
                <a:spcBef>
                  <a:spcPts val="0"/>
                </a:spcBef>
                <a:spcAft>
                  <a:spcPts val="0"/>
                </a:spcAft>
              </a:pPr>
              <a:r>
                <a:rPr lang="en-US" sz="1400" b="1" dirty="0" smtClean="0">
                  <a:solidFill>
                    <a:srgbClr val="548D3D"/>
                  </a:solidFill>
                  <a:latin typeface="+mj-lt"/>
                  <a:ea typeface="+mn-ea"/>
                </a:rPr>
                <a:t>?</a:t>
              </a:r>
            </a:p>
          </p:txBody>
        </p:sp>
      </p:grpSp>
      <p:grpSp>
        <p:nvGrpSpPr>
          <p:cNvPr id="159" name="Group 158"/>
          <p:cNvGrpSpPr/>
          <p:nvPr/>
        </p:nvGrpSpPr>
        <p:grpSpPr>
          <a:xfrm>
            <a:off x="5747905" y="2500827"/>
            <a:ext cx="1418079" cy="1442670"/>
            <a:chOff x="3813146" y="2432973"/>
            <a:chExt cx="1890280" cy="1879959"/>
          </a:xfrm>
        </p:grpSpPr>
        <p:sp>
          <p:nvSpPr>
            <p:cNvPr id="160" name="TextBox 159"/>
            <p:cNvSpPr txBox="1"/>
            <p:nvPr/>
          </p:nvSpPr>
          <p:spPr>
            <a:xfrm>
              <a:off x="3813146" y="3389602"/>
              <a:ext cx="1890280" cy="923330"/>
            </a:xfrm>
            <a:prstGeom prst="rect">
              <a:avLst/>
            </a:prstGeom>
            <a:noFill/>
          </p:spPr>
          <p:txBody>
            <a:bodyPr wrap="square" lIns="0" tIns="0" rIns="0" bIns="0" rtlCol="0">
              <a:spAutoFit/>
            </a:bodyPr>
            <a:lstStyle/>
            <a:p>
              <a:pPr algn="ctr" fontAlgn="auto">
                <a:spcBef>
                  <a:spcPts val="0"/>
                </a:spcBef>
                <a:spcAft>
                  <a:spcPts val="0"/>
                </a:spcAft>
                <a:defRPr/>
              </a:pPr>
              <a:r>
                <a:rPr lang="en-US" sz="2000" kern="0" dirty="0" smtClean="0">
                  <a:solidFill>
                    <a:srgbClr val="FFFFFF"/>
                  </a:solidFill>
                  <a:latin typeface="+mj-lt"/>
                  <a:ea typeface="+mn-ea"/>
                </a:rPr>
                <a:t>Latent/Static </a:t>
              </a:r>
            </a:p>
            <a:p>
              <a:pPr algn="ctr" fontAlgn="auto">
                <a:spcBef>
                  <a:spcPts val="0"/>
                </a:spcBef>
                <a:spcAft>
                  <a:spcPts val="0"/>
                </a:spcAft>
                <a:defRPr/>
              </a:pPr>
              <a:r>
                <a:rPr lang="en-US" sz="2000" kern="0" dirty="0" smtClean="0">
                  <a:solidFill>
                    <a:srgbClr val="FFFFFF"/>
                  </a:solidFill>
                  <a:latin typeface="+mj-lt"/>
                  <a:ea typeface="+mn-ea"/>
                </a:rPr>
                <a:t>Itinerary Data</a:t>
              </a:r>
            </a:p>
          </p:txBody>
        </p:sp>
        <p:grpSp>
          <p:nvGrpSpPr>
            <p:cNvPr id="161" name="Group 160"/>
            <p:cNvGrpSpPr/>
            <p:nvPr/>
          </p:nvGrpSpPr>
          <p:grpSpPr>
            <a:xfrm>
              <a:off x="4413199" y="2432973"/>
              <a:ext cx="690174" cy="887592"/>
              <a:chOff x="8258175" y="803276"/>
              <a:chExt cx="690563" cy="804862"/>
            </a:xfrm>
            <a:solidFill>
              <a:srgbClr val="FFFFFF"/>
            </a:solidFill>
          </p:grpSpPr>
          <p:sp>
            <p:nvSpPr>
              <p:cNvPr id="163" name="Freeform 162"/>
              <p:cNvSpPr>
                <a:spLocks/>
              </p:cNvSpPr>
              <p:nvPr/>
            </p:nvSpPr>
            <p:spPr bwMode="auto">
              <a:xfrm>
                <a:off x="8716963" y="803276"/>
                <a:ext cx="231775" cy="233363"/>
              </a:xfrm>
              <a:custGeom>
                <a:avLst/>
                <a:gdLst>
                  <a:gd name="T0" fmla="*/ 20 w 62"/>
                  <a:gd name="T1" fmla="*/ 14 h 62"/>
                  <a:gd name="T2" fmla="*/ 0 w 62"/>
                  <a:gd name="T3" fmla="*/ 3 h 62"/>
                  <a:gd name="T4" fmla="*/ 10 w 62"/>
                  <a:gd name="T5" fmla="*/ 27 h 62"/>
                  <a:gd name="T6" fmla="*/ 10 w 62"/>
                  <a:gd name="T7" fmla="*/ 39 h 62"/>
                  <a:gd name="T8" fmla="*/ 25 w 62"/>
                  <a:gd name="T9" fmla="*/ 54 h 62"/>
                  <a:gd name="T10" fmla="*/ 34 w 62"/>
                  <a:gd name="T11" fmla="*/ 54 h 62"/>
                  <a:gd name="T12" fmla="*/ 60 w 62"/>
                  <a:gd name="T13" fmla="*/ 62 h 62"/>
                  <a:gd name="T14" fmla="*/ 45 w 62"/>
                  <a:gd name="T15" fmla="*/ 42 h 62"/>
                  <a:gd name="T16" fmla="*/ 20 w 62"/>
                  <a:gd name="T17" fmla="*/ 1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2">
                    <a:moveTo>
                      <a:pt x="20" y="14"/>
                    </a:moveTo>
                    <a:cubicBezTo>
                      <a:pt x="14" y="8"/>
                      <a:pt x="0" y="0"/>
                      <a:pt x="0" y="3"/>
                    </a:cubicBezTo>
                    <a:cubicBezTo>
                      <a:pt x="0" y="5"/>
                      <a:pt x="10" y="12"/>
                      <a:pt x="10" y="27"/>
                    </a:cubicBezTo>
                    <a:cubicBezTo>
                      <a:pt x="10" y="39"/>
                      <a:pt x="10" y="39"/>
                      <a:pt x="10" y="39"/>
                    </a:cubicBezTo>
                    <a:cubicBezTo>
                      <a:pt x="10" y="47"/>
                      <a:pt x="16" y="54"/>
                      <a:pt x="25" y="54"/>
                    </a:cubicBezTo>
                    <a:cubicBezTo>
                      <a:pt x="34" y="54"/>
                      <a:pt x="34" y="54"/>
                      <a:pt x="34" y="54"/>
                    </a:cubicBezTo>
                    <a:cubicBezTo>
                      <a:pt x="50" y="53"/>
                      <a:pt x="58" y="62"/>
                      <a:pt x="60" y="62"/>
                    </a:cubicBezTo>
                    <a:cubicBezTo>
                      <a:pt x="62" y="62"/>
                      <a:pt x="51" y="48"/>
                      <a:pt x="45" y="42"/>
                    </a:cubicBezTo>
                    <a:lnTo>
                      <a:pt x="20" y="14"/>
                    </a:lnTo>
                    <a:close/>
                  </a:path>
                </a:pathLst>
              </a:cu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64" name="Freeform 163"/>
              <p:cNvSpPr>
                <a:spLocks noEditPoints="1"/>
              </p:cNvSpPr>
              <p:nvPr/>
            </p:nvSpPr>
            <p:spPr bwMode="auto">
              <a:xfrm>
                <a:off x="8258175" y="808038"/>
                <a:ext cx="684213" cy="800100"/>
              </a:xfrm>
              <a:custGeom>
                <a:avLst/>
                <a:gdLst>
                  <a:gd name="T0" fmla="*/ 167 w 182"/>
                  <a:gd name="T1" fmla="*/ 64 h 213"/>
                  <a:gd name="T2" fmla="*/ 135 w 182"/>
                  <a:gd name="T3" fmla="*/ 64 h 213"/>
                  <a:gd name="T4" fmla="*/ 120 w 182"/>
                  <a:gd name="T5" fmla="*/ 49 h 213"/>
                  <a:gd name="T6" fmla="*/ 119 w 182"/>
                  <a:gd name="T7" fmla="*/ 15 h 213"/>
                  <a:gd name="T8" fmla="*/ 104 w 182"/>
                  <a:gd name="T9" fmla="*/ 0 h 213"/>
                  <a:gd name="T10" fmla="*/ 15 w 182"/>
                  <a:gd name="T11" fmla="*/ 0 h 213"/>
                  <a:gd name="T12" fmla="*/ 0 w 182"/>
                  <a:gd name="T13" fmla="*/ 15 h 213"/>
                  <a:gd name="T14" fmla="*/ 0 w 182"/>
                  <a:gd name="T15" fmla="*/ 198 h 213"/>
                  <a:gd name="T16" fmla="*/ 15 w 182"/>
                  <a:gd name="T17" fmla="*/ 213 h 213"/>
                  <a:gd name="T18" fmla="*/ 167 w 182"/>
                  <a:gd name="T19" fmla="*/ 213 h 213"/>
                  <a:gd name="T20" fmla="*/ 182 w 182"/>
                  <a:gd name="T21" fmla="*/ 198 h 213"/>
                  <a:gd name="T22" fmla="*/ 182 w 182"/>
                  <a:gd name="T23" fmla="*/ 78 h 213"/>
                  <a:gd name="T24" fmla="*/ 167 w 182"/>
                  <a:gd name="T25" fmla="*/ 64 h 213"/>
                  <a:gd name="T26" fmla="*/ 64 w 182"/>
                  <a:gd name="T27" fmla="*/ 186 h 213"/>
                  <a:gd name="T28" fmla="*/ 32 w 182"/>
                  <a:gd name="T29" fmla="*/ 186 h 213"/>
                  <a:gd name="T30" fmla="*/ 32 w 182"/>
                  <a:gd name="T31" fmla="*/ 127 h 213"/>
                  <a:gd name="T32" fmla="*/ 39 w 182"/>
                  <a:gd name="T33" fmla="*/ 119 h 213"/>
                  <a:gd name="T34" fmla="*/ 57 w 182"/>
                  <a:gd name="T35" fmla="*/ 119 h 213"/>
                  <a:gd name="T36" fmla="*/ 64 w 182"/>
                  <a:gd name="T37" fmla="*/ 127 h 213"/>
                  <a:gd name="T38" fmla="*/ 64 w 182"/>
                  <a:gd name="T39" fmla="*/ 186 h 213"/>
                  <a:gd name="T40" fmla="*/ 106 w 182"/>
                  <a:gd name="T41" fmla="*/ 187 h 213"/>
                  <a:gd name="T42" fmla="*/ 74 w 182"/>
                  <a:gd name="T43" fmla="*/ 187 h 213"/>
                  <a:gd name="T44" fmla="*/ 74 w 182"/>
                  <a:gd name="T45" fmla="*/ 73 h 213"/>
                  <a:gd name="T46" fmla="*/ 81 w 182"/>
                  <a:gd name="T47" fmla="*/ 65 h 213"/>
                  <a:gd name="T48" fmla="*/ 98 w 182"/>
                  <a:gd name="T49" fmla="*/ 65 h 213"/>
                  <a:gd name="T50" fmla="*/ 106 w 182"/>
                  <a:gd name="T51" fmla="*/ 73 h 213"/>
                  <a:gd name="T52" fmla="*/ 106 w 182"/>
                  <a:gd name="T53" fmla="*/ 187 h 213"/>
                  <a:gd name="T54" fmla="*/ 147 w 182"/>
                  <a:gd name="T55" fmla="*/ 187 h 213"/>
                  <a:gd name="T56" fmla="*/ 115 w 182"/>
                  <a:gd name="T57" fmla="*/ 187 h 213"/>
                  <a:gd name="T58" fmla="*/ 115 w 182"/>
                  <a:gd name="T59" fmla="*/ 103 h 213"/>
                  <a:gd name="T60" fmla="*/ 122 w 182"/>
                  <a:gd name="T61" fmla="*/ 95 h 213"/>
                  <a:gd name="T62" fmla="*/ 140 w 182"/>
                  <a:gd name="T63" fmla="*/ 95 h 213"/>
                  <a:gd name="T64" fmla="*/ 147 w 182"/>
                  <a:gd name="T65" fmla="*/ 103 h 213"/>
                  <a:gd name="T66" fmla="*/ 147 w 182"/>
                  <a:gd name="T67" fmla="*/ 18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2" h="213">
                    <a:moveTo>
                      <a:pt x="167" y="64"/>
                    </a:moveTo>
                    <a:cubicBezTo>
                      <a:pt x="135" y="64"/>
                      <a:pt x="135" y="64"/>
                      <a:pt x="135" y="64"/>
                    </a:cubicBezTo>
                    <a:cubicBezTo>
                      <a:pt x="127" y="64"/>
                      <a:pt x="120" y="58"/>
                      <a:pt x="120" y="49"/>
                    </a:cubicBezTo>
                    <a:cubicBezTo>
                      <a:pt x="119" y="15"/>
                      <a:pt x="119" y="15"/>
                      <a:pt x="119" y="15"/>
                    </a:cubicBezTo>
                    <a:cubicBezTo>
                      <a:pt x="119" y="7"/>
                      <a:pt x="112" y="0"/>
                      <a:pt x="104" y="0"/>
                    </a:cubicBezTo>
                    <a:cubicBezTo>
                      <a:pt x="15" y="0"/>
                      <a:pt x="15" y="0"/>
                      <a:pt x="15" y="0"/>
                    </a:cubicBezTo>
                    <a:cubicBezTo>
                      <a:pt x="7" y="0"/>
                      <a:pt x="0" y="7"/>
                      <a:pt x="0" y="15"/>
                    </a:cubicBezTo>
                    <a:cubicBezTo>
                      <a:pt x="0" y="198"/>
                      <a:pt x="0" y="198"/>
                      <a:pt x="0" y="198"/>
                    </a:cubicBezTo>
                    <a:cubicBezTo>
                      <a:pt x="0" y="206"/>
                      <a:pt x="7" y="213"/>
                      <a:pt x="15" y="213"/>
                    </a:cubicBezTo>
                    <a:cubicBezTo>
                      <a:pt x="167" y="213"/>
                      <a:pt x="167" y="213"/>
                      <a:pt x="167" y="213"/>
                    </a:cubicBezTo>
                    <a:cubicBezTo>
                      <a:pt x="175" y="213"/>
                      <a:pt x="182" y="206"/>
                      <a:pt x="182" y="198"/>
                    </a:cubicBezTo>
                    <a:cubicBezTo>
                      <a:pt x="182" y="78"/>
                      <a:pt x="182" y="78"/>
                      <a:pt x="182" y="78"/>
                    </a:cubicBezTo>
                    <a:cubicBezTo>
                      <a:pt x="182" y="70"/>
                      <a:pt x="175" y="63"/>
                      <a:pt x="167" y="64"/>
                    </a:cubicBezTo>
                    <a:close/>
                    <a:moveTo>
                      <a:pt x="64" y="186"/>
                    </a:moveTo>
                    <a:cubicBezTo>
                      <a:pt x="32" y="186"/>
                      <a:pt x="32" y="186"/>
                      <a:pt x="32" y="186"/>
                    </a:cubicBezTo>
                    <a:cubicBezTo>
                      <a:pt x="32" y="127"/>
                      <a:pt x="32" y="127"/>
                      <a:pt x="32" y="127"/>
                    </a:cubicBezTo>
                    <a:cubicBezTo>
                      <a:pt x="32" y="123"/>
                      <a:pt x="35" y="119"/>
                      <a:pt x="39" y="119"/>
                    </a:cubicBezTo>
                    <a:cubicBezTo>
                      <a:pt x="57" y="119"/>
                      <a:pt x="57" y="119"/>
                      <a:pt x="57" y="119"/>
                    </a:cubicBezTo>
                    <a:cubicBezTo>
                      <a:pt x="60" y="119"/>
                      <a:pt x="64" y="123"/>
                      <a:pt x="64" y="127"/>
                    </a:cubicBezTo>
                    <a:lnTo>
                      <a:pt x="64" y="186"/>
                    </a:lnTo>
                    <a:close/>
                    <a:moveTo>
                      <a:pt x="106" y="187"/>
                    </a:moveTo>
                    <a:cubicBezTo>
                      <a:pt x="74" y="187"/>
                      <a:pt x="74" y="187"/>
                      <a:pt x="74" y="187"/>
                    </a:cubicBezTo>
                    <a:cubicBezTo>
                      <a:pt x="74" y="73"/>
                      <a:pt x="74" y="73"/>
                      <a:pt x="74" y="73"/>
                    </a:cubicBezTo>
                    <a:cubicBezTo>
                      <a:pt x="74" y="68"/>
                      <a:pt x="77" y="65"/>
                      <a:pt x="81" y="65"/>
                    </a:cubicBezTo>
                    <a:cubicBezTo>
                      <a:pt x="98" y="65"/>
                      <a:pt x="98" y="65"/>
                      <a:pt x="98" y="65"/>
                    </a:cubicBezTo>
                    <a:cubicBezTo>
                      <a:pt x="102" y="65"/>
                      <a:pt x="106" y="68"/>
                      <a:pt x="106" y="73"/>
                    </a:cubicBezTo>
                    <a:lnTo>
                      <a:pt x="106" y="187"/>
                    </a:lnTo>
                    <a:close/>
                    <a:moveTo>
                      <a:pt x="147" y="187"/>
                    </a:moveTo>
                    <a:cubicBezTo>
                      <a:pt x="115" y="187"/>
                      <a:pt x="115" y="187"/>
                      <a:pt x="115" y="187"/>
                    </a:cubicBezTo>
                    <a:cubicBezTo>
                      <a:pt x="115" y="103"/>
                      <a:pt x="115" y="103"/>
                      <a:pt x="115" y="103"/>
                    </a:cubicBezTo>
                    <a:cubicBezTo>
                      <a:pt x="115" y="98"/>
                      <a:pt x="118" y="95"/>
                      <a:pt x="122" y="95"/>
                    </a:cubicBezTo>
                    <a:cubicBezTo>
                      <a:pt x="140" y="95"/>
                      <a:pt x="140" y="95"/>
                      <a:pt x="140" y="95"/>
                    </a:cubicBezTo>
                    <a:cubicBezTo>
                      <a:pt x="144" y="95"/>
                      <a:pt x="147" y="98"/>
                      <a:pt x="147" y="103"/>
                    </a:cubicBezTo>
                    <a:lnTo>
                      <a:pt x="147" y="187"/>
                    </a:lnTo>
                    <a:close/>
                  </a:path>
                </a:pathLst>
              </a:cu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grpSp>
        <p:sp>
          <p:nvSpPr>
            <p:cNvPr id="162" name="Freeform 335"/>
            <p:cNvSpPr>
              <a:spLocks noEditPoints="1"/>
            </p:cNvSpPr>
            <p:nvPr/>
          </p:nvSpPr>
          <p:spPr bwMode="auto">
            <a:xfrm>
              <a:off x="4454143" y="2515381"/>
              <a:ext cx="240590" cy="209847"/>
            </a:xfrm>
            <a:custGeom>
              <a:avLst/>
              <a:gdLst>
                <a:gd name="T0" fmla="*/ 179 w 359"/>
                <a:gd name="T1" fmla="*/ 0 h 358"/>
                <a:gd name="T2" fmla="*/ 0 w 359"/>
                <a:gd name="T3" fmla="*/ 179 h 358"/>
                <a:gd name="T4" fmla="*/ 179 w 359"/>
                <a:gd name="T5" fmla="*/ 358 h 358"/>
                <a:gd name="T6" fmla="*/ 359 w 359"/>
                <a:gd name="T7" fmla="*/ 179 h 358"/>
                <a:gd name="T8" fmla="*/ 179 w 359"/>
                <a:gd name="T9" fmla="*/ 0 h 358"/>
                <a:gd name="T10" fmla="*/ 282 w 359"/>
                <a:gd name="T11" fmla="*/ 257 h 358"/>
                <a:gd name="T12" fmla="*/ 247 w 359"/>
                <a:gd name="T13" fmla="*/ 292 h 358"/>
                <a:gd name="T14" fmla="*/ 181 w 359"/>
                <a:gd name="T15" fmla="*/ 226 h 358"/>
                <a:gd name="T16" fmla="*/ 116 w 359"/>
                <a:gd name="T17" fmla="*/ 292 h 358"/>
                <a:gd name="T18" fmla="*/ 80 w 359"/>
                <a:gd name="T19" fmla="*/ 257 h 358"/>
                <a:gd name="T20" fmla="*/ 146 w 359"/>
                <a:gd name="T21" fmla="*/ 191 h 358"/>
                <a:gd name="T22" fmla="*/ 80 w 359"/>
                <a:gd name="T23" fmla="*/ 125 h 358"/>
                <a:gd name="T24" fmla="*/ 116 w 359"/>
                <a:gd name="T25" fmla="*/ 90 h 358"/>
                <a:gd name="T26" fmla="*/ 181 w 359"/>
                <a:gd name="T27" fmla="*/ 156 h 358"/>
                <a:gd name="T28" fmla="*/ 247 w 359"/>
                <a:gd name="T29" fmla="*/ 90 h 358"/>
                <a:gd name="T30" fmla="*/ 282 w 359"/>
                <a:gd name="T31" fmla="*/ 125 h 358"/>
                <a:gd name="T32" fmla="*/ 216 w 359"/>
                <a:gd name="T33" fmla="*/ 191 h 358"/>
                <a:gd name="T34" fmla="*/ 282 w 359"/>
                <a:gd name="T35" fmla="*/ 257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9" h="358">
                  <a:moveTo>
                    <a:pt x="179" y="0"/>
                  </a:moveTo>
                  <a:cubicBezTo>
                    <a:pt x="80" y="0"/>
                    <a:pt x="0" y="80"/>
                    <a:pt x="0" y="179"/>
                  </a:cubicBezTo>
                  <a:cubicBezTo>
                    <a:pt x="0" y="278"/>
                    <a:pt x="80" y="358"/>
                    <a:pt x="179" y="358"/>
                  </a:cubicBezTo>
                  <a:cubicBezTo>
                    <a:pt x="278" y="358"/>
                    <a:pt x="359" y="278"/>
                    <a:pt x="359" y="179"/>
                  </a:cubicBezTo>
                  <a:cubicBezTo>
                    <a:pt x="359" y="80"/>
                    <a:pt x="278" y="0"/>
                    <a:pt x="179" y="0"/>
                  </a:cubicBezTo>
                  <a:close/>
                  <a:moveTo>
                    <a:pt x="282" y="257"/>
                  </a:moveTo>
                  <a:cubicBezTo>
                    <a:pt x="247" y="292"/>
                    <a:pt x="247" y="292"/>
                    <a:pt x="247" y="292"/>
                  </a:cubicBezTo>
                  <a:cubicBezTo>
                    <a:pt x="181" y="226"/>
                    <a:pt x="181" y="226"/>
                    <a:pt x="181" y="226"/>
                  </a:cubicBezTo>
                  <a:cubicBezTo>
                    <a:pt x="116" y="292"/>
                    <a:pt x="116" y="292"/>
                    <a:pt x="116" y="292"/>
                  </a:cubicBezTo>
                  <a:cubicBezTo>
                    <a:pt x="80" y="257"/>
                    <a:pt x="80" y="257"/>
                    <a:pt x="80" y="257"/>
                  </a:cubicBezTo>
                  <a:cubicBezTo>
                    <a:pt x="146" y="191"/>
                    <a:pt x="146" y="191"/>
                    <a:pt x="146" y="191"/>
                  </a:cubicBezTo>
                  <a:cubicBezTo>
                    <a:pt x="80" y="125"/>
                    <a:pt x="80" y="125"/>
                    <a:pt x="80" y="125"/>
                  </a:cubicBezTo>
                  <a:cubicBezTo>
                    <a:pt x="116" y="90"/>
                    <a:pt x="116" y="90"/>
                    <a:pt x="116" y="90"/>
                  </a:cubicBezTo>
                  <a:cubicBezTo>
                    <a:pt x="181" y="156"/>
                    <a:pt x="181" y="156"/>
                    <a:pt x="181" y="156"/>
                  </a:cubicBezTo>
                  <a:cubicBezTo>
                    <a:pt x="247" y="90"/>
                    <a:pt x="247" y="90"/>
                    <a:pt x="247" y="90"/>
                  </a:cubicBezTo>
                  <a:cubicBezTo>
                    <a:pt x="282" y="125"/>
                    <a:pt x="282" y="125"/>
                    <a:pt x="282" y="125"/>
                  </a:cubicBezTo>
                  <a:cubicBezTo>
                    <a:pt x="216" y="191"/>
                    <a:pt x="216" y="191"/>
                    <a:pt x="216" y="191"/>
                  </a:cubicBezTo>
                  <a:lnTo>
                    <a:pt x="282" y="25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grpSp>
      <p:sp>
        <p:nvSpPr>
          <p:cNvPr id="169" name="TextBox 168"/>
          <p:cNvSpPr txBox="1"/>
          <p:nvPr/>
        </p:nvSpPr>
        <p:spPr>
          <a:xfrm>
            <a:off x="189236" y="2076442"/>
            <a:ext cx="3163124" cy="2769989"/>
          </a:xfrm>
          <a:prstGeom prst="rect">
            <a:avLst/>
          </a:prstGeom>
          <a:noFill/>
        </p:spPr>
        <p:txBody>
          <a:bodyPr wrap="square" lIns="0" tIns="0" rIns="0" bIns="0" rtlCol="0">
            <a:spAutoFit/>
          </a:bodyPr>
          <a:lstStyle/>
          <a:p>
            <a:pPr algn="r" fontAlgn="auto">
              <a:lnSpc>
                <a:spcPct val="90000"/>
              </a:lnSpc>
              <a:spcBef>
                <a:spcPts val="1200"/>
              </a:spcBef>
              <a:spcAft>
                <a:spcPts val="0"/>
              </a:spcAft>
            </a:pPr>
            <a:r>
              <a:rPr lang="en-US" sz="4000" b="1" dirty="0" smtClean="0">
                <a:solidFill>
                  <a:srgbClr val="0078C9"/>
                </a:solidFill>
                <a:ea typeface="+mn-ea"/>
                <a:cs typeface="Arial" panose="020B0604020202020204" pitchFamily="34" charset="0"/>
              </a:rPr>
              <a:t>Travel Risk Management in Higher Education is complicated</a:t>
            </a:r>
            <a:endParaRPr lang="en-US" sz="4000" b="1" dirty="0">
              <a:solidFill>
                <a:srgbClr val="0078C9"/>
              </a:solidFill>
              <a:ea typeface="+mn-ea"/>
              <a:cs typeface="Arial" panose="020B0604020202020204" pitchFamily="34" charset="0"/>
            </a:endParaRPr>
          </a:p>
        </p:txBody>
      </p:sp>
      <p:grpSp>
        <p:nvGrpSpPr>
          <p:cNvPr id="2" name="Group 1"/>
          <p:cNvGrpSpPr/>
          <p:nvPr/>
        </p:nvGrpSpPr>
        <p:grpSpPr>
          <a:xfrm>
            <a:off x="4613203" y="535045"/>
            <a:ext cx="1424744" cy="1463879"/>
            <a:chOff x="5252124" y="675793"/>
            <a:chExt cx="1899164" cy="1907597"/>
          </a:xfrm>
        </p:grpSpPr>
        <p:sp>
          <p:nvSpPr>
            <p:cNvPr id="126" name="TextBox 125"/>
            <p:cNvSpPr txBox="1"/>
            <p:nvPr/>
          </p:nvSpPr>
          <p:spPr>
            <a:xfrm>
              <a:off x="5252124" y="1660060"/>
              <a:ext cx="1899164" cy="923330"/>
            </a:xfrm>
            <a:prstGeom prst="rect">
              <a:avLst/>
            </a:prstGeom>
            <a:noFill/>
          </p:spPr>
          <p:txBody>
            <a:bodyPr wrap="square" lIns="0" tIns="0" rIns="0" bIns="0" rtlCol="0">
              <a:spAutoFit/>
            </a:bodyPr>
            <a:lstStyle/>
            <a:p>
              <a:pPr algn="ctr" fontAlgn="auto">
                <a:spcBef>
                  <a:spcPts val="0"/>
                </a:spcBef>
                <a:spcAft>
                  <a:spcPts val="0"/>
                </a:spcAft>
                <a:defRPr/>
              </a:pPr>
              <a:r>
                <a:rPr lang="en-US" sz="2000" kern="0" dirty="0" smtClean="0">
                  <a:solidFill>
                    <a:srgbClr val="FFFFFF"/>
                  </a:solidFill>
                  <a:latin typeface="+mj-lt"/>
                  <a:ea typeface="+mn-ea"/>
                </a:rPr>
                <a:t>Non-Mandate Culture</a:t>
              </a:r>
            </a:p>
          </p:txBody>
        </p:sp>
        <p:grpSp>
          <p:nvGrpSpPr>
            <p:cNvPr id="127" name="Group 126"/>
            <p:cNvGrpSpPr/>
            <p:nvPr/>
          </p:nvGrpSpPr>
          <p:grpSpPr>
            <a:xfrm>
              <a:off x="5657055" y="675793"/>
              <a:ext cx="588780" cy="905234"/>
              <a:chOff x="8266113" y="3713163"/>
              <a:chExt cx="668338" cy="849313"/>
            </a:xfrm>
            <a:solidFill>
              <a:srgbClr val="FFFFFF"/>
            </a:solidFill>
          </p:grpSpPr>
          <p:sp>
            <p:nvSpPr>
              <p:cNvPr id="142" name="Freeform 141"/>
              <p:cNvSpPr>
                <a:spLocks noEditPoints="1"/>
              </p:cNvSpPr>
              <p:nvPr/>
            </p:nvSpPr>
            <p:spPr bwMode="auto">
              <a:xfrm>
                <a:off x="8266113" y="3795713"/>
                <a:ext cx="668338" cy="766763"/>
              </a:xfrm>
              <a:custGeom>
                <a:avLst/>
                <a:gdLst>
                  <a:gd name="T0" fmla="*/ 158 w 178"/>
                  <a:gd name="T1" fmla="*/ 0 h 204"/>
                  <a:gd name="T2" fmla="*/ 137 w 178"/>
                  <a:gd name="T3" fmla="*/ 0 h 204"/>
                  <a:gd name="T4" fmla="*/ 137 w 178"/>
                  <a:gd name="T5" fmla="*/ 6 h 204"/>
                  <a:gd name="T6" fmla="*/ 137 w 178"/>
                  <a:gd name="T7" fmla="*/ 10 h 204"/>
                  <a:gd name="T8" fmla="*/ 148 w 178"/>
                  <a:gd name="T9" fmla="*/ 10 h 204"/>
                  <a:gd name="T10" fmla="*/ 163 w 178"/>
                  <a:gd name="T11" fmla="*/ 25 h 204"/>
                  <a:gd name="T12" fmla="*/ 163 w 178"/>
                  <a:gd name="T13" fmla="*/ 170 h 204"/>
                  <a:gd name="T14" fmla="*/ 148 w 178"/>
                  <a:gd name="T15" fmla="*/ 185 h 204"/>
                  <a:gd name="T16" fmla="*/ 79 w 178"/>
                  <a:gd name="T17" fmla="*/ 185 h 204"/>
                  <a:gd name="T18" fmla="*/ 64 w 178"/>
                  <a:gd name="T19" fmla="*/ 171 h 204"/>
                  <a:gd name="T20" fmla="*/ 63 w 178"/>
                  <a:gd name="T21" fmla="*/ 144 h 204"/>
                  <a:gd name="T22" fmla="*/ 55 w 178"/>
                  <a:gd name="T23" fmla="*/ 136 h 204"/>
                  <a:gd name="T24" fmla="*/ 31 w 178"/>
                  <a:gd name="T25" fmla="*/ 137 h 204"/>
                  <a:gd name="T26" fmla="*/ 16 w 178"/>
                  <a:gd name="T27" fmla="*/ 122 h 204"/>
                  <a:gd name="T28" fmla="*/ 16 w 178"/>
                  <a:gd name="T29" fmla="*/ 25 h 204"/>
                  <a:gd name="T30" fmla="*/ 31 w 178"/>
                  <a:gd name="T31" fmla="*/ 10 h 204"/>
                  <a:gd name="T32" fmla="*/ 38 w 178"/>
                  <a:gd name="T33" fmla="*/ 10 h 204"/>
                  <a:gd name="T34" fmla="*/ 38 w 178"/>
                  <a:gd name="T35" fmla="*/ 0 h 204"/>
                  <a:gd name="T36" fmla="*/ 20 w 178"/>
                  <a:gd name="T37" fmla="*/ 0 h 204"/>
                  <a:gd name="T38" fmla="*/ 0 w 178"/>
                  <a:gd name="T39" fmla="*/ 20 h 204"/>
                  <a:gd name="T40" fmla="*/ 0 w 178"/>
                  <a:gd name="T41" fmla="*/ 185 h 204"/>
                  <a:gd name="T42" fmla="*/ 20 w 178"/>
                  <a:gd name="T43" fmla="*/ 204 h 204"/>
                  <a:gd name="T44" fmla="*/ 158 w 178"/>
                  <a:gd name="T45" fmla="*/ 204 h 204"/>
                  <a:gd name="T46" fmla="*/ 178 w 178"/>
                  <a:gd name="T47" fmla="*/ 185 h 204"/>
                  <a:gd name="T48" fmla="*/ 178 w 178"/>
                  <a:gd name="T49" fmla="*/ 20 h 204"/>
                  <a:gd name="T50" fmla="*/ 158 w 178"/>
                  <a:gd name="T51" fmla="*/ 0 h 204"/>
                  <a:gd name="T52" fmla="*/ 50 w 178"/>
                  <a:gd name="T53" fmla="*/ 172 h 204"/>
                  <a:gd name="T54" fmla="*/ 31 w 178"/>
                  <a:gd name="T55" fmla="*/ 150 h 204"/>
                  <a:gd name="T56" fmla="*/ 19 w 178"/>
                  <a:gd name="T57" fmla="*/ 135 h 204"/>
                  <a:gd name="T58" fmla="*/ 40 w 178"/>
                  <a:gd name="T59" fmla="*/ 142 h 204"/>
                  <a:gd name="T60" fmla="*/ 46 w 178"/>
                  <a:gd name="T61" fmla="*/ 142 h 204"/>
                  <a:gd name="T62" fmla="*/ 58 w 178"/>
                  <a:gd name="T63" fmla="*/ 153 h 204"/>
                  <a:gd name="T64" fmla="*/ 58 w 178"/>
                  <a:gd name="T65" fmla="*/ 162 h 204"/>
                  <a:gd name="T66" fmla="*/ 65 w 178"/>
                  <a:gd name="T67" fmla="*/ 181 h 204"/>
                  <a:gd name="T68" fmla="*/ 50 w 178"/>
                  <a:gd name="T69" fmla="*/ 17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8" h="204">
                    <a:moveTo>
                      <a:pt x="158" y="0"/>
                    </a:moveTo>
                    <a:cubicBezTo>
                      <a:pt x="137" y="0"/>
                      <a:pt x="137" y="0"/>
                      <a:pt x="137" y="0"/>
                    </a:cubicBezTo>
                    <a:cubicBezTo>
                      <a:pt x="137" y="6"/>
                      <a:pt x="137" y="6"/>
                      <a:pt x="137" y="6"/>
                    </a:cubicBezTo>
                    <a:cubicBezTo>
                      <a:pt x="137" y="10"/>
                      <a:pt x="137" y="10"/>
                      <a:pt x="137" y="10"/>
                    </a:cubicBezTo>
                    <a:cubicBezTo>
                      <a:pt x="148" y="10"/>
                      <a:pt x="148" y="10"/>
                      <a:pt x="148" y="10"/>
                    </a:cubicBezTo>
                    <a:cubicBezTo>
                      <a:pt x="156" y="10"/>
                      <a:pt x="163" y="17"/>
                      <a:pt x="163" y="25"/>
                    </a:cubicBezTo>
                    <a:cubicBezTo>
                      <a:pt x="163" y="170"/>
                      <a:pt x="163" y="170"/>
                      <a:pt x="163" y="170"/>
                    </a:cubicBezTo>
                    <a:cubicBezTo>
                      <a:pt x="163" y="179"/>
                      <a:pt x="156" y="185"/>
                      <a:pt x="148" y="185"/>
                    </a:cubicBezTo>
                    <a:cubicBezTo>
                      <a:pt x="79" y="185"/>
                      <a:pt x="79" y="185"/>
                      <a:pt x="79" y="185"/>
                    </a:cubicBezTo>
                    <a:cubicBezTo>
                      <a:pt x="71" y="185"/>
                      <a:pt x="64" y="179"/>
                      <a:pt x="64" y="171"/>
                    </a:cubicBezTo>
                    <a:cubicBezTo>
                      <a:pt x="63" y="144"/>
                      <a:pt x="63" y="144"/>
                      <a:pt x="63" y="144"/>
                    </a:cubicBezTo>
                    <a:cubicBezTo>
                      <a:pt x="63" y="140"/>
                      <a:pt x="60" y="136"/>
                      <a:pt x="55" y="136"/>
                    </a:cubicBezTo>
                    <a:cubicBezTo>
                      <a:pt x="31" y="137"/>
                      <a:pt x="31" y="137"/>
                      <a:pt x="31" y="137"/>
                    </a:cubicBezTo>
                    <a:cubicBezTo>
                      <a:pt x="22" y="137"/>
                      <a:pt x="16" y="130"/>
                      <a:pt x="16" y="122"/>
                    </a:cubicBezTo>
                    <a:cubicBezTo>
                      <a:pt x="16" y="25"/>
                      <a:pt x="16" y="25"/>
                      <a:pt x="16" y="25"/>
                    </a:cubicBezTo>
                    <a:cubicBezTo>
                      <a:pt x="16" y="17"/>
                      <a:pt x="23" y="10"/>
                      <a:pt x="31" y="10"/>
                    </a:cubicBezTo>
                    <a:cubicBezTo>
                      <a:pt x="38" y="10"/>
                      <a:pt x="38" y="10"/>
                      <a:pt x="38" y="10"/>
                    </a:cubicBezTo>
                    <a:cubicBezTo>
                      <a:pt x="38" y="0"/>
                      <a:pt x="38" y="0"/>
                      <a:pt x="38" y="0"/>
                    </a:cubicBezTo>
                    <a:cubicBezTo>
                      <a:pt x="20" y="0"/>
                      <a:pt x="20" y="0"/>
                      <a:pt x="20" y="0"/>
                    </a:cubicBezTo>
                    <a:cubicBezTo>
                      <a:pt x="9" y="0"/>
                      <a:pt x="0" y="9"/>
                      <a:pt x="0" y="20"/>
                    </a:cubicBezTo>
                    <a:cubicBezTo>
                      <a:pt x="0" y="185"/>
                      <a:pt x="0" y="185"/>
                      <a:pt x="0" y="185"/>
                    </a:cubicBezTo>
                    <a:cubicBezTo>
                      <a:pt x="0" y="195"/>
                      <a:pt x="9" y="204"/>
                      <a:pt x="20" y="204"/>
                    </a:cubicBezTo>
                    <a:cubicBezTo>
                      <a:pt x="158" y="204"/>
                      <a:pt x="158" y="204"/>
                      <a:pt x="158" y="204"/>
                    </a:cubicBezTo>
                    <a:cubicBezTo>
                      <a:pt x="169" y="204"/>
                      <a:pt x="178" y="195"/>
                      <a:pt x="178" y="185"/>
                    </a:cubicBezTo>
                    <a:cubicBezTo>
                      <a:pt x="178" y="20"/>
                      <a:pt x="178" y="20"/>
                      <a:pt x="178" y="20"/>
                    </a:cubicBezTo>
                    <a:cubicBezTo>
                      <a:pt x="178" y="9"/>
                      <a:pt x="169" y="0"/>
                      <a:pt x="158" y="0"/>
                    </a:cubicBezTo>
                    <a:close/>
                    <a:moveTo>
                      <a:pt x="50" y="172"/>
                    </a:moveTo>
                    <a:cubicBezTo>
                      <a:pt x="31" y="150"/>
                      <a:pt x="31" y="150"/>
                      <a:pt x="31" y="150"/>
                    </a:cubicBezTo>
                    <a:cubicBezTo>
                      <a:pt x="26" y="146"/>
                      <a:pt x="18" y="135"/>
                      <a:pt x="19" y="135"/>
                    </a:cubicBezTo>
                    <a:cubicBezTo>
                      <a:pt x="20" y="135"/>
                      <a:pt x="27" y="142"/>
                      <a:pt x="40" y="142"/>
                    </a:cubicBezTo>
                    <a:cubicBezTo>
                      <a:pt x="46" y="142"/>
                      <a:pt x="46" y="142"/>
                      <a:pt x="46" y="142"/>
                    </a:cubicBezTo>
                    <a:cubicBezTo>
                      <a:pt x="53" y="141"/>
                      <a:pt x="58" y="147"/>
                      <a:pt x="58" y="153"/>
                    </a:cubicBezTo>
                    <a:cubicBezTo>
                      <a:pt x="58" y="162"/>
                      <a:pt x="58" y="162"/>
                      <a:pt x="58" y="162"/>
                    </a:cubicBezTo>
                    <a:cubicBezTo>
                      <a:pt x="58" y="174"/>
                      <a:pt x="65" y="179"/>
                      <a:pt x="65" y="181"/>
                    </a:cubicBezTo>
                    <a:cubicBezTo>
                      <a:pt x="65" y="183"/>
                      <a:pt x="54" y="177"/>
                      <a:pt x="50" y="172"/>
                    </a:cubicBezTo>
                    <a:close/>
                  </a:path>
                </a:pathLst>
              </a:cu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43" name="Rectangle 142"/>
              <p:cNvSpPr>
                <a:spLocks noChangeArrowheads="1"/>
              </p:cNvSpPr>
              <p:nvPr/>
            </p:nvSpPr>
            <p:spPr bwMode="auto">
              <a:xfrm>
                <a:off x="8385175" y="4178301"/>
                <a:ext cx="439738" cy="38100"/>
              </a:xfrm>
              <a:prstGeom prst="rect">
                <a:avLst/>
              </a:pr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44" name="Rectangle 143"/>
              <p:cNvSpPr>
                <a:spLocks noChangeArrowheads="1"/>
              </p:cNvSpPr>
              <p:nvPr/>
            </p:nvSpPr>
            <p:spPr bwMode="auto">
              <a:xfrm>
                <a:off x="8385175" y="4076701"/>
                <a:ext cx="439738" cy="41275"/>
              </a:xfrm>
              <a:prstGeom prst="rect">
                <a:avLst/>
              </a:pr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45" name="Rectangle 144"/>
              <p:cNvSpPr>
                <a:spLocks noChangeArrowheads="1"/>
              </p:cNvSpPr>
              <p:nvPr/>
            </p:nvSpPr>
            <p:spPr bwMode="auto">
              <a:xfrm>
                <a:off x="8385175" y="3976688"/>
                <a:ext cx="439738" cy="41275"/>
              </a:xfrm>
              <a:prstGeom prst="rect">
                <a:avLst/>
              </a:pr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46" name="Freeform 145"/>
              <p:cNvSpPr>
                <a:spLocks noEditPoints="1"/>
              </p:cNvSpPr>
              <p:nvPr/>
            </p:nvSpPr>
            <p:spPr bwMode="auto">
              <a:xfrm>
                <a:off x="8431213" y="3713163"/>
                <a:ext cx="327025" cy="153988"/>
              </a:xfrm>
              <a:custGeom>
                <a:avLst/>
                <a:gdLst>
                  <a:gd name="T0" fmla="*/ 77 w 87"/>
                  <a:gd name="T1" fmla="*/ 11 h 41"/>
                  <a:gd name="T2" fmla="*/ 61 w 87"/>
                  <a:gd name="T3" fmla="*/ 11 h 41"/>
                  <a:gd name="T4" fmla="*/ 44 w 87"/>
                  <a:gd name="T5" fmla="*/ 0 h 41"/>
                  <a:gd name="T6" fmla="*/ 26 w 87"/>
                  <a:gd name="T7" fmla="*/ 11 h 41"/>
                  <a:gd name="T8" fmla="*/ 10 w 87"/>
                  <a:gd name="T9" fmla="*/ 11 h 41"/>
                  <a:gd name="T10" fmla="*/ 0 w 87"/>
                  <a:gd name="T11" fmla="*/ 21 h 41"/>
                  <a:gd name="T12" fmla="*/ 0 w 87"/>
                  <a:gd name="T13" fmla="*/ 25 h 41"/>
                  <a:gd name="T14" fmla="*/ 0 w 87"/>
                  <a:gd name="T15" fmla="*/ 41 h 41"/>
                  <a:gd name="T16" fmla="*/ 87 w 87"/>
                  <a:gd name="T17" fmla="*/ 41 h 41"/>
                  <a:gd name="T18" fmla="*/ 87 w 87"/>
                  <a:gd name="T19" fmla="*/ 25 h 41"/>
                  <a:gd name="T20" fmla="*/ 87 w 87"/>
                  <a:gd name="T21" fmla="*/ 21 h 41"/>
                  <a:gd name="T22" fmla="*/ 77 w 87"/>
                  <a:gd name="T23" fmla="*/ 11 h 41"/>
                  <a:gd name="T24" fmla="*/ 43 w 87"/>
                  <a:gd name="T25" fmla="*/ 20 h 41"/>
                  <a:gd name="T26" fmla="*/ 36 w 87"/>
                  <a:gd name="T27" fmla="*/ 13 h 41"/>
                  <a:gd name="T28" fmla="*/ 43 w 87"/>
                  <a:gd name="T29" fmla="*/ 6 h 41"/>
                  <a:gd name="T30" fmla="*/ 51 w 87"/>
                  <a:gd name="T31" fmla="*/ 13 h 41"/>
                  <a:gd name="T32" fmla="*/ 43 w 87"/>
                  <a:gd name="T33"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 h="41">
                    <a:moveTo>
                      <a:pt x="77" y="11"/>
                    </a:moveTo>
                    <a:cubicBezTo>
                      <a:pt x="61" y="11"/>
                      <a:pt x="61" y="11"/>
                      <a:pt x="61" y="11"/>
                    </a:cubicBezTo>
                    <a:cubicBezTo>
                      <a:pt x="60" y="5"/>
                      <a:pt x="50" y="0"/>
                      <a:pt x="44" y="0"/>
                    </a:cubicBezTo>
                    <a:cubicBezTo>
                      <a:pt x="37" y="0"/>
                      <a:pt x="27" y="5"/>
                      <a:pt x="26" y="11"/>
                    </a:cubicBezTo>
                    <a:cubicBezTo>
                      <a:pt x="10" y="11"/>
                      <a:pt x="10" y="11"/>
                      <a:pt x="10" y="11"/>
                    </a:cubicBezTo>
                    <a:cubicBezTo>
                      <a:pt x="5" y="11"/>
                      <a:pt x="0" y="16"/>
                      <a:pt x="0" y="21"/>
                    </a:cubicBezTo>
                    <a:cubicBezTo>
                      <a:pt x="0" y="25"/>
                      <a:pt x="0" y="25"/>
                      <a:pt x="0" y="25"/>
                    </a:cubicBezTo>
                    <a:cubicBezTo>
                      <a:pt x="0" y="41"/>
                      <a:pt x="0" y="41"/>
                      <a:pt x="0" y="41"/>
                    </a:cubicBezTo>
                    <a:cubicBezTo>
                      <a:pt x="87" y="41"/>
                      <a:pt x="87" y="41"/>
                      <a:pt x="87" y="41"/>
                    </a:cubicBezTo>
                    <a:cubicBezTo>
                      <a:pt x="87" y="25"/>
                      <a:pt x="87" y="25"/>
                      <a:pt x="87" y="25"/>
                    </a:cubicBezTo>
                    <a:cubicBezTo>
                      <a:pt x="87" y="21"/>
                      <a:pt x="87" y="21"/>
                      <a:pt x="87" y="21"/>
                    </a:cubicBezTo>
                    <a:cubicBezTo>
                      <a:pt x="87" y="16"/>
                      <a:pt x="83" y="11"/>
                      <a:pt x="77" y="11"/>
                    </a:cubicBezTo>
                    <a:close/>
                    <a:moveTo>
                      <a:pt x="43" y="20"/>
                    </a:moveTo>
                    <a:cubicBezTo>
                      <a:pt x="40" y="20"/>
                      <a:pt x="36" y="17"/>
                      <a:pt x="36" y="13"/>
                    </a:cubicBezTo>
                    <a:cubicBezTo>
                      <a:pt x="36" y="9"/>
                      <a:pt x="40" y="6"/>
                      <a:pt x="43" y="6"/>
                    </a:cubicBezTo>
                    <a:cubicBezTo>
                      <a:pt x="47" y="6"/>
                      <a:pt x="51" y="9"/>
                      <a:pt x="51" y="13"/>
                    </a:cubicBezTo>
                    <a:cubicBezTo>
                      <a:pt x="51" y="17"/>
                      <a:pt x="47" y="20"/>
                      <a:pt x="43" y="20"/>
                    </a:cubicBezTo>
                    <a:close/>
                  </a:path>
                </a:pathLst>
              </a:cu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grpSp>
        <p:grpSp>
          <p:nvGrpSpPr>
            <p:cNvPr id="128" name="Group 127"/>
            <p:cNvGrpSpPr/>
            <p:nvPr/>
          </p:nvGrpSpPr>
          <p:grpSpPr>
            <a:xfrm>
              <a:off x="6318014" y="723397"/>
              <a:ext cx="425977" cy="416609"/>
              <a:chOff x="2978151" y="3473451"/>
              <a:chExt cx="438150" cy="428625"/>
            </a:xfrm>
            <a:solidFill>
              <a:srgbClr val="FFFFFF"/>
            </a:solidFill>
          </p:grpSpPr>
          <p:sp>
            <p:nvSpPr>
              <p:cNvPr id="140" name="Freeform 164"/>
              <p:cNvSpPr>
                <a:spLocks/>
              </p:cNvSpPr>
              <p:nvPr/>
            </p:nvSpPr>
            <p:spPr bwMode="auto">
              <a:xfrm>
                <a:off x="2978151" y="3473451"/>
                <a:ext cx="438150" cy="258763"/>
              </a:xfrm>
              <a:custGeom>
                <a:avLst/>
                <a:gdLst>
                  <a:gd name="T0" fmla="*/ 325 w 362"/>
                  <a:gd name="T1" fmla="*/ 45 h 213"/>
                  <a:gd name="T2" fmla="*/ 223 w 362"/>
                  <a:gd name="T3" fmla="*/ 93 h 213"/>
                  <a:gd name="T4" fmla="*/ 105 w 362"/>
                  <a:gd name="T5" fmla="*/ 19 h 213"/>
                  <a:gd name="T6" fmla="*/ 75 w 362"/>
                  <a:gd name="T7" fmla="*/ 45 h 213"/>
                  <a:gd name="T8" fmla="*/ 145 w 362"/>
                  <a:gd name="T9" fmla="*/ 129 h 213"/>
                  <a:gd name="T10" fmla="*/ 80 w 362"/>
                  <a:gd name="T11" fmla="*/ 159 h 213"/>
                  <a:gd name="T12" fmla="*/ 0 w 362"/>
                  <a:gd name="T13" fmla="*/ 114 h 213"/>
                  <a:gd name="T14" fmla="*/ 50 w 362"/>
                  <a:gd name="T15" fmla="*/ 198 h 213"/>
                  <a:gd name="T16" fmla="*/ 82 w 362"/>
                  <a:gd name="T17" fmla="*/ 207 h 213"/>
                  <a:gd name="T18" fmla="*/ 344 w 362"/>
                  <a:gd name="T19" fmla="*/ 85 h 213"/>
                  <a:gd name="T20" fmla="*/ 357 w 362"/>
                  <a:gd name="T21" fmla="*/ 55 h 213"/>
                  <a:gd name="T22" fmla="*/ 325 w 362"/>
                  <a:gd name="T23" fmla="*/ 45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2" h="213">
                    <a:moveTo>
                      <a:pt x="325" y="45"/>
                    </a:moveTo>
                    <a:cubicBezTo>
                      <a:pt x="223" y="93"/>
                      <a:pt x="223" y="93"/>
                      <a:pt x="223" y="93"/>
                    </a:cubicBezTo>
                    <a:cubicBezTo>
                      <a:pt x="213" y="87"/>
                      <a:pt x="131" y="36"/>
                      <a:pt x="105" y="19"/>
                    </a:cubicBezTo>
                    <a:cubicBezTo>
                      <a:pt x="76" y="0"/>
                      <a:pt x="75" y="45"/>
                      <a:pt x="75" y="45"/>
                    </a:cubicBezTo>
                    <a:cubicBezTo>
                      <a:pt x="145" y="129"/>
                      <a:pt x="145" y="129"/>
                      <a:pt x="145" y="129"/>
                    </a:cubicBezTo>
                    <a:cubicBezTo>
                      <a:pt x="80" y="159"/>
                      <a:pt x="80" y="159"/>
                      <a:pt x="80" y="159"/>
                    </a:cubicBezTo>
                    <a:cubicBezTo>
                      <a:pt x="0" y="114"/>
                      <a:pt x="0" y="114"/>
                      <a:pt x="0" y="114"/>
                    </a:cubicBezTo>
                    <a:cubicBezTo>
                      <a:pt x="50" y="198"/>
                      <a:pt x="50" y="198"/>
                      <a:pt x="50" y="198"/>
                    </a:cubicBezTo>
                    <a:cubicBezTo>
                      <a:pt x="55" y="209"/>
                      <a:pt x="69" y="213"/>
                      <a:pt x="82" y="207"/>
                    </a:cubicBezTo>
                    <a:cubicBezTo>
                      <a:pt x="344" y="85"/>
                      <a:pt x="344" y="85"/>
                      <a:pt x="344" y="85"/>
                    </a:cubicBezTo>
                    <a:cubicBezTo>
                      <a:pt x="356" y="79"/>
                      <a:pt x="362" y="66"/>
                      <a:pt x="357" y="55"/>
                    </a:cubicBezTo>
                    <a:cubicBezTo>
                      <a:pt x="352" y="43"/>
                      <a:pt x="338" y="39"/>
                      <a:pt x="325"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41" name="Rectangle 165"/>
              <p:cNvSpPr>
                <a:spLocks noChangeArrowheads="1"/>
              </p:cNvSpPr>
              <p:nvPr/>
            </p:nvSpPr>
            <p:spPr bwMode="auto">
              <a:xfrm>
                <a:off x="2982913" y="3884613"/>
                <a:ext cx="425450"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grpSp>
        <p:sp>
          <p:nvSpPr>
            <p:cNvPr id="171" name="Freeform 150"/>
            <p:cNvSpPr>
              <a:spLocks/>
            </p:cNvSpPr>
            <p:nvPr/>
          </p:nvSpPr>
          <p:spPr bwMode="auto">
            <a:xfrm>
              <a:off x="6301524" y="1217872"/>
              <a:ext cx="518581" cy="265395"/>
            </a:xfrm>
            <a:custGeom>
              <a:avLst/>
              <a:gdLst>
                <a:gd name="T0" fmla="*/ 441 w 441"/>
                <a:gd name="T1" fmla="*/ 223 h 226"/>
                <a:gd name="T2" fmla="*/ 441 w 441"/>
                <a:gd name="T3" fmla="*/ 193 h 226"/>
                <a:gd name="T4" fmla="*/ 428 w 441"/>
                <a:gd name="T5" fmla="*/ 193 h 226"/>
                <a:gd name="T6" fmla="*/ 370 w 441"/>
                <a:gd name="T7" fmla="*/ 109 h 226"/>
                <a:gd name="T8" fmla="*/ 281 w 441"/>
                <a:gd name="T9" fmla="*/ 20 h 226"/>
                <a:gd name="T10" fmla="*/ 68 w 441"/>
                <a:gd name="T11" fmla="*/ 44 h 226"/>
                <a:gd name="T12" fmla="*/ 9 w 441"/>
                <a:gd name="T13" fmla="*/ 118 h 226"/>
                <a:gd name="T14" fmla="*/ 9 w 441"/>
                <a:gd name="T15" fmla="*/ 182 h 226"/>
                <a:gd name="T16" fmla="*/ 0 w 441"/>
                <a:gd name="T17" fmla="*/ 182 h 226"/>
                <a:gd name="T18" fmla="*/ 0 w 441"/>
                <a:gd name="T19" fmla="*/ 226 h 226"/>
                <a:gd name="T20" fmla="*/ 441 w 441"/>
                <a:gd name="T21" fmla="*/ 22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1" h="226">
                  <a:moveTo>
                    <a:pt x="441" y="223"/>
                  </a:moveTo>
                  <a:cubicBezTo>
                    <a:pt x="441" y="193"/>
                    <a:pt x="441" y="193"/>
                    <a:pt x="441" y="193"/>
                  </a:cubicBezTo>
                  <a:cubicBezTo>
                    <a:pt x="428" y="193"/>
                    <a:pt x="428" y="193"/>
                    <a:pt x="428" y="193"/>
                  </a:cubicBezTo>
                  <a:cubicBezTo>
                    <a:pt x="428" y="193"/>
                    <a:pt x="435" y="127"/>
                    <a:pt x="370" y="109"/>
                  </a:cubicBezTo>
                  <a:cubicBezTo>
                    <a:pt x="370" y="109"/>
                    <a:pt x="333" y="105"/>
                    <a:pt x="281" y="20"/>
                  </a:cubicBezTo>
                  <a:cubicBezTo>
                    <a:pt x="281" y="20"/>
                    <a:pt x="128" y="0"/>
                    <a:pt x="68" y="44"/>
                  </a:cubicBezTo>
                  <a:cubicBezTo>
                    <a:pt x="68" y="44"/>
                    <a:pt x="18" y="73"/>
                    <a:pt x="9" y="118"/>
                  </a:cubicBezTo>
                  <a:cubicBezTo>
                    <a:pt x="9" y="182"/>
                    <a:pt x="9" y="182"/>
                    <a:pt x="9" y="182"/>
                  </a:cubicBezTo>
                  <a:cubicBezTo>
                    <a:pt x="0" y="182"/>
                    <a:pt x="0" y="182"/>
                    <a:pt x="0" y="182"/>
                  </a:cubicBezTo>
                  <a:cubicBezTo>
                    <a:pt x="0" y="226"/>
                    <a:pt x="0" y="226"/>
                    <a:pt x="0" y="226"/>
                  </a:cubicBezTo>
                  <a:lnTo>
                    <a:pt x="441" y="223"/>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72" name="Freeform 151"/>
            <p:cNvSpPr>
              <a:spLocks/>
            </p:cNvSpPr>
            <p:nvPr/>
          </p:nvSpPr>
          <p:spPr bwMode="auto">
            <a:xfrm>
              <a:off x="6358630" y="1251818"/>
              <a:ext cx="146623" cy="86407"/>
            </a:xfrm>
            <a:custGeom>
              <a:avLst/>
              <a:gdLst>
                <a:gd name="T0" fmla="*/ 125 w 125"/>
                <a:gd name="T1" fmla="*/ 74 h 74"/>
                <a:gd name="T2" fmla="*/ 125 w 125"/>
                <a:gd name="T3" fmla="*/ 6 h 74"/>
                <a:gd name="T4" fmla="*/ 11 w 125"/>
                <a:gd name="T5" fmla="*/ 74 h 74"/>
                <a:gd name="T6" fmla="*/ 125 w 125"/>
                <a:gd name="T7" fmla="*/ 74 h 74"/>
              </a:gdLst>
              <a:ahLst/>
              <a:cxnLst>
                <a:cxn ang="0">
                  <a:pos x="T0" y="T1"/>
                </a:cxn>
                <a:cxn ang="0">
                  <a:pos x="T2" y="T3"/>
                </a:cxn>
                <a:cxn ang="0">
                  <a:pos x="T4" y="T5"/>
                </a:cxn>
                <a:cxn ang="0">
                  <a:pos x="T6" y="T7"/>
                </a:cxn>
              </a:cxnLst>
              <a:rect l="0" t="0" r="r" b="b"/>
              <a:pathLst>
                <a:path w="125" h="74">
                  <a:moveTo>
                    <a:pt x="125" y="74"/>
                  </a:moveTo>
                  <a:cubicBezTo>
                    <a:pt x="125" y="6"/>
                    <a:pt x="125" y="6"/>
                    <a:pt x="125" y="6"/>
                  </a:cubicBezTo>
                  <a:cubicBezTo>
                    <a:pt x="125" y="6"/>
                    <a:pt x="0" y="0"/>
                    <a:pt x="11" y="74"/>
                  </a:cubicBezTo>
                  <a:lnTo>
                    <a:pt x="125" y="74"/>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73" name="Freeform 152"/>
            <p:cNvSpPr>
              <a:spLocks/>
            </p:cNvSpPr>
            <p:nvPr/>
          </p:nvSpPr>
          <p:spPr bwMode="auto">
            <a:xfrm>
              <a:off x="6525317" y="1257989"/>
              <a:ext cx="140449" cy="80236"/>
            </a:xfrm>
            <a:custGeom>
              <a:avLst/>
              <a:gdLst>
                <a:gd name="T0" fmla="*/ 0 w 120"/>
                <a:gd name="T1" fmla="*/ 1 h 69"/>
                <a:gd name="T2" fmla="*/ 0 w 120"/>
                <a:gd name="T3" fmla="*/ 69 h 69"/>
                <a:gd name="T4" fmla="*/ 120 w 120"/>
                <a:gd name="T5" fmla="*/ 69 h 69"/>
                <a:gd name="T6" fmla="*/ 120 w 120"/>
                <a:gd name="T7" fmla="*/ 53 h 69"/>
                <a:gd name="T8" fmla="*/ 75 w 120"/>
                <a:gd name="T9" fmla="*/ 0 h 69"/>
                <a:gd name="T10" fmla="*/ 0 w 120"/>
                <a:gd name="T11" fmla="*/ 1 h 69"/>
              </a:gdLst>
              <a:ahLst/>
              <a:cxnLst>
                <a:cxn ang="0">
                  <a:pos x="T0" y="T1"/>
                </a:cxn>
                <a:cxn ang="0">
                  <a:pos x="T2" y="T3"/>
                </a:cxn>
                <a:cxn ang="0">
                  <a:pos x="T4" y="T5"/>
                </a:cxn>
                <a:cxn ang="0">
                  <a:pos x="T6" y="T7"/>
                </a:cxn>
                <a:cxn ang="0">
                  <a:pos x="T8" y="T9"/>
                </a:cxn>
                <a:cxn ang="0">
                  <a:pos x="T10" y="T11"/>
                </a:cxn>
              </a:cxnLst>
              <a:rect l="0" t="0" r="r" b="b"/>
              <a:pathLst>
                <a:path w="120" h="69">
                  <a:moveTo>
                    <a:pt x="0" y="1"/>
                  </a:moveTo>
                  <a:cubicBezTo>
                    <a:pt x="0" y="69"/>
                    <a:pt x="0" y="69"/>
                    <a:pt x="0" y="69"/>
                  </a:cubicBezTo>
                  <a:cubicBezTo>
                    <a:pt x="120" y="69"/>
                    <a:pt x="120" y="69"/>
                    <a:pt x="120" y="69"/>
                  </a:cubicBezTo>
                  <a:cubicBezTo>
                    <a:pt x="120" y="53"/>
                    <a:pt x="120" y="53"/>
                    <a:pt x="120" y="53"/>
                  </a:cubicBezTo>
                  <a:cubicBezTo>
                    <a:pt x="120" y="53"/>
                    <a:pt x="88" y="16"/>
                    <a:pt x="75" y="0"/>
                  </a:cubicBezTo>
                  <a:lnTo>
                    <a:pt x="0" y="1"/>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74" name="Oval 153"/>
            <p:cNvSpPr>
              <a:spLocks noChangeArrowheads="1"/>
            </p:cNvSpPr>
            <p:nvPr/>
          </p:nvSpPr>
          <p:spPr bwMode="auto">
            <a:xfrm>
              <a:off x="6607116" y="1416917"/>
              <a:ext cx="117298" cy="117268"/>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75" name="Freeform 154"/>
            <p:cNvSpPr>
              <a:spLocks noEditPoints="1"/>
            </p:cNvSpPr>
            <p:nvPr/>
          </p:nvSpPr>
          <p:spPr bwMode="auto">
            <a:xfrm>
              <a:off x="6596313" y="1406117"/>
              <a:ext cx="138905" cy="140413"/>
            </a:xfrm>
            <a:custGeom>
              <a:avLst/>
              <a:gdLst>
                <a:gd name="T0" fmla="*/ 0 w 119"/>
                <a:gd name="T1" fmla="*/ 59 h 119"/>
                <a:gd name="T2" fmla="*/ 60 w 119"/>
                <a:gd name="T3" fmla="*/ 119 h 119"/>
                <a:gd name="T4" fmla="*/ 119 w 119"/>
                <a:gd name="T5" fmla="*/ 59 h 119"/>
                <a:gd name="T6" fmla="*/ 60 w 119"/>
                <a:gd name="T7" fmla="*/ 0 h 119"/>
                <a:gd name="T8" fmla="*/ 0 w 119"/>
                <a:gd name="T9" fmla="*/ 59 h 119"/>
                <a:gd name="T10" fmla="*/ 19 w 119"/>
                <a:gd name="T11" fmla="*/ 59 h 119"/>
                <a:gd name="T12" fmla="*/ 60 w 119"/>
                <a:gd name="T13" fmla="*/ 19 h 119"/>
                <a:gd name="T14" fmla="*/ 100 w 119"/>
                <a:gd name="T15" fmla="*/ 59 h 119"/>
                <a:gd name="T16" fmla="*/ 60 w 119"/>
                <a:gd name="T17" fmla="*/ 99 h 119"/>
                <a:gd name="T18" fmla="*/ 19 w 119"/>
                <a:gd name="T19"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19">
                  <a:moveTo>
                    <a:pt x="0" y="59"/>
                  </a:moveTo>
                  <a:cubicBezTo>
                    <a:pt x="0" y="92"/>
                    <a:pt x="27" y="119"/>
                    <a:pt x="60" y="119"/>
                  </a:cubicBezTo>
                  <a:cubicBezTo>
                    <a:pt x="92" y="119"/>
                    <a:pt x="119" y="92"/>
                    <a:pt x="119" y="59"/>
                  </a:cubicBezTo>
                  <a:cubicBezTo>
                    <a:pt x="119" y="26"/>
                    <a:pt x="92" y="0"/>
                    <a:pt x="60" y="0"/>
                  </a:cubicBezTo>
                  <a:cubicBezTo>
                    <a:pt x="27" y="0"/>
                    <a:pt x="0" y="26"/>
                    <a:pt x="0" y="59"/>
                  </a:cubicBezTo>
                  <a:close/>
                  <a:moveTo>
                    <a:pt x="19" y="59"/>
                  </a:moveTo>
                  <a:cubicBezTo>
                    <a:pt x="19" y="37"/>
                    <a:pt x="37" y="19"/>
                    <a:pt x="60" y="19"/>
                  </a:cubicBezTo>
                  <a:cubicBezTo>
                    <a:pt x="82" y="19"/>
                    <a:pt x="100" y="37"/>
                    <a:pt x="100" y="59"/>
                  </a:cubicBezTo>
                  <a:cubicBezTo>
                    <a:pt x="100" y="81"/>
                    <a:pt x="82" y="99"/>
                    <a:pt x="60" y="99"/>
                  </a:cubicBezTo>
                  <a:cubicBezTo>
                    <a:pt x="37" y="99"/>
                    <a:pt x="19" y="81"/>
                    <a:pt x="19" y="59"/>
                  </a:cubicBez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76" name="Oval 155"/>
            <p:cNvSpPr>
              <a:spLocks noChangeArrowheads="1"/>
            </p:cNvSpPr>
            <p:nvPr/>
          </p:nvSpPr>
          <p:spPr bwMode="auto">
            <a:xfrm>
              <a:off x="6380238" y="1416917"/>
              <a:ext cx="117298" cy="117268"/>
            </a:xfrm>
            <a:prstGeom prst="ellipse">
              <a:avLst/>
            </a:prstGeom>
            <a:solidFill>
              <a:srgbClr val="FFFFFF"/>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77" name="Freeform 156"/>
            <p:cNvSpPr>
              <a:spLocks noEditPoints="1"/>
            </p:cNvSpPr>
            <p:nvPr/>
          </p:nvSpPr>
          <p:spPr bwMode="auto">
            <a:xfrm>
              <a:off x="6369433" y="1406117"/>
              <a:ext cx="138905" cy="140413"/>
            </a:xfrm>
            <a:custGeom>
              <a:avLst/>
              <a:gdLst>
                <a:gd name="T0" fmla="*/ 0 w 119"/>
                <a:gd name="T1" fmla="*/ 59 h 119"/>
                <a:gd name="T2" fmla="*/ 59 w 119"/>
                <a:gd name="T3" fmla="*/ 119 h 119"/>
                <a:gd name="T4" fmla="*/ 119 w 119"/>
                <a:gd name="T5" fmla="*/ 59 h 119"/>
                <a:gd name="T6" fmla="*/ 59 w 119"/>
                <a:gd name="T7" fmla="*/ 0 h 119"/>
                <a:gd name="T8" fmla="*/ 0 w 119"/>
                <a:gd name="T9" fmla="*/ 59 h 119"/>
                <a:gd name="T10" fmla="*/ 19 w 119"/>
                <a:gd name="T11" fmla="*/ 59 h 119"/>
                <a:gd name="T12" fmla="*/ 59 w 119"/>
                <a:gd name="T13" fmla="*/ 19 h 119"/>
                <a:gd name="T14" fmla="*/ 99 w 119"/>
                <a:gd name="T15" fmla="*/ 59 h 119"/>
                <a:gd name="T16" fmla="*/ 59 w 119"/>
                <a:gd name="T17" fmla="*/ 99 h 119"/>
                <a:gd name="T18" fmla="*/ 19 w 119"/>
                <a:gd name="T19"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19">
                  <a:moveTo>
                    <a:pt x="0" y="59"/>
                  </a:moveTo>
                  <a:cubicBezTo>
                    <a:pt x="0" y="92"/>
                    <a:pt x="26" y="119"/>
                    <a:pt x="59" y="119"/>
                  </a:cubicBezTo>
                  <a:cubicBezTo>
                    <a:pt x="92" y="119"/>
                    <a:pt x="119" y="92"/>
                    <a:pt x="119" y="59"/>
                  </a:cubicBezTo>
                  <a:cubicBezTo>
                    <a:pt x="119" y="26"/>
                    <a:pt x="92" y="0"/>
                    <a:pt x="59" y="0"/>
                  </a:cubicBezTo>
                  <a:cubicBezTo>
                    <a:pt x="26" y="0"/>
                    <a:pt x="0" y="26"/>
                    <a:pt x="0" y="59"/>
                  </a:cubicBezTo>
                  <a:close/>
                  <a:moveTo>
                    <a:pt x="19" y="59"/>
                  </a:moveTo>
                  <a:cubicBezTo>
                    <a:pt x="19" y="37"/>
                    <a:pt x="37" y="19"/>
                    <a:pt x="59" y="19"/>
                  </a:cubicBezTo>
                  <a:cubicBezTo>
                    <a:pt x="81" y="19"/>
                    <a:pt x="99" y="37"/>
                    <a:pt x="99" y="59"/>
                  </a:cubicBezTo>
                  <a:cubicBezTo>
                    <a:pt x="99" y="81"/>
                    <a:pt x="81" y="99"/>
                    <a:pt x="59" y="99"/>
                  </a:cubicBezTo>
                  <a:cubicBezTo>
                    <a:pt x="37" y="99"/>
                    <a:pt x="19" y="81"/>
                    <a:pt x="19" y="5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78" name="Rectangle 157"/>
            <p:cNvSpPr>
              <a:spLocks noChangeArrowheads="1"/>
            </p:cNvSpPr>
            <p:nvPr/>
          </p:nvSpPr>
          <p:spPr bwMode="auto">
            <a:xfrm>
              <a:off x="6778434" y="1443149"/>
              <a:ext cx="18521" cy="21602"/>
            </a:xfrm>
            <a:prstGeom prst="rect">
              <a:avLst/>
            </a:prstGeom>
            <a:solidFill>
              <a:srgbClr val="FFFFFF"/>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79" name="Rectangle 158"/>
            <p:cNvSpPr>
              <a:spLocks noChangeArrowheads="1"/>
            </p:cNvSpPr>
            <p:nvPr/>
          </p:nvSpPr>
          <p:spPr bwMode="auto">
            <a:xfrm>
              <a:off x="6332392" y="1443149"/>
              <a:ext cx="16978" cy="21602"/>
            </a:xfrm>
            <a:prstGeom prst="rect">
              <a:avLst/>
            </a:prstGeom>
            <a:solidFill>
              <a:srgbClr val="FFFFFF"/>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grpSp>
      <p:grpSp>
        <p:nvGrpSpPr>
          <p:cNvPr id="7" name="Group 6"/>
          <p:cNvGrpSpPr/>
          <p:nvPr/>
        </p:nvGrpSpPr>
        <p:grpSpPr>
          <a:xfrm>
            <a:off x="4877900" y="4815458"/>
            <a:ext cx="1284005" cy="1432942"/>
            <a:chOff x="6502176" y="4686314"/>
            <a:chExt cx="1711561" cy="1867282"/>
          </a:xfrm>
        </p:grpSpPr>
        <p:grpSp>
          <p:nvGrpSpPr>
            <p:cNvPr id="112" name="Group 111"/>
            <p:cNvGrpSpPr/>
            <p:nvPr/>
          </p:nvGrpSpPr>
          <p:grpSpPr>
            <a:xfrm>
              <a:off x="6502176" y="4686314"/>
              <a:ext cx="1711561" cy="1867282"/>
              <a:chOff x="1243640" y="4691285"/>
              <a:chExt cx="1711561" cy="1867282"/>
            </a:xfrm>
          </p:grpSpPr>
          <p:sp>
            <p:nvSpPr>
              <p:cNvPr id="113" name="TextBox 112"/>
              <p:cNvSpPr txBox="1"/>
              <p:nvPr/>
            </p:nvSpPr>
            <p:spPr>
              <a:xfrm>
                <a:off x="1243640" y="5943014"/>
                <a:ext cx="1711561" cy="615553"/>
              </a:xfrm>
              <a:prstGeom prst="rect">
                <a:avLst/>
              </a:prstGeom>
              <a:noFill/>
            </p:spPr>
            <p:txBody>
              <a:bodyPr wrap="none" lIns="0" tIns="0" rIns="0" bIns="0" rtlCol="0">
                <a:spAutoFit/>
              </a:bodyPr>
              <a:lstStyle/>
              <a:p>
                <a:pPr algn="ctr" fontAlgn="auto">
                  <a:spcBef>
                    <a:spcPts val="0"/>
                  </a:spcBef>
                  <a:spcAft>
                    <a:spcPts val="0"/>
                  </a:spcAft>
                </a:pPr>
                <a:r>
                  <a:rPr lang="en-US" sz="2000" dirty="0" smtClean="0">
                    <a:solidFill>
                      <a:srgbClr val="FFFFFF"/>
                    </a:solidFill>
                    <a:latin typeface="+mj-lt"/>
                    <a:ea typeface="+mn-ea"/>
                  </a:rPr>
                  <a:t>During Trip</a:t>
                </a:r>
              </a:p>
              <a:p>
                <a:pPr algn="ctr" fontAlgn="auto">
                  <a:spcBef>
                    <a:spcPts val="0"/>
                  </a:spcBef>
                  <a:spcAft>
                    <a:spcPts val="0"/>
                  </a:spcAft>
                </a:pPr>
                <a:r>
                  <a:rPr lang="en-US" sz="2000" dirty="0" smtClean="0">
                    <a:solidFill>
                      <a:srgbClr val="FFFFFF"/>
                    </a:solidFill>
                    <a:latin typeface="+mj-lt"/>
                    <a:ea typeface="+mn-ea"/>
                  </a:rPr>
                  <a:t>Disruptions</a:t>
                </a:r>
                <a:endParaRPr lang="en-US" sz="2000" dirty="0">
                  <a:solidFill>
                    <a:srgbClr val="FFFFFF"/>
                  </a:solidFill>
                  <a:latin typeface="+mj-lt"/>
                  <a:ea typeface="+mn-ea"/>
                </a:endParaRPr>
              </a:p>
            </p:txBody>
          </p:sp>
          <p:grpSp>
            <p:nvGrpSpPr>
              <p:cNvPr id="114" name="Group 113"/>
              <p:cNvGrpSpPr/>
              <p:nvPr/>
            </p:nvGrpSpPr>
            <p:grpSpPr>
              <a:xfrm>
                <a:off x="1736183" y="4691285"/>
                <a:ext cx="726467" cy="1179077"/>
                <a:chOff x="9632156" y="3581493"/>
                <a:chExt cx="303213" cy="492125"/>
              </a:xfrm>
              <a:solidFill>
                <a:srgbClr val="FFFFFF"/>
              </a:solidFill>
            </p:grpSpPr>
            <p:sp>
              <p:nvSpPr>
                <p:cNvPr id="115" name="Freeform 377"/>
                <p:cNvSpPr>
                  <a:spLocks noEditPoints="1"/>
                </p:cNvSpPr>
                <p:nvPr/>
              </p:nvSpPr>
              <p:spPr bwMode="auto">
                <a:xfrm>
                  <a:off x="9632156" y="3581493"/>
                  <a:ext cx="303213" cy="492125"/>
                </a:xfrm>
                <a:custGeom>
                  <a:avLst/>
                  <a:gdLst>
                    <a:gd name="T0" fmla="*/ 221 w 251"/>
                    <a:gd name="T1" fmla="*/ 0 h 407"/>
                    <a:gd name="T2" fmla="*/ 30 w 251"/>
                    <a:gd name="T3" fmla="*/ 0 h 407"/>
                    <a:gd name="T4" fmla="*/ 0 w 251"/>
                    <a:gd name="T5" fmla="*/ 32 h 407"/>
                    <a:gd name="T6" fmla="*/ 0 w 251"/>
                    <a:gd name="T7" fmla="*/ 375 h 407"/>
                    <a:gd name="T8" fmla="*/ 30 w 251"/>
                    <a:gd name="T9" fmla="*/ 407 h 407"/>
                    <a:gd name="T10" fmla="*/ 221 w 251"/>
                    <a:gd name="T11" fmla="*/ 407 h 407"/>
                    <a:gd name="T12" fmla="*/ 251 w 251"/>
                    <a:gd name="T13" fmla="*/ 375 h 407"/>
                    <a:gd name="T14" fmla="*/ 251 w 251"/>
                    <a:gd name="T15" fmla="*/ 32 h 407"/>
                    <a:gd name="T16" fmla="*/ 221 w 251"/>
                    <a:gd name="T17" fmla="*/ 0 h 407"/>
                    <a:gd name="T18" fmla="*/ 99 w 251"/>
                    <a:gd name="T19" fmla="*/ 385 h 407"/>
                    <a:gd name="T20" fmla="*/ 91 w 251"/>
                    <a:gd name="T21" fmla="*/ 393 h 407"/>
                    <a:gd name="T22" fmla="*/ 83 w 251"/>
                    <a:gd name="T23" fmla="*/ 385 h 407"/>
                    <a:gd name="T24" fmla="*/ 83 w 251"/>
                    <a:gd name="T25" fmla="*/ 382 h 407"/>
                    <a:gd name="T26" fmla="*/ 91 w 251"/>
                    <a:gd name="T27" fmla="*/ 374 h 407"/>
                    <a:gd name="T28" fmla="*/ 99 w 251"/>
                    <a:gd name="T29" fmla="*/ 382 h 407"/>
                    <a:gd name="T30" fmla="*/ 99 w 251"/>
                    <a:gd name="T31" fmla="*/ 385 h 407"/>
                    <a:gd name="T32" fmla="*/ 126 w 251"/>
                    <a:gd name="T33" fmla="*/ 399 h 407"/>
                    <a:gd name="T34" fmla="*/ 125 w 251"/>
                    <a:gd name="T35" fmla="*/ 399 h 407"/>
                    <a:gd name="T36" fmla="*/ 110 w 251"/>
                    <a:gd name="T37" fmla="*/ 385 h 407"/>
                    <a:gd name="T38" fmla="*/ 125 w 251"/>
                    <a:gd name="T39" fmla="*/ 370 h 407"/>
                    <a:gd name="T40" fmla="*/ 126 w 251"/>
                    <a:gd name="T41" fmla="*/ 370 h 407"/>
                    <a:gd name="T42" fmla="*/ 141 w 251"/>
                    <a:gd name="T43" fmla="*/ 385 h 407"/>
                    <a:gd name="T44" fmla="*/ 126 w 251"/>
                    <a:gd name="T45" fmla="*/ 399 h 407"/>
                    <a:gd name="T46" fmla="*/ 166 w 251"/>
                    <a:gd name="T47" fmla="*/ 387 h 407"/>
                    <a:gd name="T48" fmla="*/ 158 w 251"/>
                    <a:gd name="T49" fmla="*/ 395 h 407"/>
                    <a:gd name="T50" fmla="*/ 150 w 251"/>
                    <a:gd name="T51" fmla="*/ 387 h 407"/>
                    <a:gd name="T52" fmla="*/ 150 w 251"/>
                    <a:gd name="T53" fmla="*/ 383 h 407"/>
                    <a:gd name="T54" fmla="*/ 158 w 251"/>
                    <a:gd name="T55" fmla="*/ 375 h 407"/>
                    <a:gd name="T56" fmla="*/ 166 w 251"/>
                    <a:gd name="T57" fmla="*/ 383 h 407"/>
                    <a:gd name="T58" fmla="*/ 166 w 251"/>
                    <a:gd name="T59" fmla="*/ 387 h 407"/>
                    <a:gd name="T60" fmla="*/ 220 w 251"/>
                    <a:gd name="T61" fmla="*/ 360 h 407"/>
                    <a:gd name="T62" fmla="*/ 31 w 251"/>
                    <a:gd name="T63" fmla="*/ 360 h 407"/>
                    <a:gd name="T64" fmla="*/ 31 w 251"/>
                    <a:gd name="T65" fmla="*/ 47 h 407"/>
                    <a:gd name="T66" fmla="*/ 220 w 251"/>
                    <a:gd name="T67" fmla="*/ 47 h 407"/>
                    <a:gd name="T68" fmla="*/ 220 w 251"/>
                    <a:gd name="T69" fmla="*/ 36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1" h="407">
                      <a:moveTo>
                        <a:pt x="221" y="0"/>
                      </a:moveTo>
                      <a:cubicBezTo>
                        <a:pt x="30" y="0"/>
                        <a:pt x="30" y="0"/>
                        <a:pt x="30" y="0"/>
                      </a:cubicBezTo>
                      <a:cubicBezTo>
                        <a:pt x="13" y="0"/>
                        <a:pt x="0" y="14"/>
                        <a:pt x="0" y="32"/>
                      </a:cubicBezTo>
                      <a:cubicBezTo>
                        <a:pt x="0" y="375"/>
                        <a:pt x="0" y="375"/>
                        <a:pt x="0" y="375"/>
                      </a:cubicBezTo>
                      <a:cubicBezTo>
                        <a:pt x="0" y="393"/>
                        <a:pt x="13" y="407"/>
                        <a:pt x="30" y="407"/>
                      </a:cubicBezTo>
                      <a:cubicBezTo>
                        <a:pt x="221" y="407"/>
                        <a:pt x="221" y="407"/>
                        <a:pt x="221" y="407"/>
                      </a:cubicBezTo>
                      <a:cubicBezTo>
                        <a:pt x="238" y="407"/>
                        <a:pt x="251" y="393"/>
                        <a:pt x="251" y="375"/>
                      </a:cubicBezTo>
                      <a:cubicBezTo>
                        <a:pt x="251" y="32"/>
                        <a:pt x="251" y="32"/>
                        <a:pt x="251" y="32"/>
                      </a:cubicBezTo>
                      <a:cubicBezTo>
                        <a:pt x="251" y="14"/>
                        <a:pt x="238" y="0"/>
                        <a:pt x="221" y="0"/>
                      </a:cubicBezTo>
                      <a:close/>
                      <a:moveTo>
                        <a:pt x="99" y="385"/>
                      </a:moveTo>
                      <a:cubicBezTo>
                        <a:pt x="99" y="390"/>
                        <a:pt x="96" y="393"/>
                        <a:pt x="91" y="393"/>
                      </a:cubicBezTo>
                      <a:cubicBezTo>
                        <a:pt x="87" y="393"/>
                        <a:pt x="83" y="390"/>
                        <a:pt x="83" y="385"/>
                      </a:cubicBezTo>
                      <a:cubicBezTo>
                        <a:pt x="83" y="382"/>
                        <a:pt x="83" y="382"/>
                        <a:pt x="83" y="382"/>
                      </a:cubicBezTo>
                      <a:cubicBezTo>
                        <a:pt x="83" y="377"/>
                        <a:pt x="87" y="374"/>
                        <a:pt x="91" y="374"/>
                      </a:cubicBezTo>
                      <a:cubicBezTo>
                        <a:pt x="96" y="374"/>
                        <a:pt x="99" y="377"/>
                        <a:pt x="99" y="382"/>
                      </a:cubicBezTo>
                      <a:lnTo>
                        <a:pt x="99" y="385"/>
                      </a:lnTo>
                      <a:close/>
                      <a:moveTo>
                        <a:pt x="126" y="399"/>
                      </a:moveTo>
                      <a:cubicBezTo>
                        <a:pt x="125" y="399"/>
                        <a:pt x="125" y="399"/>
                        <a:pt x="125" y="399"/>
                      </a:cubicBezTo>
                      <a:cubicBezTo>
                        <a:pt x="117" y="399"/>
                        <a:pt x="110" y="393"/>
                        <a:pt x="110" y="385"/>
                      </a:cubicBezTo>
                      <a:cubicBezTo>
                        <a:pt x="110" y="377"/>
                        <a:pt x="117" y="370"/>
                        <a:pt x="125" y="370"/>
                      </a:cubicBezTo>
                      <a:cubicBezTo>
                        <a:pt x="126" y="370"/>
                        <a:pt x="126" y="370"/>
                        <a:pt x="126" y="370"/>
                      </a:cubicBezTo>
                      <a:cubicBezTo>
                        <a:pt x="134" y="370"/>
                        <a:pt x="141" y="377"/>
                        <a:pt x="141" y="385"/>
                      </a:cubicBezTo>
                      <a:cubicBezTo>
                        <a:pt x="141" y="393"/>
                        <a:pt x="134" y="399"/>
                        <a:pt x="126" y="399"/>
                      </a:cubicBezTo>
                      <a:close/>
                      <a:moveTo>
                        <a:pt x="166" y="387"/>
                      </a:moveTo>
                      <a:cubicBezTo>
                        <a:pt x="166" y="391"/>
                        <a:pt x="162" y="395"/>
                        <a:pt x="158" y="395"/>
                      </a:cubicBezTo>
                      <a:cubicBezTo>
                        <a:pt x="153" y="395"/>
                        <a:pt x="150" y="391"/>
                        <a:pt x="150" y="387"/>
                      </a:cubicBezTo>
                      <a:cubicBezTo>
                        <a:pt x="150" y="383"/>
                        <a:pt x="150" y="383"/>
                        <a:pt x="150" y="383"/>
                      </a:cubicBezTo>
                      <a:cubicBezTo>
                        <a:pt x="150" y="379"/>
                        <a:pt x="153" y="375"/>
                        <a:pt x="158" y="375"/>
                      </a:cubicBezTo>
                      <a:cubicBezTo>
                        <a:pt x="162" y="375"/>
                        <a:pt x="166" y="379"/>
                        <a:pt x="166" y="383"/>
                      </a:cubicBezTo>
                      <a:lnTo>
                        <a:pt x="166" y="387"/>
                      </a:lnTo>
                      <a:close/>
                      <a:moveTo>
                        <a:pt x="220" y="360"/>
                      </a:moveTo>
                      <a:cubicBezTo>
                        <a:pt x="31" y="360"/>
                        <a:pt x="31" y="360"/>
                        <a:pt x="31" y="360"/>
                      </a:cubicBezTo>
                      <a:cubicBezTo>
                        <a:pt x="31" y="47"/>
                        <a:pt x="31" y="47"/>
                        <a:pt x="31" y="47"/>
                      </a:cubicBezTo>
                      <a:cubicBezTo>
                        <a:pt x="220" y="47"/>
                        <a:pt x="220" y="47"/>
                        <a:pt x="220" y="47"/>
                      </a:cubicBezTo>
                      <a:lnTo>
                        <a:pt x="220" y="3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smtClean="0">
                    <a:solidFill>
                      <a:srgbClr val="FFFFFF"/>
                    </a:solidFill>
                    <a:latin typeface="+mj-lt"/>
                    <a:ea typeface="+mn-ea"/>
                  </a:endParaRPr>
                </a:p>
              </p:txBody>
            </p:sp>
            <p:sp>
              <p:nvSpPr>
                <p:cNvPr id="116" name="Freeform 378"/>
                <p:cNvSpPr>
                  <a:spLocks/>
                </p:cNvSpPr>
                <p:nvPr/>
              </p:nvSpPr>
              <p:spPr bwMode="auto">
                <a:xfrm>
                  <a:off x="9867106" y="3594101"/>
                  <a:ext cx="25400" cy="11113"/>
                </a:xfrm>
                <a:custGeom>
                  <a:avLst/>
                  <a:gdLst>
                    <a:gd name="T0" fmla="*/ 21 w 21"/>
                    <a:gd name="T1" fmla="*/ 5 h 10"/>
                    <a:gd name="T2" fmla="*/ 17 w 21"/>
                    <a:gd name="T3" fmla="*/ 10 h 10"/>
                    <a:gd name="T4" fmla="*/ 5 w 21"/>
                    <a:gd name="T5" fmla="*/ 10 h 10"/>
                    <a:gd name="T6" fmla="*/ 0 w 21"/>
                    <a:gd name="T7" fmla="*/ 5 h 10"/>
                    <a:gd name="T8" fmla="*/ 0 w 21"/>
                    <a:gd name="T9" fmla="*/ 5 h 10"/>
                    <a:gd name="T10" fmla="*/ 5 w 21"/>
                    <a:gd name="T11" fmla="*/ 0 h 10"/>
                    <a:gd name="T12" fmla="*/ 17 w 21"/>
                    <a:gd name="T13" fmla="*/ 0 h 10"/>
                    <a:gd name="T14" fmla="*/ 21 w 21"/>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
                      <a:moveTo>
                        <a:pt x="21" y="5"/>
                      </a:moveTo>
                      <a:cubicBezTo>
                        <a:pt x="21" y="7"/>
                        <a:pt x="19" y="10"/>
                        <a:pt x="17" y="10"/>
                      </a:cubicBezTo>
                      <a:cubicBezTo>
                        <a:pt x="5" y="10"/>
                        <a:pt x="5" y="10"/>
                        <a:pt x="5" y="10"/>
                      </a:cubicBezTo>
                      <a:cubicBezTo>
                        <a:pt x="2" y="10"/>
                        <a:pt x="0" y="7"/>
                        <a:pt x="0" y="5"/>
                      </a:cubicBezTo>
                      <a:cubicBezTo>
                        <a:pt x="0" y="5"/>
                        <a:pt x="0" y="5"/>
                        <a:pt x="0" y="5"/>
                      </a:cubicBezTo>
                      <a:cubicBezTo>
                        <a:pt x="0" y="2"/>
                        <a:pt x="2" y="0"/>
                        <a:pt x="5" y="0"/>
                      </a:cubicBezTo>
                      <a:cubicBezTo>
                        <a:pt x="17" y="0"/>
                        <a:pt x="17" y="0"/>
                        <a:pt x="17" y="0"/>
                      </a:cubicBezTo>
                      <a:cubicBezTo>
                        <a:pt x="19" y="0"/>
                        <a:pt x="21" y="2"/>
                        <a:pt x="2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smtClean="0">
                    <a:solidFill>
                      <a:srgbClr val="FFFFFF"/>
                    </a:solidFill>
                    <a:latin typeface="+mj-lt"/>
                    <a:ea typeface="+mn-ea"/>
                  </a:endParaRPr>
                </a:p>
              </p:txBody>
            </p:sp>
            <p:sp>
              <p:nvSpPr>
                <p:cNvPr id="117" name="Freeform 379"/>
                <p:cNvSpPr>
                  <a:spLocks/>
                </p:cNvSpPr>
                <p:nvPr/>
              </p:nvSpPr>
              <p:spPr bwMode="auto">
                <a:xfrm>
                  <a:off x="9675019" y="3594101"/>
                  <a:ext cx="50800" cy="28575"/>
                </a:xfrm>
                <a:custGeom>
                  <a:avLst/>
                  <a:gdLst>
                    <a:gd name="T0" fmla="*/ 41 w 41"/>
                    <a:gd name="T1" fmla="*/ 12 h 24"/>
                    <a:gd name="T2" fmla="*/ 29 w 41"/>
                    <a:gd name="T3" fmla="*/ 24 h 24"/>
                    <a:gd name="T4" fmla="*/ 12 w 41"/>
                    <a:gd name="T5" fmla="*/ 24 h 24"/>
                    <a:gd name="T6" fmla="*/ 0 w 41"/>
                    <a:gd name="T7" fmla="*/ 12 h 24"/>
                    <a:gd name="T8" fmla="*/ 0 w 41"/>
                    <a:gd name="T9" fmla="*/ 12 h 24"/>
                    <a:gd name="T10" fmla="*/ 12 w 41"/>
                    <a:gd name="T11" fmla="*/ 0 h 24"/>
                    <a:gd name="T12" fmla="*/ 29 w 41"/>
                    <a:gd name="T13" fmla="*/ 0 h 24"/>
                    <a:gd name="T14" fmla="*/ 41 w 41"/>
                    <a:gd name="T15" fmla="*/ 12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24">
                      <a:moveTo>
                        <a:pt x="41" y="12"/>
                      </a:moveTo>
                      <a:cubicBezTo>
                        <a:pt x="41" y="18"/>
                        <a:pt x="36" y="24"/>
                        <a:pt x="29" y="24"/>
                      </a:cubicBezTo>
                      <a:cubicBezTo>
                        <a:pt x="12" y="24"/>
                        <a:pt x="12" y="24"/>
                        <a:pt x="12" y="24"/>
                      </a:cubicBezTo>
                      <a:cubicBezTo>
                        <a:pt x="6" y="24"/>
                        <a:pt x="0" y="18"/>
                        <a:pt x="0" y="12"/>
                      </a:cubicBezTo>
                      <a:cubicBezTo>
                        <a:pt x="0" y="12"/>
                        <a:pt x="0" y="12"/>
                        <a:pt x="0" y="12"/>
                      </a:cubicBezTo>
                      <a:cubicBezTo>
                        <a:pt x="0" y="5"/>
                        <a:pt x="6" y="0"/>
                        <a:pt x="12" y="0"/>
                      </a:cubicBezTo>
                      <a:cubicBezTo>
                        <a:pt x="29" y="0"/>
                        <a:pt x="29" y="0"/>
                        <a:pt x="29" y="0"/>
                      </a:cubicBezTo>
                      <a:cubicBezTo>
                        <a:pt x="36" y="0"/>
                        <a:pt x="41" y="5"/>
                        <a:pt x="4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smtClean="0">
                    <a:solidFill>
                      <a:srgbClr val="FFFFFF"/>
                    </a:solidFill>
                    <a:latin typeface="+mj-lt"/>
                    <a:ea typeface="+mn-ea"/>
                  </a:endParaRPr>
                </a:p>
              </p:txBody>
            </p:sp>
          </p:grpSp>
        </p:grpSp>
        <p:pic>
          <p:nvPicPr>
            <p:cNvPr id="180" name="Picture 17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7148383" y="5092002"/>
              <a:ext cx="461198" cy="367699"/>
            </a:xfrm>
            <a:prstGeom prst="rect">
              <a:avLst/>
            </a:prstGeom>
          </p:spPr>
        </p:pic>
      </p:grpSp>
    </p:spTree>
    <p:extLst>
      <p:ext uri="{BB962C8B-B14F-4D97-AF65-F5344CB8AC3E}">
        <p14:creationId xmlns:p14="http://schemas.microsoft.com/office/powerpoint/2010/main" val="1906481405"/>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500"/>
                                        <p:tgtEl>
                                          <p:spTgt spid="10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7"/>
                                        </p:tgtEl>
                                        <p:attrNameLst>
                                          <p:attrName>style.visibility</p:attrName>
                                        </p:attrNameLst>
                                      </p:cBhvr>
                                      <p:to>
                                        <p:strVal val="visible"/>
                                      </p:to>
                                    </p:set>
                                    <p:animEffect transition="in" filter="fade">
                                      <p:cBhvr>
                                        <p:cTn id="11" dur="500"/>
                                        <p:tgtEl>
                                          <p:spTgt spid="14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9"/>
                                        </p:tgtEl>
                                        <p:attrNameLst>
                                          <p:attrName>style.visibility</p:attrName>
                                        </p:attrNameLst>
                                      </p:cBhvr>
                                      <p:to>
                                        <p:strVal val="visible"/>
                                      </p:to>
                                    </p:set>
                                    <p:animEffect transition="in" filter="fade">
                                      <p:cBhvr>
                                        <p:cTn id="15" dur="500"/>
                                        <p:tgtEl>
                                          <p:spTgt spid="15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18"/>
                                        </p:tgtEl>
                                        <p:attrNameLst>
                                          <p:attrName>style.visibility</p:attrName>
                                        </p:attrNameLst>
                                      </p:cBhvr>
                                      <p:to>
                                        <p:strVal val="visible"/>
                                      </p:to>
                                    </p:set>
                                    <p:animEffect transition="in" filter="fade">
                                      <p:cBhvr>
                                        <p:cTn id="23" dur="500"/>
                                        <p:tgtEl>
                                          <p:spTgt spid="11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0" y="-68240"/>
            <a:ext cx="9144000" cy="16491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dirty="0" err="1">
              <a:solidFill>
                <a:srgbClr val="FFFFFF"/>
              </a:solidFill>
            </a:endParaRPr>
          </a:p>
        </p:txBody>
      </p:sp>
      <p:sp>
        <p:nvSpPr>
          <p:cNvPr id="53" name="TextBox 52"/>
          <p:cNvSpPr txBox="1">
            <a:spLocks noChangeArrowheads="1"/>
          </p:cNvSpPr>
          <p:nvPr/>
        </p:nvSpPr>
        <p:spPr bwMode="auto">
          <a:xfrm>
            <a:off x="6794798" y="2667644"/>
            <a:ext cx="124986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accent1"/>
              </a:buClr>
              <a:buFont typeface="Arial" pitchFamily="34" charset="0"/>
              <a:buChar char="•"/>
              <a:defRPr sz="2800">
                <a:solidFill>
                  <a:schemeClr val="tx1"/>
                </a:solidFill>
                <a:latin typeface="Arial" pitchFamily="34" charset="0"/>
              </a:defRPr>
            </a:lvl1pPr>
            <a:lvl2pPr marL="742950" indent="-285750">
              <a:spcBef>
                <a:spcPct val="20000"/>
              </a:spcBef>
              <a:buClr>
                <a:schemeClr val="accent1"/>
              </a:buClr>
              <a:buFont typeface="Arial" pitchFamily="34" charset="0"/>
              <a:buChar char="–"/>
              <a:defRPr sz="2400">
                <a:solidFill>
                  <a:schemeClr val="tx1"/>
                </a:solidFill>
                <a:latin typeface="Arial" pitchFamily="34" charset="0"/>
              </a:defRPr>
            </a:lvl2pPr>
            <a:lvl3pPr marL="1143000" indent="-228600">
              <a:spcBef>
                <a:spcPct val="20000"/>
              </a:spcBef>
              <a:buClr>
                <a:schemeClr val="accent1"/>
              </a:buClr>
              <a:buFont typeface="Arial" pitchFamily="34" charset="0"/>
              <a:buChar char="•"/>
              <a:defRPr sz="2000">
                <a:solidFill>
                  <a:schemeClr val="tx1"/>
                </a:solidFill>
                <a:latin typeface="Arial" pitchFamily="34" charset="0"/>
              </a:defRPr>
            </a:lvl3pPr>
            <a:lvl4pPr marL="1600200" indent="-228600">
              <a:spcBef>
                <a:spcPct val="20000"/>
              </a:spcBef>
              <a:buClr>
                <a:schemeClr val="accent1"/>
              </a:buClr>
              <a:buFont typeface="Arial" pitchFamily="34" charset="0"/>
              <a:buChar char="–"/>
              <a:defRPr>
                <a:solidFill>
                  <a:schemeClr val="tx1"/>
                </a:solidFill>
                <a:latin typeface="Arial" pitchFamily="34" charset="0"/>
              </a:defRPr>
            </a:lvl4pPr>
            <a:lvl5pPr marL="2057400" indent="-228600">
              <a:spcBef>
                <a:spcPct val="20000"/>
              </a:spcBef>
              <a:buClr>
                <a:schemeClr val="accent1"/>
              </a:buClr>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9pPr>
          </a:lstStyle>
          <a:p>
            <a:pPr algn="ctr" fontAlgn="auto">
              <a:lnSpc>
                <a:spcPct val="90000"/>
              </a:lnSpc>
              <a:spcBef>
                <a:spcPct val="0"/>
              </a:spcBef>
              <a:spcAft>
                <a:spcPts val="0"/>
              </a:spcAft>
              <a:buClrTx/>
              <a:buFontTx/>
              <a:buNone/>
            </a:pPr>
            <a:r>
              <a:rPr lang="en-US" altLang="en-US" sz="2000" dirty="0" smtClean="0">
                <a:solidFill>
                  <a:srgbClr val="004A7D"/>
                </a:solidFill>
                <a:latin typeface="+mj-lt"/>
                <a:ea typeface="+mn-ea"/>
              </a:rPr>
              <a:t>Study </a:t>
            </a:r>
          </a:p>
          <a:p>
            <a:pPr algn="ctr" fontAlgn="auto">
              <a:lnSpc>
                <a:spcPct val="90000"/>
              </a:lnSpc>
              <a:spcBef>
                <a:spcPct val="0"/>
              </a:spcBef>
              <a:spcAft>
                <a:spcPts val="0"/>
              </a:spcAft>
              <a:buClrTx/>
              <a:buFontTx/>
              <a:buNone/>
            </a:pPr>
            <a:r>
              <a:rPr lang="en-US" altLang="en-US" sz="2000" dirty="0" smtClean="0">
                <a:solidFill>
                  <a:srgbClr val="004A7D"/>
                </a:solidFill>
                <a:latin typeface="+mj-lt"/>
                <a:ea typeface="+mn-ea"/>
              </a:rPr>
              <a:t>Abroad</a:t>
            </a:r>
            <a:endParaRPr lang="en-US" altLang="en-US" sz="2000" dirty="0">
              <a:solidFill>
                <a:srgbClr val="004A7D"/>
              </a:solidFill>
              <a:latin typeface="+mj-lt"/>
              <a:ea typeface="+mn-ea"/>
            </a:endParaRPr>
          </a:p>
        </p:txBody>
      </p:sp>
      <p:grpSp>
        <p:nvGrpSpPr>
          <p:cNvPr id="64512" name="Group 64511"/>
          <p:cNvGrpSpPr/>
          <p:nvPr/>
        </p:nvGrpSpPr>
        <p:grpSpPr>
          <a:xfrm>
            <a:off x="6065638" y="2367881"/>
            <a:ext cx="790753" cy="1228433"/>
            <a:chOff x="8053876" y="1800300"/>
            <a:chExt cx="1054063" cy="1228433"/>
          </a:xfrm>
        </p:grpSpPr>
        <p:sp>
          <p:nvSpPr>
            <p:cNvPr id="56" name="Freeform 100"/>
            <p:cNvSpPr>
              <a:spLocks noEditPoints="1"/>
            </p:cNvSpPr>
            <p:nvPr/>
          </p:nvSpPr>
          <p:spPr bwMode="auto">
            <a:xfrm>
              <a:off x="8101175" y="2145805"/>
              <a:ext cx="945468" cy="882928"/>
            </a:xfrm>
            <a:custGeom>
              <a:avLst/>
              <a:gdLst>
                <a:gd name="T0" fmla="*/ 185 w 185"/>
                <a:gd name="T1" fmla="*/ 94 h 187"/>
                <a:gd name="T2" fmla="*/ 185 w 185"/>
                <a:gd name="T3" fmla="*/ 94 h 187"/>
                <a:gd name="T4" fmla="*/ 92 w 185"/>
                <a:gd name="T5" fmla="*/ 0 h 187"/>
                <a:gd name="T6" fmla="*/ 0 w 185"/>
                <a:gd name="T7" fmla="*/ 94 h 187"/>
                <a:gd name="T8" fmla="*/ 92 w 185"/>
                <a:gd name="T9" fmla="*/ 187 h 187"/>
                <a:gd name="T10" fmla="*/ 185 w 185"/>
                <a:gd name="T11" fmla="*/ 94 h 187"/>
                <a:gd name="T12" fmla="*/ 159 w 185"/>
                <a:gd name="T13" fmla="*/ 130 h 187"/>
                <a:gd name="T14" fmla="*/ 133 w 185"/>
                <a:gd name="T15" fmla="*/ 125 h 187"/>
                <a:gd name="T16" fmla="*/ 136 w 185"/>
                <a:gd name="T17" fmla="*/ 102 h 187"/>
                <a:gd name="T18" fmla="*/ 168 w 185"/>
                <a:gd name="T19" fmla="*/ 102 h 187"/>
                <a:gd name="T20" fmla="*/ 159 w 185"/>
                <a:gd name="T21" fmla="*/ 130 h 187"/>
                <a:gd name="T22" fmla="*/ 92 w 185"/>
                <a:gd name="T23" fmla="*/ 168 h 187"/>
                <a:gd name="T24" fmla="*/ 72 w 185"/>
                <a:gd name="T25" fmla="*/ 140 h 187"/>
                <a:gd name="T26" fmla="*/ 113 w 185"/>
                <a:gd name="T27" fmla="*/ 140 h 187"/>
                <a:gd name="T28" fmla="*/ 92 w 185"/>
                <a:gd name="T29" fmla="*/ 168 h 187"/>
                <a:gd name="T30" fmla="*/ 68 w 185"/>
                <a:gd name="T31" fmla="*/ 123 h 187"/>
                <a:gd name="T32" fmla="*/ 66 w 185"/>
                <a:gd name="T33" fmla="*/ 102 h 187"/>
                <a:gd name="T34" fmla="*/ 119 w 185"/>
                <a:gd name="T35" fmla="*/ 102 h 187"/>
                <a:gd name="T36" fmla="*/ 117 w 185"/>
                <a:gd name="T37" fmla="*/ 123 h 187"/>
                <a:gd name="T38" fmla="*/ 68 w 185"/>
                <a:gd name="T39" fmla="*/ 123 h 187"/>
                <a:gd name="T40" fmla="*/ 26 w 185"/>
                <a:gd name="T41" fmla="*/ 57 h 187"/>
                <a:gd name="T42" fmla="*/ 52 w 185"/>
                <a:gd name="T43" fmla="*/ 62 h 187"/>
                <a:gd name="T44" fmla="*/ 49 w 185"/>
                <a:gd name="T45" fmla="*/ 85 h 187"/>
                <a:gd name="T46" fmla="*/ 17 w 185"/>
                <a:gd name="T47" fmla="*/ 85 h 187"/>
                <a:gd name="T48" fmla="*/ 26 w 185"/>
                <a:gd name="T49" fmla="*/ 57 h 187"/>
                <a:gd name="T50" fmla="*/ 92 w 185"/>
                <a:gd name="T51" fmla="*/ 19 h 187"/>
                <a:gd name="T52" fmla="*/ 113 w 185"/>
                <a:gd name="T53" fmla="*/ 47 h 187"/>
                <a:gd name="T54" fmla="*/ 72 w 185"/>
                <a:gd name="T55" fmla="*/ 47 h 187"/>
                <a:gd name="T56" fmla="*/ 92 w 185"/>
                <a:gd name="T57" fmla="*/ 19 h 187"/>
                <a:gd name="T58" fmla="*/ 92 w 185"/>
                <a:gd name="T59" fmla="*/ 65 h 187"/>
                <a:gd name="T60" fmla="*/ 117 w 185"/>
                <a:gd name="T61" fmla="*/ 64 h 187"/>
                <a:gd name="T62" fmla="*/ 119 w 185"/>
                <a:gd name="T63" fmla="*/ 85 h 187"/>
                <a:gd name="T64" fmla="*/ 66 w 185"/>
                <a:gd name="T65" fmla="*/ 85 h 187"/>
                <a:gd name="T66" fmla="*/ 68 w 185"/>
                <a:gd name="T67" fmla="*/ 64 h 187"/>
                <a:gd name="T68" fmla="*/ 92 w 185"/>
                <a:gd name="T69" fmla="*/ 65 h 187"/>
                <a:gd name="T70" fmla="*/ 17 w 185"/>
                <a:gd name="T71" fmla="*/ 102 h 187"/>
                <a:gd name="T72" fmla="*/ 49 w 185"/>
                <a:gd name="T73" fmla="*/ 102 h 187"/>
                <a:gd name="T74" fmla="*/ 52 w 185"/>
                <a:gd name="T75" fmla="*/ 125 h 187"/>
                <a:gd name="T76" fmla="*/ 26 w 185"/>
                <a:gd name="T77" fmla="*/ 130 h 187"/>
                <a:gd name="T78" fmla="*/ 17 w 185"/>
                <a:gd name="T79" fmla="*/ 102 h 187"/>
                <a:gd name="T80" fmla="*/ 136 w 185"/>
                <a:gd name="T81" fmla="*/ 85 h 187"/>
                <a:gd name="T82" fmla="*/ 133 w 185"/>
                <a:gd name="T83" fmla="*/ 62 h 187"/>
                <a:gd name="T84" fmla="*/ 159 w 185"/>
                <a:gd name="T85" fmla="*/ 57 h 187"/>
                <a:gd name="T86" fmla="*/ 168 w 185"/>
                <a:gd name="T87" fmla="*/ 85 h 187"/>
                <a:gd name="T88" fmla="*/ 136 w 185"/>
                <a:gd name="T89" fmla="*/ 85 h 187"/>
                <a:gd name="T90" fmla="*/ 148 w 185"/>
                <a:gd name="T91" fmla="*/ 42 h 187"/>
                <a:gd name="T92" fmla="*/ 130 w 185"/>
                <a:gd name="T93" fmla="*/ 46 h 187"/>
                <a:gd name="T94" fmla="*/ 120 w 185"/>
                <a:gd name="T95" fmla="*/ 22 h 187"/>
                <a:gd name="T96" fmla="*/ 148 w 185"/>
                <a:gd name="T97" fmla="*/ 42 h 187"/>
                <a:gd name="T98" fmla="*/ 65 w 185"/>
                <a:gd name="T99" fmla="*/ 22 h 187"/>
                <a:gd name="T100" fmla="*/ 55 w 185"/>
                <a:gd name="T101" fmla="*/ 46 h 187"/>
                <a:gd name="T102" fmla="*/ 37 w 185"/>
                <a:gd name="T103" fmla="*/ 42 h 187"/>
                <a:gd name="T104" fmla="*/ 65 w 185"/>
                <a:gd name="T105" fmla="*/ 22 h 187"/>
                <a:gd name="T106" fmla="*/ 37 w 185"/>
                <a:gd name="T107" fmla="*/ 145 h 187"/>
                <a:gd name="T108" fmla="*/ 55 w 185"/>
                <a:gd name="T109" fmla="*/ 142 h 187"/>
                <a:gd name="T110" fmla="*/ 65 w 185"/>
                <a:gd name="T111" fmla="*/ 165 h 187"/>
                <a:gd name="T112" fmla="*/ 37 w 185"/>
                <a:gd name="T113" fmla="*/ 145 h 187"/>
                <a:gd name="T114" fmla="*/ 120 w 185"/>
                <a:gd name="T115" fmla="*/ 165 h 187"/>
                <a:gd name="T116" fmla="*/ 130 w 185"/>
                <a:gd name="T117" fmla="*/ 142 h 187"/>
                <a:gd name="T118" fmla="*/ 148 w 185"/>
                <a:gd name="T119" fmla="*/ 145 h 187"/>
                <a:gd name="T120" fmla="*/ 120 w 185"/>
                <a:gd name="T121" fmla="*/ 16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5" h="187">
                  <a:moveTo>
                    <a:pt x="185" y="94"/>
                  </a:moveTo>
                  <a:cubicBezTo>
                    <a:pt x="185" y="94"/>
                    <a:pt x="185" y="94"/>
                    <a:pt x="185" y="94"/>
                  </a:cubicBezTo>
                  <a:cubicBezTo>
                    <a:pt x="185" y="42"/>
                    <a:pt x="143" y="0"/>
                    <a:pt x="92" y="0"/>
                  </a:cubicBezTo>
                  <a:cubicBezTo>
                    <a:pt x="42" y="0"/>
                    <a:pt x="0" y="42"/>
                    <a:pt x="0" y="94"/>
                  </a:cubicBezTo>
                  <a:cubicBezTo>
                    <a:pt x="0" y="145"/>
                    <a:pt x="42" y="187"/>
                    <a:pt x="92" y="187"/>
                  </a:cubicBezTo>
                  <a:cubicBezTo>
                    <a:pt x="143" y="187"/>
                    <a:pt x="185" y="145"/>
                    <a:pt x="185" y="94"/>
                  </a:cubicBezTo>
                  <a:close/>
                  <a:moveTo>
                    <a:pt x="159" y="130"/>
                  </a:moveTo>
                  <a:cubicBezTo>
                    <a:pt x="150" y="128"/>
                    <a:pt x="142" y="127"/>
                    <a:pt x="133" y="125"/>
                  </a:cubicBezTo>
                  <a:cubicBezTo>
                    <a:pt x="135" y="118"/>
                    <a:pt x="135" y="110"/>
                    <a:pt x="136" y="102"/>
                  </a:cubicBezTo>
                  <a:cubicBezTo>
                    <a:pt x="168" y="102"/>
                    <a:pt x="168" y="102"/>
                    <a:pt x="168" y="102"/>
                  </a:cubicBezTo>
                  <a:cubicBezTo>
                    <a:pt x="167" y="112"/>
                    <a:pt x="163" y="122"/>
                    <a:pt x="159" y="130"/>
                  </a:cubicBezTo>
                  <a:close/>
                  <a:moveTo>
                    <a:pt x="92" y="168"/>
                  </a:moveTo>
                  <a:cubicBezTo>
                    <a:pt x="86" y="168"/>
                    <a:pt x="78" y="158"/>
                    <a:pt x="72" y="140"/>
                  </a:cubicBezTo>
                  <a:cubicBezTo>
                    <a:pt x="86" y="139"/>
                    <a:pt x="99" y="139"/>
                    <a:pt x="113" y="140"/>
                  </a:cubicBezTo>
                  <a:cubicBezTo>
                    <a:pt x="107" y="158"/>
                    <a:pt x="99" y="168"/>
                    <a:pt x="92" y="168"/>
                  </a:cubicBezTo>
                  <a:close/>
                  <a:moveTo>
                    <a:pt x="68" y="123"/>
                  </a:moveTo>
                  <a:cubicBezTo>
                    <a:pt x="67" y="117"/>
                    <a:pt x="66" y="110"/>
                    <a:pt x="66" y="102"/>
                  </a:cubicBezTo>
                  <a:cubicBezTo>
                    <a:pt x="119" y="102"/>
                    <a:pt x="119" y="102"/>
                    <a:pt x="119" y="102"/>
                  </a:cubicBezTo>
                  <a:cubicBezTo>
                    <a:pt x="119" y="110"/>
                    <a:pt x="118" y="117"/>
                    <a:pt x="117" y="123"/>
                  </a:cubicBezTo>
                  <a:cubicBezTo>
                    <a:pt x="101" y="122"/>
                    <a:pt x="84" y="122"/>
                    <a:pt x="68" y="123"/>
                  </a:cubicBezTo>
                  <a:close/>
                  <a:moveTo>
                    <a:pt x="26" y="57"/>
                  </a:moveTo>
                  <a:cubicBezTo>
                    <a:pt x="35" y="59"/>
                    <a:pt x="43" y="61"/>
                    <a:pt x="52" y="62"/>
                  </a:cubicBezTo>
                  <a:cubicBezTo>
                    <a:pt x="50" y="69"/>
                    <a:pt x="50" y="77"/>
                    <a:pt x="49" y="85"/>
                  </a:cubicBezTo>
                  <a:cubicBezTo>
                    <a:pt x="17" y="85"/>
                    <a:pt x="17" y="85"/>
                    <a:pt x="17" y="85"/>
                  </a:cubicBezTo>
                  <a:cubicBezTo>
                    <a:pt x="18" y="75"/>
                    <a:pt x="21" y="65"/>
                    <a:pt x="26" y="57"/>
                  </a:cubicBezTo>
                  <a:close/>
                  <a:moveTo>
                    <a:pt x="92" y="19"/>
                  </a:moveTo>
                  <a:cubicBezTo>
                    <a:pt x="99" y="19"/>
                    <a:pt x="107" y="30"/>
                    <a:pt x="113" y="47"/>
                  </a:cubicBezTo>
                  <a:cubicBezTo>
                    <a:pt x="99" y="49"/>
                    <a:pt x="86" y="49"/>
                    <a:pt x="72" y="47"/>
                  </a:cubicBezTo>
                  <a:cubicBezTo>
                    <a:pt x="78" y="30"/>
                    <a:pt x="86" y="19"/>
                    <a:pt x="92" y="19"/>
                  </a:cubicBezTo>
                  <a:close/>
                  <a:moveTo>
                    <a:pt x="92" y="65"/>
                  </a:moveTo>
                  <a:cubicBezTo>
                    <a:pt x="101" y="65"/>
                    <a:pt x="109" y="65"/>
                    <a:pt x="117" y="64"/>
                  </a:cubicBezTo>
                  <a:cubicBezTo>
                    <a:pt x="118" y="70"/>
                    <a:pt x="119" y="78"/>
                    <a:pt x="119" y="85"/>
                  </a:cubicBezTo>
                  <a:cubicBezTo>
                    <a:pt x="66" y="85"/>
                    <a:pt x="66" y="85"/>
                    <a:pt x="66" y="85"/>
                  </a:cubicBezTo>
                  <a:cubicBezTo>
                    <a:pt x="66" y="78"/>
                    <a:pt x="67" y="70"/>
                    <a:pt x="68" y="64"/>
                  </a:cubicBezTo>
                  <a:cubicBezTo>
                    <a:pt x="76" y="65"/>
                    <a:pt x="84" y="65"/>
                    <a:pt x="92" y="65"/>
                  </a:cubicBezTo>
                  <a:close/>
                  <a:moveTo>
                    <a:pt x="17" y="102"/>
                  </a:moveTo>
                  <a:cubicBezTo>
                    <a:pt x="49" y="102"/>
                    <a:pt x="49" y="102"/>
                    <a:pt x="49" y="102"/>
                  </a:cubicBezTo>
                  <a:cubicBezTo>
                    <a:pt x="50" y="110"/>
                    <a:pt x="50" y="118"/>
                    <a:pt x="52" y="125"/>
                  </a:cubicBezTo>
                  <a:cubicBezTo>
                    <a:pt x="43" y="127"/>
                    <a:pt x="35" y="128"/>
                    <a:pt x="26" y="130"/>
                  </a:cubicBezTo>
                  <a:cubicBezTo>
                    <a:pt x="21" y="122"/>
                    <a:pt x="18" y="112"/>
                    <a:pt x="17" y="102"/>
                  </a:cubicBezTo>
                  <a:close/>
                  <a:moveTo>
                    <a:pt x="136" y="85"/>
                  </a:moveTo>
                  <a:cubicBezTo>
                    <a:pt x="135" y="77"/>
                    <a:pt x="135" y="69"/>
                    <a:pt x="133" y="62"/>
                  </a:cubicBezTo>
                  <a:cubicBezTo>
                    <a:pt x="142" y="61"/>
                    <a:pt x="150" y="59"/>
                    <a:pt x="159" y="57"/>
                  </a:cubicBezTo>
                  <a:cubicBezTo>
                    <a:pt x="163" y="65"/>
                    <a:pt x="167" y="75"/>
                    <a:pt x="168" y="85"/>
                  </a:cubicBezTo>
                  <a:lnTo>
                    <a:pt x="136" y="85"/>
                  </a:lnTo>
                  <a:close/>
                  <a:moveTo>
                    <a:pt x="148" y="42"/>
                  </a:moveTo>
                  <a:cubicBezTo>
                    <a:pt x="142" y="43"/>
                    <a:pt x="136" y="45"/>
                    <a:pt x="130" y="46"/>
                  </a:cubicBezTo>
                  <a:cubicBezTo>
                    <a:pt x="127" y="37"/>
                    <a:pt x="124" y="29"/>
                    <a:pt x="120" y="22"/>
                  </a:cubicBezTo>
                  <a:cubicBezTo>
                    <a:pt x="131" y="27"/>
                    <a:pt x="141" y="33"/>
                    <a:pt x="148" y="42"/>
                  </a:cubicBezTo>
                  <a:close/>
                  <a:moveTo>
                    <a:pt x="65" y="22"/>
                  </a:moveTo>
                  <a:cubicBezTo>
                    <a:pt x="61" y="29"/>
                    <a:pt x="58" y="37"/>
                    <a:pt x="55" y="46"/>
                  </a:cubicBezTo>
                  <a:cubicBezTo>
                    <a:pt x="49" y="45"/>
                    <a:pt x="43" y="43"/>
                    <a:pt x="37" y="42"/>
                  </a:cubicBezTo>
                  <a:cubicBezTo>
                    <a:pt x="44" y="33"/>
                    <a:pt x="54" y="27"/>
                    <a:pt x="65" y="22"/>
                  </a:cubicBezTo>
                  <a:close/>
                  <a:moveTo>
                    <a:pt x="37" y="145"/>
                  </a:moveTo>
                  <a:cubicBezTo>
                    <a:pt x="43" y="144"/>
                    <a:pt x="49" y="143"/>
                    <a:pt x="55" y="142"/>
                  </a:cubicBezTo>
                  <a:cubicBezTo>
                    <a:pt x="58" y="151"/>
                    <a:pt x="61" y="158"/>
                    <a:pt x="65" y="165"/>
                  </a:cubicBezTo>
                  <a:cubicBezTo>
                    <a:pt x="54" y="161"/>
                    <a:pt x="44" y="154"/>
                    <a:pt x="37" y="145"/>
                  </a:cubicBezTo>
                  <a:close/>
                  <a:moveTo>
                    <a:pt x="120" y="165"/>
                  </a:moveTo>
                  <a:cubicBezTo>
                    <a:pt x="124" y="158"/>
                    <a:pt x="127" y="151"/>
                    <a:pt x="130" y="142"/>
                  </a:cubicBezTo>
                  <a:cubicBezTo>
                    <a:pt x="136" y="143"/>
                    <a:pt x="142" y="144"/>
                    <a:pt x="148" y="145"/>
                  </a:cubicBezTo>
                  <a:cubicBezTo>
                    <a:pt x="141" y="154"/>
                    <a:pt x="131" y="161"/>
                    <a:pt x="120" y="165"/>
                  </a:cubicBezTo>
                  <a:close/>
                </a:path>
              </a:pathLst>
            </a:custGeom>
            <a:solidFill>
              <a:srgbClr val="298ED1"/>
            </a:solid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600">
                <a:solidFill>
                  <a:srgbClr val="000000"/>
                </a:solidFill>
                <a:latin typeface="+mj-lt"/>
                <a:ea typeface="+mn-ea"/>
              </a:endParaRPr>
            </a:p>
          </p:txBody>
        </p:sp>
        <p:sp>
          <p:nvSpPr>
            <p:cNvPr id="57" name="Freeform 56"/>
            <p:cNvSpPr>
              <a:spLocks noEditPoints="1"/>
            </p:cNvSpPr>
            <p:nvPr/>
          </p:nvSpPr>
          <p:spPr bwMode="auto">
            <a:xfrm>
              <a:off x="8053876" y="1800300"/>
              <a:ext cx="1054063" cy="391149"/>
            </a:xfrm>
            <a:custGeom>
              <a:avLst/>
              <a:gdLst>
                <a:gd name="T0" fmla="*/ 1423 w 1448"/>
                <a:gd name="T1" fmla="*/ 126 h 677"/>
                <a:gd name="T2" fmla="*/ 760 w 1448"/>
                <a:gd name="T3" fmla="*/ 0 h 677"/>
                <a:gd name="T4" fmla="*/ 749 w 1448"/>
                <a:gd name="T5" fmla="*/ 0 h 677"/>
                <a:gd name="T6" fmla="*/ 26 w 1448"/>
                <a:gd name="T7" fmla="*/ 126 h 677"/>
                <a:gd name="T8" fmla="*/ 2 w 1448"/>
                <a:gd name="T9" fmla="*/ 153 h 677"/>
                <a:gd name="T10" fmla="*/ 20 w 1448"/>
                <a:gd name="T11" fmla="*/ 183 h 677"/>
                <a:gd name="T12" fmla="*/ 584 w 1448"/>
                <a:gd name="T13" fmla="*/ 409 h 677"/>
                <a:gd name="T14" fmla="*/ 603 w 1448"/>
                <a:gd name="T15" fmla="*/ 410 h 677"/>
                <a:gd name="T16" fmla="*/ 1170 w 1448"/>
                <a:gd name="T17" fmla="*/ 254 h 677"/>
                <a:gd name="T18" fmla="*/ 1170 w 1448"/>
                <a:gd name="T19" fmla="*/ 397 h 677"/>
                <a:gd name="T20" fmla="*/ 1137 w 1448"/>
                <a:gd name="T21" fmla="*/ 451 h 677"/>
                <a:gd name="T22" fmla="*/ 1169 w 1448"/>
                <a:gd name="T23" fmla="*/ 506 h 677"/>
                <a:gd name="T24" fmla="*/ 1138 w 1448"/>
                <a:gd name="T25" fmla="*/ 643 h 677"/>
                <a:gd name="T26" fmla="*/ 1143 w 1448"/>
                <a:gd name="T27" fmla="*/ 667 h 677"/>
                <a:gd name="T28" fmla="*/ 1164 w 1448"/>
                <a:gd name="T29" fmla="*/ 677 h 677"/>
                <a:gd name="T30" fmla="*/ 1236 w 1448"/>
                <a:gd name="T31" fmla="*/ 677 h 677"/>
                <a:gd name="T32" fmla="*/ 1257 w 1448"/>
                <a:gd name="T33" fmla="*/ 667 h 677"/>
                <a:gd name="T34" fmla="*/ 1262 w 1448"/>
                <a:gd name="T35" fmla="*/ 643 h 677"/>
                <a:gd name="T36" fmla="*/ 1231 w 1448"/>
                <a:gd name="T37" fmla="*/ 506 h 677"/>
                <a:gd name="T38" fmla="*/ 1263 w 1448"/>
                <a:gd name="T39" fmla="*/ 451 h 677"/>
                <a:gd name="T40" fmla="*/ 1230 w 1448"/>
                <a:gd name="T41" fmla="*/ 397 h 677"/>
                <a:gd name="T42" fmla="*/ 1230 w 1448"/>
                <a:gd name="T43" fmla="*/ 238 h 677"/>
                <a:gd name="T44" fmla="*/ 1425 w 1448"/>
                <a:gd name="T45" fmla="*/ 184 h 677"/>
                <a:gd name="T46" fmla="*/ 1447 w 1448"/>
                <a:gd name="T47" fmla="*/ 155 h 677"/>
                <a:gd name="T48" fmla="*/ 1423 w 1448"/>
                <a:gd name="T49" fmla="*/ 126 h 677"/>
                <a:gd name="T50" fmla="*/ 1200 w 1448"/>
                <a:gd name="T51" fmla="*/ 622 h 677"/>
                <a:gd name="T52" fmla="*/ 1200 w 1448"/>
                <a:gd name="T53" fmla="*/ 621 h 677"/>
                <a:gd name="T54" fmla="*/ 1200 w 1448"/>
                <a:gd name="T55" fmla="*/ 622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48" h="677">
                  <a:moveTo>
                    <a:pt x="1423" y="126"/>
                  </a:moveTo>
                  <a:cubicBezTo>
                    <a:pt x="760" y="0"/>
                    <a:pt x="760" y="0"/>
                    <a:pt x="760" y="0"/>
                  </a:cubicBezTo>
                  <a:cubicBezTo>
                    <a:pt x="756" y="0"/>
                    <a:pt x="753" y="0"/>
                    <a:pt x="749" y="0"/>
                  </a:cubicBezTo>
                  <a:cubicBezTo>
                    <a:pt x="26" y="126"/>
                    <a:pt x="26" y="126"/>
                    <a:pt x="26" y="126"/>
                  </a:cubicBezTo>
                  <a:cubicBezTo>
                    <a:pt x="13" y="129"/>
                    <a:pt x="3" y="139"/>
                    <a:pt x="2" y="153"/>
                  </a:cubicBezTo>
                  <a:cubicBezTo>
                    <a:pt x="0" y="166"/>
                    <a:pt x="8" y="178"/>
                    <a:pt x="20" y="183"/>
                  </a:cubicBezTo>
                  <a:cubicBezTo>
                    <a:pt x="584" y="409"/>
                    <a:pt x="584" y="409"/>
                    <a:pt x="584" y="409"/>
                  </a:cubicBezTo>
                  <a:cubicBezTo>
                    <a:pt x="590" y="411"/>
                    <a:pt x="597" y="412"/>
                    <a:pt x="603" y="410"/>
                  </a:cubicBezTo>
                  <a:cubicBezTo>
                    <a:pt x="1170" y="254"/>
                    <a:pt x="1170" y="254"/>
                    <a:pt x="1170" y="254"/>
                  </a:cubicBezTo>
                  <a:cubicBezTo>
                    <a:pt x="1170" y="397"/>
                    <a:pt x="1170" y="397"/>
                    <a:pt x="1170" y="397"/>
                  </a:cubicBezTo>
                  <a:cubicBezTo>
                    <a:pt x="1151" y="407"/>
                    <a:pt x="1137" y="428"/>
                    <a:pt x="1137" y="451"/>
                  </a:cubicBezTo>
                  <a:cubicBezTo>
                    <a:pt x="1137" y="475"/>
                    <a:pt x="1150" y="495"/>
                    <a:pt x="1169" y="506"/>
                  </a:cubicBezTo>
                  <a:cubicBezTo>
                    <a:pt x="1138" y="643"/>
                    <a:pt x="1138" y="643"/>
                    <a:pt x="1138" y="643"/>
                  </a:cubicBezTo>
                  <a:cubicBezTo>
                    <a:pt x="1136" y="651"/>
                    <a:pt x="1138" y="660"/>
                    <a:pt x="1143" y="667"/>
                  </a:cubicBezTo>
                  <a:cubicBezTo>
                    <a:pt x="1148" y="673"/>
                    <a:pt x="1156" y="677"/>
                    <a:pt x="1164" y="677"/>
                  </a:cubicBezTo>
                  <a:cubicBezTo>
                    <a:pt x="1236" y="677"/>
                    <a:pt x="1236" y="677"/>
                    <a:pt x="1236" y="677"/>
                  </a:cubicBezTo>
                  <a:cubicBezTo>
                    <a:pt x="1244" y="677"/>
                    <a:pt x="1252" y="673"/>
                    <a:pt x="1257" y="667"/>
                  </a:cubicBezTo>
                  <a:cubicBezTo>
                    <a:pt x="1263" y="660"/>
                    <a:pt x="1264" y="651"/>
                    <a:pt x="1262" y="643"/>
                  </a:cubicBezTo>
                  <a:cubicBezTo>
                    <a:pt x="1231" y="506"/>
                    <a:pt x="1231" y="506"/>
                    <a:pt x="1231" y="506"/>
                  </a:cubicBezTo>
                  <a:cubicBezTo>
                    <a:pt x="1250" y="495"/>
                    <a:pt x="1263" y="475"/>
                    <a:pt x="1263" y="451"/>
                  </a:cubicBezTo>
                  <a:cubicBezTo>
                    <a:pt x="1263" y="428"/>
                    <a:pt x="1249" y="407"/>
                    <a:pt x="1230" y="397"/>
                  </a:cubicBezTo>
                  <a:cubicBezTo>
                    <a:pt x="1230" y="238"/>
                    <a:pt x="1230" y="238"/>
                    <a:pt x="1230" y="238"/>
                  </a:cubicBezTo>
                  <a:cubicBezTo>
                    <a:pt x="1425" y="184"/>
                    <a:pt x="1425" y="184"/>
                    <a:pt x="1425" y="184"/>
                  </a:cubicBezTo>
                  <a:cubicBezTo>
                    <a:pt x="1439" y="181"/>
                    <a:pt x="1448" y="168"/>
                    <a:pt x="1447" y="155"/>
                  </a:cubicBezTo>
                  <a:cubicBezTo>
                    <a:pt x="1447" y="141"/>
                    <a:pt x="1437" y="129"/>
                    <a:pt x="1423" y="126"/>
                  </a:cubicBezTo>
                  <a:close/>
                  <a:moveTo>
                    <a:pt x="1200" y="622"/>
                  </a:moveTo>
                  <a:cubicBezTo>
                    <a:pt x="1200" y="621"/>
                    <a:pt x="1200" y="621"/>
                    <a:pt x="1200" y="621"/>
                  </a:cubicBezTo>
                  <a:cubicBezTo>
                    <a:pt x="1200" y="622"/>
                    <a:pt x="1200" y="622"/>
                    <a:pt x="1200" y="622"/>
                  </a:cubicBezTo>
                  <a:close/>
                </a:path>
              </a:pathLst>
            </a:custGeom>
            <a:solidFill>
              <a:srgbClr val="298ED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58" name="Freeform 57"/>
            <p:cNvSpPr>
              <a:spLocks/>
            </p:cNvSpPr>
            <p:nvPr/>
          </p:nvSpPr>
          <p:spPr bwMode="auto">
            <a:xfrm>
              <a:off x="8327205" y="2011451"/>
              <a:ext cx="479780" cy="206536"/>
            </a:xfrm>
            <a:custGeom>
              <a:avLst/>
              <a:gdLst>
                <a:gd name="T0" fmla="*/ 659 w 659"/>
                <a:gd name="T1" fmla="*/ 0 h 358"/>
                <a:gd name="T2" fmla="*/ 246 w 659"/>
                <a:gd name="T3" fmla="*/ 114 h 358"/>
                <a:gd name="T4" fmla="*/ 219 w 659"/>
                <a:gd name="T5" fmla="*/ 117 h 358"/>
                <a:gd name="T6" fmla="*/ 181 w 659"/>
                <a:gd name="T7" fmla="*/ 110 h 358"/>
                <a:gd name="T8" fmla="*/ 0 w 659"/>
                <a:gd name="T9" fmla="*/ 37 h 358"/>
                <a:gd name="T10" fmla="*/ 0 w 659"/>
                <a:gd name="T11" fmla="*/ 242 h 358"/>
                <a:gd name="T12" fmla="*/ 330 w 659"/>
                <a:gd name="T13" fmla="*/ 358 h 358"/>
                <a:gd name="T14" fmla="*/ 659 w 659"/>
                <a:gd name="T15" fmla="*/ 242 h 358"/>
                <a:gd name="T16" fmla="*/ 659 w 659"/>
                <a:gd name="T17"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9" h="358">
                  <a:moveTo>
                    <a:pt x="659" y="0"/>
                  </a:moveTo>
                  <a:cubicBezTo>
                    <a:pt x="246" y="114"/>
                    <a:pt x="246" y="114"/>
                    <a:pt x="246" y="114"/>
                  </a:cubicBezTo>
                  <a:cubicBezTo>
                    <a:pt x="237" y="116"/>
                    <a:pt x="228" y="117"/>
                    <a:pt x="219" y="117"/>
                  </a:cubicBezTo>
                  <a:cubicBezTo>
                    <a:pt x="206" y="117"/>
                    <a:pt x="193" y="115"/>
                    <a:pt x="181" y="110"/>
                  </a:cubicBezTo>
                  <a:cubicBezTo>
                    <a:pt x="0" y="37"/>
                    <a:pt x="0" y="37"/>
                    <a:pt x="0" y="37"/>
                  </a:cubicBezTo>
                  <a:cubicBezTo>
                    <a:pt x="0" y="242"/>
                    <a:pt x="0" y="242"/>
                    <a:pt x="0" y="242"/>
                  </a:cubicBezTo>
                  <a:cubicBezTo>
                    <a:pt x="0" y="306"/>
                    <a:pt x="148" y="358"/>
                    <a:pt x="330" y="358"/>
                  </a:cubicBezTo>
                  <a:cubicBezTo>
                    <a:pt x="512" y="358"/>
                    <a:pt x="659" y="306"/>
                    <a:pt x="659" y="242"/>
                  </a:cubicBezTo>
                  <a:lnTo>
                    <a:pt x="659" y="0"/>
                  </a:lnTo>
                  <a:close/>
                </a:path>
              </a:pathLst>
            </a:custGeom>
            <a:solidFill>
              <a:srgbClr val="298ED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grpSp>
      <p:sp>
        <p:nvSpPr>
          <p:cNvPr id="49" name="TextBox 48"/>
          <p:cNvSpPr txBox="1">
            <a:spLocks noChangeArrowheads="1"/>
          </p:cNvSpPr>
          <p:nvPr/>
        </p:nvSpPr>
        <p:spPr bwMode="auto">
          <a:xfrm>
            <a:off x="7091159" y="4592154"/>
            <a:ext cx="13159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accent1"/>
              </a:buClr>
              <a:buFont typeface="Arial" pitchFamily="34" charset="0"/>
              <a:buChar char="•"/>
              <a:defRPr sz="2800">
                <a:solidFill>
                  <a:schemeClr val="tx1"/>
                </a:solidFill>
                <a:latin typeface="Arial" pitchFamily="34" charset="0"/>
              </a:defRPr>
            </a:lvl1pPr>
            <a:lvl2pPr marL="742950" indent="-285750">
              <a:spcBef>
                <a:spcPct val="20000"/>
              </a:spcBef>
              <a:buClr>
                <a:schemeClr val="accent1"/>
              </a:buClr>
              <a:buFont typeface="Arial" pitchFamily="34" charset="0"/>
              <a:buChar char="–"/>
              <a:defRPr sz="2400">
                <a:solidFill>
                  <a:schemeClr val="tx1"/>
                </a:solidFill>
                <a:latin typeface="Arial" pitchFamily="34" charset="0"/>
              </a:defRPr>
            </a:lvl2pPr>
            <a:lvl3pPr marL="1143000" indent="-228600">
              <a:spcBef>
                <a:spcPct val="20000"/>
              </a:spcBef>
              <a:buClr>
                <a:schemeClr val="accent1"/>
              </a:buClr>
              <a:buFont typeface="Arial" pitchFamily="34" charset="0"/>
              <a:buChar char="•"/>
              <a:defRPr sz="2000">
                <a:solidFill>
                  <a:schemeClr val="tx1"/>
                </a:solidFill>
                <a:latin typeface="Arial" pitchFamily="34" charset="0"/>
              </a:defRPr>
            </a:lvl3pPr>
            <a:lvl4pPr marL="1600200" indent="-228600">
              <a:spcBef>
                <a:spcPct val="20000"/>
              </a:spcBef>
              <a:buClr>
                <a:schemeClr val="accent1"/>
              </a:buClr>
              <a:buFont typeface="Arial" pitchFamily="34" charset="0"/>
              <a:buChar char="–"/>
              <a:defRPr>
                <a:solidFill>
                  <a:schemeClr val="tx1"/>
                </a:solidFill>
                <a:latin typeface="Arial" pitchFamily="34" charset="0"/>
              </a:defRPr>
            </a:lvl4pPr>
            <a:lvl5pPr marL="2057400" indent="-228600">
              <a:spcBef>
                <a:spcPct val="20000"/>
              </a:spcBef>
              <a:buClr>
                <a:schemeClr val="accent1"/>
              </a:buClr>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9pPr>
          </a:lstStyle>
          <a:p>
            <a:pPr algn="ctr" fontAlgn="auto">
              <a:lnSpc>
                <a:spcPct val="90000"/>
              </a:lnSpc>
              <a:spcBef>
                <a:spcPct val="0"/>
              </a:spcBef>
              <a:spcAft>
                <a:spcPts val="0"/>
              </a:spcAft>
              <a:buClrTx/>
              <a:buFontTx/>
              <a:buNone/>
            </a:pPr>
            <a:r>
              <a:rPr lang="en-US" altLang="en-US" sz="2000" dirty="0" err="1">
                <a:solidFill>
                  <a:srgbClr val="004A7D"/>
                </a:solidFill>
                <a:latin typeface="+mj-lt"/>
                <a:ea typeface="+mn-ea"/>
              </a:rPr>
              <a:t>HR</a:t>
            </a:r>
            <a:r>
              <a:rPr lang="en-US" altLang="en-US" sz="2000" dirty="0">
                <a:solidFill>
                  <a:srgbClr val="004A7D"/>
                </a:solidFill>
                <a:latin typeface="+mj-lt"/>
                <a:ea typeface="+mn-ea"/>
              </a:rPr>
              <a:t> feeds</a:t>
            </a:r>
          </a:p>
        </p:txBody>
      </p:sp>
      <p:grpSp>
        <p:nvGrpSpPr>
          <p:cNvPr id="7" name="Group 6"/>
          <p:cNvGrpSpPr/>
          <p:nvPr/>
        </p:nvGrpSpPr>
        <p:grpSpPr>
          <a:xfrm>
            <a:off x="6182097" y="4216349"/>
            <a:ext cx="898214" cy="1150953"/>
            <a:chOff x="8655207" y="3668792"/>
            <a:chExt cx="1197307" cy="1150953"/>
          </a:xfrm>
        </p:grpSpPr>
        <p:grpSp>
          <p:nvGrpSpPr>
            <p:cNvPr id="76" name="Group 75"/>
            <p:cNvGrpSpPr/>
            <p:nvPr/>
          </p:nvGrpSpPr>
          <p:grpSpPr>
            <a:xfrm>
              <a:off x="8655207" y="3668792"/>
              <a:ext cx="1197307" cy="1150953"/>
              <a:chOff x="6288088" y="4819650"/>
              <a:chExt cx="371475" cy="476250"/>
            </a:xfrm>
            <a:solidFill>
              <a:srgbClr val="268CD1"/>
            </a:solidFill>
          </p:grpSpPr>
          <p:sp>
            <p:nvSpPr>
              <p:cNvPr id="77" name="Freeform 380"/>
              <p:cNvSpPr>
                <a:spLocks noEditPoints="1"/>
              </p:cNvSpPr>
              <p:nvPr/>
            </p:nvSpPr>
            <p:spPr bwMode="auto">
              <a:xfrm>
                <a:off x="6356350" y="4819650"/>
                <a:ext cx="303213" cy="436563"/>
              </a:xfrm>
              <a:custGeom>
                <a:avLst/>
                <a:gdLst>
                  <a:gd name="T0" fmla="*/ 191 w 251"/>
                  <a:gd name="T1" fmla="*/ 0 h 361"/>
                  <a:gd name="T2" fmla="*/ 37 w 251"/>
                  <a:gd name="T3" fmla="*/ 0 h 361"/>
                  <a:gd name="T4" fmla="*/ 0 w 251"/>
                  <a:gd name="T5" fmla="*/ 37 h 361"/>
                  <a:gd name="T6" fmla="*/ 0 w 251"/>
                  <a:gd name="T7" fmla="*/ 324 h 361"/>
                  <a:gd name="T8" fmla="*/ 37 w 251"/>
                  <a:gd name="T9" fmla="*/ 361 h 361"/>
                  <a:gd name="T10" fmla="*/ 213 w 251"/>
                  <a:gd name="T11" fmla="*/ 361 h 361"/>
                  <a:gd name="T12" fmla="*/ 251 w 251"/>
                  <a:gd name="T13" fmla="*/ 324 h 361"/>
                  <a:gd name="T14" fmla="*/ 251 w 251"/>
                  <a:gd name="T15" fmla="*/ 59 h 361"/>
                  <a:gd name="T16" fmla="*/ 191 w 251"/>
                  <a:gd name="T17" fmla="*/ 0 h 361"/>
                  <a:gd name="T18" fmla="*/ 196 w 251"/>
                  <a:gd name="T19" fmla="*/ 26 h 361"/>
                  <a:gd name="T20" fmla="*/ 224 w 251"/>
                  <a:gd name="T21" fmla="*/ 54 h 361"/>
                  <a:gd name="T22" fmla="*/ 196 w 251"/>
                  <a:gd name="T23" fmla="*/ 54 h 361"/>
                  <a:gd name="T24" fmla="*/ 196 w 251"/>
                  <a:gd name="T25" fmla="*/ 26 h 361"/>
                  <a:gd name="T26" fmla="*/ 213 w 251"/>
                  <a:gd name="T27" fmla="*/ 346 h 361"/>
                  <a:gd name="T28" fmla="*/ 37 w 251"/>
                  <a:gd name="T29" fmla="*/ 346 h 361"/>
                  <a:gd name="T30" fmla="*/ 16 w 251"/>
                  <a:gd name="T31" fmla="*/ 324 h 361"/>
                  <a:gd name="T32" fmla="*/ 16 w 251"/>
                  <a:gd name="T33" fmla="*/ 37 h 361"/>
                  <a:gd name="T34" fmla="*/ 37 w 251"/>
                  <a:gd name="T35" fmla="*/ 15 h 361"/>
                  <a:gd name="T36" fmla="*/ 180 w 251"/>
                  <a:gd name="T37" fmla="*/ 15 h 361"/>
                  <a:gd name="T38" fmla="*/ 180 w 251"/>
                  <a:gd name="T39" fmla="*/ 59 h 361"/>
                  <a:gd name="T40" fmla="*/ 191 w 251"/>
                  <a:gd name="T41" fmla="*/ 70 h 361"/>
                  <a:gd name="T42" fmla="*/ 235 w 251"/>
                  <a:gd name="T43" fmla="*/ 70 h 361"/>
                  <a:gd name="T44" fmla="*/ 235 w 251"/>
                  <a:gd name="T45" fmla="*/ 324 h 361"/>
                  <a:gd name="T46" fmla="*/ 213 w 251"/>
                  <a:gd name="T47" fmla="*/ 346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1" h="361">
                    <a:moveTo>
                      <a:pt x="191" y="0"/>
                    </a:moveTo>
                    <a:cubicBezTo>
                      <a:pt x="37" y="0"/>
                      <a:pt x="37" y="0"/>
                      <a:pt x="37" y="0"/>
                    </a:cubicBezTo>
                    <a:cubicBezTo>
                      <a:pt x="17" y="0"/>
                      <a:pt x="0" y="17"/>
                      <a:pt x="0" y="37"/>
                    </a:cubicBezTo>
                    <a:cubicBezTo>
                      <a:pt x="0" y="324"/>
                      <a:pt x="0" y="324"/>
                      <a:pt x="0" y="324"/>
                    </a:cubicBezTo>
                    <a:cubicBezTo>
                      <a:pt x="0" y="345"/>
                      <a:pt x="17" y="361"/>
                      <a:pt x="37" y="361"/>
                    </a:cubicBezTo>
                    <a:cubicBezTo>
                      <a:pt x="213" y="361"/>
                      <a:pt x="213" y="361"/>
                      <a:pt x="213" y="361"/>
                    </a:cubicBezTo>
                    <a:cubicBezTo>
                      <a:pt x="234" y="361"/>
                      <a:pt x="251" y="345"/>
                      <a:pt x="251" y="324"/>
                    </a:cubicBezTo>
                    <a:cubicBezTo>
                      <a:pt x="251" y="59"/>
                      <a:pt x="251" y="59"/>
                      <a:pt x="251" y="59"/>
                    </a:cubicBezTo>
                    <a:lnTo>
                      <a:pt x="191" y="0"/>
                    </a:lnTo>
                    <a:close/>
                    <a:moveTo>
                      <a:pt x="196" y="26"/>
                    </a:moveTo>
                    <a:cubicBezTo>
                      <a:pt x="204" y="35"/>
                      <a:pt x="216" y="46"/>
                      <a:pt x="224" y="54"/>
                    </a:cubicBezTo>
                    <a:cubicBezTo>
                      <a:pt x="196" y="54"/>
                      <a:pt x="196" y="54"/>
                      <a:pt x="196" y="54"/>
                    </a:cubicBezTo>
                    <a:lnTo>
                      <a:pt x="196" y="26"/>
                    </a:lnTo>
                    <a:close/>
                    <a:moveTo>
                      <a:pt x="213" y="346"/>
                    </a:moveTo>
                    <a:cubicBezTo>
                      <a:pt x="37" y="346"/>
                      <a:pt x="37" y="346"/>
                      <a:pt x="37" y="346"/>
                    </a:cubicBezTo>
                    <a:cubicBezTo>
                      <a:pt x="25" y="346"/>
                      <a:pt x="16" y="336"/>
                      <a:pt x="16" y="324"/>
                    </a:cubicBezTo>
                    <a:cubicBezTo>
                      <a:pt x="16" y="37"/>
                      <a:pt x="16" y="37"/>
                      <a:pt x="16" y="37"/>
                    </a:cubicBezTo>
                    <a:cubicBezTo>
                      <a:pt x="16" y="25"/>
                      <a:pt x="25" y="15"/>
                      <a:pt x="37" y="15"/>
                    </a:cubicBezTo>
                    <a:cubicBezTo>
                      <a:pt x="37" y="15"/>
                      <a:pt x="155" y="15"/>
                      <a:pt x="180" y="15"/>
                    </a:cubicBezTo>
                    <a:cubicBezTo>
                      <a:pt x="180" y="59"/>
                      <a:pt x="180" y="59"/>
                      <a:pt x="180" y="59"/>
                    </a:cubicBezTo>
                    <a:cubicBezTo>
                      <a:pt x="180" y="65"/>
                      <a:pt x="185" y="70"/>
                      <a:pt x="191" y="70"/>
                    </a:cubicBezTo>
                    <a:cubicBezTo>
                      <a:pt x="235" y="70"/>
                      <a:pt x="235" y="70"/>
                      <a:pt x="235" y="70"/>
                    </a:cubicBezTo>
                    <a:cubicBezTo>
                      <a:pt x="235" y="105"/>
                      <a:pt x="235" y="324"/>
                      <a:pt x="235" y="324"/>
                    </a:cubicBezTo>
                    <a:cubicBezTo>
                      <a:pt x="235" y="336"/>
                      <a:pt x="225" y="346"/>
                      <a:pt x="213" y="3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78" name="Freeform 381"/>
              <p:cNvSpPr>
                <a:spLocks/>
              </p:cNvSpPr>
              <p:nvPr/>
            </p:nvSpPr>
            <p:spPr bwMode="auto">
              <a:xfrm>
                <a:off x="6288088" y="5016500"/>
                <a:ext cx="252413" cy="279400"/>
              </a:xfrm>
              <a:custGeom>
                <a:avLst/>
                <a:gdLst>
                  <a:gd name="T0" fmla="*/ 159 w 159"/>
                  <a:gd name="T1" fmla="*/ 85 h 176"/>
                  <a:gd name="T2" fmla="*/ 120 w 159"/>
                  <a:gd name="T3" fmla="*/ 42 h 176"/>
                  <a:gd name="T4" fmla="*/ 80 w 159"/>
                  <a:gd name="T5" fmla="*/ 0 h 176"/>
                  <a:gd name="T6" fmla="*/ 40 w 159"/>
                  <a:gd name="T7" fmla="*/ 42 h 176"/>
                  <a:gd name="T8" fmla="*/ 0 w 159"/>
                  <a:gd name="T9" fmla="*/ 85 h 176"/>
                  <a:gd name="T10" fmla="*/ 39 w 159"/>
                  <a:gd name="T11" fmla="*/ 85 h 176"/>
                  <a:gd name="T12" fmla="*/ 39 w 159"/>
                  <a:gd name="T13" fmla="*/ 176 h 176"/>
                  <a:gd name="T14" fmla="*/ 121 w 159"/>
                  <a:gd name="T15" fmla="*/ 176 h 176"/>
                  <a:gd name="T16" fmla="*/ 121 w 159"/>
                  <a:gd name="T17" fmla="*/ 85 h 176"/>
                  <a:gd name="T18" fmla="*/ 159 w 159"/>
                  <a:gd name="T19" fmla="*/ 8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9" h="176">
                    <a:moveTo>
                      <a:pt x="159" y="85"/>
                    </a:moveTo>
                    <a:lnTo>
                      <a:pt x="120" y="42"/>
                    </a:lnTo>
                    <a:lnTo>
                      <a:pt x="80" y="0"/>
                    </a:lnTo>
                    <a:lnTo>
                      <a:pt x="40" y="42"/>
                    </a:lnTo>
                    <a:lnTo>
                      <a:pt x="0" y="85"/>
                    </a:lnTo>
                    <a:lnTo>
                      <a:pt x="39" y="85"/>
                    </a:lnTo>
                    <a:lnTo>
                      <a:pt x="39" y="176"/>
                    </a:lnTo>
                    <a:lnTo>
                      <a:pt x="121" y="176"/>
                    </a:lnTo>
                    <a:lnTo>
                      <a:pt x="121" y="85"/>
                    </a:lnTo>
                    <a:lnTo>
                      <a:pt x="159" y="85"/>
                    </a:lnTo>
                    <a:close/>
                  </a:path>
                </a:pathLst>
              </a:custGeom>
              <a:grp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grpSp>
        <p:grpSp>
          <p:nvGrpSpPr>
            <p:cNvPr id="79" name="Group 78"/>
            <p:cNvGrpSpPr/>
            <p:nvPr/>
          </p:nvGrpSpPr>
          <p:grpSpPr>
            <a:xfrm>
              <a:off x="9079536" y="3797660"/>
              <a:ext cx="552482" cy="359923"/>
              <a:chOff x="6380163" y="3919538"/>
              <a:chExt cx="1025525" cy="642938"/>
            </a:xfrm>
            <a:solidFill>
              <a:srgbClr val="298ED1"/>
            </a:solidFill>
          </p:grpSpPr>
          <p:sp>
            <p:nvSpPr>
              <p:cNvPr id="80" name="Oval 79"/>
              <p:cNvSpPr>
                <a:spLocks noChangeArrowheads="1"/>
              </p:cNvSpPr>
              <p:nvPr/>
            </p:nvSpPr>
            <p:spPr bwMode="auto">
              <a:xfrm>
                <a:off x="6767513" y="3919538"/>
                <a:ext cx="261938" cy="266700"/>
              </a:xfrm>
              <a:prstGeom prst="ellipse">
                <a:avLst/>
              </a:pr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81" name="Freeform 80"/>
              <p:cNvSpPr>
                <a:spLocks/>
              </p:cNvSpPr>
              <p:nvPr/>
            </p:nvSpPr>
            <p:spPr bwMode="auto">
              <a:xfrm>
                <a:off x="7034213" y="4337051"/>
                <a:ext cx="371475" cy="225425"/>
              </a:xfrm>
              <a:custGeom>
                <a:avLst/>
                <a:gdLst>
                  <a:gd name="T0" fmla="*/ 50 w 99"/>
                  <a:gd name="T1" fmla="*/ 0 h 60"/>
                  <a:gd name="T2" fmla="*/ 0 w 99"/>
                  <a:gd name="T3" fmla="*/ 60 h 60"/>
                  <a:gd name="T4" fmla="*/ 99 w 99"/>
                  <a:gd name="T5" fmla="*/ 60 h 60"/>
                  <a:gd name="T6" fmla="*/ 50 w 99"/>
                  <a:gd name="T7" fmla="*/ 0 h 60"/>
                </a:gdLst>
                <a:ahLst/>
                <a:cxnLst>
                  <a:cxn ang="0">
                    <a:pos x="T0" y="T1"/>
                  </a:cxn>
                  <a:cxn ang="0">
                    <a:pos x="T2" y="T3"/>
                  </a:cxn>
                  <a:cxn ang="0">
                    <a:pos x="T4" y="T5"/>
                  </a:cxn>
                  <a:cxn ang="0">
                    <a:pos x="T6" y="T7"/>
                  </a:cxn>
                </a:cxnLst>
                <a:rect l="0" t="0" r="r" b="b"/>
                <a:pathLst>
                  <a:path w="99" h="60">
                    <a:moveTo>
                      <a:pt x="50" y="0"/>
                    </a:moveTo>
                    <a:cubicBezTo>
                      <a:pt x="19" y="0"/>
                      <a:pt x="0" y="21"/>
                      <a:pt x="0" y="60"/>
                    </a:cubicBezTo>
                    <a:cubicBezTo>
                      <a:pt x="99" y="60"/>
                      <a:pt x="99" y="60"/>
                      <a:pt x="99" y="60"/>
                    </a:cubicBezTo>
                    <a:cubicBezTo>
                      <a:pt x="99" y="21"/>
                      <a:pt x="80" y="0"/>
                      <a:pt x="50" y="0"/>
                    </a:cubicBezTo>
                    <a:close/>
                  </a:path>
                </a:pathLst>
              </a:cu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82" name="Freeform 81"/>
              <p:cNvSpPr>
                <a:spLocks/>
              </p:cNvSpPr>
              <p:nvPr/>
            </p:nvSpPr>
            <p:spPr bwMode="auto">
              <a:xfrm>
                <a:off x="6665913" y="4227513"/>
                <a:ext cx="457200" cy="334963"/>
              </a:xfrm>
              <a:custGeom>
                <a:avLst/>
                <a:gdLst>
                  <a:gd name="T0" fmla="*/ 61 w 122"/>
                  <a:gd name="T1" fmla="*/ 0 h 89"/>
                  <a:gd name="T2" fmla="*/ 0 w 122"/>
                  <a:gd name="T3" fmla="*/ 22 h 89"/>
                  <a:gd name="T4" fmla="*/ 36 w 122"/>
                  <a:gd name="T5" fmla="*/ 89 h 89"/>
                  <a:gd name="T6" fmla="*/ 53 w 122"/>
                  <a:gd name="T7" fmla="*/ 89 h 89"/>
                  <a:gd name="T8" fmla="*/ 74 w 122"/>
                  <a:gd name="T9" fmla="*/ 89 h 89"/>
                  <a:gd name="T10" fmla="*/ 86 w 122"/>
                  <a:gd name="T11" fmla="*/ 89 h 89"/>
                  <a:gd name="T12" fmla="*/ 122 w 122"/>
                  <a:gd name="T13" fmla="*/ 22 h 89"/>
                  <a:gd name="T14" fmla="*/ 61 w 122"/>
                  <a:gd name="T15" fmla="*/ 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89">
                    <a:moveTo>
                      <a:pt x="61" y="0"/>
                    </a:moveTo>
                    <a:cubicBezTo>
                      <a:pt x="41" y="0"/>
                      <a:pt x="13" y="8"/>
                      <a:pt x="0" y="22"/>
                    </a:cubicBezTo>
                    <a:cubicBezTo>
                      <a:pt x="23" y="32"/>
                      <a:pt x="36" y="55"/>
                      <a:pt x="36" y="89"/>
                    </a:cubicBezTo>
                    <a:cubicBezTo>
                      <a:pt x="53" y="89"/>
                      <a:pt x="53" y="89"/>
                      <a:pt x="53" y="89"/>
                    </a:cubicBezTo>
                    <a:cubicBezTo>
                      <a:pt x="74" y="89"/>
                      <a:pt x="74" y="89"/>
                      <a:pt x="74" y="89"/>
                    </a:cubicBezTo>
                    <a:cubicBezTo>
                      <a:pt x="86" y="89"/>
                      <a:pt x="86" y="89"/>
                      <a:pt x="86" y="89"/>
                    </a:cubicBezTo>
                    <a:cubicBezTo>
                      <a:pt x="86" y="55"/>
                      <a:pt x="99" y="32"/>
                      <a:pt x="122" y="22"/>
                    </a:cubicBezTo>
                    <a:cubicBezTo>
                      <a:pt x="110" y="8"/>
                      <a:pt x="80" y="0"/>
                      <a:pt x="61" y="0"/>
                    </a:cubicBezTo>
                    <a:close/>
                  </a:path>
                </a:pathLst>
              </a:cu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83" name="Oval 82"/>
              <p:cNvSpPr>
                <a:spLocks noChangeArrowheads="1"/>
              </p:cNvSpPr>
              <p:nvPr/>
            </p:nvSpPr>
            <p:spPr bwMode="auto">
              <a:xfrm>
                <a:off x="7123113" y="4130676"/>
                <a:ext cx="180975" cy="179388"/>
              </a:xfrm>
              <a:prstGeom prst="ellipse">
                <a:avLst/>
              </a:pr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84" name="Freeform 83"/>
              <p:cNvSpPr>
                <a:spLocks/>
              </p:cNvSpPr>
              <p:nvPr/>
            </p:nvSpPr>
            <p:spPr bwMode="auto">
              <a:xfrm>
                <a:off x="6380163" y="4337051"/>
                <a:ext cx="371475" cy="225425"/>
              </a:xfrm>
              <a:custGeom>
                <a:avLst/>
                <a:gdLst>
                  <a:gd name="T0" fmla="*/ 50 w 99"/>
                  <a:gd name="T1" fmla="*/ 0 h 60"/>
                  <a:gd name="T2" fmla="*/ 0 w 99"/>
                  <a:gd name="T3" fmla="*/ 60 h 60"/>
                  <a:gd name="T4" fmla="*/ 99 w 99"/>
                  <a:gd name="T5" fmla="*/ 60 h 60"/>
                  <a:gd name="T6" fmla="*/ 50 w 99"/>
                  <a:gd name="T7" fmla="*/ 0 h 60"/>
                </a:gdLst>
                <a:ahLst/>
                <a:cxnLst>
                  <a:cxn ang="0">
                    <a:pos x="T0" y="T1"/>
                  </a:cxn>
                  <a:cxn ang="0">
                    <a:pos x="T2" y="T3"/>
                  </a:cxn>
                  <a:cxn ang="0">
                    <a:pos x="T4" y="T5"/>
                  </a:cxn>
                  <a:cxn ang="0">
                    <a:pos x="T6" y="T7"/>
                  </a:cxn>
                </a:cxnLst>
                <a:rect l="0" t="0" r="r" b="b"/>
                <a:pathLst>
                  <a:path w="99" h="60">
                    <a:moveTo>
                      <a:pt x="50" y="0"/>
                    </a:moveTo>
                    <a:cubicBezTo>
                      <a:pt x="19" y="0"/>
                      <a:pt x="0" y="21"/>
                      <a:pt x="0" y="60"/>
                    </a:cubicBezTo>
                    <a:cubicBezTo>
                      <a:pt x="99" y="60"/>
                      <a:pt x="99" y="60"/>
                      <a:pt x="99" y="60"/>
                    </a:cubicBezTo>
                    <a:cubicBezTo>
                      <a:pt x="99" y="21"/>
                      <a:pt x="80" y="0"/>
                      <a:pt x="50" y="0"/>
                    </a:cubicBezTo>
                    <a:close/>
                  </a:path>
                </a:pathLst>
              </a:cu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85" name="Oval 84"/>
              <p:cNvSpPr>
                <a:spLocks noChangeArrowheads="1"/>
              </p:cNvSpPr>
              <p:nvPr/>
            </p:nvSpPr>
            <p:spPr bwMode="auto">
              <a:xfrm>
                <a:off x="6470650" y="4130676"/>
                <a:ext cx="179388" cy="179388"/>
              </a:xfrm>
              <a:prstGeom prst="ellipse">
                <a:avLst/>
              </a:pr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grpSp>
      </p:grpSp>
      <p:sp>
        <p:nvSpPr>
          <p:cNvPr id="50" name="TextBox 49"/>
          <p:cNvSpPr txBox="1">
            <a:spLocks noChangeArrowheads="1"/>
          </p:cNvSpPr>
          <p:nvPr/>
        </p:nvSpPr>
        <p:spPr bwMode="auto">
          <a:xfrm>
            <a:off x="5807962" y="6133276"/>
            <a:ext cx="156674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accent1"/>
              </a:buClr>
              <a:buFont typeface="Arial" pitchFamily="34" charset="0"/>
              <a:buChar char="•"/>
              <a:defRPr sz="2800">
                <a:solidFill>
                  <a:schemeClr val="tx1"/>
                </a:solidFill>
                <a:latin typeface="Arial" pitchFamily="34" charset="0"/>
              </a:defRPr>
            </a:lvl1pPr>
            <a:lvl2pPr marL="742950" indent="-285750">
              <a:spcBef>
                <a:spcPct val="20000"/>
              </a:spcBef>
              <a:buClr>
                <a:schemeClr val="accent1"/>
              </a:buClr>
              <a:buFont typeface="Arial" pitchFamily="34" charset="0"/>
              <a:buChar char="–"/>
              <a:defRPr sz="2400">
                <a:solidFill>
                  <a:schemeClr val="tx1"/>
                </a:solidFill>
                <a:latin typeface="Arial" pitchFamily="34" charset="0"/>
              </a:defRPr>
            </a:lvl2pPr>
            <a:lvl3pPr marL="1143000" indent="-228600">
              <a:spcBef>
                <a:spcPct val="20000"/>
              </a:spcBef>
              <a:buClr>
                <a:schemeClr val="accent1"/>
              </a:buClr>
              <a:buFont typeface="Arial" pitchFamily="34" charset="0"/>
              <a:buChar char="•"/>
              <a:defRPr sz="2000">
                <a:solidFill>
                  <a:schemeClr val="tx1"/>
                </a:solidFill>
                <a:latin typeface="Arial" pitchFamily="34" charset="0"/>
              </a:defRPr>
            </a:lvl3pPr>
            <a:lvl4pPr marL="1600200" indent="-228600">
              <a:spcBef>
                <a:spcPct val="20000"/>
              </a:spcBef>
              <a:buClr>
                <a:schemeClr val="accent1"/>
              </a:buClr>
              <a:buFont typeface="Arial" pitchFamily="34" charset="0"/>
              <a:buChar char="–"/>
              <a:defRPr>
                <a:solidFill>
                  <a:schemeClr val="tx1"/>
                </a:solidFill>
                <a:latin typeface="Arial" pitchFamily="34" charset="0"/>
              </a:defRPr>
            </a:lvl4pPr>
            <a:lvl5pPr marL="2057400" indent="-228600">
              <a:spcBef>
                <a:spcPct val="20000"/>
              </a:spcBef>
              <a:buClr>
                <a:schemeClr val="accent1"/>
              </a:buClr>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9pPr>
          </a:lstStyle>
          <a:p>
            <a:pPr algn="ctr" fontAlgn="auto">
              <a:lnSpc>
                <a:spcPct val="90000"/>
              </a:lnSpc>
              <a:spcBef>
                <a:spcPct val="0"/>
              </a:spcBef>
              <a:spcAft>
                <a:spcPts val="0"/>
              </a:spcAft>
              <a:buClrTx/>
              <a:buFontTx/>
              <a:buNone/>
            </a:pPr>
            <a:r>
              <a:rPr lang="en-US" altLang="en-US" sz="2000" dirty="0">
                <a:solidFill>
                  <a:srgbClr val="004A7D"/>
                </a:solidFill>
                <a:latin typeface="+mj-lt"/>
                <a:ea typeface="+mn-ea"/>
              </a:rPr>
              <a:t>Direct </a:t>
            </a:r>
            <a:r>
              <a:rPr lang="en-US" altLang="en-US" sz="2000" dirty="0" err="1">
                <a:solidFill>
                  <a:srgbClr val="004A7D"/>
                </a:solidFill>
                <a:latin typeface="+mj-lt"/>
                <a:ea typeface="+mn-ea"/>
              </a:rPr>
              <a:t>TMC</a:t>
            </a:r>
            <a:r>
              <a:rPr lang="en-US" altLang="en-US" sz="2000" dirty="0">
                <a:solidFill>
                  <a:srgbClr val="004A7D"/>
                </a:solidFill>
                <a:latin typeface="+mj-lt"/>
                <a:ea typeface="+mn-ea"/>
              </a:rPr>
              <a:t> </a:t>
            </a:r>
            <a:r>
              <a:rPr lang="en-US" altLang="en-US" sz="2000" dirty="0" smtClean="0">
                <a:solidFill>
                  <a:srgbClr val="004A7D"/>
                </a:solidFill>
                <a:latin typeface="+mj-lt"/>
                <a:ea typeface="+mn-ea"/>
              </a:rPr>
              <a:t>feeds</a:t>
            </a:r>
            <a:endParaRPr lang="en-US" altLang="en-US" sz="2000" dirty="0">
              <a:solidFill>
                <a:srgbClr val="004A7D"/>
              </a:solidFill>
              <a:latin typeface="+mj-lt"/>
              <a:ea typeface="+mn-ea"/>
            </a:endParaRPr>
          </a:p>
        </p:txBody>
      </p:sp>
      <p:grpSp>
        <p:nvGrpSpPr>
          <p:cNvPr id="93" name="Group 92"/>
          <p:cNvGrpSpPr/>
          <p:nvPr/>
        </p:nvGrpSpPr>
        <p:grpSpPr>
          <a:xfrm>
            <a:off x="4953846" y="5904687"/>
            <a:ext cx="854119" cy="879699"/>
            <a:chOff x="8788401" y="2157413"/>
            <a:chExt cx="479425" cy="381001"/>
          </a:xfrm>
          <a:solidFill>
            <a:srgbClr val="298ED1"/>
          </a:solidFill>
        </p:grpSpPr>
        <p:sp>
          <p:nvSpPr>
            <p:cNvPr id="94" name="Freeform 145"/>
            <p:cNvSpPr>
              <a:spLocks noEditPoints="1"/>
            </p:cNvSpPr>
            <p:nvPr/>
          </p:nvSpPr>
          <p:spPr bwMode="auto">
            <a:xfrm>
              <a:off x="8918576" y="2187576"/>
              <a:ext cx="349250" cy="350838"/>
            </a:xfrm>
            <a:custGeom>
              <a:avLst/>
              <a:gdLst>
                <a:gd name="T0" fmla="*/ 0 w 289"/>
                <a:gd name="T1" fmla="*/ 113 h 290"/>
                <a:gd name="T2" fmla="*/ 114 w 289"/>
                <a:gd name="T3" fmla="*/ 227 h 290"/>
                <a:gd name="T4" fmla="*/ 59 w 289"/>
                <a:gd name="T5" fmla="*/ 282 h 290"/>
                <a:gd name="T6" fmla="*/ 289 w 289"/>
                <a:gd name="T7" fmla="*/ 290 h 290"/>
                <a:gd name="T8" fmla="*/ 286 w 289"/>
                <a:gd name="T9" fmla="*/ 179 h 290"/>
                <a:gd name="T10" fmla="*/ 282 w 289"/>
                <a:gd name="T11" fmla="*/ 59 h 290"/>
                <a:gd name="T12" fmla="*/ 227 w 289"/>
                <a:gd name="T13" fmla="*/ 115 h 290"/>
                <a:gd name="T14" fmla="*/ 112 w 289"/>
                <a:gd name="T15" fmla="*/ 0 h 290"/>
                <a:gd name="T16" fmla="*/ 0 w 289"/>
                <a:gd name="T17" fmla="*/ 113 h 290"/>
                <a:gd name="T18" fmla="*/ 112 w 289"/>
                <a:gd name="T19" fmla="*/ 20 h 290"/>
                <a:gd name="T20" fmla="*/ 227 w 289"/>
                <a:gd name="T21" fmla="*/ 135 h 290"/>
                <a:gd name="T22" fmla="*/ 269 w 289"/>
                <a:gd name="T23" fmla="*/ 92 h 290"/>
                <a:gd name="T24" fmla="*/ 271 w 289"/>
                <a:gd name="T25" fmla="*/ 179 h 290"/>
                <a:gd name="T26" fmla="*/ 274 w 289"/>
                <a:gd name="T27" fmla="*/ 275 h 290"/>
                <a:gd name="T28" fmla="*/ 92 w 289"/>
                <a:gd name="T29" fmla="*/ 269 h 290"/>
                <a:gd name="T30" fmla="*/ 134 w 289"/>
                <a:gd name="T31" fmla="*/ 227 h 290"/>
                <a:gd name="T32" fmla="*/ 19 w 289"/>
                <a:gd name="T33" fmla="*/ 113 h 290"/>
                <a:gd name="T34" fmla="*/ 112 w 289"/>
                <a:gd name="T35" fmla="*/ 2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9" h="290">
                  <a:moveTo>
                    <a:pt x="0" y="113"/>
                  </a:moveTo>
                  <a:cubicBezTo>
                    <a:pt x="0" y="113"/>
                    <a:pt x="105" y="218"/>
                    <a:pt x="114" y="227"/>
                  </a:cubicBezTo>
                  <a:cubicBezTo>
                    <a:pt x="106" y="235"/>
                    <a:pt x="59" y="282"/>
                    <a:pt x="59" y="282"/>
                  </a:cubicBezTo>
                  <a:cubicBezTo>
                    <a:pt x="289" y="290"/>
                    <a:pt x="289" y="290"/>
                    <a:pt x="289" y="290"/>
                  </a:cubicBezTo>
                  <a:cubicBezTo>
                    <a:pt x="286" y="179"/>
                    <a:pt x="286" y="179"/>
                    <a:pt x="286" y="179"/>
                  </a:cubicBezTo>
                  <a:cubicBezTo>
                    <a:pt x="282" y="59"/>
                    <a:pt x="282" y="59"/>
                    <a:pt x="282" y="59"/>
                  </a:cubicBezTo>
                  <a:cubicBezTo>
                    <a:pt x="282" y="59"/>
                    <a:pt x="235" y="107"/>
                    <a:pt x="227" y="115"/>
                  </a:cubicBezTo>
                  <a:cubicBezTo>
                    <a:pt x="217" y="106"/>
                    <a:pt x="112" y="0"/>
                    <a:pt x="112" y="0"/>
                  </a:cubicBezTo>
                  <a:lnTo>
                    <a:pt x="0" y="113"/>
                  </a:lnTo>
                  <a:close/>
                  <a:moveTo>
                    <a:pt x="112" y="20"/>
                  </a:moveTo>
                  <a:cubicBezTo>
                    <a:pt x="121" y="29"/>
                    <a:pt x="227" y="135"/>
                    <a:pt x="227" y="135"/>
                  </a:cubicBezTo>
                  <a:cubicBezTo>
                    <a:pt x="227" y="135"/>
                    <a:pt x="255" y="106"/>
                    <a:pt x="269" y="92"/>
                  </a:cubicBezTo>
                  <a:cubicBezTo>
                    <a:pt x="269" y="115"/>
                    <a:pt x="271" y="179"/>
                    <a:pt x="271" y="179"/>
                  </a:cubicBezTo>
                  <a:cubicBezTo>
                    <a:pt x="271" y="179"/>
                    <a:pt x="274" y="251"/>
                    <a:pt x="274" y="275"/>
                  </a:cubicBezTo>
                  <a:cubicBezTo>
                    <a:pt x="262" y="275"/>
                    <a:pt x="115" y="270"/>
                    <a:pt x="92" y="269"/>
                  </a:cubicBezTo>
                  <a:cubicBezTo>
                    <a:pt x="105" y="256"/>
                    <a:pt x="134" y="227"/>
                    <a:pt x="134" y="227"/>
                  </a:cubicBezTo>
                  <a:cubicBezTo>
                    <a:pt x="134" y="227"/>
                    <a:pt x="29" y="122"/>
                    <a:pt x="19" y="113"/>
                  </a:cubicBezTo>
                  <a:cubicBezTo>
                    <a:pt x="28" y="104"/>
                    <a:pt x="103" y="29"/>
                    <a:pt x="112"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95" name="Freeform 146"/>
            <p:cNvSpPr>
              <a:spLocks/>
            </p:cNvSpPr>
            <p:nvPr/>
          </p:nvSpPr>
          <p:spPr bwMode="auto">
            <a:xfrm>
              <a:off x="8788401" y="2157413"/>
              <a:ext cx="330200" cy="330200"/>
            </a:xfrm>
            <a:custGeom>
              <a:avLst/>
              <a:gdLst>
                <a:gd name="T0" fmla="*/ 158 w 208"/>
                <a:gd name="T1" fmla="*/ 5 h 208"/>
                <a:gd name="T2" fmla="*/ 79 w 208"/>
                <a:gd name="T3" fmla="*/ 3 h 208"/>
                <a:gd name="T4" fmla="*/ 0 w 208"/>
                <a:gd name="T5" fmla="*/ 0 h 208"/>
                <a:gd name="T6" fmla="*/ 3 w 208"/>
                <a:gd name="T7" fmla="*/ 79 h 208"/>
                <a:gd name="T8" fmla="*/ 5 w 208"/>
                <a:gd name="T9" fmla="*/ 157 h 208"/>
                <a:gd name="T10" fmla="*/ 42 w 208"/>
                <a:gd name="T11" fmla="*/ 120 h 208"/>
                <a:gd name="T12" fmla="*/ 129 w 208"/>
                <a:gd name="T13" fmla="*/ 208 h 208"/>
                <a:gd name="T14" fmla="*/ 208 w 208"/>
                <a:gd name="T15" fmla="*/ 129 h 208"/>
                <a:gd name="T16" fmla="*/ 120 w 208"/>
                <a:gd name="T17" fmla="*/ 42 h 208"/>
                <a:gd name="T18" fmla="*/ 158 w 208"/>
                <a:gd name="T19" fmla="*/ 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08">
                  <a:moveTo>
                    <a:pt x="158" y="5"/>
                  </a:moveTo>
                  <a:lnTo>
                    <a:pt x="79" y="3"/>
                  </a:lnTo>
                  <a:lnTo>
                    <a:pt x="0" y="0"/>
                  </a:lnTo>
                  <a:lnTo>
                    <a:pt x="3" y="79"/>
                  </a:lnTo>
                  <a:lnTo>
                    <a:pt x="5" y="157"/>
                  </a:lnTo>
                  <a:lnTo>
                    <a:pt x="42" y="120"/>
                  </a:lnTo>
                  <a:lnTo>
                    <a:pt x="129" y="208"/>
                  </a:lnTo>
                  <a:lnTo>
                    <a:pt x="208" y="129"/>
                  </a:lnTo>
                  <a:lnTo>
                    <a:pt x="120" y="42"/>
                  </a:lnTo>
                  <a:lnTo>
                    <a:pt x="158" y="5"/>
                  </a:lnTo>
                  <a:close/>
                </a:path>
              </a:pathLst>
            </a:custGeom>
            <a:grpFill/>
            <a:ln w="158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grpSp>
      <p:sp>
        <p:nvSpPr>
          <p:cNvPr id="52" name="TextBox 51"/>
          <p:cNvSpPr txBox="1">
            <a:spLocks noChangeArrowheads="1"/>
          </p:cNvSpPr>
          <p:nvPr/>
        </p:nvSpPr>
        <p:spPr bwMode="auto">
          <a:xfrm>
            <a:off x="874651" y="2318611"/>
            <a:ext cx="165116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accent1"/>
              </a:buClr>
              <a:buFont typeface="Arial" pitchFamily="34" charset="0"/>
              <a:buChar char="•"/>
              <a:defRPr sz="2800">
                <a:solidFill>
                  <a:schemeClr val="tx1"/>
                </a:solidFill>
                <a:latin typeface="Arial" pitchFamily="34" charset="0"/>
              </a:defRPr>
            </a:lvl1pPr>
            <a:lvl2pPr marL="742950" indent="-285750">
              <a:spcBef>
                <a:spcPct val="20000"/>
              </a:spcBef>
              <a:buClr>
                <a:schemeClr val="accent1"/>
              </a:buClr>
              <a:buFont typeface="Arial" pitchFamily="34" charset="0"/>
              <a:buChar char="–"/>
              <a:defRPr sz="2400">
                <a:solidFill>
                  <a:schemeClr val="tx1"/>
                </a:solidFill>
                <a:latin typeface="Arial" pitchFamily="34" charset="0"/>
              </a:defRPr>
            </a:lvl2pPr>
            <a:lvl3pPr marL="1143000" indent="-228600">
              <a:spcBef>
                <a:spcPct val="20000"/>
              </a:spcBef>
              <a:buClr>
                <a:schemeClr val="accent1"/>
              </a:buClr>
              <a:buFont typeface="Arial" pitchFamily="34" charset="0"/>
              <a:buChar char="•"/>
              <a:defRPr sz="2000">
                <a:solidFill>
                  <a:schemeClr val="tx1"/>
                </a:solidFill>
                <a:latin typeface="Arial" pitchFamily="34" charset="0"/>
              </a:defRPr>
            </a:lvl3pPr>
            <a:lvl4pPr marL="1600200" indent="-228600">
              <a:spcBef>
                <a:spcPct val="20000"/>
              </a:spcBef>
              <a:buClr>
                <a:schemeClr val="accent1"/>
              </a:buClr>
              <a:buFont typeface="Arial" pitchFamily="34" charset="0"/>
              <a:buChar char="–"/>
              <a:defRPr>
                <a:solidFill>
                  <a:schemeClr val="tx1"/>
                </a:solidFill>
                <a:latin typeface="Arial" pitchFamily="34" charset="0"/>
              </a:defRPr>
            </a:lvl4pPr>
            <a:lvl5pPr marL="2057400" indent="-228600">
              <a:spcBef>
                <a:spcPct val="20000"/>
              </a:spcBef>
              <a:buClr>
                <a:schemeClr val="accent1"/>
              </a:buClr>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9pPr>
          </a:lstStyle>
          <a:p>
            <a:pPr algn="ctr" fontAlgn="auto">
              <a:lnSpc>
                <a:spcPct val="90000"/>
              </a:lnSpc>
              <a:spcBef>
                <a:spcPct val="0"/>
              </a:spcBef>
              <a:spcAft>
                <a:spcPts val="0"/>
              </a:spcAft>
              <a:buClrTx/>
              <a:buFontTx/>
              <a:buNone/>
            </a:pPr>
            <a:r>
              <a:rPr lang="en-US" altLang="en-US" sz="2000" dirty="0" smtClean="0">
                <a:solidFill>
                  <a:srgbClr val="004A7D"/>
                </a:solidFill>
                <a:latin typeface="+mj-lt"/>
                <a:ea typeface="+mn-ea"/>
              </a:rPr>
              <a:t>Pre Trip Registrations</a:t>
            </a:r>
            <a:endParaRPr lang="en-US" altLang="en-US" sz="2000" dirty="0">
              <a:solidFill>
                <a:srgbClr val="004A7D"/>
              </a:solidFill>
              <a:latin typeface="+mj-lt"/>
              <a:ea typeface="+mn-ea"/>
            </a:endParaRPr>
          </a:p>
        </p:txBody>
      </p:sp>
      <p:grpSp>
        <p:nvGrpSpPr>
          <p:cNvPr id="15" name="Group 14"/>
          <p:cNvGrpSpPr/>
          <p:nvPr/>
        </p:nvGrpSpPr>
        <p:grpSpPr>
          <a:xfrm>
            <a:off x="2525817" y="2008464"/>
            <a:ext cx="641040" cy="1224158"/>
            <a:chOff x="3347831" y="1788809"/>
            <a:chExt cx="854497" cy="1224158"/>
          </a:xfrm>
        </p:grpSpPr>
        <p:sp>
          <p:nvSpPr>
            <p:cNvPr id="97" name="Freeform 96"/>
            <p:cNvSpPr>
              <a:spLocks noEditPoints="1"/>
            </p:cNvSpPr>
            <p:nvPr/>
          </p:nvSpPr>
          <p:spPr bwMode="auto">
            <a:xfrm>
              <a:off x="3549348" y="2220998"/>
              <a:ext cx="472890" cy="359781"/>
            </a:xfrm>
            <a:custGeom>
              <a:avLst/>
              <a:gdLst>
                <a:gd name="T0" fmla="*/ 38 w 212"/>
                <a:gd name="T1" fmla="*/ 31 h 178"/>
                <a:gd name="T2" fmla="*/ 38 w 212"/>
                <a:gd name="T3" fmla="*/ 178 h 178"/>
                <a:gd name="T4" fmla="*/ 0 w 212"/>
                <a:gd name="T5" fmla="*/ 153 h 178"/>
                <a:gd name="T6" fmla="*/ 0 w 212"/>
                <a:gd name="T7" fmla="*/ 56 h 178"/>
                <a:gd name="T8" fmla="*/ 38 w 212"/>
                <a:gd name="T9" fmla="*/ 31 h 178"/>
                <a:gd name="T10" fmla="*/ 48 w 212"/>
                <a:gd name="T11" fmla="*/ 178 h 178"/>
                <a:gd name="T12" fmla="*/ 48 w 212"/>
                <a:gd name="T13" fmla="*/ 31 h 178"/>
                <a:gd name="T14" fmla="*/ 76 w 212"/>
                <a:gd name="T15" fmla="*/ 31 h 178"/>
                <a:gd name="T16" fmla="*/ 76 w 212"/>
                <a:gd name="T17" fmla="*/ 17 h 178"/>
                <a:gd name="T18" fmla="*/ 96 w 212"/>
                <a:gd name="T19" fmla="*/ 0 h 178"/>
                <a:gd name="T20" fmla="*/ 119 w 212"/>
                <a:gd name="T21" fmla="*/ 0 h 178"/>
                <a:gd name="T22" fmla="*/ 136 w 212"/>
                <a:gd name="T23" fmla="*/ 16 h 178"/>
                <a:gd name="T24" fmla="*/ 136 w 212"/>
                <a:gd name="T25" fmla="*/ 31 h 178"/>
                <a:gd name="T26" fmla="*/ 165 w 212"/>
                <a:gd name="T27" fmla="*/ 31 h 178"/>
                <a:gd name="T28" fmla="*/ 165 w 212"/>
                <a:gd name="T29" fmla="*/ 178 h 178"/>
                <a:gd name="T30" fmla="*/ 48 w 212"/>
                <a:gd name="T31" fmla="*/ 178 h 178"/>
                <a:gd name="T32" fmla="*/ 88 w 212"/>
                <a:gd name="T33" fmla="*/ 31 h 178"/>
                <a:gd name="T34" fmla="*/ 124 w 212"/>
                <a:gd name="T35" fmla="*/ 31 h 178"/>
                <a:gd name="T36" fmla="*/ 124 w 212"/>
                <a:gd name="T37" fmla="*/ 12 h 178"/>
                <a:gd name="T38" fmla="*/ 88 w 212"/>
                <a:gd name="T39" fmla="*/ 12 h 178"/>
                <a:gd name="T40" fmla="*/ 88 w 212"/>
                <a:gd name="T41" fmla="*/ 31 h 178"/>
                <a:gd name="T42" fmla="*/ 175 w 212"/>
                <a:gd name="T43" fmla="*/ 31 h 178"/>
                <a:gd name="T44" fmla="*/ 212 w 212"/>
                <a:gd name="T45" fmla="*/ 57 h 178"/>
                <a:gd name="T46" fmla="*/ 212 w 212"/>
                <a:gd name="T47" fmla="*/ 153 h 178"/>
                <a:gd name="T48" fmla="*/ 175 w 212"/>
                <a:gd name="T49" fmla="*/ 178 h 178"/>
                <a:gd name="T50" fmla="*/ 175 w 212"/>
                <a:gd name="T51" fmla="*/ 3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2" h="178">
                  <a:moveTo>
                    <a:pt x="38" y="31"/>
                  </a:moveTo>
                  <a:cubicBezTo>
                    <a:pt x="38" y="178"/>
                    <a:pt x="38" y="178"/>
                    <a:pt x="38" y="178"/>
                  </a:cubicBezTo>
                  <a:cubicBezTo>
                    <a:pt x="11" y="178"/>
                    <a:pt x="0" y="175"/>
                    <a:pt x="0" y="153"/>
                  </a:cubicBezTo>
                  <a:cubicBezTo>
                    <a:pt x="0" y="56"/>
                    <a:pt x="0" y="56"/>
                    <a:pt x="0" y="56"/>
                  </a:cubicBezTo>
                  <a:cubicBezTo>
                    <a:pt x="0" y="31"/>
                    <a:pt x="10" y="31"/>
                    <a:pt x="38" y="31"/>
                  </a:cubicBezTo>
                  <a:close/>
                  <a:moveTo>
                    <a:pt x="48" y="178"/>
                  </a:moveTo>
                  <a:cubicBezTo>
                    <a:pt x="48" y="31"/>
                    <a:pt x="48" y="31"/>
                    <a:pt x="48" y="31"/>
                  </a:cubicBezTo>
                  <a:cubicBezTo>
                    <a:pt x="76" y="31"/>
                    <a:pt x="76" y="31"/>
                    <a:pt x="76" y="31"/>
                  </a:cubicBezTo>
                  <a:cubicBezTo>
                    <a:pt x="76" y="17"/>
                    <a:pt x="76" y="17"/>
                    <a:pt x="76" y="17"/>
                  </a:cubicBezTo>
                  <a:cubicBezTo>
                    <a:pt x="76" y="1"/>
                    <a:pt x="81" y="0"/>
                    <a:pt x="96" y="0"/>
                  </a:cubicBezTo>
                  <a:cubicBezTo>
                    <a:pt x="119" y="0"/>
                    <a:pt x="119" y="0"/>
                    <a:pt x="119" y="0"/>
                  </a:cubicBezTo>
                  <a:cubicBezTo>
                    <a:pt x="133" y="0"/>
                    <a:pt x="136" y="4"/>
                    <a:pt x="136" y="16"/>
                  </a:cubicBezTo>
                  <a:cubicBezTo>
                    <a:pt x="136" y="31"/>
                    <a:pt x="136" y="31"/>
                    <a:pt x="136" y="31"/>
                  </a:cubicBezTo>
                  <a:cubicBezTo>
                    <a:pt x="165" y="31"/>
                    <a:pt x="165" y="31"/>
                    <a:pt x="165" y="31"/>
                  </a:cubicBezTo>
                  <a:cubicBezTo>
                    <a:pt x="165" y="178"/>
                    <a:pt x="165" y="178"/>
                    <a:pt x="165" y="178"/>
                  </a:cubicBezTo>
                  <a:lnTo>
                    <a:pt x="48" y="178"/>
                  </a:lnTo>
                  <a:close/>
                  <a:moveTo>
                    <a:pt x="88" y="31"/>
                  </a:moveTo>
                  <a:cubicBezTo>
                    <a:pt x="124" y="31"/>
                    <a:pt x="124" y="31"/>
                    <a:pt x="124" y="31"/>
                  </a:cubicBezTo>
                  <a:cubicBezTo>
                    <a:pt x="124" y="12"/>
                    <a:pt x="124" y="12"/>
                    <a:pt x="124" y="12"/>
                  </a:cubicBezTo>
                  <a:cubicBezTo>
                    <a:pt x="88" y="12"/>
                    <a:pt x="88" y="12"/>
                    <a:pt x="88" y="12"/>
                  </a:cubicBezTo>
                  <a:lnTo>
                    <a:pt x="88" y="31"/>
                  </a:lnTo>
                  <a:close/>
                  <a:moveTo>
                    <a:pt x="175" y="31"/>
                  </a:moveTo>
                  <a:cubicBezTo>
                    <a:pt x="204" y="31"/>
                    <a:pt x="212" y="37"/>
                    <a:pt x="212" y="57"/>
                  </a:cubicBezTo>
                  <a:cubicBezTo>
                    <a:pt x="212" y="153"/>
                    <a:pt x="212" y="153"/>
                    <a:pt x="212" y="153"/>
                  </a:cubicBezTo>
                  <a:cubicBezTo>
                    <a:pt x="212" y="174"/>
                    <a:pt x="203" y="178"/>
                    <a:pt x="175" y="178"/>
                  </a:cubicBezTo>
                  <a:lnTo>
                    <a:pt x="175" y="31"/>
                  </a:lnTo>
                  <a:close/>
                </a:path>
              </a:pathLst>
            </a:custGeom>
            <a:solidFill>
              <a:srgbClr val="298ED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grpSp>
          <p:nvGrpSpPr>
            <p:cNvPr id="110" name="Group 109"/>
            <p:cNvGrpSpPr/>
            <p:nvPr/>
          </p:nvGrpSpPr>
          <p:grpSpPr>
            <a:xfrm>
              <a:off x="3347831" y="1788809"/>
              <a:ext cx="854497" cy="1224158"/>
              <a:chOff x="8266113" y="3713163"/>
              <a:chExt cx="668338" cy="849313"/>
            </a:xfrm>
            <a:solidFill>
              <a:srgbClr val="268CD1"/>
            </a:solidFill>
          </p:grpSpPr>
          <p:sp>
            <p:nvSpPr>
              <p:cNvPr id="111" name="Freeform 110"/>
              <p:cNvSpPr>
                <a:spLocks noEditPoints="1"/>
              </p:cNvSpPr>
              <p:nvPr/>
            </p:nvSpPr>
            <p:spPr bwMode="auto">
              <a:xfrm>
                <a:off x="8266113" y="3795713"/>
                <a:ext cx="668338" cy="766763"/>
              </a:xfrm>
              <a:custGeom>
                <a:avLst/>
                <a:gdLst>
                  <a:gd name="T0" fmla="*/ 158 w 178"/>
                  <a:gd name="T1" fmla="*/ 0 h 204"/>
                  <a:gd name="T2" fmla="*/ 137 w 178"/>
                  <a:gd name="T3" fmla="*/ 0 h 204"/>
                  <a:gd name="T4" fmla="*/ 137 w 178"/>
                  <a:gd name="T5" fmla="*/ 6 h 204"/>
                  <a:gd name="T6" fmla="*/ 137 w 178"/>
                  <a:gd name="T7" fmla="*/ 10 h 204"/>
                  <a:gd name="T8" fmla="*/ 148 w 178"/>
                  <a:gd name="T9" fmla="*/ 10 h 204"/>
                  <a:gd name="T10" fmla="*/ 163 w 178"/>
                  <a:gd name="T11" fmla="*/ 25 h 204"/>
                  <a:gd name="T12" fmla="*/ 163 w 178"/>
                  <a:gd name="T13" fmla="*/ 170 h 204"/>
                  <a:gd name="T14" fmla="*/ 148 w 178"/>
                  <a:gd name="T15" fmla="*/ 185 h 204"/>
                  <a:gd name="T16" fmla="*/ 79 w 178"/>
                  <a:gd name="T17" fmla="*/ 185 h 204"/>
                  <a:gd name="T18" fmla="*/ 64 w 178"/>
                  <a:gd name="T19" fmla="*/ 171 h 204"/>
                  <a:gd name="T20" fmla="*/ 63 w 178"/>
                  <a:gd name="T21" fmla="*/ 144 h 204"/>
                  <a:gd name="T22" fmla="*/ 55 w 178"/>
                  <a:gd name="T23" fmla="*/ 136 h 204"/>
                  <a:gd name="T24" fmla="*/ 31 w 178"/>
                  <a:gd name="T25" fmla="*/ 137 h 204"/>
                  <a:gd name="T26" fmla="*/ 16 w 178"/>
                  <a:gd name="T27" fmla="*/ 122 h 204"/>
                  <a:gd name="T28" fmla="*/ 16 w 178"/>
                  <a:gd name="T29" fmla="*/ 25 h 204"/>
                  <a:gd name="T30" fmla="*/ 31 w 178"/>
                  <a:gd name="T31" fmla="*/ 10 h 204"/>
                  <a:gd name="T32" fmla="*/ 38 w 178"/>
                  <a:gd name="T33" fmla="*/ 10 h 204"/>
                  <a:gd name="T34" fmla="*/ 38 w 178"/>
                  <a:gd name="T35" fmla="*/ 0 h 204"/>
                  <a:gd name="T36" fmla="*/ 20 w 178"/>
                  <a:gd name="T37" fmla="*/ 0 h 204"/>
                  <a:gd name="T38" fmla="*/ 0 w 178"/>
                  <a:gd name="T39" fmla="*/ 20 h 204"/>
                  <a:gd name="T40" fmla="*/ 0 w 178"/>
                  <a:gd name="T41" fmla="*/ 185 h 204"/>
                  <a:gd name="T42" fmla="*/ 20 w 178"/>
                  <a:gd name="T43" fmla="*/ 204 h 204"/>
                  <a:gd name="T44" fmla="*/ 158 w 178"/>
                  <a:gd name="T45" fmla="*/ 204 h 204"/>
                  <a:gd name="T46" fmla="*/ 178 w 178"/>
                  <a:gd name="T47" fmla="*/ 185 h 204"/>
                  <a:gd name="T48" fmla="*/ 178 w 178"/>
                  <a:gd name="T49" fmla="*/ 20 h 204"/>
                  <a:gd name="T50" fmla="*/ 158 w 178"/>
                  <a:gd name="T51" fmla="*/ 0 h 204"/>
                  <a:gd name="T52" fmla="*/ 50 w 178"/>
                  <a:gd name="T53" fmla="*/ 172 h 204"/>
                  <a:gd name="T54" fmla="*/ 31 w 178"/>
                  <a:gd name="T55" fmla="*/ 150 h 204"/>
                  <a:gd name="T56" fmla="*/ 19 w 178"/>
                  <a:gd name="T57" fmla="*/ 135 h 204"/>
                  <a:gd name="T58" fmla="*/ 40 w 178"/>
                  <a:gd name="T59" fmla="*/ 142 h 204"/>
                  <a:gd name="T60" fmla="*/ 46 w 178"/>
                  <a:gd name="T61" fmla="*/ 142 h 204"/>
                  <a:gd name="T62" fmla="*/ 58 w 178"/>
                  <a:gd name="T63" fmla="*/ 153 h 204"/>
                  <a:gd name="T64" fmla="*/ 58 w 178"/>
                  <a:gd name="T65" fmla="*/ 162 h 204"/>
                  <a:gd name="T66" fmla="*/ 65 w 178"/>
                  <a:gd name="T67" fmla="*/ 181 h 204"/>
                  <a:gd name="T68" fmla="*/ 50 w 178"/>
                  <a:gd name="T69" fmla="*/ 17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8" h="204">
                    <a:moveTo>
                      <a:pt x="158" y="0"/>
                    </a:moveTo>
                    <a:cubicBezTo>
                      <a:pt x="137" y="0"/>
                      <a:pt x="137" y="0"/>
                      <a:pt x="137" y="0"/>
                    </a:cubicBezTo>
                    <a:cubicBezTo>
                      <a:pt x="137" y="6"/>
                      <a:pt x="137" y="6"/>
                      <a:pt x="137" y="6"/>
                    </a:cubicBezTo>
                    <a:cubicBezTo>
                      <a:pt x="137" y="10"/>
                      <a:pt x="137" y="10"/>
                      <a:pt x="137" y="10"/>
                    </a:cubicBezTo>
                    <a:cubicBezTo>
                      <a:pt x="148" y="10"/>
                      <a:pt x="148" y="10"/>
                      <a:pt x="148" y="10"/>
                    </a:cubicBezTo>
                    <a:cubicBezTo>
                      <a:pt x="156" y="10"/>
                      <a:pt x="163" y="17"/>
                      <a:pt x="163" y="25"/>
                    </a:cubicBezTo>
                    <a:cubicBezTo>
                      <a:pt x="163" y="170"/>
                      <a:pt x="163" y="170"/>
                      <a:pt x="163" y="170"/>
                    </a:cubicBezTo>
                    <a:cubicBezTo>
                      <a:pt x="163" y="179"/>
                      <a:pt x="156" y="185"/>
                      <a:pt x="148" y="185"/>
                    </a:cubicBezTo>
                    <a:cubicBezTo>
                      <a:pt x="79" y="185"/>
                      <a:pt x="79" y="185"/>
                      <a:pt x="79" y="185"/>
                    </a:cubicBezTo>
                    <a:cubicBezTo>
                      <a:pt x="71" y="185"/>
                      <a:pt x="64" y="179"/>
                      <a:pt x="64" y="171"/>
                    </a:cubicBezTo>
                    <a:cubicBezTo>
                      <a:pt x="63" y="144"/>
                      <a:pt x="63" y="144"/>
                      <a:pt x="63" y="144"/>
                    </a:cubicBezTo>
                    <a:cubicBezTo>
                      <a:pt x="63" y="140"/>
                      <a:pt x="60" y="136"/>
                      <a:pt x="55" y="136"/>
                    </a:cubicBezTo>
                    <a:cubicBezTo>
                      <a:pt x="31" y="137"/>
                      <a:pt x="31" y="137"/>
                      <a:pt x="31" y="137"/>
                    </a:cubicBezTo>
                    <a:cubicBezTo>
                      <a:pt x="22" y="137"/>
                      <a:pt x="16" y="130"/>
                      <a:pt x="16" y="122"/>
                    </a:cubicBezTo>
                    <a:cubicBezTo>
                      <a:pt x="16" y="25"/>
                      <a:pt x="16" y="25"/>
                      <a:pt x="16" y="25"/>
                    </a:cubicBezTo>
                    <a:cubicBezTo>
                      <a:pt x="16" y="17"/>
                      <a:pt x="23" y="10"/>
                      <a:pt x="31" y="10"/>
                    </a:cubicBezTo>
                    <a:cubicBezTo>
                      <a:pt x="38" y="10"/>
                      <a:pt x="38" y="10"/>
                      <a:pt x="38" y="10"/>
                    </a:cubicBezTo>
                    <a:cubicBezTo>
                      <a:pt x="38" y="0"/>
                      <a:pt x="38" y="0"/>
                      <a:pt x="38" y="0"/>
                    </a:cubicBezTo>
                    <a:cubicBezTo>
                      <a:pt x="20" y="0"/>
                      <a:pt x="20" y="0"/>
                      <a:pt x="20" y="0"/>
                    </a:cubicBezTo>
                    <a:cubicBezTo>
                      <a:pt x="9" y="0"/>
                      <a:pt x="0" y="9"/>
                      <a:pt x="0" y="20"/>
                    </a:cubicBezTo>
                    <a:cubicBezTo>
                      <a:pt x="0" y="185"/>
                      <a:pt x="0" y="185"/>
                      <a:pt x="0" y="185"/>
                    </a:cubicBezTo>
                    <a:cubicBezTo>
                      <a:pt x="0" y="195"/>
                      <a:pt x="9" y="204"/>
                      <a:pt x="20" y="204"/>
                    </a:cubicBezTo>
                    <a:cubicBezTo>
                      <a:pt x="158" y="204"/>
                      <a:pt x="158" y="204"/>
                      <a:pt x="158" y="204"/>
                    </a:cubicBezTo>
                    <a:cubicBezTo>
                      <a:pt x="169" y="204"/>
                      <a:pt x="178" y="195"/>
                      <a:pt x="178" y="185"/>
                    </a:cubicBezTo>
                    <a:cubicBezTo>
                      <a:pt x="178" y="20"/>
                      <a:pt x="178" y="20"/>
                      <a:pt x="178" y="20"/>
                    </a:cubicBezTo>
                    <a:cubicBezTo>
                      <a:pt x="178" y="9"/>
                      <a:pt x="169" y="0"/>
                      <a:pt x="158" y="0"/>
                    </a:cubicBezTo>
                    <a:close/>
                    <a:moveTo>
                      <a:pt x="50" y="172"/>
                    </a:moveTo>
                    <a:cubicBezTo>
                      <a:pt x="31" y="150"/>
                      <a:pt x="31" y="150"/>
                      <a:pt x="31" y="150"/>
                    </a:cubicBezTo>
                    <a:cubicBezTo>
                      <a:pt x="26" y="146"/>
                      <a:pt x="18" y="135"/>
                      <a:pt x="19" y="135"/>
                    </a:cubicBezTo>
                    <a:cubicBezTo>
                      <a:pt x="20" y="135"/>
                      <a:pt x="27" y="142"/>
                      <a:pt x="40" y="142"/>
                    </a:cubicBezTo>
                    <a:cubicBezTo>
                      <a:pt x="46" y="142"/>
                      <a:pt x="46" y="142"/>
                      <a:pt x="46" y="142"/>
                    </a:cubicBezTo>
                    <a:cubicBezTo>
                      <a:pt x="53" y="141"/>
                      <a:pt x="58" y="147"/>
                      <a:pt x="58" y="153"/>
                    </a:cubicBezTo>
                    <a:cubicBezTo>
                      <a:pt x="58" y="162"/>
                      <a:pt x="58" y="162"/>
                      <a:pt x="58" y="162"/>
                    </a:cubicBezTo>
                    <a:cubicBezTo>
                      <a:pt x="58" y="174"/>
                      <a:pt x="65" y="179"/>
                      <a:pt x="65" y="181"/>
                    </a:cubicBezTo>
                    <a:cubicBezTo>
                      <a:pt x="65" y="183"/>
                      <a:pt x="54" y="177"/>
                      <a:pt x="50" y="172"/>
                    </a:cubicBezTo>
                    <a:close/>
                  </a:path>
                </a:pathLst>
              </a:cu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15" name="Freeform 114"/>
              <p:cNvSpPr>
                <a:spLocks noEditPoints="1"/>
              </p:cNvSpPr>
              <p:nvPr/>
            </p:nvSpPr>
            <p:spPr bwMode="auto">
              <a:xfrm>
                <a:off x="8431213" y="3713163"/>
                <a:ext cx="327025" cy="153988"/>
              </a:xfrm>
              <a:custGeom>
                <a:avLst/>
                <a:gdLst>
                  <a:gd name="T0" fmla="*/ 77 w 87"/>
                  <a:gd name="T1" fmla="*/ 11 h 41"/>
                  <a:gd name="T2" fmla="*/ 61 w 87"/>
                  <a:gd name="T3" fmla="*/ 11 h 41"/>
                  <a:gd name="T4" fmla="*/ 44 w 87"/>
                  <a:gd name="T5" fmla="*/ 0 h 41"/>
                  <a:gd name="T6" fmla="*/ 26 w 87"/>
                  <a:gd name="T7" fmla="*/ 11 h 41"/>
                  <a:gd name="T8" fmla="*/ 10 w 87"/>
                  <a:gd name="T9" fmla="*/ 11 h 41"/>
                  <a:gd name="T10" fmla="*/ 0 w 87"/>
                  <a:gd name="T11" fmla="*/ 21 h 41"/>
                  <a:gd name="T12" fmla="*/ 0 w 87"/>
                  <a:gd name="T13" fmla="*/ 25 h 41"/>
                  <a:gd name="T14" fmla="*/ 0 w 87"/>
                  <a:gd name="T15" fmla="*/ 41 h 41"/>
                  <a:gd name="T16" fmla="*/ 87 w 87"/>
                  <a:gd name="T17" fmla="*/ 41 h 41"/>
                  <a:gd name="T18" fmla="*/ 87 w 87"/>
                  <a:gd name="T19" fmla="*/ 25 h 41"/>
                  <a:gd name="T20" fmla="*/ 87 w 87"/>
                  <a:gd name="T21" fmla="*/ 21 h 41"/>
                  <a:gd name="T22" fmla="*/ 77 w 87"/>
                  <a:gd name="T23" fmla="*/ 11 h 41"/>
                  <a:gd name="T24" fmla="*/ 43 w 87"/>
                  <a:gd name="T25" fmla="*/ 20 h 41"/>
                  <a:gd name="T26" fmla="*/ 36 w 87"/>
                  <a:gd name="T27" fmla="*/ 13 h 41"/>
                  <a:gd name="T28" fmla="*/ 43 w 87"/>
                  <a:gd name="T29" fmla="*/ 6 h 41"/>
                  <a:gd name="T30" fmla="*/ 51 w 87"/>
                  <a:gd name="T31" fmla="*/ 13 h 41"/>
                  <a:gd name="T32" fmla="*/ 43 w 87"/>
                  <a:gd name="T33"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 h="41">
                    <a:moveTo>
                      <a:pt x="77" y="11"/>
                    </a:moveTo>
                    <a:cubicBezTo>
                      <a:pt x="61" y="11"/>
                      <a:pt x="61" y="11"/>
                      <a:pt x="61" y="11"/>
                    </a:cubicBezTo>
                    <a:cubicBezTo>
                      <a:pt x="60" y="5"/>
                      <a:pt x="50" y="0"/>
                      <a:pt x="44" y="0"/>
                    </a:cubicBezTo>
                    <a:cubicBezTo>
                      <a:pt x="37" y="0"/>
                      <a:pt x="27" y="5"/>
                      <a:pt x="26" y="11"/>
                    </a:cubicBezTo>
                    <a:cubicBezTo>
                      <a:pt x="10" y="11"/>
                      <a:pt x="10" y="11"/>
                      <a:pt x="10" y="11"/>
                    </a:cubicBezTo>
                    <a:cubicBezTo>
                      <a:pt x="5" y="11"/>
                      <a:pt x="0" y="16"/>
                      <a:pt x="0" y="21"/>
                    </a:cubicBezTo>
                    <a:cubicBezTo>
                      <a:pt x="0" y="25"/>
                      <a:pt x="0" y="25"/>
                      <a:pt x="0" y="25"/>
                    </a:cubicBezTo>
                    <a:cubicBezTo>
                      <a:pt x="0" y="41"/>
                      <a:pt x="0" y="41"/>
                      <a:pt x="0" y="41"/>
                    </a:cubicBezTo>
                    <a:cubicBezTo>
                      <a:pt x="87" y="41"/>
                      <a:pt x="87" y="41"/>
                      <a:pt x="87" y="41"/>
                    </a:cubicBezTo>
                    <a:cubicBezTo>
                      <a:pt x="87" y="25"/>
                      <a:pt x="87" y="25"/>
                      <a:pt x="87" y="25"/>
                    </a:cubicBezTo>
                    <a:cubicBezTo>
                      <a:pt x="87" y="21"/>
                      <a:pt x="87" y="21"/>
                      <a:pt x="87" y="21"/>
                    </a:cubicBezTo>
                    <a:cubicBezTo>
                      <a:pt x="87" y="16"/>
                      <a:pt x="83" y="11"/>
                      <a:pt x="77" y="11"/>
                    </a:cubicBezTo>
                    <a:close/>
                    <a:moveTo>
                      <a:pt x="43" y="20"/>
                    </a:moveTo>
                    <a:cubicBezTo>
                      <a:pt x="40" y="20"/>
                      <a:pt x="36" y="17"/>
                      <a:pt x="36" y="13"/>
                    </a:cubicBezTo>
                    <a:cubicBezTo>
                      <a:pt x="36" y="9"/>
                      <a:pt x="40" y="6"/>
                      <a:pt x="43" y="6"/>
                    </a:cubicBezTo>
                    <a:cubicBezTo>
                      <a:pt x="47" y="6"/>
                      <a:pt x="51" y="9"/>
                      <a:pt x="51" y="13"/>
                    </a:cubicBezTo>
                    <a:cubicBezTo>
                      <a:pt x="51" y="17"/>
                      <a:pt x="47" y="20"/>
                      <a:pt x="43" y="20"/>
                    </a:cubicBezTo>
                    <a:close/>
                  </a:path>
                </a:pathLst>
              </a:cu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grpSp>
        <p:sp>
          <p:nvSpPr>
            <p:cNvPr id="117" name="Freeform 58"/>
            <p:cNvSpPr>
              <a:spLocks noEditPoints="1"/>
            </p:cNvSpPr>
            <p:nvPr/>
          </p:nvSpPr>
          <p:spPr bwMode="auto">
            <a:xfrm>
              <a:off x="3754169" y="2679587"/>
              <a:ext cx="268069" cy="262289"/>
            </a:xfrm>
            <a:custGeom>
              <a:avLst/>
              <a:gdLst>
                <a:gd name="T0" fmla="*/ 179 w 359"/>
                <a:gd name="T1" fmla="*/ 0 h 358"/>
                <a:gd name="T2" fmla="*/ 0 w 359"/>
                <a:gd name="T3" fmla="*/ 179 h 358"/>
                <a:gd name="T4" fmla="*/ 179 w 359"/>
                <a:gd name="T5" fmla="*/ 358 h 358"/>
                <a:gd name="T6" fmla="*/ 359 w 359"/>
                <a:gd name="T7" fmla="*/ 179 h 358"/>
                <a:gd name="T8" fmla="*/ 179 w 359"/>
                <a:gd name="T9" fmla="*/ 0 h 358"/>
                <a:gd name="T10" fmla="*/ 144 w 359"/>
                <a:gd name="T11" fmla="*/ 285 h 358"/>
                <a:gd name="T12" fmla="*/ 105 w 359"/>
                <a:gd name="T13" fmla="*/ 246 h 358"/>
                <a:gd name="T14" fmla="*/ 105 w 359"/>
                <a:gd name="T15" fmla="*/ 245 h 358"/>
                <a:gd name="T16" fmla="*/ 57 w 359"/>
                <a:gd name="T17" fmla="*/ 197 h 358"/>
                <a:gd name="T18" fmla="*/ 97 w 359"/>
                <a:gd name="T19" fmla="*/ 158 h 358"/>
                <a:gd name="T20" fmla="*/ 145 w 359"/>
                <a:gd name="T21" fmla="*/ 206 h 358"/>
                <a:gd name="T22" fmla="*/ 261 w 359"/>
                <a:gd name="T23" fmla="*/ 90 h 358"/>
                <a:gd name="T24" fmla="*/ 300 w 359"/>
                <a:gd name="T25" fmla="*/ 129 h 358"/>
                <a:gd name="T26" fmla="*/ 144 w 359"/>
                <a:gd name="T27" fmla="*/ 285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9" h="358">
                  <a:moveTo>
                    <a:pt x="179" y="0"/>
                  </a:moveTo>
                  <a:cubicBezTo>
                    <a:pt x="80" y="0"/>
                    <a:pt x="0" y="80"/>
                    <a:pt x="0" y="179"/>
                  </a:cubicBezTo>
                  <a:cubicBezTo>
                    <a:pt x="0" y="278"/>
                    <a:pt x="80" y="358"/>
                    <a:pt x="179" y="358"/>
                  </a:cubicBezTo>
                  <a:cubicBezTo>
                    <a:pt x="278" y="358"/>
                    <a:pt x="359" y="278"/>
                    <a:pt x="359" y="179"/>
                  </a:cubicBezTo>
                  <a:cubicBezTo>
                    <a:pt x="359" y="80"/>
                    <a:pt x="278" y="0"/>
                    <a:pt x="179" y="0"/>
                  </a:cubicBezTo>
                  <a:close/>
                  <a:moveTo>
                    <a:pt x="144" y="285"/>
                  </a:moveTo>
                  <a:cubicBezTo>
                    <a:pt x="105" y="246"/>
                    <a:pt x="105" y="246"/>
                    <a:pt x="105" y="246"/>
                  </a:cubicBezTo>
                  <a:cubicBezTo>
                    <a:pt x="105" y="245"/>
                    <a:pt x="105" y="245"/>
                    <a:pt x="105" y="245"/>
                  </a:cubicBezTo>
                  <a:cubicBezTo>
                    <a:pt x="57" y="197"/>
                    <a:pt x="57" y="197"/>
                    <a:pt x="57" y="197"/>
                  </a:cubicBezTo>
                  <a:cubicBezTo>
                    <a:pt x="97" y="158"/>
                    <a:pt x="97" y="158"/>
                    <a:pt x="97" y="158"/>
                  </a:cubicBezTo>
                  <a:cubicBezTo>
                    <a:pt x="145" y="206"/>
                    <a:pt x="145" y="206"/>
                    <a:pt x="145" y="206"/>
                  </a:cubicBezTo>
                  <a:cubicBezTo>
                    <a:pt x="261" y="90"/>
                    <a:pt x="261" y="90"/>
                    <a:pt x="261" y="90"/>
                  </a:cubicBezTo>
                  <a:cubicBezTo>
                    <a:pt x="300" y="129"/>
                    <a:pt x="300" y="129"/>
                    <a:pt x="300" y="129"/>
                  </a:cubicBezTo>
                  <a:lnTo>
                    <a:pt x="144" y="285"/>
                  </a:lnTo>
                  <a:close/>
                </a:path>
              </a:pathLst>
            </a:custGeom>
            <a:solidFill>
              <a:srgbClr val="268CD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grpSp>
      <p:sp>
        <p:nvSpPr>
          <p:cNvPr id="51" name="TextBox 50"/>
          <p:cNvSpPr txBox="1">
            <a:spLocks noChangeArrowheads="1"/>
          </p:cNvSpPr>
          <p:nvPr/>
        </p:nvSpPr>
        <p:spPr bwMode="auto">
          <a:xfrm>
            <a:off x="412602" y="4240073"/>
            <a:ext cx="171971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accent1"/>
              </a:buClr>
              <a:buFont typeface="Arial" pitchFamily="34" charset="0"/>
              <a:buChar char="•"/>
              <a:defRPr sz="2800">
                <a:solidFill>
                  <a:schemeClr val="tx1"/>
                </a:solidFill>
                <a:latin typeface="Arial" pitchFamily="34" charset="0"/>
              </a:defRPr>
            </a:lvl1pPr>
            <a:lvl2pPr marL="742950" indent="-285750">
              <a:spcBef>
                <a:spcPct val="20000"/>
              </a:spcBef>
              <a:buClr>
                <a:schemeClr val="accent1"/>
              </a:buClr>
              <a:buFont typeface="Arial" pitchFamily="34" charset="0"/>
              <a:buChar char="–"/>
              <a:defRPr sz="2400">
                <a:solidFill>
                  <a:schemeClr val="tx1"/>
                </a:solidFill>
                <a:latin typeface="Arial" pitchFamily="34" charset="0"/>
              </a:defRPr>
            </a:lvl2pPr>
            <a:lvl3pPr marL="1143000" indent="-228600">
              <a:spcBef>
                <a:spcPct val="20000"/>
              </a:spcBef>
              <a:buClr>
                <a:schemeClr val="accent1"/>
              </a:buClr>
              <a:buFont typeface="Arial" pitchFamily="34" charset="0"/>
              <a:buChar char="•"/>
              <a:defRPr sz="2000">
                <a:solidFill>
                  <a:schemeClr val="tx1"/>
                </a:solidFill>
                <a:latin typeface="Arial" pitchFamily="34" charset="0"/>
              </a:defRPr>
            </a:lvl3pPr>
            <a:lvl4pPr marL="1600200" indent="-228600">
              <a:spcBef>
                <a:spcPct val="20000"/>
              </a:spcBef>
              <a:buClr>
                <a:schemeClr val="accent1"/>
              </a:buClr>
              <a:buFont typeface="Arial" pitchFamily="34" charset="0"/>
              <a:buChar char="–"/>
              <a:defRPr>
                <a:solidFill>
                  <a:schemeClr val="tx1"/>
                </a:solidFill>
                <a:latin typeface="Arial" pitchFamily="34" charset="0"/>
              </a:defRPr>
            </a:lvl4pPr>
            <a:lvl5pPr marL="2057400" indent="-228600">
              <a:spcBef>
                <a:spcPct val="20000"/>
              </a:spcBef>
              <a:buClr>
                <a:schemeClr val="accent1"/>
              </a:buClr>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9pPr>
          </a:lstStyle>
          <a:p>
            <a:pPr algn="ctr" fontAlgn="auto">
              <a:lnSpc>
                <a:spcPct val="90000"/>
              </a:lnSpc>
              <a:spcBef>
                <a:spcPct val="0"/>
              </a:spcBef>
              <a:spcAft>
                <a:spcPts val="0"/>
              </a:spcAft>
              <a:buClrTx/>
              <a:buFontTx/>
              <a:buNone/>
            </a:pPr>
            <a:r>
              <a:rPr lang="en-US" altLang="en-US" sz="2000" dirty="0" smtClean="0">
                <a:solidFill>
                  <a:srgbClr val="004A7D"/>
                </a:solidFill>
                <a:latin typeface="+mj-lt"/>
                <a:ea typeface="+mn-ea"/>
              </a:rPr>
              <a:t>Supplier.com Itineraries </a:t>
            </a:r>
          </a:p>
        </p:txBody>
      </p:sp>
      <p:grpSp>
        <p:nvGrpSpPr>
          <p:cNvPr id="11" name="Group 10"/>
          <p:cNvGrpSpPr/>
          <p:nvPr/>
        </p:nvGrpSpPr>
        <p:grpSpPr>
          <a:xfrm>
            <a:off x="2135507" y="4026336"/>
            <a:ext cx="753434" cy="1098927"/>
            <a:chOff x="2841065" y="3514361"/>
            <a:chExt cx="1004317" cy="1098927"/>
          </a:xfrm>
        </p:grpSpPr>
        <p:sp>
          <p:nvSpPr>
            <p:cNvPr id="87" name="Freeform 86"/>
            <p:cNvSpPr>
              <a:spLocks/>
            </p:cNvSpPr>
            <p:nvPr/>
          </p:nvSpPr>
          <p:spPr bwMode="auto">
            <a:xfrm>
              <a:off x="3508301" y="3514361"/>
              <a:ext cx="337081" cy="318625"/>
            </a:xfrm>
            <a:custGeom>
              <a:avLst/>
              <a:gdLst>
                <a:gd name="T0" fmla="*/ 20 w 62"/>
                <a:gd name="T1" fmla="*/ 14 h 62"/>
                <a:gd name="T2" fmla="*/ 0 w 62"/>
                <a:gd name="T3" fmla="*/ 3 h 62"/>
                <a:gd name="T4" fmla="*/ 10 w 62"/>
                <a:gd name="T5" fmla="*/ 27 h 62"/>
                <a:gd name="T6" fmla="*/ 10 w 62"/>
                <a:gd name="T7" fmla="*/ 39 h 62"/>
                <a:gd name="T8" fmla="*/ 25 w 62"/>
                <a:gd name="T9" fmla="*/ 54 h 62"/>
                <a:gd name="T10" fmla="*/ 34 w 62"/>
                <a:gd name="T11" fmla="*/ 54 h 62"/>
                <a:gd name="T12" fmla="*/ 60 w 62"/>
                <a:gd name="T13" fmla="*/ 62 h 62"/>
                <a:gd name="T14" fmla="*/ 45 w 62"/>
                <a:gd name="T15" fmla="*/ 42 h 62"/>
                <a:gd name="T16" fmla="*/ 20 w 62"/>
                <a:gd name="T17" fmla="*/ 1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2">
                  <a:moveTo>
                    <a:pt x="20" y="14"/>
                  </a:moveTo>
                  <a:cubicBezTo>
                    <a:pt x="14" y="8"/>
                    <a:pt x="0" y="0"/>
                    <a:pt x="0" y="3"/>
                  </a:cubicBezTo>
                  <a:cubicBezTo>
                    <a:pt x="0" y="5"/>
                    <a:pt x="10" y="12"/>
                    <a:pt x="10" y="27"/>
                  </a:cubicBezTo>
                  <a:cubicBezTo>
                    <a:pt x="10" y="39"/>
                    <a:pt x="10" y="39"/>
                    <a:pt x="10" y="39"/>
                  </a:cubicBezTo>
                  <a:cubicBezTo>
                    <a:pt x="10" y="47"/>
                    <a:pt x="16" y="54"/>
                    <a:pt x="25" y="54"/>
                  </a:cubicBezTo>
                  <a:cubicBezTo>
                    <a:pt x="34" y="54"/>
                    <a:pt x="34" y="54"/>
                    <a:pt x="34" y="54"/>
                  </a:cubicBezTo>
                  <a:cubicBezTo>
                    <a:pt x="50" y="53"/>
                    <a:pt x="58" y="62"/>
                    <a:pt x="60" y="62"/>
                  </a:cubicBezTo>
                  <a:cubicBezTo>
                    <a:pt x="62" y="62"/>
                    <a:pt x="51" y="48"/>
                    <a:pt x="45" y="42"/>
                  </a:cubicBezTo>
                  <a:lnTo>
                    <a:pt x="20" y="14"/>
                  </a:lnTo>
                  <a:close/>
                </a:path>
              </a:pathLst>
            </a:custGeom>
            <a:solidFill>
              <a:srgbClr val="268CD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88" name="Freeform 87"/>
            <p:cNvSpPr>
              <a:spLocks noEditPoints="1"/>
            </p:cNvSpPr>
            <p:nvPr/>
          </p:nvSpPr>
          <p:spPr bwMode="auto">
            <a:xfrm>
              <a:off x="2841065" y="3520863"/>
              <a:ext cx="995082" cy="1092425"/>
            </a:xfrm>
            <a:custGeom>
              <a:avLst/>
              <a:gdLst>
                <a:gd name="T0" fmla="*/ 167 w 182"/>
                <a:gd name="T1" fmla="*/ 64 h 213"/>
                <a:gd name="T2" fmla="*/ 135 w 182"/>
                <a:gd name="T3" fmla="*/ 64 h 213"/>
                <a:gd name="T4" fmla="*/ 120 w 182"/>
                <a:gd name="T5" fmla="*/ 49 h 213"/>
                <a:gd name="T6" fmla="*/ 119 w 182"/>
                <a:gd name="T7" fmla="*/ 15 h 213"/>
                <a:gd name="T8" fmla="*/ 104 w 182"/>
                <a:gd name="T9" fmla="*/ 0 h 213"/>
                <a:gd name="T10" fmla="*/ 15 w 182"/>
                <a:gd name="T11" fmla="*/ 0 h 213"/>
                <a:gd name="T12" fmla="*/ 0 w 182"/>
                <a:gd name="T13" fmla="*/ 15 h 213"/>
                <a:gd name="T14" fmla="*/ 0 w 182"/>
                <a:gd name="T15" fmla="*/ 198 h 213"/>
                <a:gd name="T16" fmla="*/ 15 w 182"/>
                <a:gd name="T17" fmla="*/ 213 h 213"/>
                <a:gd name="T18" fmla="*/ 167 w 182"/>
                <a:gd name="T19" fmla="*/ 213 h 213"/>
                <a:gd name="T20" fmla="*/ 182 w 182"/>
                <a:gd name="T21" fmla="*/ 198 h 213"/>
                <a:gd name="T22" fmla="*/ 182 w 182"/>
                <a:gd name="T23" fmla="*/ 78 h 213"/>
                <a:gd name="T24" fmla="*/ 167 w 182"/>
                <a:gd name="T25" fmla="*/ 64 h 213"/>
                <a:gd name="T26" fmla="*/ 64 w 182"/>
                <a:gd name="T27" fmla="*/ 186 h 213"/>
                <a:gd name="T28" fmla="*/ 32 w 182"/>
                <a:gd name="T29" fmla="*/ 186 h 213"/>
                <a:gd name="T30" fmla="*/ 32 w 182"/>
                <a:gd name="T31" fmla="*/ 127 h 213"/>
                <a:gd name="T32" fmla="*/ 39 w 182"/>
                <a:gd name="T33" fmla="*/ 119 h 213"/>
                <a:gd name="T34" fmla="*/ 57 w 182"/>
                <a:gd name="T35" fmla="*/ 119 h 213"/>
                <a:gd name="T36" fmla="*/ 64 w 182"/>
                <a:gd name="T37" fmla="*/ 127 h 213"/>
                <a:gd name="T38" fmla="*/ 64 w 182"/>
                <a:gd name="T39" fmla="*/ 186 h 213"/>
                <a:gd name="T40" fmla="*/ 106 w 182"/>
                <a:gd name="T41" fmla="*/ 187 h 213"/>
                <a:gd name="T42" fmla="*/ 74 w 182"/>
                <a:gd name="T43" fmla="*/ 187 h 213"/>
                <a:gd name="T44" fmla="*/ 74 w 182"/>
                <a:gd name="T45" fmla="*/ 73 h 213"/>
                <a:gd name="T46" fmla="*/ 81 w 182"/>
                <a:gd name="T47" fmla="*/ 65 h 213"/>
                <a:gd name="T48" fmla="*/ 98 w 182"/>
                <a:gd name="T49" fmla="*/ 65 h 213"/>
                <a:gd name="T50" fmla="*/ 106 w 182"/>
                <a:gd name="T51" fmla="*/ 73 h 213"/>
                <a:gd name="T52" fmla="*/ 106 w 182"/>
                <a:gd name="T53" fmla="*/ 187 h 213"/>
                <a:gd name="T54" fmla="*/ 147 w 182"/>
                <a:gd name="T55" fmla="*/ 187 h 213"/>
                <a:gd name="T56" fmla="*/ 115 w 182"/>
                <a:gd name="T57" fmla="*/ 187 h 213"/>
                <a:gd name="T58" fmla="*/ 115 w 182"/>
                <a:gd name="T59" fmla="*/ 103 h 213"/>
                <a:gd name="T60" fmla="*/ 122 w 182"/>
                <a:gd name="T61" fmla="*/ 95 h 213"/>
                <a:gd name="T62" fmla="*/ 140 w 182"/>
                <a:gd name="T63" fmla="*/ 95 h 213"/>
                <a:gd name="T64" fmla="*/ 147 w 182"/>
                <a:gd name="T65" fmla="*/ 103 h 213"/>
                <a:gd name="T66" fmla="*/ 147 w 182"/>
                <a:gd name="T67" fmla="*/ 18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2" h="213">
                  <a:moveTo>
                    <a:pt x="167" y="64"/>
                  </a:moveTo>
                  <a:cubicBezTo>
                    <a:pt x="135" y="64"/>
                    <a:pt x="135" y="64"/>
                    <a:pt x="135" y="64"/>
                  </a:cubicBezTo>
                  <a:cubicBezTo>
                    <a:pt x="127" y="64"/>
                    <a:pt x="120" y="58"/>
                    <a:pt x="120" y="49"/>
                  </a:cubicBezTo>
                  <a:cubicBezTo>
                    <a:pt x="119" y="15"/>
                    <a:pt x="119" y="15"/>
                    <a:pt x="119" y="15"/>
                  </a:cubicBezTo>
                  <a:cubicBezTo>
                    <a:pt x="119" y="7"/>
                    <a:pt x="112" y="0"/>
                    <a:pt x="104" y="0"/>
                  </a:cubicBezTo>
                  <a:cubicBezTo>
                    <a:pt x="15" y="0"/>
                    <a:pt x="15" y="0"/>
                    <a:pt x="15" y="0"/>
                  </a:cubicBezTo>
                  <a:cubicBezTo>
                    <a:pt x="7" y="0"/>
                    <a:pt x="0" y="7"/>
                    <a:pt x="0" y="15"/>
                  </a:cubicBezTo>
                  <a:cubicBezTo>
                    <a:pt x="0" y="198"/>
                    <a:pt x="0" y="198"/>
                    <a:pt x="0" y="198"/>
                  </a:cubicBezTo>
                  <a:cubicBezTo>
                    <a:pt x="0" y="206"/>
                    <a:pt x="7" y="213"/>
                    <a:pt x="15" y="213"/>
                  </a:cubicBezTo>
                  <a:cubicBezTo>
                    <a:pt x="167" y="213"/>
                    <a:pt x="167" y="213"/>
                    <a:pt x="167" y="213"/>
                  </a:cubicBezTo>
                  <a:cubicBezTo>
                    <a:pt x="175" y="213"/>
                    <a:pt x="182" y="206"/>
                    <a:pt x="182" y="198"/>
                  </a:cubicBezTo>
                  <a:cubicBezTo>
                    <a:pt x="182" y="78"/>
                    <a:pt x="182" y="78"/>
                    <a:pt x="182" y="78"/>
                  </a:cubicBezTo>
                  <a:cubicBezTo>
                    <a:pt x="182" y="70"/>
                    <a:pt x="175" y="63"/>
                    <a:pt x="167" y="64"/>
                  </a:cubicBezTo>
                  <a:close/>
                  <a:moveTo>
                    <a:pt x="64" y="186"/>
                  </a:moveTo>
                  <a:cubicBezTo>
                    <a:pt x="32" y="186"/>
                    <a:pt x="32" y="186"/>
                    <a:pt x="32" y="186"/>
                  </a:cubicBezTo>
                  <a:cubicBezTo>
                    <a:pt x="32" y="127"/>
                    <a:pt x="32" y="127"/>
                    <a:pt x="32" y="127"/>
                  </a:cubicBezTo>
                  <a:cubicBezTo>
                    <a:pt x="32" y="123"/>
                    <a:pt x="35" y="119"/>
                    <a:pt x="39" y="119"/>
                  </a:cubicBezTo>
                  <a:cubicBezTo>
                    <a:pt x="57" y="119"/>
                    <a:pt x="57" y="119"/>
                    <a:pt x="57" y="119"/>
                  </a:cubicBezTo>
                  <a:cubicBezTo>
                    <a:pt x="60" y="119"/>
                    <a:pt x="64" y="123"/>
                    <a:pt x="64" y="127"/>
                  </a:cubicBezTo>
                  <a:lnTo>
                    <a:pt x="64" y="186"/>
                  </a:lnTo>
                  <a:close/>
                  <a:moveTo>
                    <a:pt x="106" y="187"/>
                  </a:moveTo>
                  <a:cubicBezTo>
                    <a:pt x="74" y="187"/>
                    <a:pt x="74" y="187"/>
                    <a:pt x="74" y="187"/>
                  </a:cubicBezTo>
                  <a:cubicBezTo>
                    <a:pt x="74" y="73"/>
                    <a:pt x="74" y="73"/>
                    <a:pt x="74" y="73"/>
                  </a:cubicBezTo>
                  <a:cubicBezTo>
                    <a:pt x="74" y="68"/>
                    <a:pt x="77" y="65"/>
                    <a:pt x="81" y="65"/>
                  </a:cubicBezTo>
                  <a:cubicBezTo>
                    <a:pt x="98" y="65"/>
                    <a:pt x="98" y="65"/>
                    <a:pt x="98" y="65"/>
                  </a:cubicBezTo>
                  <a:cubicBezTo>
                    <a:pt x="102" y="65"/>
                    <a:pt x="106" y="68"/>
                    <a:pt x="106" y="73"/>
                  </a:cubicBezTo>
                  <a:lnTo>
                    <a:pt x="106" y="187"/>
                  </a:lnTo>
                  <a:close/>
                  <a:moveTo>
                    <a:pt x="147" y="187"/>
                  </a:moveTo>
                  <a:cubicBezTo>
                    <a:pt x="115" y="187"/>
                    <a:pt x="115" y="187"/>
                    <a:pt x="115" y="187"/>
                  </a:cubicBezTo>
                  <a:cubicBezTo>
                    <a:pt x="115" y="103"/>
                    <a:pt x="115" y="103"/>
                    <a:pt x="115" y="103"/>
                  </a:cubicBezTo>
                  <a:cubicBezTo>
                    <a:pt x="115" y="98"/>
                    <a:pt x="118" y="95"/>
                    <a:pt x="122" y="95"/>
                  </a:cubicBezTo>
                  <a:cubicBezTo>
                    <a:pt x="140" y="95"/>
                    <a:pt x="140" y="95"/>
                    <a:pt x="140" y="95"/>
                  </a:cubicBezTo>
                  <a:cubicBezTo>
                    <a:pt x="144" y="95"/>
                    <a:pt x="147" y="98"/>
                    <a:pt x="147" y="103"/>
                  </a:cubicBezTo>
                  <a:lnTo>
                    <a:pt x="147" y="187"/>
                  </a:lnTo>
                  <a:close/>
                </a:path>
              </a:pathLst>
            </a:custGeom>
            <a:solidFill>
              <a:srgbClr val="268CD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22" name="Freeform 164"/>
            <p:cNvSpPr>
              <a:spLocks/>
            </p:cNvSpPr>
            <p:nvPr/>
          </p:nvSpPr>
          <p:spPr bwMode="auto">
            <a:xfrm>
              <a:off x="2915765" y="3832986"/>
              <a:ext cx="299094" cy="160569"/>
            </a:xfrm>
            <a:custGeom>
              <a:avLst/>
              <a:gdLst>
                <a:gd name="T0" fmla="*/ 325 w 362"/>
                <a:gd name="T1" fmla="*/ 45 h 213"/>
                <a:gd name="T2" fmla="*/ 223 w 362"/>
                <a:gd name="T3" fmla="*/ 93 h 213"/>
                <a:gd name="T4" fmla="*/ 105 w 362"/>
                <a:gd name="T5" fmla="*/ 19 h 213"/>
                <a:gd name="T6" fmla="*/ 75 w 362"/>
                <a:gd name="T7" fmla="*/ 45 h 213"/>
                <a:gd name="T8" fmla="*/ 145 w 362"/>
                <a:gd name="T9" fmla="*/ 129 h 213"/>
                <a:gd name="T10" fmla="*/ 80 w 362"/>
                <a:gd name="T11" fmla="*/ 159 h 213"/>
                <a:gd name="T12" fmla="*/ 0 w 362"/>
                <a:gd name="T13" fmla="*/ 114 h 213"/>
                <a:gd name="T14" fmla="*/ 50 w 362"/>
                <a:gd name="T15" fmla="*/ 198 h 213"/>
                <a:gd name="T16" fmla="*/ 82 w 362"/>
                <a:gd name="T17" fmla="*/ 207 h 213"/>
                <a:gd name="T18" fmla="*/ 344 w 362"/>
                <a:gd name="T19" fmla="*/ 85 h 213"/>
                <a:gd name="T20" fmla="*/ 357 w 362"/>
                <a:gd name="T21" fmla="*/ 55 h 213"/>
                <a:gd name="T22" fmla="*/ 325 w 362"/>
                <a:gd name="T23" fmla="*/ 45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2" h="213">
                  <a:moveTo>
                    <a:pt x="325" y="45"/>
                  </a:moveTo>
                  <a:cubicBezTo>
                    <a:pt x="223" y="93"/>
                    <a:pt x="223" y="93"/>
                    <a:pt x="223" y="93"/>
                  </a:cubicBezTo>
                  <a:cubicBezTo>
                    <a:pt x="213" y="87"/>
                    <a:pt x="131" y="36"/>
                    <a:pt x="105" y="19"/>
                  </a:cubicBezTo>
                  <a:cubicBezTo>
                    <a:pt x="76" y="0"/>
                    <a:pt x="75" y="45"/>
                    <a:pt x="75" y="45"/>
                  </a:cubicBezTo>
                  <a:cubicBezTo>
                    <a:pt x="145" y="129"/>
                    <a:pt x="145" y="129"/>
                    <a:pt x="145" y="129"/>
                  </a:cubicBezTo>
                  <a:cubicBezTo>
                    <a:pt x="80" y="159"/>
                    <a:pt x="80" y="159"/>
                    <a:pt x="80" y="159"/>
                  </a:cubicBezTo>
                  <a:cubicBezTo>
                    <a:pt x="0" y="114"/>
                    <a:pt x="0" y="114"/>
                    <a:pt x="0" y="114"/>
                  </a:cubicBezTo>
                  <a:cubicBezTo>
                    <a:pt x="50" y="198"/>
                    <a:pt x="50" y="198"/>
                    <a:pt x="50" y="198"/>
                  </a:cubicBezTo>
                  <a:cubicBezTo>
                    <a:pt x="55" y="209"/>
                    <a:pt x="69" y="213"/>
                    <a:pt x="82" y="207"/>
                  </a:cubicBezTo>
                  <a:cubicBezTo>
                    <a:pt x="344" y="85"/>
                    <a:pt x="344" y="85"/>
                    <a:pt x="344" y="85"/>
                  </a:cubicBezTo>
                  <a:cubicBezTo>
                    <a:pt x="356" y="79"/>
                    <a:pt x="362" y="66"/>
                    <a:pt x="357" y="55"/>
                  </a:cubicBezTo>
                  <a:cubicBezTo>
                    <a:pt x="352" y="43"/>
                    <a:pt x="338" y="39"/>
                    <a:pt x="325" y="45"/>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grpSp>
          <p:nvGrpSpPr>
            <p:cNvPr id="123" name="Group 122"/>
            <p:cNvGrpSpPr/>
            <p:nvPr/>
          </p:nvGrpSpPr>
          <p:grpSpPr>
            <a:xfrm>
              <a:off x="3041012" y="3574511"/>
              <a:ext cx="306627" cy="191870"/>
              <a:chOff x="8814332" y="1994183"/>
              <a:chExt cx="518581" cy="328658"/>
            </a:xfrm>
            <a:solidFill>
              <a:schemeClr val="bg1"/>
            </a:solidFill>
          </p:grpSpPr>
          <p:sp>
            <p:nvSpPr>
              <p:cNvPr id="124" name="Freeform 150"/>
              <p:cNvSpPr>
                <a:spLocks/>
              </p:cNvSpPr>
              <p:nvPr/>
            </p:nvSpPr>
            <p:spPr bwMode="auto">
              <a:xfrm>
                <a:off x="8814332" y="1994183"/>
                <a:ext cx="518581" cy="265395"/>
              </a:xfrm>
              <a:custGeom>
                <a:avLst/>
                <a:gdLst>
                  <a:gd name="T0" fmla="*/ 441 w 441"/>
                  <a:gd name="T1" fmla="*/ 223 h 226"/>
                  <a:gd name="T2" fmla="*/ 441 w 441"/>
                  <a:gd name="T3" fmla="*/ 193 h 226"/>
                  <a:gd name="T4" fmla="*/ 428 w 441"/>
                  <a:gd name="T5" fmla="*/ 193 h 226"/>
                  <a:gd name="T6" fmla="*/ 370 w 441"/>
                  <a:gd name="T7" fmla="*/ 109 h 226"/>
                  <a:gd name="T8" fmla="*/ 281 w 441"/>
                  <a:gd name="T9" fmla="*/ 20 h 226"/>
                  <a:gd name="T10" fmla="*/ 68 w 441"/>
                  <a:gd name="T11" fmla="*/ 44 h 226"/>
                  <a:gd name="T12" fmla="*/ 9 w 441"/>
                  <a:gd name="T13" fmla="*/ 118 h 226"/>
                  <a:gd name="T14" fmla="*/ 9 w 441"/>
                  <a:gd name="T15" fmla="*/ 182 h 226"/>
                  <a:gd name="T16" fmla="*/ 0 w 441"/>
                  <a:gd name="T17" fmla="*/ 182 h 226"/>
                  <a:gd name="T18" fmla="*/ 0 w 441"/>
                  <a:gd name="T19" fmla="*/ 226 h 226"/>
                  <a:gd name="T20" fmla="*/ 441 w 441"/>
                  <a:gd name="T21" fmla="*/ 22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1" h="226">
                    <a:moveTo>
                      <a:pt x="441" y="223"/>
                    </a:moveTo>
                    <a:cubicBezTo>
                      <a:pt x="441" y="193"/>
                      <a:pt x="441" y="193"/>
                      <a:pt x="441" y="193"/>
                    </a:cubicBezTo>
                    <a:cubicBezTo>
                      <a:pt x="428" y="193"/>
                      <a:pt x="428" y="193"/>
                      <a:pt x="428" y="193"/>
                    </a:cubicBezTo>
                    <a:cubicBezTo>
                      <a:pt x="428" y="193"/>
                      <a:pt x="435" y="127"/>
                      <a:pt x="370" y="109"/>
                    </a:cubicBezTo>
                    <a:cubicBezTo>
                      <a:pt x="370" y="109"/>
                      <a:pt x="333" y="105"/>
                      <a:pt x="281" y="20"/>
                    </a:cubicBezTo>
                    <a:cubicBezTo>
                      <a:pt x="281" y="20"/>
                      <a:pt x="128" y="0"/>
                      <a:pt x="68" y="44"/>
                    </a:cubicBezTo>
                    <a:cubicBezTo>
                      <a:pt x="68" y="44"/>
                      <a:pt x="18" y="73"/>
                      <a:pt x="9" y="118"/>
                    </a:cubicBezTo>
                    <a:cubicBezTo>
                      <a:pt x="9" y="182"/>
                      <a:pt x="9" y="182"/>
                      <a:pt x="9" y="182"/>
                    </a:cubicBezTo>
                    <a:cubicBezTo>
                      <a:pt x="0" y="182"/>
                      <a:pt x="0" y="182"/>
                      <a:pt x="0" y="182"/>
                    </a:cubicBezTo>
                    <a:cubicBezTo>
                      <a:pt x="0" y="226"/>
                      <a:pt x="0" y="226"/>
                      <a:pt x="0" y="226"/>
                    </a:cubicBezTo>
                    <a:lnTo>
                      <a:pt x="441"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25" name="Freeform 151"/>
              <p:cNvSpPr>
                <a:spLocks/>
              </p:cNvSpPr>
              <p:nvPr/>
            </p:nvSpPr>
            <p:spPr bwMode="auto">
              <a:xfrm>
                <a:off x="8871438" y="2028129"/>
                <a:ext cx="146623" cy="86407"/>
              </a:xfrm>
              <a:custGeom>
                <a:avLst/>
                <a:gdLst>
                  <a:gd name="T0" fmla="*/ 125 w 125"/>
                  <a:gd name="T1" fmla="*/ 74 h 74"/>
                  <a:gd name="T2" fmla="*/ 125 w 125"/>
                  <a:gd name="T3" fmla="*/ 6 h 74"/>
                  <a:gd name="T4" fmla="*/ 11 w 125"/>
                  <a:gd name="T5" fmla="*/ 74 h 74"/>
                  <a:gd name="T6" fmla="*/ 125 w 125"/>
                  <a:gd name="T7" fmla="*/ 74 h 74"/>
                </a:gdLst>
                <a:ahLst/>
                <a:cxnLst>
                  <a:cxn ang="0">
                    <a:pos x="T0" y="T1"/>
                  </a:cxn>
                  <a:cxn ang="0">
                    <a:pos x="T2" y="T3"/>
                  </a:cxn>
                  <a:cxn ang="0">
                    <a:pos x="T4" y="T5"/>
                  </a:cxn>
                  <a:cxn ang="0">
                    <a:pos x="T6" y="T7"/>
                  </a:cxn>
                </a:cxnLst>
                <a:rect l="0" t="0" r="r" b="b"/>
                <a:pathLst>
                  <a:path w="125" h="74">
                    <a:moveTo>
                      <a:pt x="125" y="74"/>
                    </a:moveTo>
                    <a:cubicBezTo>
                      <a:pt x="125" y="6"/>
                      <a:pt x="125" y="6"/>
                      <a:pt x="125" y="6"/>
                    </a:cubicBezTo>
                    <a:cubicBezTo>
                      <a:pt x="125" y="6"/>
                      <a:pt x="0" y="0"/>
                      <a:pt x="11" y="74"/>
                    </a:cubicBezTo>
                    <a:lnTo>
                      <a:pt x="125" y="74"/>
                    </a:lnTo>
                    <a:close/>
                  </a:path>
                </a:pathLst>
              </a:custGeom>
              <a:solidFill>
                <a:srgbClr val="298ED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26" name="Freeform 152"/>
              <p:cNvSpPr>
                <a:spLocks/>
              </p:cNvSpPr>
              <p:nvPr/>
            </p:nvSpPr>
            <p:spPr bwMode="auto">
              <a:xfrm>
                <a:off x="9038125" y="2034300"/>
                <a:ext cx="140449" cy="80236"/>
              </a:xfrm>
              <a:custGeom>
                <a:avLst/>
                <a:gdLst>
                  <a:gd name="T0" fmla="*/ 0 w 120"/>
                  <a:gd name="T1" fmla="*/ 1 h 69"/>
                  <a:gd name="T2" fmla="*/ 0 w 120"/>
                  <a:gd name="T3" fmla="*/ 69 h 69"/>
                  <a:gd name="T4" fmla="*/ 120 w 120"/>
                  <a:gd name="T5" fmla="*/ 69 h 69"/>
                  <a:gd name="T6" fmla="*/ 120 w 120"/>
                  <a:gd name="T7" fmla="*/ 53 h 69"/>
                  <a:gd name="T8" fmla="*/ 75 w 120"/>
                  <a:gd name="T9" fmla="*/ 0 h 69"/>
                  <a:gd name="T10" fmla="*/ 0 w 120"/>
                  <a:gd name="T11" fmla="*/ 1 h 69"/>
                </a:gdLst>
                <a:ahLst/>
                <a:cxnLst>
                  <a:cxn ang="0">
                    <a:pos x="T0" y="T1"/>
                  </a:cxn>
                  <a:cxn ang="0">
                    <a:pos x="T2" y="T3"/>
                  </a:cxn>
                  <a:cxn ang="0">
                    <a:pos x="T4" y="T5"/>
                  </a:cxn>
                  <a:cxn ang="0">
                    <a:pos x="T6" y="T7"/>
                  </a:cxn>
                  <a:cxn ang="0">
                    <a:pos x="T8" y="T9"/>
                  </a:cxn>
                  <a:cxn ang="0">
                    <a:pos x="T10" y="T11"/>
                  </a:cxn>
                </a:cxnLst>
                <a:rect l="0" t="0" r="r" b="b"/>
                <a:pathLst>
                  <a:path w="120" h="69">
                    <a:moveTo>
                      <a:pt x="0" y="1"/>
                    </a:moveTo>
                    <a:cubicBezTo>
                      <a:pt x="0" y="69"/>
                      <a:pt x="0" y="69"/>
                      <a:pt x="0" y="69"/>
                    </a:cubicBezTo>
                    <a:cubicBezTo>
                      <a:pt x="120" y="69"/>
                      <a:pt x="120" y="69"/>
                      <a:pt x="120" y="69"/>
                    </a:cubicBezTo>
                    <a:cubicBezTo>
                      <a:pt x="120" y="53"/>
                      <a:pt x="120" y="53"/>
                      <a:pt x="120" y="53"/>
                    </a:cubicBezTo>
                    <a:cubicBezTo>
                      <a:pt x="120" y="53"/>
                      <a:pt x="88" y="16"/>
                      <a:pt x="75" y="0"/>
                    </a:cubicBezTo>
                    <a:lnTo>
                      <a:pt x="0" y="1"/>
                    </a:lnTo>
                    <a:close/>
                  </a:path>
                </a:pathLst>
              </a:custGeom>
              <a:solidFill>
                <a:srgbClr val="298ED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27" name="Oval 153"/>
              <p:cNvSpPr>
                <a:spLocks noChangeArrowheads="1"/>
              </p:cNvSpPr>
              <p:nvPr/>
            </p:nvSpPr>
            <p:spPr bwMode="auto">
              <a:xfrm>
                <a:off x="9119924" y="2193228"/>
                <a:ext cx="117298" cy="117268"/>
              </a:xfrm>
              <a:prstGeom prst="ellipse">
                <a:avLst/>
              </a:prstGeom>
              <a:solidFill>
                <a:srgbClr val="298ED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28" name="Freeform 154"/>
              <p:cNvSpPr>
                <a:spLocks noEditPoints="1"/>
              </p:cNvSpPr>
              <p:nvPr/>
            </p:nvSpPr>
            <p:spPr bwMode="auto">
              <a:xfrm>
                <a:off x="9109121" y="2182428"/>
                <a:ext cx="138905" cy="140413"/>
              </a:xfrm>
              <a:custGeom>
                <a:avLst/>
                <a:gdLst>
                  <a:gd name="T0" fmla="*/ 0 w 119"/>
                  <a:gd name="T1" fmla="*/ 59 h 119"/>
                  <a:gd name="T2" fmla="*/ 60 w 119"/>
                  <a:gd name="T3" fmla="*/ 119 h 119"/>
                  <a:gd name="T4" fmla="*/ 119 w 119"/>
                  <a:gd name="T5" fmla="*/ 59 h 119"/>
                  <a:gd name="T6" fmla="*/ 60 w 119"/>
                  <a:gd name="T7" fmla="*/ 0 h 119"/>
                  <a:gd name="T8" fmla="*/ 0 w 119"/>
                  <a:gd name="T9" fmla="*/ 59 h 119"/>
                  <a:gd name="T10" fmla="*/ 19 w 119"/>
                  <a:gd name="T11" fmla="*/ 59 h 119"/>
                  <a:gd name="T12" fmla="*/ 60 w 119"/>
                  <a:gd name="T13" fmla="*/ 19 h 119"/>
                  <a:gd name="T14" fmla="*/ 100 w 119"/>
                  <a:gd name="T15" fmla="*/ 59 h 119"/>
                  <a:gd name="T16" fmla="*/ 60 w 119"/>
                  <a:gd name="T17" fmla="*/ 99 h 119"/>
                  <a:gd name="T18" fmla="*/ 19 w 119"/>
                  <a:gd name="T19"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19">
                    <a:moveTo>
                      <a:pt x="0" y="59"/>
                    </a:moveTo>
                    <a:cubicBezTo>
                      <a:pt x="0" y="92"/>
                      <a:pt x="27" y="119"/>
                      <a:pt x="60" y="119"/>
                    </a:cubicBezTo>
                    <a:cubicBezTo>
                      <a:pt x="92" y="119"/>
                      <a:pt x="119" y="92"/>
                      <a:pt x="119" y="59"/>
                    </a:cubicBezTo>
                    <a:cubicBezTo>
                      <a:pt x="119" y="26"/>
                      <a:pt x="92" y="0"/>
                      <a:pt x="60" y="0"/>
                    </a:cubicBezTo>
                    <a:cubicBezTo>
                      <a:pt x="27" y="0"/>
                      <a:pt x="0" y="26"/>
                      <a:pt x="0" y="59"/>
                    </a:cubicBezTo>
                    <a:close/>
                    <a:moveTo>
                      <a:pt x="19" y="59"/>
                    </a:moveTo>
                    <a:cubicBezTo>
                      <a:pt x="19" y="37"/>
                      <a:pt x="37" y="19"/>
                      <a:pt x="60" y="19"/>
                    </a:cubicBezTo>
                    <a:cubicBezTo>
                      <a:pt x="82" y="19"/>
                      <a:pt x="100" y="37"/>
                      <a:pt x="100" y="59"/>
                    </a:cubicBezTo>
                    <a:cubicBezTo>
                      <a:pt x="100" y="81"/>
                      <a:pt x="82" y="99"/>
                      <a:pt x="60" y="99"/>
                    </a:cubicBezTo>
                    <a:cubicBezTo>
                      <a:pt x="37" y="99"/>
                      <a:pt x="19" y="81"/>
                      <a:pt x="19"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29" name="Oval 155"/>
              <p:cNvSpPr>
                <a:spLocks noChangeArrowheads="1"/>
              </p:cNvSpPr>
              <p:nvPr/>
            </p:nvSpPr>
            <p:spPr bwMode="auto">
              <a:xfrm>
                <a:off x="8893046" y="2193228"/>
                <a:ext cx="117298" cy="117268"/>
              </a:xfrm>
              <a:prstGeom prst="ellipse">
                <a:avLst/>
              </a:prstGeom>
              <a:solidFill>
                <a:srgbClr val="298ED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30" name="Freeform 156"/>
              <p:cNvSpPr>
                <a:spLocks noEditPoints="1"/>
              </p:cNvSpPr>
              <p:nvPr/>
            </p:nvSpPr>
            <p:spPr bwMode="auto">
              <a:xfrm>
                <a:off x="8882241" y="2182428"/>
                <a:ext cx="138905" cy="140413"/>
              </a:xfrm>
              <a:custGeom>
                <a:avLst/>
                <a:gdLst>
                  <a:gd name="T0" fmla="*/ 0 w 119"/>
                  <a:gd name="T1" fmla="*/ 59 h 119"/>
                  <a:gd name="T2" fmla="*/ 59 w 119"/>
                  <a:gd name="T3" fmla="*/ 119 h 119"/>
                  <a:gd name="T4" fmla="*/ 119 w 119"/>
                  <a:gd name="T5" fmla="*/ 59 h 119"/>
                  <a:gd name="T6" fmla="*/ 59 w 119"/>
                  <a:gd name="T7" fmla="*/ 0 h 119"/>
                  <a:gd name="T8" fmla="*/ 0 w 119"/>
                  <a:gd name="T9" fmla="*/ 59 h 119"/>
                  <a:gd name="T10" fmla="*/ 19 w 119"/>
                  <a:gd name="T11" fmla="*/ 59 h 119"/>
                  <a:gd name="T12" fmla="*/ 59 w 119"/>
                  <a:gd name="T13" fmla="*/ 19 h 119"/>
                  <a:gd name="T14" fmla="*/ 99 w 119"/>
                  <a:gd name="T15" fmla="*/ 59 h 119"/>
                  <a:gd name="T16" fmla="*/ 59 w 119"/>
                  <a:gd name="T17" fmla="*/ 99 h 119"/>
                  <a:gd name="T18" fmla="*/ 19 w 119"/>
                  <a:gd name="T19"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19">
                    <a:moveTo>
                      <a:pt x="0" y="59"/>
                    </a:moveTo>
                    <a:cubicBezTo>
                      <a:pt x="0" y="92"/>
                      <a:pt x="26" y="119"/>
                      <a:pt x="59" y="119"/>
                    </a:cubicBezTo>
                    <a:cubicBezTo>
                      <a:pt x="92" y="119"/>
                      <a:pt x="119" y="92"/>
                      <a:pt x="119" y="59"/>
                    </a:cubicBezTo>
                    <a:cubicBezTo>
                      <a:pt x="119" y="26"/>
                      <a:pt x="92" y="0"/>
                      <a:pt x="59" y="0"/>
                    </a:cubicBezTo>
                    <a:cubicBezTo>
                      <a:pt x="26" y="0"/>
                      <a:pt x="0" y="26"/>
                      <a:pt x="0" y="59"/>
                    </a:cubicBezTo>
                    <a:close/>
                    <a:moveTo>
                      <a:pt x="19" y="59"/>
                    </a:moveTo>
                    <a:cubicBezTo>
                      <a:pt x="19" y="37"/>
                      <a:pt x="37" y="19"/>
                      <a:pt x="59" y="19"/>
                    </a:cubicBezTo>
                    <a:cubicBezTo>
                      <a:pt x="81" y="19"/>
                      <a:pt x="99" y="37"/>
                      <a:pt x="99" y="59"/>
                    </a:cubicBezTo>
                    <a:cubicBezTo>
                      <a:pt x="99" y="81"/>
                      <a:pt x="81" y="99"/>
                      <a:pt x="59" y="99"/>
                    </a:cubicBezTo>
                    <a:cubicBezTo>
                      <a:pt x="37" y="99"/>
                      <a:pt x="19" y="81"/>
                      <a:pt x="19" y="59"/>
                    </a:cubicBezTo>
                    <a:close/>
                  </a:path>
                </a:pathLst>
              </a:cu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31" name="Rectangle 157"/>
              <p:cNvSpPr>
                <a:spLocks noChangeArrowheads="1"/>
              </p:cNvSpPr>
              <p:nvPr/>
            </p:nvSpPr>
            <p:spPr bwMode="auto">
              <a:xfrm>
                <a:off x="9291242" y="2219460"/>
                <a:ext cx="18521" cy="21602"/>
              </a:xfrm>
              <a:prstGeom prst="rect">
                <a:avLst/>
              </a:prstGeom>
              <a:solidFill>
                <a:srgbClr val="298ED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32" name="Rectangle 158"/>
              <p:cNvSpPr>
                <a:spLocks noChangeArrowheads="1"/>
              </p:cNvSpPr>
              <p:nvPr/>
            </p:nvSpPr>
            <p:spPr bwMode="auto">
              <a:xfrm>
                <a:off x="8845200" y="2219460"/>
                <a:ext cx="16978" cy="21602"/>
              </a:xfrm>
              <a:prstGeom prst="rect">
                <a:avLst/>
              </a:prstGeom>
              <a:solidFill>
                <a:srgbClr val="298ED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grpSp>
      </p:grpSp>
      <p:sp>
        <p:nvSpPr>
          <p:cNvPr id="48" name="TextBox 47"/>
          <p:cNvSpPr txBox="1">
            <a:spLocks noChangeArrowheads="1"/>
          </p:cNvSpPr>
          <p:nvPr/>
        </p:nvSpPr>
        <p:spPr bwMode="auto">
          <a:xfrm>
            <a:off x="1170624" y="5874726"/>
            <a:ext cx="156250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accent1"/>
              </a:buClr>
              <a:buFont typeface="Arial" pitchFamily="34" charset="0"/>
              <a:buChar char="•"/>
              <a:defRPr sz="2800">
                <a:solidFill>
                  <a:schemeClr val="tx1"/>
                </a:solidFill>
                <a:latin typeface="Arial" pitchFamily="34" charset="0"/>
              </a:defRPr>
            </a:lvl1pPr>
            <a:lvl2pPr marL="742950" indent="-285750">
              <a:spcBef>
                <a:spcPct val="20000"/>
              </a:spcBef>
              <a:buClr>
                <a:schemeClr val="accent1"/>
              </a:buClr>
              <a:buFont typeface="Arial" pitchFamily="34" charset="0"/>
              <a:buChar char="–"/>
              <a:defRPr sz="2400">
                <a:solidFill>
                  <a:schemeClr val="tx1"/>
                </a:solidFill>
                <a:latin typeface="Arial" pitchFamily="34" charset="0"/>
              </a:defRPr>
            </a:lvl2pPr>
            <a:lvl3pPr marL="1143000" indent="-228600">
              <a:spcBef>
                <a:spcPct val="20000"/>
              </a:spcBef>
              <a:buClr>
                <a:schemeClr val="accent1"/>
              </a:buClr>
              <a:buFont typeface="Arial" pitchFamily="34" charset="0"/>
              <a:buChar char="•"/>
              <a:defRPr sz="2000">
                <a:solidFill>
                  <a:schemeClr val="tx1"/>
                </a:solidFill>
                <a:latin typeface="Arial" pitchFamily="34" charset="0"/>
              </a:defRPr>
            </a:lvl3pPr>
            <a:lvl4pPr marL="1600200" indent="-228600">
              <a:spcBef>
                <a:spcPct val="20000"/>
              </a:spcBef>
              <a:buClr>
                <a:schemeClr val="accent1"/>
              </a:buClr>
              <a:buFont typeface="Arial" pitchFamily="34" charset="0"/>
              <a:buChar char="–"/>
              <a:defRPr>
                <a:solidFill>
                  <a:schemeClr val="tx1"/>
                </a:solidFill>
                <a:latin typeface="Arial" pitchFamily="34" charset="0"/>
              </a:defRPr>
            </a:lvl4pPr>
            <a:lvl5pPr marL="2057400" indent="-228600">
              <a:spcBef>
                <a:spcPct val="20000"/>
              </a:spcBef>
              <a:buClr>
                <a:schemeClr val="accent1"/>
              </a:buClr>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9pPr>
          </a:lstStyle>
          <a:p>
            <a:pPr algn="ctr" fontAlgn="auto">
              <a:lnSpc>
                <a:spcPct val="90000"/>
              </a:lnSpc>
              <a:spcBef>
                <a:spcPct val="0"/>
              </a:spcBef>
              <a:spcAft>
                <a:spcPts val="0"/>
              </a:spcAft>
              <a:buClrTx/>
              <a:buFontTx/>
              <a:buNone/>
            </a:pPr>
            <a:r>
              <a:rPr lang="en-US" altLang="en-US" sz="2000" dirty="0">
                <a:solidFill>
                  <a:srgbClr val="004A7D"/>
                </a:solidFill>
                <a:latin typeface="+mj-lt"/>
                <a:ea typeface="+mn-ea"/>
              </a:rPr>
              <a:t>Web service </a:t>
            </a:r>
            <a:br>
              <a:rPr lang="en-US" altLang="en-US" sz="2000" dirty="0">
                <a:solidFill>
                  <a:srgbClr val="004A7D"/>
                </a:solidFill>
                <a:latin typeface="+mj-lt"/>
                <a:ea typeface="+mn-ea"/>
              </a:rPr>
            </a:br>
            <a:r>
              <a:rPr lang="en-US" altLang="en-US" sz="2000" dirty="0" err="1">
                <a:solidFill>
                  <a:srgbClr val="004A7D"/>
                </a:solidFill>
                <a:latin typeface="+mj-lt"/>
                <a:ea typeface="+mn-ea"/>
              </a:rPr>
              <a:t>GDS</a:t>
            </a:r>
            <a:r>
              <a:rPr lang="en-US" altLang="en-US" sz="2000" dirty="0">
                <a:solidFill>
                  <a:srgbClr val="004A7D"/>
                </a:solidFill>
                <a:latin typeface="+mj-lt"/>
                <a:ea typeface="+mn-ea"/>
              </a:rPr>
              <a:t> feeds</a:t>
            </a:r>
          </a:p>
        </p:txBody>
      </p:sp>
      <p:grpSp>
        <p:nvGrpSpPr>
          <p:cNvPr id="17" name="Group 16"/>
          <p:cNvGrpSpPr/>
          <p:nvPr/>
        </p:nvGrpSpPr>
        <p:grpSpPr>
          <a:xfrm>
            <a:off x="2684912" y="5742132"/>
            <a:ext cx="996043" cy="969434"/>
            <a:chOff x="2998056" y="5622310"/>
            <a:chExt cx="1327712" cy="969434"/>
          </a:xfrm>
        </p:grpSpPr>
        <p:grpSp>
          <p:nvGrpSpPr>
            <p:cNvPr id="59" name="Group 58"/>
            <p:cNvGrpSpPr/>
            <p:nvPr/>
          </p:nvGrpSpPr>
          <p:grpSpPr>
            <a:xfrm>
              <a:off x="2998056" y="5739464"/>
              <a:ext cx="1261391" cy="852280"/>
              <a:chOff x="7223125" y="3860800"/>
              <a:chExt cx="1236663" cy="893763"/>
            </a:xfrm>
            <a:solidFill>
              <a:srgbClr val="298ED1"/>
            </a:solidFill>
          </p:grpSpPr>
          <p:sp>
            <p:nvSpPr>
              <p:cNvPr id="60" name="Freeform 59"/>
              <p:cNvSpPr>
                <a:spLocks noEditPoints="1"/>
              </p:cNvSpPr>
              <p:nvPr/>
            </p:nvSpPr>
            <p:spPr bwMode="auto">
              <a:xfrm>
                <a:off x="7304088" y="3860800"/>
                <a:ext cx="1073150" cy="763588"/>
              </a:xfrm>
              <a:custGeom>
                <a:avLst/>
                <a:gdLst>
                  <a:gd name="T0" fmla="*/ 1280 w 1350"/>
                  <a:gd name="T1" fmla="*/ 0 h 960"/>
                  <a:gd name="T2" fmla="*/ 70 w 1350"/>
                  <a:gd name="T3" fmla="*/ 0 h 960"/>
                  <a:gd name="T4" fmla="*/ 0 w 1350"/>
                  <a:gd name="T5" fmla="*/ 70 h 960"/>
                  <a:gd name="T6" fmla="*/ 0 w 1350"/>
                  <a:gd name="T7" fmla="*/ 890 h 960"/>
                  <a:gd name="T8" fmla="*/ 70 w 1350"/>
                  <a:gd name="T9" fmla="*/ 960 h 960"/>
                  <a:gd name="T10" fmla="*/ 1280 w 1350"/>
                  <a:gd name="T11" fmla="*/ 960 h 960"/>
                  <a:gd name="T12" fmla="*/ 1350 w 1350"/>
                  <a:gd name="T13" fmla="*/ 890 h 960"/>
                  <a:gd name="T14" fmla="*/ 1350 w 1350"/>
                  <a:gd name="T15" fmla="*/ 70 h 960"/>
                  <a:gd name="T16" fmla="*/ 1280 w 1350"/>
                  <a:gd name="T17" fmla="*/ 0 h 960"/>
                  <a:gd name="T18" fmla="*/ 675 w 1350"/>
                  <a:gd name="T19" fmla="*/ 28 h 960"/>
                  <a:gd name="T20" fmla="*/ 711 w 1350"/>
                  <a:gd name="T21" fmla="*/ 64 h 960"/>
                  <a:gd name="T22" fmla="*/ 675 w 1350"/>
                  <a:gd name="T23" fmla="*/ 100 h 960"/>
                  <a:gd name="T24" fmla="*/ 640 w 1350"/>
                  <a:gd name="T25" fmla="*/ 64 h 960"/>
                  <a:gd name="T26" fmla="*/ 675 w 1350"/>
                  <a:gd name="T27" fmla="*/ 28 h 960"/>
                  <a:gd name="T28" fmla="*/ 1247 w 1350"/>
                  <a:gd name="T29" fmla="*/ 850 h 960"/>
                  <a:gd name="T30" fmla="*/ 104 w 1350"/>
                  <a:gd name="T31" fmla="*/ 850 h 960"/>
                  <a:gd name="T32" fmla="*/ 104 w 1350"/>
                  <a:gd name="T33" fmla="*/ 133 h 960"/>
                  <a:gd name="T34" fmla="*/ 1247 w 1350"/>
                  <a:gd name="T35" fmla="*/ 133 h 960"/>
                  <a:gd name="T36" fmla="*/ 1247 w 1350"/>
                  <a:gd name="T37" fmla="*/ 85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50" h="960">
                    <a:moveTo>
                      <a:pt x="1280" y="0"/>
                    </a:moveTo>
                    <a:cubicBezTo>
                      <a:pt x="70" y="0"/>
                      <a:pt x="70" y="0"/>
                      <a:pt x="70" y="0"/>
                    </a:cubicBezTo>
                    <a:cubicBezTo>
                      <a:pt x="32" y="0"/>
                      <a:pt x="0" y="31"/>
                      <a:pt x="0" y="70"/>
                    </a:cubicBezTo>
                    <a:cubicBezTo>
                      <a:pt x="0" y="890"/>
                      <a:pt x="0" y="890"/>
                      <a:pt x="0" y="890"/>
                    </a:cubicBezTo>
                    <a:cubicBezTo>
                      <a:pt x="0" y="929"/>
                      <a:pt x="32" y="960"/>
                      <a:pt x="70" y="960"/>
                    </a:cubicBezTo>
                    <a:cubicBezTo>
                      <a:pt x="1280" y="960"/>
                      <a:pt x="1280" y="960"/>
                      <a:pt x="1280" y="960"/>
                    </a:cubicBezTo>
                    <a:cubicBezTo>
                      <a:pt x="1319" y="960"/>
                      <a:pt x="1350" y="929"/>
                      <a:pt x="1350" y="890"/>
                    </a:cubicBezTo>
                    <a:cubicBezTo>
                      <a:pt x="1350" y="70"/>
                      <a:pt x="1350" y="70"/>
                      <a:pt x="1350" y="70"/>
                    </a:cubicBezTo>
                    <a:cubicBezTo>
                      <a:pt x="1350" y="31"/>
                      <a:pt x="1319" y="0"/>
                      <a:pt x="1280" y="0"/>
                    </a:cubicBezTo>
                    <a:close/>
                    <a:moveTo>
                      <a:pt x="675" y="28"/>
                    </a:moveTo>
                    <a:cubicBezTo>
                      <a:pt x="695" y="28"/>
                      <a:pt x="711" y="44"/>
                      <a:pt x="711" y="64"/>
                    </a:cubicBezTo>
                    <a:cubicBezTo>
                      <a:pt x="711" y="84"/>
                      <a:pt x="695" y="100"/>
                      <a:pt x="675" y="100"/>
                    </a:cubicBezTo>
                    <a:cubicBezTo>
                      <a:pt x="656" y="100"/>
                      <a:pt x="640" y="84"/>
                      <a:pt x="640" y="64"/>
                    </a:cubicBezTo>
                    <a:cubicBezTo>
                      <a:pt x="640" y="44"/>
                      <a:pt x="656" y="28"/>
                      <a:pt x="675" y="28"/>
                    </a:cubicBezTo>
                    <a:close/>
                    <a:moveTo>
                      <a:pt x="1247" y="850"/>
                    </a:moveTo>
                    <a:cubicBezTo>
                      <a:pt x="104" y="850"/>
                      <a:pt x="104" y="850"/>
                      <a:pt x="104" y="850"/>
                    </a:cubicBezTo>
                    <a:cubicBezTo>
                      <a:pt x="104" y="133"/>
                      <a:pt x="104" y="133"/>
                      <a:pt x="104" y="133"/>
                    </a:cubicBezTo>
                    <a:cubicBezTo>
                      <a:pt x="1247" y="133"/>
                      <a:pt x="1247" y="133"/>
                      <a:pt x="1247" y="133"/>
                    </a:cubicBezTo>
                    <a:lnTo>
                      <a:pt x="1247" y="850"/>
                    </a:lnTo>
                    <a:close/>
                  </a:path>
                </a:pathLst>
              </a:cu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61" name="Freeform 60"/>
              <p:cNvSpPr>
                <a:spLocks noEditPoints="1"/>
              </p:cNvSpPr>
              <p:nvPr/>
            </p:nvSpPr>
            <p:spPr bwMode="auto">
              <a:xfrm>
                <a:off x="7223125" y="4660900"/>
                <a:ext cx="1236663" cy="93663"/>
              </a:xfrm>
              <a:custGeom>
                <a:avLst/>
                <a:gdLst>
                  <a:gd name="T0" fmla="*/ 0 w 1556"/>
                  <a:gd name="T1" fmla="*/ 0 h 117"/>
                  <a:gd name="T2" fmla="*/ 0 w 1556"/>
                  <a:gd name="T3" fmla="*/ 40 h 117"/>
                  <a:gd name="T4" fmla="*/ 77 w 1556"/>
                  <a:gd name="T5" fmla="*/ 117 h 117"/>
                  <a:gd name="T6" fmla="*/ 1479 w 1556"/>
                  <a:gd name="T7" fmla="*/ 117 h 117"/>
                  <a:gd name="T8" fmla="*/ 1556 w 1556"/>
                  <a:gd name="T9" fmla="*/ 40 h 117"/>
                  <a:gd name="T10" fmla="*/ 1556 w 1556"/>
                  <a:gd name="T11" fmla="*/ 0 h 117"/>
                  <a:gd name="T12" fmla="*/ 0 w 1556"/>
                  <a:gd name="T13" fmla="*/ 0 h 117"/>
                  <a:gd name="T14" fmla="*/ 920 w 1556"/>
                  <a:gd name="T15" fmla="*/ 76 h 117"/>
                  <a:gd name="T16" fmla="*/ 919 w 1556"/>
                  <a:gd name="T17" fmla="*/ 76 h 117"/>
                  <a:gd name="T18" fmla="*/ 919 w 1556"/>
                  <a:gd name="T19" fmla="*/ 78 h 117"/>
                  <a:gd name="T20" fmla="*/ 635 w 1556"/>
                  <a:gd name="T21" fmla="*/ 78 h 117"/>
                  <a:gd name="T22" fmla="*/ 635 w 1556"/>
                  <a:gd name="T23" fmla="*/ 42 h 117"/>
                  <a:gd name="T24" fmla="*/ 636 w 1556"/>
                  <a:gd name="T25" fmla="*/ 42 h 117"/>
                  <a:gd name="T26" fmla="*/ 636 w 1556"/>
                  <a:gd name="T27" fmla="*/ 41 h 117"/>
                  <a:gd name="T28" fmla="*/ 920 w 1556"/>
                  <a:gd name="T29" fmla="*/ 41 h 117"/>
                  <a:gd name="T30" fmla="*/ 920 w 1556"/>
                  <a:gd name="T31"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6" h="117">
                    <a:moveTo>
                      <a:pt x="0" y="0"/>
                    </a:moveTo>
                    <a:cubicBezTo>
                      <a:pt x="0" y="40"/>
                      <a:pt x="0" y="40"/>
                      <a:pt x="0" y="40"/>
                    </a:cubicBezTo>
                    <a:cubicBezTo>
                      <a:pt x="0" y="83"/>
                      <a:pt x="35" y="117"/>
                      <a:pt x="77" y="117"/>
                    </a:cubicBezTo>
                    <a:cubicBezTo>
                      <a:pt x="1479" y="117"/>
                      <a:pt x="1479" y="117"/>
                      <a:pt x="1479" y="117"/>
                    </a:cubicBezTo>
                    <a:cubicBezTo>
                      <a:pt x="1522" y="117"/>
                      <a:pt x="1556" y="83"/>
                      <a:pt x="1556" y="40"/>
                    </a:cubicBezTo>
                    <a:cubicBezTo>
                      <a:pt x="1556" y="0"/>
                      <a:pt x="1556" y="0"/>
                      <a:pt x="1556" y="0"/>
                    </a:cubicBezTo>
                    <a:lnTo>
                      <a:pt x="0" y="0"/>
                    </a:lnTo>
                    <a:close/>
                    <a:moveTo>
                      <a:pt x="920" y="76"/>
                    </a:moveTo>
                    <a:cubicBezTo>
                      <a:pt x="919" y="76"/>
                      <a:pt x="919" y="76"/>
                      <a:pt x="919" y="76"/>
                    </a:cubicBezTo>
                    <a:cubicBezTo>
                      <a:pt x="919" y="78"/>
                      <a:pt x="919" y="78"/>
                      <a:pt x="919" y="78"/>
                    </a:cubicBezTo>
                    <a:cubicBezTo>
                      <a:pt x="635" y="78"/>
                      <a:pt x="635" y="78"/>
                      <a:pt x="635" y="78"/>
                    </a:cubicBezTo>
                    <a:cubicBezTo>
                      <a:pt x="635" y="42"/>
                      <a:pt x="635" y="42"/>
                      <a:pt x="635" y="42"/>
                    </a:cubicBezTo>
                    <a:cubicBezTo>
                      <a:pt x="636" y="42"/>
                      <a:pt x="636" y="42"/>
                      <a:pt x="636" y="42"/>
                    </a:cubicBezTo>
                    <a:cubicBezTo>
                      <a:pt x="636" y="41"/>
                      <a:pt x="636" y="41"/>
                      <a:pt x="636" y="41"/>
                    </a:cubicBezTo>
                    <a:cubicBezTo>
                      <a:pt x="920" y="41"/>
                      <a:pt x="920" y="41"/>
                      <a:pt x="920" y="41"/>
                    </a:cubicBezTo>
                    <a:lnTo>
                      <a:pt x="920" y="76"/>
                    </a:lnTo>
                    <a:close/>
                  </a:path>
                </a:pathLst>
              </a:cu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grpSp>
        <p:sp>
          <p:nvSpPr>
            <p:cNvPr id="121" name="Freeform 146"/>
            <p:cNvSpPr>
              <a:spLocks/>
            </p:cNvSpPr>
            <p:nvPr/>
          </p:nvSpPr>
          <p:spPr bwMode="auto">
            <a:xfrm rot="16200000" flipH="1" flipV="1">
              <a:off x="3960492" y="5585377"/>
              <a:ext cx="328343" cy="402209"/>
            </a:xfrm>
            <a:custGeom>
              <a:avLst/>
              <a:gdLst>
                <a:gd name="T0" fmla="*/ 158 w 208"/>
                <a:gd name="T1" fmla="*/ 5 h 208"/>
                <a:gd name="T2" fmla="*/ 79 w 208"/>
                <a:gd name="T3" fmla="*/ 3 h 208"/>
                <a:gd name="T4" fmla="*/ 0 w 208"/>
                <a:gd name="T5" fmla="*/ 0 h 208"/>
                <a:gd name="T6" fmla="*/ 3 w 208"/>
                <a:gd name="T7" fmla="*/ 79 h 208"/>
                <a:gd name="T8" fmla="*/ 5 w 208"/>
                <a:gd name="T9" fmla="*/ 157 h 208"/>
                <a:gd name="T10" fmla="*/ 42 w 208"/>
                <a:gd name="T11" fmla="*/ 120 h 208"/>
                <a:gd name="T12" fmla="*/ 129 w 208"/>
                <a:gd name="T13" fmla="*/ 208 h 208"/>
                <a:gd name="T14" fmla="*/ 208 w 208"/>
                <a:gd name="T15" fmla="*/ 129 h 208"/>
                <a:gd name="T16" fmla="*/ 120 w 208"/>
                <a:gd name="T17" fmla="*/ 42 h 208"/>
                <a:gd name="T18" fmla="*/ 158 w 208"/>
                <a:gd name="T19" fmla="*/ 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08">
                  <a:moveTo>
                    <a:pt x="158" y="5"/>
                  </a:moveTo>
                  <a:lnTo>
                    <a:pt x="79" y="3"/>
                  </a:lnTo>
                  <a:lnTo>
                    <a:pt x="0" y="0"/>
                  </a:lnTo>
                  <a:lnTo>
                    <a:pt x="3" y="79"/>
                  </a:lnTo>
                  <a:lnTo>
                    <a:pt x="5" y="157"/>
                  </a:lnTo>
                  <a:lnTo>
                    <a:pt x="42" y="120"/>
                  </a:lnTo>
                  <a:lnTo>
                    <a:pt x="129" y="208"/>
                  </a:lnTo>
                  <a:lnTo>
                    <a:pt x="208" y="129"/>
                  </a:lnTo>
                  <a:lnTo>
                    <a:pt x="120" y="42"/>
                  </a:lnTo>
                  <a:lnTo>
                    <a:pt x="158" y="5"/>
                  </a:lnTo>
                  <a:close/>
                </a:path>
              </a:pathLst>
            </a:custGeom>
            <a:solidFill>
              <a:srgbClr val="268CD1"/>
            </a:solidFill>
            <a:ln w="158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33" name="Rectangle 132"/>
            <p:cNvSpPr>
              <a:spLocks noChangeArrowheads="1"/>
            </p:cNvSpPr>
            <p:nvPr/>
          </p:nvSpPr>
          <p:spPr bwMode="auto">
            <a:xfrm>
              <a:off x="3347639" y="6233741"/>
              <a:ext cx="562223" cy="54915"/>
            </a:xfrm>
            <a:prstGeom prst="rect">
              <a:avLst/>
            </a:prstGeom>
            <a:solidFill>
              <a:srgbClr val="268CD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34" name="Rectangle 133"/>
            <p:cNvSpPr>
              <a:spLocks noChangeArrowheads="1"/>
            </p:cNvSpPr>
            <p:nvPr/>
          </p:nvSpPr>
          <p:spPr bwMode="auto">
            <a:xfrm>
              <a:off x="3347639" y="6087300"/>
              <a:ext cx="562223" cy="59492"/>
            </a:xfrm>
            <a:prstGeom prst="rect">
              <a:avLst/>
            </a:prstGeom>
            <a:solidFill>
              <a:srgbClr val="268CD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35" name="Rectangle 134"/>
            <p:cNvSpPr>
              <a:spLocks noChangeArrowheads="1"/>
            </p:cNvSpPr>
            <p:nvPr/>
          </p:nvSpPr>
          <p:spPr bwMode="auto">
            <a:xfrm>
              <a:off x="3347639" y="5943146"/>
              <a:ext cx="562223" cy="59492"/>
            </a:xfrm>
            <a:prstGeom prst="rect">
              <a:avLst/>
            </a:prstGeom>
            <a:solidFill>
              <a:srgbClr val="268CD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grpSp>
      <p:sp>
        <p:nvSpPr>
          <p:cNvPr id="62" name="Title 1"/>
          <p:cNvSpPr>
            <a:spLocks noGrp="1"/>
          </p:cNvSpPr>
          <p:nvPr>
            <p:ph type="title"/>
          </p:nvPr>
        </p:nvSpPr>
        <p:spPr>
          <a:xfrm>
            <a:off x="480185" y="521307"/>
            <a:ext cx="8183725" cy="615553"/>
          </a:xfrm>
        </p:spPr>
        <p:txBody>
          <a:bodyPr/>
          <a:lstStyle/>
          <a:p>
            <a:pPr>
              <a:lnSpc>
                <a:spcPct val="90000"/>
              </a:lnSpc>
            </a:pPr>
            <a:r>
              <a:rPr lang="en-US" altLang="en-US" sz="3600" dirty="0">
                <a:solidFill>
                  <a:schemeClr val="bg1"/>
                </a:solidFill>
              </a:rPr>
              <a:t>Disparate Process = Disparate Data </a:t>
            </a:r>
            <a:endParaRPr lang="en-US" altLang="en-US" sz="3600" dirty="0" smtClean="0">
              <a:solidFill>
                <a:schemeClr val="bg1"/>
              </a:solidFill>
            </a:endParaRPr>
          </a:p>
        </p:txBody>
      </p:sp>
      <p:sp>
        <p:nvSpPr>
          <p:cNvPr id="69" name="TextBox 68"/>
          <p:cNvSpPr txBox="1">
            <a:spLocks noChangeArrowheads="1"/>
          </p:cNvSpPr>
          <p:nvPr/>
        </p:nvSpPr>
        <p:spPr bwMode="auto">
          <a:xfrm>
            <a:off x="3729355" y="1879140"/>
            <a:ext cx="11636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accent1"/>
              </a:buClr>
              <a:buFont typeface="Arial" pitchFamily="34" charset="0"/>
              <a:buChar char="•"/>
              <a:defRPr sz="2800">
                <a:solidFill>
                  <a:schemeClr val="tx1"/>
                </a:solidFill>
                <a:latin typeface="Arial" pitchFamily="34" charset="0"/>
              </a:defRPr>
            </a:lvl1pPr>
            <a:lvl2pPr marL="742950" indent="-285750">
              <a:spcBef>
                <a:spcPct val="20000"/>
              </a:spcBef>
              <a:buClr>
                <a:schemeClr val="accent1"/>
              </a:buClr>
              <a:buFont typeface="Arial" pitchFamily="34" charset="0"/>
              <a:buChar char="–"/>
              <a:defRPr sz="2400">
                <a:solidFill>
                  <a:schemeClr val="tx1"/>
                </a:solidFill>
                <a:latin typeface="Arial" pitchFamily="34" charset="0"/>
              </a:defRPr>
            </a:lvl2pPr>
            <a:lvl3pPr marL="1143000" indent="-228600">
              <a:spcBef>
                <a:spcPct val="20000"/>
              </a:spcBef>
              <a:buClr>
                <a:schemeClr val="accent1"/>
              </a:buClr>
              <a:buFont typeface="Arial" pitchFamily="34" charset="0"/>
              <a:buChar char="•"/>
              <a:defRPr sz="2000">
                <a:solidFill>
                  <a:schemeClr val="tx1"/>
                </a:solidFill>
                <a:latin typeface="Arial" pitchFamily="34" charset="0"/>
              </a:defRPr>
            </a:lvl3pPr>
            <a:lvl4pPr marL="1600200" indent="-228600">
              <a:spcBef>
                <a:spcPct val="20000"/>
              </a:spcBef>
              <a:buClr>
                <a:schemeClr val="accent1"/>
              </a:buClr>
              <a:buFont typeface="Arial" pitchFamily="34" charset="0"/>
              <a:buChar char="–"/>
              <a:defRPr>
                <a:solidFill>
                  <a:schemeClr val="tx1"/>
                </a:solidFill>
                <a:latin typeface="Arial" pitchFamily="34" charset="0"/>
              </a:defRPr>
            </a:lvl4pPr>
            <a:lvl5pPr marL="2057400" indent="-228600">
              <a:spcBef>
                <a:spcPct val="20000"/>
              </a:spcBef>
              <a:buClr>
                <a:schemeClr val="accent1"/>
              </a:buClr>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9pPr>
          </a:lstStyle>
          <a:p>
            <a:pPr algn="ctr" fontAlgn="auto">
              <a:lnSpc>
                <a:spcPct val="90000"/>
              </a:lnSpc>
              <a:spcBef>
                <a:spcPct val="0"/>
              </a:spcBef>
              <a:spcAft>
                <a:spcPts val="0"/>
              </a:spcAft>
              <a:buClrTx/>
              <a:buFontTx/>
              <a:buNone/>
            </a:pPr>
            <a:r>
              <a:rPr lang="en-US" altLang="en-US" sz="2000" dirty="0" smtClean="0">
                <a:solidFill>
                  <a:srgbClr val="004A7D"/>
                </a:solidFill>
                <a:latin typeface="+mj-lt"/>
                <a:ea typeface="+mn-ea"/>
              </a:rPr>
              <a:t>Mobile Check-ins</a:t>
            </a:r>
            <a:endParaRPr lang="en-US" altLang="en-US" sz="2000" dirty="0">
              <a:solidFill>
                <a:srgbClr val="004A7D"/>
              </a:solidFill>
              <a:latin typeface="+mj-lt"/>
              <a:ea typeface="+mn-ea"/>
            </a:endParaRPr>
          </a:p>
        </p:txBody>
      </p:sp>
      <p:grpSp>
        <p:nvGrpSpPr>
          <p:cNvPr id="70" name="Group 69"/>
          <p:cNvGrpSpPr/>
          <p:nvPr/>
        </p:nvGrpSpPr>
        <p:grpSpPr>
          <a:xfrm>
            <a:off x="4892979" y="1610948"/>
            <a:ext cx="522764" cy="1105174"/>
            <a:chOff x="9632156" y="3530601"/>
            <a:chExt cx="303213" cy="492125"/>
          </a:xfrm>
          <a:solidFill>
            <a:srgbClr val="0078C9"/>
          </a:solidFill>
        </p:grpSpPr>
        <p:sp>
          <p:nvSpPr>
            <p:cNvPr id="71" name="Freeform 377"/>
            <p:cNvSpPr>
              <a:spLocks noEditPoints="1"/>
            </p:cNvSpPr>
            <p:nvPr/>
          </p:nvSpPr>
          <p:spPr bwMode="auto">
            <a:xfrm>
              <a:off x="9632156" y="3530601"/>
              <a:ext cx="303213" cy="492125"/>
            </a:xfrm>
            <a:custGeom>
              <a:avLst/>
              <a:gdLst>
                <a:gd name="T0" fmla="*/ 221 w 251"/>
                <a:gd name="T1" fmla="*/ 0 h 407"/>
                <a:gd name="T2" fmla="*/ 30 w 251"/>
                <a:gd name="T3" fmla="*/ 0 h 407"/>
                <a:gd name="T4" fmla="*/ 0 w 251"/>
                <a:gd name="T5" fmla="*/ 32 h 407"/>
                <a:gd name="T6" fmla="*/ 0 w 251"/>
                <a:gd name="T7" fmla="*/ 375 h 407"/>
                <a:gd name="T8" fmla="*/ 30 w 251"/>
                <a:gd name="T9" fmla="*/ 407 h 407"/>
                <a:gd name="T10" fmla="*/ 221 w 251"/>
                <a:gd name="T11" fmla="*/ 407 h 407"/>
                <a:gd name="T12" fmla="*/ 251 w 251"/>
                <a:gd name="T13" fmla="*/ 375 h 407"/>
                <a:gd name="T14" fmla="*/ 251 w 251"/>
                <a:gd name="T15" fmla="*/ 32 h 407"/>
                <a:gd name="T16" fmla="*/ 221 w 251"/>
                <a:gd name="T17" fmla="*/ 0 h 407"/>
                <a:gd name="T18" fmla="*/ 99 w 251"/>
                <a:gd name="T19" fmla="*/ 385 h 407"/>
                <a:gd name="T20" fmla="*/ 91 w 251"/>
                <a:gd name="T21" fmla="*/ 393 h 407"/>
                <a:gd name="T22" fmla="*/ 83 w 251"/>
                <a:gd name="T23" fmla="*/ 385 h 407"/>
                <a:gd name="T24" fmla="*/ 83 w 251"/>
                <a:gd name="T25" fmla="*/ 382 h 407"/>
                <a:gd name="T26" fmla="*/ 91 w 251"/>
                <a:gd name="T27" fmla="*/ 374 h 407"/>
                <a:gd name="T28" fmla="*/ 99 w 251"/>
                <a:gd name="T29" fmla="*/ 382 h 407"/>
                <a:gd name="T30" fmla="*/ 99 w 251"/>
                <a:gd name="T31" fmla="*/ 385 h 407"/>
                <a:gd name="T32" fmla="*/ 126 w 251"/>
                <a:gd name="T33" fmla="*/ 399 h 407"/>
                <a:gd name="T34" fmla="*/ 125 w 251"/>
                <a:gd name="T35" fmla="*/ 399 h 407"/>
                <a:gd name="T36" fmla="*/ 110 w 251"/>
                <a:gd name="T37" fmla="*/ 385 h 407"/>
                <a:gd name="T38" fmla="*/ 125 w 251"/>
                <a:gd name="T39" fmla="*/ 370 h 407"/>
                <a:gd name="T40" fmla="*/ 126 w 251"/>
                <a:gd name="T41" fmla="*/ 370 h 407"/>
                <a:gd name="T42" fmla="*/ 141 w 251"/>
                <a:gd name="T43" fmla="*/ 385 h 407"/>
                <a:gd name="T44" fmla="*/ 126 w 251"/>
                <a:gd name="T45" fmla="*/ 399 h 407"/>
                <a:gd name="T46" fmla="*/ 166 w 251"/>
                <a:gd name="T47" fmla="*/ 387 h 407"/>
                <a:gd name="T48" fmla="*/ 158 w 251"/>
                <a:gd name="T49" fmla="*/ 395 h 407"/>
                <a:gd name="T50" fmla="*/ 150 w 251"/>
                <a:gd name="T51" fmla="*/ 387 h 407"/>
                <a:gd name="T52" fmla="*/ 150 w 251"/>
                <a:gd name="T53" fmla="*/ 383 h 407"/>
                <a:gd name="T54" fmla="*/ 158 w 251"/>
                <a:gd name="T55" fmla="*/ 375 h 407"/>
                <a:gd name="T56" fmla="*/ 166 w 251"/>
                <a:gd name="T57" fmla="*/ 383 h 407"/>
                <a:gd name="T58" fmla="*/ 166 w 251"/>
                <a:gd name="T59" fmla="*/ 387 h 407"/>
                <a:gd name="T60" fmla="*/ 220 w 251"/>
                <a:gd name="T61" fmla="*/ 360 h 407"/>
                <a:gd name="T62" fmla="*/ 31 w 251"/>
                <a:gd name="T63" fmla="*/ 360 h 407"/>
                <a:gd name="T64" fmla="*/ 31 w 251"/>
                <a:gd name="T65" fmla="*/ 47 h 407"/>
                <a:gd name="T66" fmla="*/ 220 w 251"/>
                <a:gd name="T67" fmla="*/ 47 h 407"/>
                <a:gd name="T68" fmla="*/ 220 w 251"/>
                <a:gd name="T69" fmla="*/ 36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1" h="407">
                  <a:moveTo>
                    <a:pt x="221" y="0"/>
                  </a:moveTo>
                  <a:cubicBezTo>
                    <a:pt x="30" y="0"/>
                    <a:pt x="30" y="0"/>
                    <a:pt x="30" y="0"/>
                  </a:cubicBezTo>
                  <a:cubicBezTo>
                    <a:pt x="13" y="0"/>
                    <a:pt x="0" y="14"/>
                    <a:pt x="0" y="32"/>
                  </a:cubicBezTo>
                  <a:cubicBezTo>
                    <a:pt x="0" y="375"/>
                    <a:pt x="0" y="375"/>
                    <a:pt x="0" y="375"/>
                  </a:cubicBezTo>
                  <a:cubicBezTo>
                    <a:pt x="0" y="393"/>
                    <a:pt x="13" y="407"/>
                    <a:pt x="30" y="407"/>
                  </a:cubicBezTo>
                  <a:cubicBezTo>
                    <a:pt x="221" y="407"/>
                    <a:pt x="221" y="407"/>
                    <a:pt x="221" y="407"/>
                  </a:cubicBezTo>
                  <a:cubicBezTo>
                    <a:pt x="238" y="407"/>
                    <a:pt x="251" y="393"/>
                    <a:pt x="251" y="375"/>
                  </a:cubicBezTo>
                  <a:cubicBezTo>
                    <a:pt x="251" y="32"/>
                    <a:pt x="251" y="32"/>
                    <a:pt x="251" y="32"/>
                  </a:cubicBezTo>
                  <a:cubicBezTo>
                    <a:pt x="251" y="14"/>
                    <a:pt x="238" y="0"/>
                    <a:pt x="221" y="0"/>
                  </a:cubicBezTo>
                  <a:close/>
                  <a:moveTo>
                    <a:pt x="99" y="385"/>
                  </a:moveTo>
                  <a:cubicBezTo>
                    <a:pt x="99" y="390"/>
                    <a:pt x="96" y="393"/>
                    <a:pt x="91" y="393"/>
                  </a:cubicBezTo>
                  <a:cubicBezTo>
                    <a:pt x="87" y="393"/>
                    <a:pt x="83" y="390"/>
                    <a:pt x="83" y="385"/>
                  </a:cubicBezTo>
                  <a:cubicBezTo>
                    <a:pt x="83" y="382"/>
                    <a:pt x="83" y="382"/>
                    <a:pt x="83" y="382"/>
                  </a:cubicBezTo>
                  <a:cubicBezTo>
                    <a:pt x="83" y="377"/>
                    <a:pt x="87" y="374"/>
                    <a:pt x="91" y="374"/>
                  </a:cubicBezTo>
                  <a:cubicBezTo>
                    <a:pt x="96" y="374"/>
                    <a:pt x="99" y="377"/>
                    <a:pt x="99" y="382"/>
                  </a:cubicBezTo>
                  <a:lnTo>
                    <a:pt x="99" y="385"/>
                  </a:lnTo>
                  <a:close/>
                  <a:moveTo>
                    <a:pt x="126" y="399"/>
                  </a:moveTo>
                  <a:cubicBezTo>
                    <a:pt x="125" y="399"/>
                    <a:pt x="125" y="399"/>
                    <a:pt x="125" y="399"/>
                  </a:cubicBezTo>
                  <a:cubicBezTo>
                    <a:pt x="117" y="399"/>
                    <a:pt x="110" y="393"/>
                    <a:pt x="110" y="385"/>
                  </a:cubicBezTo>
                  <a:cubicBezTo>
                    <a:pt x="110" y="377"/>
                    <a:pt x="117" y="370"/>
                    <a:pt x="125" y="370"/>
                  </a:cubicBezTo>
                  <a:cubicBezTo>
                    <a:pt x="126" y="370"/>
                    <a:pt x="126" y="370"/>
                    <a:pt x="126" y="370"/>
                  </a:cubicBezTo>
                  <a:cubicBezTo>
                    <a:pt x="134" y="370"/>
                    <a:pt x="141" y="377"/>
                    <a:pt x="141" y="385"/>
                  </a:cubicBezTo>
                  <a:cubicBezTo>
                    <a:pt x="141" y="393"/>
                    <a:pt x="134" y="399"/>
                    <a:pt x="126" y="399"/>
                  </a:cubicBezTo>
                  <a:close/>
                  <a:moveTo>
                    <a:pt x="166" y="387"/>
                  </a:moveTo>
                  <a:cubicBezTo>
                    <a:pt x="166" y="391"/>
                    <a:pt x="162" y="395"/>
                    <a:pt x="158" y="395"/>
                  </a:cubicBezTo>
                  <a:cubicBezTo>
                    <a:pt x="153" y="395"/>
                    <a:pt x="150" y="391"/>
                    <a:pt x="150" y="387"/>
                  </a:cubicBezTo>
                  <a:cubicBezTo>
                    <a:pt x="150" y="383"/>
                    <a:pt x="150" y="383"/>
                    <a:pt x="150" y="383"/>
                  </a:cubicBezTo>
                  <a:cubicBezTo>
                    <a:pt x="150" y="379"/>
                    <a:pt x="153" y="375"/>
                    <a:pt x="158" y="375"/>
                  </a:cubicBezTo>
                  <a:cubicBezTo>
                    <a:pt x="162" y="375"/>
                    <a:pt x="166" y="379"/>
                    <a:pt x="166" y="383"/>
                  </a:cubicBezTo>
                  <a:lnTo>
                    <a:pt x="166" y="387"/>
                  </a:lnTo>
                  <a:close/>
                  <a:moveTo>
                    <a:pt x="220" y="360"/>
                  </a:moveTo>
                  <a:cubicBezTo>
                    <a:pt x="31" y="360"/>
                    <a:pt x="31" y="360"/>
                    <a:pt x="31" y="360"/>
                  </a:cubicBezTo>
                  <a:cubicBezTo>
                    <a:pt x="31" y="47"/>
                    <a:pt x="31" y="47"/>
                    <a:pt x="31" y="47"/>
                  </a:cubicBezTo>
                  <a:cubicBezTo>
                    <a:pt x="220" y="47"/>
                    <a:pt x="220" y="47"/>
                    <a:pt x="220" y="47"/>
                  </a:cubicBezTo>
                  <a:lnTo>
                    <a:pt x="220" y="3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72" name="Freeform 378"/>
            <p:cNvSpPr>
              <a:spLocks/>
            </p:cNvSpPr>
            <p:nvPr/>
          </p:nvSpPr>
          <p:spPr bwMode="auto">
            <a:xfrm>
              <a:off x="9867106" y="3594101"/>
              <a:ext cx="25400" cy="11113"/>
            </a:xfrm>
            <a:custGeom>
              <a:avLst/>
              <a:gdLst>
                <a:gd name="T0" fmla="*/ 21 w 21"/>
                <a:gd name="T1" fmla="*/ 5 h 10"/>
                <a:gd name="T2" fmla="*/ 17 w 21"/>
                <a:gd name="T3" fmla="*/ 10 h 10"/>
                <a:gd name="T4" fmla="*/ 5 w 21"/>
                <a:gd name="T5" fmla="*/ 10 h 10"/>
                <a:gd name="T6" fmla="*/ 0 w 21"/>
                <a:gd name="T7" fmla="*/ 5 h 10"/>
                <a:gd name="T8" fmla="*/ 0 w 21"/>
                <a:gd name="T9" fmla="*/ 5 h 10"/>
                <a:gd name="T10" fmla="*/ 5 w 21"/>
                <a:gd name="T11" fmla="*/ 0 h 10"/>
                <a:gd name="T12" fmla="*/ 17 w 21"/>
                <a:gd name="T13" fmla="*/ 0 h 10"/>
                <a:gd name="T14" fmla="*/ 21 w 21"/>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
                  <a:moveTo>
                    <a:pt x="21" y="5"/>
                  </a:moveTo>
                  <a:cubicBezTo>
                    <a:pt x="21" y="7"/>
                    <a:pt x="19" y="10"/>
                    <a:pt x="17" y="10"/>
                  </a:cubicBezTo>
                  <a:cubicBezTo>
                    <a:pt x="5" y="10"/>
                    <a:pt x="5" y="10"/>
                    <a:pt x="5" y="10"/>
                  </a:cubicBezTo>
                  <a:cubicBezTo>
                    <a:pt x="2" y="10"/>
                    <a:pt x="0" y="7"/>
                    <a:pt x="0" y="5"/>
                  </a:cubicBezTo>
                  <a:cubicBezTo>
                    <a:pt x="0" y="5"/>
                    <a:pt x="0" y="5"/>
                    <a:pt x="0" y="5"/>
                  </a:cubicBezTo>
                  <a:cubicBezTo>
                    <a:pt x="0" y="2"/>
                    <a:pt x="2" y="0"/>
                    <a:pt x="5" y="0"/>
                  </a:cubicBezTo>
                  <a:cubicBezTo>
                    <a:pt x="17" y="0"/>
                    <a:pt x="17" y="0"/>
                    <a:pt x="17" y="0"/>
                  </a:cubicBezTo>
                  <a:cubicBezTo>
                    <a:pt x="19" y="0"/>
                    <a:pt x="21" y="2"/>
                    <a:pt x="2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73" name="Freeform 379"/>
            <p:cNvSpPr>
              <a:spLocks/>
            </p:cNvSpPr>
            <p:nvPr/>
          </p:nvSpPr>
          <p:spPr bwMode="auto">
            <a:xfrm>
              <a:off x="9675019" y="3594101"/>
              <a:ext cx="50800" cy="28575"/>
            </a:xfrm>
            <a:custGeom>
              <a:avLst/>
              <a:gdLst>
                <a:gd name="T0" fmla="*/ 41 w 41"/>
                <a:gd name="T1" fmla="*/ 12 h 24"/>
                <a:gd name="T2" fmla="*/ 29 w 41"/>
                <a:gd name="T3" fmla="*/ 24 h 24"/>
                <a:gd name="T4" fmla="*/ 12 w 41"/>
                <a:gd name="T5" fmla="*/ 24 h 24"/>
                <a:gd name="T6" fmla="*/ 0 w 41"/>
                <a:gd name="T7" fmla="*/ 12 h 24"/>
                <a:gd name="T8" fmla="*/ 0 w 41"/>
                <a:gd name="T9" fmla="*/ 12 h 24"/>
                <a:gd name="T10" fmla="*/ 12 w 41"/>
                <a:gd name="T11" fmla="*/ 0 h 24"/>
                <a:gd name="T12" fmla="*/ 29 w 41"/>
                <a:gd name="T13" fmla="*/ 0 h 24"/>
                <a:gd name="T14" fmla="*/ 41 w 41"/>
                <a:gd name="T15" fmla="*/ 12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24">
                  <a:moveTo>
                    <a:pt x="41" y="12"/>
                  </a:moveTo>
                  <a:cubicBezTo>
                    <a:pt x="41" y="18"/>
                    <a:pt x="36" y="24"/>
                    <a:pt x="29" y="24"/>
                  </a:cubicBezTo>
                  <a:cubicBezTo>
                    <a:pt x="12" y="24"/>
                    <a:pt x="12" y="24"/>
                    <a:pt x="12" y="24"/>
                  </a:cubicBezTo>
                  <a:cubicBezTo>
                    <a:pt x="6" y="24"/>
                    <a:pt x="0" y="18"/>
                    <a:pt x="0" y="12"/>
                  </a:cubicBezTo>
                  <a:cubicBezTo>
                    <a:pt x="0" y="12"/>
                    <a:pt x="0" y="12"/>
                    <a:pt x="0" y="12"/>
                  </a:cubicBezTo>
                  <a:cubicBezTo>
                    <a:pt x="0" y="5"/>
                    <a:pt x="6" y="0"/>
                    <a:pt x="12" y="0"/>
                  </a:cubicBezTo>
                  <a:cubicBezTo>
                    <a:pt x="29" y="0"/>
                    <a:pt x="29" y="0"/>
                    <a:pt x="29" y="0"/>
                  </a:cubicBezTo>
                  <a:cubicBezTo>
                    <a:pt x="36" y="0"/>
                    <a:pt x="41" y="5"/>
                    <a:pt x="4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grpSp>
      <p:grpSp>
        <p:nvGrpSpPr>
          <p:cNvPr id="118" name="Group 117"/>
          <p:cNvGrpSpPr/>
          <p:nvPr/>
        </p:nvGrpSpPr>
        <p:grpSpPr>
          <a:xfrm>
            <a:off x="761810" y="1239924"/>
            <a:ext cx="2718082" cy="2791014"/>
            <a:chOff x="121617" y="1354831"/>
            <a:chExt cx="1632346" cy="1631776"/>
          </a:xfrm>
        </p:grpSpPr>
        <p:pic>
          <p:nvPicPr>
            <p:cNvPr id="119" name="Picture 118" descr="binary data white.png"/>
            <p:cNvPicPr>
              <a:picLocks noChangeAspect="1"/>
            </p:cNvPicPr>
            <p:nvPr/>
          </p:nvPicPr>
          <p:blipFill rotWithShape="1">
            <a:blip r:embed="rId3" cstate="print">
              <a:alphaModFix amt="42000"/>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p:blipFill>
          <p:spPr>
            <a:xfrm>
              <a:off x="121617" y="1354831"/>
              <a:ext cx="1632346" cy="1631776"/>
            </a:xfrm>
            <a:prstGeom prst="ellipse">
              <a:avLst/>
            </a:prstGeom>
            <a:solidFill>
              <a:schemeClr val="accent5">
                <a:lumMod val="75000"/>
                <a:alpha val="75000"/>
              </a:schemeClr>
            </a:solidFill>
            <a:ln>
              <a:solidFill>
                <a:schemeClr val="bg1"/>
              </a:solidFill>
            </a:ln>
          </p:spPr>
        </p:pic>
        <p:sp>
          <p:nvSpPr>
            <p:cNvPr id="120" name="TextBox 119"/>
            <p:cNvSpPr txBox="1"/>
            <p:nvPr/>
          </p:nvSpPr>
          <p:spPr>
            <a:xfrm>
              <a:off x="215878" y="2008772"/>
              <a:ext cx="1443825" cy="323897"/>
            </a:xfrm>
            <a:prstGeom prst="rect">
              <a:avLst/>
            </a:prstGeom>
            <a:noFill/>
          </p:spPr>
          <p:txBody>
            <a:bodyPr wrap="square" lIns="0" tIns="0" rIns="0" bIns="0" rtlCol="0" anchor="ctr" anchorCtr="0">
              <a:spAutoFit/>
            </a:bodyPr>
            <a:lstStyle/>
            <a:p>
              <a:pPr algn="ctr" fontAlgn="auto">
                <a:lnSpc>
                  <a:spcPct val="90000"/>
                </a:lnSpc>
                <a:spcBef>
                  <a:spcPts val="0"/>
                </a:spcBef>
                <a:spcAft>
                  <a:spcPts val="0"/>
                </a:spcAft>
              </a:pPr>
              <a:r>
                <a:rPr lang="en-US" sz="4000" b="1" dirty="0" smtClean="0">
                  <a:solidFill>
                    <a:srgbClr val="FFFFFF"/>
                  </a:solidFill>
                  <a:latin typeface="+mj-lt"/>
                  <a:ea typeface="+mn-ea"/>
                  <a:cs typeface="Arial" panose="020B0604020202020204" pitchFamily="34" charset="0"/>
                </a:rPr>
                <a:t>ERP</a:t>
              </a:r>
            </a:p>
          </p:txBody>
        </p:sp>
      </p:grpSp>
      <p:grpSp>
        <p:nvGrpSpPr>
          <p:cNvPr id="136" name="Group 135"/>
          <p:cNvGrpSpPr/>
          <p:nvPr/>
        </p:nvGrpSpPr>
        <p:grpSpPr>
          <a:xfrm>
            <a:off x="5159370" y="896406"/>
            <a:ext cx="2073796" cy="2198937"/>
            <a:chOff x="121617" y="1354831"/>
            <a:chExt cx="1632346" cy="1631776"/>
          </a:xfrm>
        </p:grpSpPr>
        <p:pic>
          <p:nvPicPr>
            <p:cNvPr id="137" name="Picture 136" descr="binary data white.png"/>
            <p:cNvPicPr>
              <a:picLocks noChangeAspect="1"/>
            </p:cNvPicPr>
            <p:nvPr/>
          </p:nvPicPr>
          <p:blipFill rotWithShape="1">
            <a:blip r:embed="rId3" cstate="print">
              <a:alphaModFix amt="42000"/>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p:blipFill>
          <p:spPr>
            <a:xfrm>
              <a:off x="121617" y="1354831"/>
              <a:ext cx="1632346" cy="1631776"/>
            </a:xfrm>
            <a:prstGeom prst="ellipse">
              <a:avLst/>
            </a:prstGeom>
            <a:solidFill>
              <a:srgbClr val="B77F00">
                <a:alpha val="75000"/>
              </a:srgbClr>
            </a:solidFill>
            <a:ln>
              <a:solidFill>
                <a:schemeClr val="bg1"/>
              </a:solidFill>
            </a:ln>
          </p:spPr>
        </p:pic>
        <p:sp>
          <p:nvSpPr>
            <p:cNvPr id="139" name="TextBox 138"/>
            <p:cNvSpPr txBox="1"/>
            <p:nvPr/>
          </p:nvSpPr>
          <p:spPr>
            <a:xfrm>
              <a:off x="215878" y="1800719"/>
              <a:ext cx="1443825" cy="739994"/>
            </a:xfrm>
            <a:prstGeom prst="rect">
              <a:avLst/>
            </a:prstGeom>
            <a:noFill/>
          </p:spPr>
          <p:txBody>
            <a:bodyPr wrap="square" lIns="0" tIns="0" rIns="0" bIns="0" rtlCol="0" anchor="ctr" anchorCtr="0">
              <a:spAutoFit/>
            </a:bodyPr>
            <a:lstStyle/>
            <a:p>
              <a:pPr algn="ctr" fontAlgn="auto">
                <a:lnSpc>
                  <a:spcPct val="90000"/>
                </a:lnSpc>
                <a:spcBef>
                  <a:spcPts val="0"/>
                </a:spcBef>
                <a:spcAft>
                  <a:spcPts val="0"/>
                </a:spcAft>
              </a:pPr>
              <a:r>
                <a:rPr lang="en-US" sz="2400" b="1" dirty="0" smtClean="0">
                  <a:solidFill>
                    <a:srgbClr val="FFFFFF"/>
                  </a:solidFill>
                  <a:latin typeface="+mj-lt"/>
                  <a:ea typeface="+mn-ea"/>
                </a:rPr>
                <a:t>Home Grown System</a:t>
              </a:r>
            </a:p>
          </p:txBody>
        </p:sp>
      </p:grpSp>
      <p:grpSp>
        <p:nvGrpSpPr>
          <p:cNvPr id="140" name="Group 139"/>
          <p:cNvGrpSpPr/>
          <p:nvPr/>
        </p:nvGrpSpPr>
        <p:grpSpPr>
          <a:xfrm>
            <a:off x="1887447" y="4185293"/>
            <a:ext cx="2265314" cy="2453087"/>
            <a:chOff x="121617" y="1354831"/>
            <a:chExt cx="1632346" cy="1631776"/>
          </a:xfrm>
        </p:grpSpPr>
        <p:pic>
          <p:nvPicPr>
            <p:cNvPr id="141" name="Picture 140" descr="binary data white.png"/>
            <p:cNvPicPr>
              <a:picLocks noChangeAspect="1"/>
            </p:cNvPicPr>
            <p:nvPr/>
          </p:nvPicPr>
          <p:blipFill rotWithShape="1">
            <a:blip r:embed="rId3" cstate="print">
              <a:alphaModFix amt="42000"/>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p:blipFill>
          <p:spPr>
            <a:xfrm>
              <a:off x="121617" y="1354831"/>
              <a:ext cx="1632346" cy="1631776"/>
            </a:xfrm>
            <a:prstGeom prst="ellipse">
              <a:avLst/>
            </a:prstGeom>
            <a:solidFill>
              <a:schemeClr val="accent2">
                <a:lumMod val="75000"/>
                <a:alpha val="75000"/>
              </a:schemeClr>
            </a:solidFill>
            <a:ln>
              <a:solidFill>
                <a:schemeClr val="bg1"/>
              </a:solidFill>
            </a:ln>
          </p:spPr>
        </p:pic>
        <p:sp>
          <p:nvSpPr>
            <p:cNvPr id="142" name="TextBox 141"/>
            <p:cNvSpPr txBox="1"/>
            <p:nvPr/>
          </p:nvSpPr>
          <p:spPr>
            <a:xfrm>
              <a:off x="215878" y="1802202"/>
              <a:ext cx="1443825" cy="737031"/>
            </a:xfrm>
            <a:prstGeom prst="rect">
              <a:avLst/>
            </a:prstGeom>
            <a:noFill/>
          </p:spPr>
          <p:txBody>
            <a:bodyPr wrap="square" lIns="0" tIns="0" rIns="0" bIns="0" rtlCol="0" anchor="ctr" anchorCtr="0">
              <a:spAutoFit/>
            </a:bodyPr>
            <a:lstStyle/>
            <a:p>
              <a:pPr algn="ctr" fontAlgn="auto">
                <a:lnSpc>
                  <a:spcPct val="90000"/>
                </a:lnSpc>
                <a:spcBef>
                  <a:spcPts val="0"/>
                </a:spcBef>
                <a:spcAft>
                  <a:spcPts val="0"/>
                </a:spcAft>
              </a:pPr>
              <a:r>
                <a:rPr lang="en-US" sz="4000" b="1" dirty="0" smtClean="0">
                  <a:solidFill>
                    <a:srgbClr val="FFFFFF"/>
                  </a:solidFill>
                  <a:latin typeface="+mj-lt"/>
                  <a:ea typeface="+mn-ea"/>
                </a:rPr>
                <a:t>Web Form</a:t>
              </a:r>
            </a:p>
          </p:txBody>
        </p:sp>
      </p:grpSp>
      <p:grpSp>
        <p:nvGrpSpPr>
          <p:cNvPr id="143" name="Group 142"/>
          <p:cNvGrpSpPr/>
          <p:nvPr/>
        </p:nvGrpSpPr>
        <p:grpSpPr>
          <a:xfrm>
            <a:off x="4243162" y="4427030"/>
            <a:ext cx="2501342" cy="2430970"/>
            <a:chOff x="121617" y="1354831"/>
            <a:chExt cx="1632346" cy="1631776"/>
          </a:xfrm>
        </p:grpSpPr>
        <p:pic>
          <p:nvPicPr>
            <p:cNvPr id="144" name="Picture 143" descr="binary data white.png"/>
            <p:cNvPicPr>
              <a:picLocks noChangeAspect="1"/>
            </p:cNvPicPr>
            <p:nvPr/>
          </p:nvPicPr>
          <p:blipFill rotWithShape="1">
            <a:blip r:embed="rId3" cstate="print">
              <a:alphaModFix amt="42000"/>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p:blipFill>
          <p:spPr>
            <a:xfrm>
              <a:off x="121617" y="1354831"/>
              <a:ext cx="1632346" cy="1631776"/>
            </a:xfrm>
            <a:prstGeom prst="ellipse">
              <a:avLst/>
            </a:prstGeom>
            <a:solidFill>
              <a:schemeClr val="bg2">
                <a:lumMod val="50000"/>
                <a:alpha val="75000"/>
              </a:schemeClr>
            </a:solidFill>
            <a:ln>
              <a:solidFill>
                <a:schemeClr val="bg1"/>
              </a:solidFill>
            </a:ln>
          </p:spPr>
        </p:pic>
        <p:sp>
          <p:nvSpPr>
            <p:cNvPr id="145" name="TextBox 144"/>
            <p:cNvSpPr txBox="1"/>
            <p:nvPr/>
          </p:nvSpPr>
          <p:spPr>
            <a:xfrm>
              <a:off x="215878" y="1984785"/>
              <a:ext cx="1443825" cy="371868"/>
            </a:xfrm>
            <a:prstGeom prst="rect">
              <a:avLst/>
            </a:prstGeom>
            <a:noFill/>
          </p:spPr>
          <p:txBody>
            <a:bodyPr wrap="square" lIns="0" tIns="0" rIns="0" bIns="0" rtlCol="0" anchor="ctr" anchorCtr="0">
              <a:spAutoFit/>
            </a:bodyPr>
            <a:lstStyle/>
            <a:p>
              <a:pPr algn="ctr" fontAlgn="auto">
                <a:lnSpc>
                  <a:spcPct val="90000"/>
                </a:lnSpc>
                <a:spcBef>
                  <a:spcPts val="0"/>
                </a:spcBef>
                <a:spcAft>
                  <a:spcPts val="0"/>
                </a:spcAft>
              </a:pPr>
              <a:r>
                <a:rPr lang="en-US" sz="4000" b="1" dirty="0" err="1" smtClean="0">
                  <a:solidFill>
                    <a:srgbClr val="FFFFFF"/>
                  </a:solidFill>
                  <a:latin typeface="+mj-lt"/>
                  <a:ea typeface="+mn-ea"/>
                </a:rPr>
                <a:t>TMC</a:t>
              </a:r>
              <a:endParaRPr lang="en-US" sz="4000" b="1" dirty="0" smtClean="0">
                <a:solidFill>
                  <a:srgbClr val="FFFFFF"/>
                </a:solidFill>
                <a:latin typeface="+mj-lt"/>
                <a:ea typeface="+mn-ea"/>
              </a:endParaRPr>
            </a:p>
          </p:txBody>
        </p:sp>
      </p:grpSp>
      <p:grpSp>
        <p:nvGrpSpPr>
          <p:cNvPr id="146" name="Group 145"/>
          <p:cNvGrpSpPr/>
          <p:nvPr/>
        </p:nvGrpSpPr>
        <p:grpSpPr>
          <a:xfrm>
            <a:off x="2804266" y="1613502"/>
            <a:ext cx="2509024" cy="2478028"/>
            <a:chOff x="121617" y="1354831"/>
            <a:chExt cx="1632346" cy="1631776"/>
          </a:xfrm>
        </p:grpSpPr>
        <p:pic>
          <p:nvPicPr>
            <p:cNvPr id="147" name="Picture 146" descr="binary data white.png"/>
            <p:cNvPicPr>
              <a:picLocks noChangeAspect="1"/>
            </p:cNvPicPr>
            <p:nvPr/>
          </p:nvPicPr>
          <p:blipFill rotWithShape="1">
            <a:blip r:embed="rId3" cstate="print">
              <a:alphaModFix amt="42000"/>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p:blipFill>
          <p:spPr>
            <a:xfrm>
              <a:off x="121617" y="1354831"/>
              <a:ext cx="1632346" cy="1631776"/>
            </a:xfrm>
            <a:prstGeom prst="ellipse">
              <a:avLst/>
            </a:prstGeom>
            <a:solidFill>
              <a:schemeClr val="accent4">
                <a:lumMod val="75000"/>
                <a:alpha val="75000"/>
              </a:schemeClr>
            </a:solidFill>
            <a:ln>
              <a:solidFill>
                <a:schemeClr val="bg1"/>
              </a:solidFill>
            </a:ln>
          </p:spPr>
        </p:pic>
        <p:sp>
          <p:nvSpPr>
            <p:cNvPr id="148" name="TextBox 147"/>
            <p:cNvSpPr txBox="1"/>
            <p:nvPr/>
          </p:nvSpPr>
          <p:spPr>
            <a:xfrm>
              <a:off x="215878" y="1805912"/>
              <a:ext cx="1443825" cy="729613"/>
            </a:xfrm>
            <a:prstGeom prst="rect">
              <a:avLst/>
            </a:prstGeom>
            <a:noFill/>
          </p:spPr>
          <p:txBody>
            <a:bodyPr wrap="square" lIns="0" tIns="0" rIns="0" bIns="0" rtlCol="0" anchor="ctr" anchorCtr="0">
              <a:spAutoFit/>
            </a:bodyPr>
            <a:lstStyle/>
            <a:p>
              <a:pPr algn="ctr" fontAlgn="auto">
                <a:lnSpc>
                  <a:spcPct val="90000"/>
                </a:lnSpc>
                <a:spcBef>
                  <a:spcPts val="0"/>
                </a:spcBef>
                <a:spcAft>
                  <a:spcPts val="0"/>
                </a:spcAft>
              </a:pPr>
              <a:r>
                <a:rPr lang="en-US" sz="4000" b="1" dirty="0" smtClean="0">
                  <a:solidFill>
                    <a:srgbClr val="FFFFFF"/>
                  </a:solidFill>
                  <a:latin typeface="+mj-lt"/>
                  <a:ea typeface="+mn-ea"/>
                </a:rPr>
                <a:t>Paper Form</a:t>
              </a:r>
            </a:p>
          </p:txBody>
        </p:sp>
      </p:grpSp>
      <p:grpSp>
        <p:nvGrpSpPr>
          <p:cNvPr id="149" name="Group 148"/>
          <p:cNvGrpSpPr/>
          <p:nvPr/>
        </p:nvGrpSpPr>
        <p:grpSpPr>
          <a:xfrm>
            <a:off x="4361591" y="3028962"/>
            <a:ext cx="2159090" cy="2140878"/>
            <a:chOff x="121617" y="1354831"/>
            <a:chExt cx="1632346" cy="1631776"/>
          </a:xfrm>
        </p:grpSpPr>
        <p:pic>
          <p:nvPicPr>
            <p:cNvPr id="150" name="Picture 149" descr="binary data white.png"/>
            <p:cNvPicPr>
              <a:picLocks noChangeAspect="1"/>
            </p:cNvPicPr>
            <p:nvPr/>
          </p:nvPicPr>
          <p:blipFill rotWithShape="1">
            <a:blip r:embed="rId3" cstate="print">
              <a:alphaModFix amt="42000"/>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p:blipFill>
          <p:spPr>
            <a:xfrm>
              <a:off x="121617" y="1354831"/>
              <a:ext cx="1632346" cy="1631776"/>
            </a:xfrm>
            <a:prstGeom prst="ellipse">
              <a:avLst/>
            </a:prstGeom>
            <a:solidFill>
              <a:schemeClr val="accent6">
                <a:alpha val="75000"/>
              </a:schemeClr>
            </a:solidFill>
            <a:ln>
              <a:solidFill>
                <a:schemeClr val="bg1"/>
              </a:solidFill>
            </a:ln>
          </p:spPr>
        </p:pic>
        <p:sp>
          <p:nvSpPr>
            <p:cNvPr id="151" name="TextBox 150"/>
            <p:cNvSpPr txBox="1"/>
            <p:nvPr/>
          </p:nvSpPr>
          <p:spPr>
            <a:xfrm>
              <a:off x="215878" y="1748461"/>
              <a:ext cx="1443825" cy="844514"/>
            </a:xfrm>
            <a:prstGeom prst="rect">
              <a:avLst/>
            </a:prstGeom>
            <a:noFill/>
          </p:spPr>
          <p:txBody>
            <a:bodyPr wrap="square" lIns="0" tIns="0" rIns="0" bIns="0" rtlCol="0" anchor="ctr" anchorCtr="0">
              <a:spAutoFit/>
            </a:bodyPr>
            <a:lstStyle/>
            <a:p>
              <a:pPr algn="ctr" fontAlgn="auto">
                <a:lnSpc>
                  <a:spcPct val="90000"/>
                </a:lnSpc>
                <a:spcBef>
                  <a:spcPts val="0"/>
                </a:spcBef>
                <a:spcAft>
                  <a:spcPts val="0"/>
                </a:spcAft>
              </a:pPr>
              <a:r>
                <a:rPr lang="en-US" sz="4000" b="1" dirty="0" smtClean="0">
                  <a:solidFill>
                    <a:srgbClr val="FFFFFF"/>
                  </a:solidFill>
                  <a:latin typeface="+mj-lt"/>
                  <a:ea typeface="+mn-ea"/>
                </a:rPr>
                <a:t>Other </a:t>
              </a:r>
              <a:r>
                <a:rPr lang="en-US" sz="4000" b="1" dirty="0" err="1" smtClean="0">
                  <a:solidFill>
                    <a:srgbClr val="FFFFFF"/>
                  </a:solidFill>
                  <a:latin typeface="+mj-lt"/>
                  <a:ea typeface="+mn-ea"/>
                </a:rPr>
                <a:t>TMC</a:t>
              </a:r>
              <a:endParaRPr lang="en-US" sz="4000" b="1" dirty="0" smtClean="0">
                <a:solidFill>
                  <a:srgbClr val="FFFFFF"/>
                </a:solidFill>
                <a:latin typeface="+mj-lt"/>
                <a:ea typeface="+mn-ea"/>
              </a:endParaRPr>
            </a:p>
          </p:txBody>
        </p:sp>
      </p:grpSp>
      <p:grpSp>
        <p:nvGrpSpPr>
          <p:cNvPr id="152" name="Group 151"/>
          <p:cNvGrpSpPr/>
          <p:nvPr/>
        </p:nvGrpSpPr>
        <p:grpSpPr>
          <a:xfrm>
            <a:off x="6034844" y="3322263"/>
            <a:ext cx="2291409" cy="2451791"/>
            <a:chOff x="121617" y="1354831"/>
            <a:chExt cx="1632346" cy="1631776"/>
          </a:xfrm>
          <a:solidFill>
            <a:schemeClr val="accent3"/>
          </a:solidFill>
        </p:grpSpPr>
        <p:pic>
          <p:nvPicPr>
            <p:cNvPr id="153" name="Picture 152" descr="binary data white.png"/>
            <p:cNvPicPr>
              <a:picLocks noChangeAspect="1"/>
            </p:cNvPicPr>
            <p:nvPr/>
          </p:nvPicPr>
          <p:blipFill rotWithShape="1">
            <a:blip r:embed="rId3" cstate="print">
              <a:alphaModFix amt="42000"/>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p:blipFill>
          <p:spPr>
            <a:xfrm>
              <a:off x="121617" y="1354831"/>
              <a:ext cx="1632346" cy="1631776"/>
            </a:xfrm>
            <a:prstGeom prst="ellipse">
              <a:avLst/>
            </a:prstGeom>
            <a:grpFill/>
            <a:ln>
              <a:solidFill>
                <a:schemeClr val="bg1"/>
              </a:solidFill>
            </a:ln>
          </p:spPr>
        </p:pic>
        <p:sp>
          <p:nvSpPr>
            <p:cNvPr id="154" name="TextBox 153"/>
            <p:cNvSpPr txBox="1"/>
            <p:nvPr/>
          </p:nvSpPr>
          <p:spPr>
            <a:xfrm>
              <a:off x="215878" y="1783573"/>
              <a:ext cx="1443825" cy="774291"/>
            </a:xfrm>
            <a:prstGeom prst="rect">
              <a:avLst/>
            </a:prstGeom>
            <a:noFill/>
          </p:spPr>
          <p:txBody>
            <a:bodyPr wrap="square" lIns="0" tIns="0" rIns="0" bIns="0" rtlCol="0" anchor="ctr" anchorCtr="0">
              <a:spAutoFit/>
            </a:bodyPr>
            <a:lstStyle/>
            <a:p>
              <a:pPr algn="ctr" fontAlgn="auto">
                <a:lnSpc>
                  <a:spcPct val="90000"/>
                </a:lnSpc>
                <a:spcBef>
                  <a:spcPts val="0"/>
                </a:spcBef>
                <a:spcAft>
                  <a:spcPts val="0"/>
                </a:spcAft>
              </a:pPr>
              <a:r>
                <a:rPr lang="en-US" sz="2800" b="1" dirty="0" smtClean="0">
                  <a:solidFill>
                    <a:srgbClr val="FFFFFF"/>
                  </a:solidFill>
                  <a:latin typeface="+mj-lt"/>
                  <a:ea typeface="+mn-ea"/>
                </a:rPr>
                <a:t>Online Booking Tool</a:t>
              </a:r>
            </a:p>
          </p:txBody>
        </p:sp>
      </p:grpSp>
      <p:grpSp>
        <p:nvGrpSpPr>
          <p:cNvPr id="155" name="Group 154"/>
          <p:cNvGrpSpPr/>
          <p:nvPr/>
        </p:nvGrpSpPr>
        <p:grpSpPr>
          <a:xfrm>
            <a:off x="437625" y="3765388"/>
            <a:ext cx="2067270" cy="2351640"/>
            <a:chOff x="121617" y="1354831"/>
            <a:chExt cx="1632346" cy="1631776"/>
          </a:xfrm>
          <a:solidFill>
            <a:schemeClr val="accent2"/>
          </a:solidFill>
        </p:grpSpPr>
        <p:pic>
          <p:nvPicPr>
            <p:cNvPr id="156" name="Picture 155" descr="binary data white.png"/>
            <p:cNvPicPr>
              <a:picLocks noChangeAspect="1"/>
            </p:cNvPicPr>
            <p:nvPr/>
          </p:nvPicPr>
          <p:blipFill rotWithShape="1">
            <a:blip r:embed="rId3" cstate="print">
              <a:alphaModFix amt="42000"/>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p:blipFill>
          <p:spPr>
            <a:xfrm>
              <a:off x="121617" y="1354831"/>
              <a:ext cx="1632346" cy="1631776"/>
            </a:xfrm>
            <a:prstGeom prst="ellipse">
              <a:avLst/>
            </a:prstGeom>
            <a:grpFill/>
            <a:ln>
              <a:solidFill>
                <a:schemeClr val="bg1"/>
              </a:solidFill>
            </a:ln>
          </p:spPr>
        </p:pic>
        <p:sp>
          <p:nvSpPr>
            <p:cNvPr id="157" name="TextBox 156"/>
            <p:cNvSpPr txBox="1"/>
            <p:nvPr/>
          </p:nvSpPr>
          <p:spPr>
            <a:xfrm>
              <a:off x="215878" y="1767087"/>
              <a:ext cx="1443825" cy="807266"/>
            </a:xfrm>
            <a:prstGeom prst="rect">
              <a:avLst/>
            </a:prstGeom>
            <a:noFill/>
          </p:spPr>
          <p:txBody>
            <a:bodyPr wrap="square" lIns="0" tIns="0" rIns="0" bIns="0" rtlCol="0" anchor="ctr" anchorCtr="0">
              <a:spAutoFit/>
            </a:bodyPr>
            <a:lstStyle/>
            <a:p>
              <a:pPr algn="ctr" fontAlgn="auto">
                <a:lnSpc>
                  <a:spcPct val="90000"/>
                </a:lnSpc>
                <a:spcBef>
                  <a:spcPts val="0"/>
                </a:spcBef>
                <a:spcAft>
                  <a:spcPts val="0"/>
                </a:spcAft>
              </a:pPr>
              <a:r>
                <a:rPr lang="en-US" sz="2800" b="1" dirty="0" smtClean="0">
                  <a:solidFill>
                    <a:srgbClr val="FFFFFF"/>
                  </a:solidFill>
                  <a:latin typeface="+mj-lt"/>
                  <a:ea typeface="+mn-ea"/>
                </a:rPr>
                <a:t>Traveler Database</a:t>
              </a:r>
            </a:p>
          </p:txBody>
        </p:sp>
      </p:grpSp>
    </p:spTree>
    <p:extLst>
      <p:ext uri="{BB962C8B-B14F-4D97-AF65-F5344CB8AC3E}">
        <p14:creationId xmlns:p14="http://schemas.microsoft.com/office/powerpoint/2010/main" val="3270528811"/>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nodeType="withEffect">
                                  <p:stCondLst>
                                    <p:cond delay="0"/>
                                  </p:stCondLst>
                                  <p:childTnLst>
                                    <p:set>
                                      <p:cBhvr>
                                        <p:cTn id="9" dur="1" fill="hold">
                                          <p:stCondLst>
                                            <p:cond delay="0"/>
                                          </p:stCondLst>
                                        </p:cTn>
                                        <p:tgtEl>
                                          <p:spTgt spid="64512"/>
                                        </p:tgtEl>
                                        <p:attrNameLst>
                                          <p:attrName>style.visibility</p:attrName>
                                        </p:attrNameLst>
                                      </p:cBhvr>
                                      <p:to>
                                        <p:strVal val="visible"/>
                                      </p:to>
                                    </p:set>
                                    <p:animEffect transition="in" filter="fade">
                                      <p:cBhvr>
                                        <p:cTn id="10" dur="500"/>
                                        <p:tgtEl>
                                          <p:spTgt spid="64512"/>
                                        </p:tgtEl>
                                      </p:cBhvr>
                                    </p:animEffect>
                                  </p:childTnLst>
                                </p:cTn>
                              </p:par>
                            </p:childTnLst>
                          </p:cTn>
                        </p:par>
                        <p:par>
                          <p:cTn id="11" fill="hold">
                            <p:stCondLst>
                              <p:cond delay="500"/>
                            </p:stCondLst>
                            <p:childTnLst>
                              <p:par>
                                <p:cTn id="12" presetID="10" presetClass="entr" presetSubtype="0" fill="hold" grpId="0" nodeType="afterEffect">
                                  <p:stCondLst>
                                    <p:cond delay="50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500"/>
                                        <p:tgtEl>
                                          <p:spTgt spid="49"/>
                                        </p:tgtEl>
                                      </p:cBhvr>
                                    </p:animEffect>
                                  </p:childTnLst>
                                </p:cTn>
                              </p:par>
                              <p:par>
                                <p:cTn id="15" presetID="10" presetClass="entr" presetSubtype="0" fill="hold" nodeType="with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1500"/>
                            </p:stCondLst>
                            <p:childTnLst>
                              <p:par>
                                <p:cTn id="19" presetID="10" presetClass="entr" presetSubtype="0" fill="hold" grpId="0" nodeType="afterEffect">
                                  <p:stCondLst>
                                    <p:cond delay="50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500"/>
                                        <p:tgtEl>
                                          <p:spTgt spid="50"/>
                                        </p:tgtEl>
                                      </p:cBhvr>
                                    </p:animEffect>
                                  </p:childTnLst>
                                </p:cTn>
                              </p:par>
                              <p:par>
                                <p:cTn id="22" presetID="10" presetClass="entr" presetSubtype="0" fill="hold" nodeType="withEffect">
                                  <p:stCondLst>
                                    <p:cond delay="500"/>
                                  </p:stCondLst>
                                  <p:childTnLst>
                                    <p:set>
                                      <p:cBhvr>
                                        <p:cTn id="23" dur="1" fill="hold">
                                          <p:stCondLst>
                                            <p:cond delay="0"/>
                                          </p:stCondLst>
                                        </p:cTn>
                                        <p:tgtEl>
                                          <p:spTgt spid="93"/>
                                        </p:tgtEl>
                                        <p:attrNameLst>
                                          <p:attrName>style.visibility</p:attrName>
                                        </p:attrNameLst>
                                      </p:cBhvr>
                                      <p:to>
                                        <p:strVal val="visible"/>
                                      </p:to>
                                    </p:set>
                                    <p:animEffect transition="in" filter="fade">
                                      <p:cBhvr>
                                        <p:cTn id="24" dur="500"/>
                                        <p:tgtEl>
                                          <p:spTgt spid="93"/>
                                        </p:tgtEl>
                                      </p:cBhvr>
                                    </p:animEffect>
                                  </p:childTnLst>
                                </p:cTn>
                              </p:par>
                            </p:childTnLst>
                          </p:cTn>
                        </p:par>
                        <p:par>
                          <p:cTn id="25" fill="hold">
                            <p:stCondLst>
                              <p:cond delay="2500"/>
                            </p:stCondLst>
                            <p:childTnLst>
                              <p:par>
                                <p:cTn id="26" presetID="10" presetClass="entr" presetSubtype="0" fill="hold" grpId="0" nodeType="afterEffect">
                                  <p:stCondLst>
                                    <p:cond delay="500"/>
                                  </p:stCondLst>
                                  <p:childTnLst>
                                    <p:set>
                                      <p:cBhvr>
                                        <p:cTn id="27" dur="1" fill="hold">
                                          <p:stCondLst>
                                            <p:cond delay="0"/>
                                          </p:stCondLst>
                                        </p:cTn>
                                        <p:tgtEl>
                                          <p:spTgt spid="52"/>
                                        </p:tgtEl>
                                        <p:attrNameLst>
                                          <p:attrName>style.visibility</p:attrName>
                                        </p:attrNameLst>
                                      </p:cBhvr>
                                      <p:to>
                                        <p:strVal val="visible"/>
                                      </p:to>
                                    </p:set>
                                    <p:animEffect transition="in" filter="fade">
                                      <p:cBhvr>
                                        <p:cTn id="28" dur="500"/>
                                        <p:tgtEl>
                                          <p:spTgt spid="52"/>
                                        </p:tgtEl>
                                      </p:cBhvr>
                                    </p:animEffect>
                                  </p:childTnLst>
                                </p:cTn>
                              </p:par>
                              <p:par>
                                <p:cTn id="29" presetID="10" presetClass="entr" presetSubtype="0" fill="hold" nodeType="withEffect">
                                  <p:stCondLst>
                                    <p:cond delay="50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500"/>
                            </p:stCondLst>
                            <p:childTnLst>
                              <p:par>
                                <p:cTn id="33" presetID="10" presetClass="entr" presetSubtype="0" fill="hold" grpId="0" nodeType="afterEffect">
                                  <p:stCondLst>
                                    <p:cond delay="500"/>
                                  </p:stCondLst>
                                  <p:childTnLst>
                                    <p:set>
                                      <p:cBhvr>
                                        <p:cTn id="34" dur="1" fill="hold">
                                          <p:stCondLst>
                                            <p:cond delay="0"/>
                                          </p:stCondLst>
                                        </p:cTn>
                                        <p:tgtEl>
                                          <p:spTgt spid="51"/>
                                        </p:tgtEl>
                                        <p:attrNameLst>
                                          <p:attrName>style.visibility</p:attrName>
                                        </p:attrNameLst>
                                      </p:cBhvr>
                                      <p:to>
                                        <p:strVal val="visible"/>
                                      </p:to>
                                    </p:set>
                                    <p:animEffect transition="in" filter="fade">
                                      <p:cBhvr>
                                        <p:cTn id="35" dur="500"/>
                                        <p:tgtEl>
                                          <p:spTgt spid="51"/>
                                        </p:tgtEl>
                                      </p:cBhvr>
                                    </p:animEffect>
                                  </p:childTnLst>
                                </p:cTn>
                              </p:par>
                              <p:par>
                                <p:cTn id="36" presetID="10" presetClass="entr" presetSubtype="0" fill="hold" nodeType="withEffect">
                                  <p:stCondLst>
                                    <p:cond delay="50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par>
                          <p:cTn id="39" fill="hold">
                            <p:stCondLst>
                              <p:cond delay="4500"/>
                            </p:stCondLst>
                            <p:childTnLst>
                              <p:par>
                                <p:cTn id="40" presetID="10" presetClass="entr" presetSubtype="0" fill="hold" grpId="0" nodeType="afterEffect">
                                  <p:stCondLst>
                                    <p:cond delay="50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500"/>
                                        <p:tgtEl>
                                          <p:spTgt spid="48"/>
                                        </p:tgtEl>
                                      </p:cBhvr>
                                    </p:animEffect>
                                  </p:childTnLst>
                                </p:cTn>
                              </p:par>
                              <p:par>
                                <p:cTn id="43" presetID="10" presetClass="entr" presetSubtype="0" fill="hold" nodeType="withEffect">
                                  <p:stCondLst>
                                    <p:cond delay="50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par>
                          <p:cTn id="46" fill="hold">
                            <p:stCondLst>
                              <p:cond delay="5500"/>
                            </p:stCondLst>
                            <p:childTnLst>
                              <p:par>
                                <p:cTn id="47" presetID="10" presetClass="entr" presetSubtype="0" fill="hold" grpId="0" nodeType="afterEffect">
                                  <p:stCondLst>
                                    <p:cond delay="500"/>
                                  </p:stCondLst>
                                  <p:childTnLst>
                                    <p:set>
                                      <p:cBhvr>
                                        <p:cTn id="48" dur="1" fill="hold">
                                          <p:stCondLst>
                                            <p:cond delay="0"/>
                                          </p:stCondLst>
                                        </p:cTn>
                                        <p:tgtEl>
                                          <p:spTgt spid="69"/>
                                        </p:tgtEl>
                                        <p:attrNameLst>
                                          <p:attrName>style.visibility</p:attrName>
                                        </p:attrNameLst>
                                      </p:cBhvr>
                                      <p:to>
                                        <p:strVal val="visible"/>
                                      </p:to>
                                    </p:set>
                                    <p:animEffect transition="in" filter="fade">
                                      <p:cBhvr>
                                        <p:cTn id="49" dur="500"/>
                                        <p:tgtEl>
                                          <p:spTgt spid="69"/>
                                        </p:tgtEl>
                                      </p:cBhvr>
                                    </p:animEffect>
                                  </p:childTnLst>
                                </p:cTn>
                              </p:par>
                              <p:par>
                                <p:cTn id="50" presetID="10" presetClass="entr" presetSubtype="0" fill="hold" nodeType="withEffect">
                                  <p:stCondLst>
                                    <p:cond delay="500"/>
                                  </p:stCondLst>
                                  <p:childTnLst>
                                    <p:set>
                                      <p:cBhvr>
                                        <p:cTn id="51" dur="1" fill="hold">
                                          <p:stCondLst>
                                            <p:cond delay="0"/>
                                          </p:stCondLst>
                                        </p:cTn>
                                        <p:tgtEl>
                                          <p:spTgt spid="70"/>
                                        </p:tgtEl>
                                        <p:attrNameLst>
                                          <p:attrName>style.visibility</p:attrName>
                                        </p:attrNameLst>
                                      </p:cBhvr>
                                      <p:to>
                                        <p:strVal val="visible"/>
                                      </p:to>
                                    </p:set>
                                    <p:animEffect transition="in" filter="fade">
                                      <p:cBhvr>
                                        <p:cTn id="52" dur="500"/>
                                        <p:tgtEl>
                                          <p:spTgt spid="70"/>
                                        </p:tgtEl>
                                      </p:cBhvr>
                                    </p:animEffect>
                                  </p:childTnLst>
                                </p:cTn>
                              </p:par>
                            </p:childTnLst>
                          </p:cTn>
                        </p:par>
                        <p:par>
                          <p:cTn id="53" fill="hold">
                            <p:stCondLst>
                              <p:cond delay="6500"/>
                            </p:stCondLst>
                            <p:childTnLst>
                              <p:par>
                                <p:cTn id="54" presetID="53" presetClass="entr" presetSubtype="16" fill="hold" nodeType="afterEffect">
                                  <p:stCondLst>
                                    <p:cond delay="100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320" fill="hold"/>
                                        <p:tgtEl>
                                          <p:spTgt spid="143"/>
                                        </p:tgtEl>
                                        <p:attrNameLst>
                                          <p:attrName>ppt_w</p:attrName>
                                        </p:attrNameLst>
                                      </p:cBhvr>
                                      <p:tavLst>
                                        <p:tav tm="0">
                                          <p:val>
                                            <p:fltVal val="0"/>
                                          </p:val>
                                        </p:tav>
                                        <p:tav tm="100000">
                                          <p:val>
                                            <p:strVal val="#ppt_w"/>
                                          </p:val>
                                        </p:tav>
                                      </p:tavLst>
                                    </p:anim>
                                    <p:anim calcmode="lin" valueType="num">
                                      <p:cBhvr>
                                        <p:cTn id="57" dur="320" fill="hold"/>
                                        <p:tgtEl>
                                          <p:spTgt spid="143"/>
                                        </p:tgtEl>
                                        <p:attrNameLst>
                                          <p:attrName>ppt_h</p:attrName>
                                        </p:attrNameLst>
                                      </p:cBhvr>
                                      <p:tavLst>
                                        <p:tav tm="0">
                                          <p:val>
                                            <p:fltVal val="0"/>
                                          </p:val>
                                        </p:tav>
                                        <p:tav tm="100000">
                                          <p:val>
                                            <p:strVal val="#ppt_h"/>
                                          </p:val>
                                        </p:tav>
                                      </p:tavLst>
                                    </p:anim>
                                    <p:animEffect transition="in" filter="fade">
                                      <p:cBhvr>
                                        <p:cTn id="58" dur="320"/>
                                        <p:tgtEl>
                                          <p:spTgt spid="143"/>
                                        </p:tgtEl>
                                      </p:cBhvr>
                                    </p:animEffect>
                                  </p:childTnLst>
                                </p:cTn>
                              </p:par>
                            </p:childTnLst>
                          </p:cTn>
                        </p:par>
                        <p:par>
                          <p:cTn id="59" fill="hold">
                            <p:stCondLst>
                              <p:cond delay="7820"/>
                            </p:stCondLst>
                            <p:childTnLst>
                              <p:par>
                                <p:cTn id="60" presetID="53" presetClass="entr" presetSubtype="16" fill="hold" nodeType="afterEffect">
                                  <p:stCondLst>
                                    <p:cond delay="0"/>
                                  </p:stCondLst>
                                  <p:childTnLst>
                                    <p:set>
                                      <p:cBhvr>
                                        <p:cTn id="61" dur="1" fill="hold">
                                          <p:stCondLst>
                                            <p:cond delay="0"/>
                                          </p:stCondLst>
                                        </p:cTn>
                                        <p:tgtEl>
                                          <p:spTgt spid="118"/>
                                        </p:tgtEl>
                                        <p:attrNameLst>
                                          <p:attrName>style.visibility</p:attrName>
                                        </p:attrNameLst>
                                      </p:cBhvr>
                                      <p:to>
                                        <p:strVal val="visible"/>
                                      </p:to>
                                    </p:set>
                                    <p:anim calcmode="lin" valueType="num">
                                      <p:cBhvr>
                                        <p:cTn id="62" dur="320" fill="hold"/>
                                        <p:tgtEl>
                                          <p:spTgt spid="118"/>
                                        </p:tgtEl>
                                        <p:attrNameLst>
                                          <p:attrName>ppt_w</p:attrName>
                                        </p:attrNameLst>
                                      </p:cBhvr>
                                      <p:tavLst>
                                        <p:tav tm="0">
                                          <p:val>
                                            <p:fltVal val="0"/>
                                          </p:val>
                                        </p:tav>
                                        <p:tav tm="100000">
                                          <p:val>
                                            <p:strVal val="#ppt_w"/>
                                          </p:val>
                                        </p:tav>
                                      </p:tavLst>
                                    </p:anim>
                                    <p:anim calcmode="lin" valueType="num">
                                      <p:cBhvr>
                                        <p:cTn id="63" dur="320" fill="hold"/>
                                        <p:tgtEl>
                                          <p:spTgt spid="118"/>
                                        </p:tgtEl>
                                        <p:attrNameLst>
                                          <p:attrName>ppt_h</p:attrName>
                                        </p:attrNameLst>
                                      </p:cBhvr>
                                      <p:tavLst>
                                        <p:tav tm="0">
                                          <p:val>
                                            <p:fltVal val="0"/>
                                          </p:val>
                                        </p:tav>
                                        <p:tav tm="100000">
                                          <p:val>
                                            <p:strVal val="#ppt_h"/>
                                          </p:val>
                                        </p:tav>
                                      </p:tavLst>
                                    </p:anim>
                                    <p:animEffect transition="in" filter="fade">
                                      <p:cBhvr>
                                        <p:cTn id="64" dur="320"/>
                                        <p:tgtEl>
                                          <p:spTgt spid="118"/>
                                        </p:tgtEl>
                                      </p:cBhvr>
                                    </p:animEffect>
                                  </p:childTnLst>
                                </p:cTn>
                              </p:par>
                            </p:childTnLst>
                          </p:cTn>
                        </p:par>
                        <p:par>
                          <p:cTn id="65" fill="hold">
                            <p:stCondLst>
                              <p:cond delay="8140"/>
                            </p:stCondLst>
                            <p:childTnLst>
                              <p:par>
                                <p:cTn id="66" presetID="53" presetClass="entr" presetSubtype="16"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 calcmode="lin" valueType="num">
                                      <p:cBhvr>
                                        <p:cTn id="68" dur="320" fill="hold"/>
                                        <p:tgtEl>
                                          <p:spTgt spid="140"/>
                                        </p:tgtEl>
                                        <p:attrNameLst>
                                          <p:attrName>ppt_w</p:attrName>
                                        </p:attrNameLst>
                                      </p:cBhvr>
                                      <p:tavLst>
                                        <p:tav tm="0">
                                          <p:val>
                                            <p:fltVal val="0"/>
                                          </p:val>
                                        </p:tav>
                                        <p:tav tm="100000">
                                          <p:val>
                                            <p:strVal val="#ppt_w"/>
                                          </p:val>
                                        </p:tav>
                                      </p:tavLst>
                                    </p:anim>
                                    <p:anim calcmode="lin" valueType="num">
                                      <p:cBhvr>
                                        <p:cTn id="69" dur="320" fill="hold"/>
                                        <p:tgtEl>
                                          <p:spTgt spid="140"/>
                                        </p:tgtEl>
                                        <p:attrNameLst>
                                          <p:attrName>ppt_h</p:attrName>
                                        </p:attrNameLst>
                                      </p:cBhvr>
                                      <p:tavLst>
                                        <p:tav tm="0">
                                          <p:val>
                                            <p:fltVal val="0"/>
                                          </p:val>
                                        </p:tav>
                                        <p:tav tm="100000">
                                          <p:val>
                                            <p:strVal val="#ppt_h"/>
                                          </p:val>
                                        </p:tav>
                                      </p:tavLst>
                                    </p:anim>
                                    <p:animEffect transition="in" filter="fade">
                                      <p:cBhvr>
                                        <p:cTn id="70" dur="320"/>
                                        <p:tgtEl>
                                          <p:spTgt spid="140"/>
                                        </p:tgtEl>
                                      </p:cBhvr>
                                    </p:animEffect>
                                  </p:childTnLst>
                                </p:cTn>
                              </p:par>
                            </p:childTnLst>
                          </p:cTn>
                        </p:par>
                        <p:par>
                          <p:cTn id="71" fill="hold">
                            <p:stCondLst>
                              <p:cond delay="8460"/>
                            </p:stCondLst>
                            <p:childTnLst>
                              <p:par>
                                <p:cTn id="72" presetID="53" presetClass="entr" presetSubtype="16" fill="hold" nodeType="afterEffect">
                                  <p:stCondLst>
                                    <p:cond delay="0"/>
                                  </p:stCondLst>
                                  <p:childTnLst>
                                    <p:set>
                                      <p:cBhvr>
                                        <p:cTn id="73" dur="1" fill="hold">
                                          <p:stCondLst>
                                            <p:cond delay="0"/>
                                          </p:stCondLst>
                                        </p:cTn>
                                        <p:tgtEl>
                                          <p:spTgt spid="136"/>
                                        </p:tgtEl>
                                        <p:attrNameLst>
                                          <p:attrName>style.visibility</p:attrName>
                                        </p:attrNameLst>
                                      </p:cBhvr>
                                      <p:to>
                                        <p:strVal val="visible"/>
                                      </p:to>
                                    </p:set>
                                    <p:anim calcmode="lin" valueType="num">
                                      <p:cBhvr>
                                        <p:cTn id="74" dur="320" fill="hold"/>
                                        <p:tgtEl>
                                          <p:spTgt spid="136"/>
                                        </p:tgtEl>
                                        <p:attrNameLst>
                                          <p:attrName>ppt_w</p:attrName>
                                        </p:attrNameLst>
                                      </p:cBhvr>
                                      <p:tavLst>
                                        <p:tav tm="0">
                                          <p:val>
                                            <p:fltVal val="0"/>
                                          </p:val>
                                        </p:tav>
                                        <p:tav tm="100000">
                                          <p:val>
                                            <p:strVal val="#ppt_w"/>
                                          </p:val>
                                        </p:tav>
                                      </p:tavLst>
                                    </p:anim>
                                    <p:anim calcmode="lin" valueType="num">
                                      <p:cBhvr>
                                        <p:cTn id="75" dur="320" fill="hold"/>
                                        <p:tgtEl>
                                          <p:spTgt spid="136"/>
                                        </p:tgtEl>
                                        <p:attrNameLst>
                                          <p:attrName>ppt_h</p:attrName>
                                        </p:attrNameLst>
                                      </p:cBhvr>
                                      <p:tavLst>
                                        <p:tav tm="0">
                                          <p:val>
                                            <p:fltVal val="0"/>
                                          </p:val>
                                        </p:tav>
                                        <p:tav tm="100000">
                                          <p:val>
                                            <p:strVal val="#ppt_h"/>
                                          </p:val>
                                        </p:tav>
                                      </p:tavLst>
                                    </p:anim>
                                    <p:animEffect transition="in" filter="fade">
                                      <p:cBhvr>
                                        <p:cTn id="76" dur="320"/>
                                        <p:tgtEl>
                                          <p:spTgt spid="136"/>
                                        </p:tgtEl>
                                      </p:cBhvr>
                                    </p:animEffect>
                                  </p:childTnLst>
                                </p:cTn>
                              </p:par>
                            </p:childTnLst>
                          </p:cTn>
                        </p:par>
                        <p:par>
                          <p:cTn id="77" fill="hold">
                            <p:stCondLst>
                              <p:cond delay="8780"/>
                            </p:stCondLst>
                            <p:childTnLst>
                              <p:par>
                                <p:cTn id="78" presetID="53" presetClass="entr" presetSubtype="16" fill="hold" nodeType="afterEffect">
                                  <p:stCondLst>
                                    <p:cond delay="0"/>
                                  </p:stCondLst>
                                  <p:childTnLst>
                                    <p:set>
                                      <p:cBhvr>
                                        <p:cTn id="79" dur="1" fill="hold">
                                          <p:stCondLst>
                                            <p:cond delay="0"/>
                                          </p:stCondLst>
                                        </p:cTn>
                                        <p:tgtEl>
                                          <p:spTgt spid="146"/>
                                        </p:tgtEl>
                                        <p:attrNameLst>
                                          <p:attrName>style.visibility</p:attrName>
                                        </p:attrNameLst>
                                      </p:cBhvr>
                                      <p:to>
                                        <p:strVal val="visible"/>
                                      </p:to>
                                    </p:set>
                                    <p:anim calcmode="lin" valueType="num">
                                      <p:cBhvr>
                                        <p:cTn id="80" dur="320" fill="hold"/>
                                        <p:tgtEl>
                                          <p:spTgt spid="146"/>
                                        </p:tgtEl>
                                        <p:attrNameLst>
                                          <p:attrName>ppt_w</p:attrName>
                                        </p:attrNameLst>
                                      </p:cBhvr>
                                      <p:tavLst>
                                        <p:tav tm="0">
                                          <p:val>
                                            <p:fltVal val="0"/>
                                          </p:val>
                                        </p:tav>
                                        <p:tav tm="100000">
                                          <p:val>
                                            <p:strVal val="#ppt_w"/>
                                          </p:val>
                                        </p:tav>
                                      </p:tavLst>
                                    </p:anim>
                                    <p:anim calcmode="lin" valueType="num">
                                      <p:cBhvr>
                                        <p:cTn id="81" dur="320" fill="hold"/>
                                        <p:tgtEl>
                                          <p:spTgt spid="146"/>
                                        </p:tgtEl>
                                        <p:attrNameLst>
                                          <p:attrName>ppt_h</p:attrName>
                                        </p:attrNameLst>
                                      </p:cBhvr>
                                      <p:tavLst>
                                        <p:tav tm="0">
                                          <p:val>
                                            <p:fltVal val="0"/>
                                          </p:val>
                                        </p:tav>
                                        <p:tav tm="100000">
                                          <p:val>
                                            <p:strVal val="#ppt_h"/>
                                          </p:val>
                                        </p:tav>
                                      </p:tavLst>
                                    </p:anim>
                                    <p:animEffect transition="in" filter="fade">
                                      <p:cBhvr>
                                        <p:cTn id="82" dur="320"/>
                                        <p:tgtEl>
                                          <p:spTgt spid="146"/>
                                        </p:tgtEl>
                                      </p:cBhvr>
                                    </p:animEffect>
                                  </p:childTnLst>
                                </p:cTn>
                              </p:par>
                            </p:childTnLst>
                          </p:cTn>
                        </p:par>
                        <p:par>
                          <p:cTn id="83" fill="hold">
                            <p:stCondLst>
                              <p:cond delay="9100"/>
                            </p:stCondLst>
                            <p:childTnLst>
                              <p:par>
                                <p:cTn id="84" presetID="53" presetClass="entr" presetSubtype="16" fill="hold" nodeType="afterEffect">
                                  <p:stCondLst>
                                    <p:cond delay="0"/>
                                  </p:stCondLst>
                                  <p:childTnLst>
                                    <p:set>
                                      <p:cBhvr>
                                        <p:cTn id="85" dur="1" fill="hold">
                                          <p:stCondLst>
                                            <p:cond delay="0"/>
                                          </p:stCondLst>
                                        </p:cTn>
                                        <p:tgtEl>
                                          <p:spTgt spid="149"/>
                                        </p:tgtEl>
                                        <p:attrNameLst>
                                          <p:attrName>style.visibility</p:attrName>
                                        </p:attrNameLst>
                                      </p:cBhvr>
                                      <p:to>
                                        <p:strVal val="visible"/>
                                      </p:to>
                                    </p:set>
                                    <p:anim calcmode="lin" valueType="num">
                                      <p:cBhvr>
                                        <p:cTn id="86" dur="320" fill="hold"/>
                                        <p:tgtEl>
                                          <p:spTgt spid="149"/>
                                        </p:tgtEl>
                                        <p:attrNameLst>
                                          <p:attrName>ppt_w</p:attrName>
                                        </p:attrNameLst>
                                      </p:cBhvr>
                                      <p:tavLst>
                                        <p:tav tm="0">
                                          <p:val>
                                            <p:fltVal val="0"/>
                                          </p:val>
                                        </p:tav>
                                        <p:tav tm="100000">
                                          <p:val>
                                            <p:strVal val="#ppt_w"/>
                                          </p:val>
                                        </p:tav>
                                      </p:tavLst>
                                    </p:anim>
                                    <p:anim calcmode="lin" valueType="num">
                                      <p:cBhvr>
                                        <p:cTn id="87" dur="320" fill="hold"/>
                                        <p:tgtEl>
                                          <p:spTgt spid="149"/>
                                        </p:tgtEl>
                                        <p:attrNameLst>
                                          <p:attrName>ppt_h</p:attrName>
                                        </p:attrNameLst>
                                      </p:cBhvr>
                                      <p:tavLst>
                                        <p:tav tm="0">
                                          <p:val>
                                            <p:fltVal val="0"/>
                                          </p:val>
                                        </p:tav>
                                        <p:tav tm="100000">
                                          <p:val>
                                            <p:strVal val="#ppt_h"/>
                                          </p:val>
                                        </p:tav>
                                      </p:tavLst>
                                    </p:anim>
                                    <p:animEffect transition="in" filter="fade">
                                      <p:cBhvr>
                                        <p:cTn id="88" dur="320"/>
                                        <p:tgtEl>
                                          <p:spTgt spid="149"/>
                                        </p:tgtEl>
                                      </p:cBhvr>
                                    </p:animEffect>
                                  </p:childTnLst>
                                </p:cTn>
                              </p:par>
                            </p:childTnLst>
                          </p:cTn>
                        </p:par>
                        <p:par>
                          <p:cTn id="89" fill="hold">
                            <p:stCondLst>
                              <p:cond delay="9420"/>
                            </p:stCondLst>
                            <p:childTnLst>
                              <p:par>
                                <p:cTn id="90" presetID="53" presetClass="entr" presetSubtype="16" fill="hold" nodeType="afterEffect">
                                  <p:stCondLst>
                                    <p:cond delay="0"/>
                                  </p:stCondLst>
                                  <p:childTnLst>
                                    <p:set>
                                      <p:cBhvr>
                                        <p:cTn id="91" dur="1" fill="hold">
                                          <p:stCondLst>
                                            <p:cond delay="0"/>
                                          </p:stCondLst>
                                        </p:cTn>
                                        <p:tgtEl>
                                          <p:spTgt spid="152"/>
                                        </p:tgtEl>
                                        <p:attrNameLst>
                                          <p:attrName>style.visibility</p:attrName>
                                        </p:attrNameLst>
                                      </p:cBhvr>
                                      <p:to>
                                        <p:strVal val="visible"/>
                                      </p:to>
                                    </p:set>
                                    <p:anim calcmode="lin" valueType="num">
                                      <p:cBhvr>
                                        <p:cTn id="92" dur="320" fill="hold"/>
                                        <p:tgtEl>
                                          <p:spTgt spid="152"/>
                                        </p:tgtEl>
                                        <p:attrNameLst>
                                          <p:attrName>ppt_w</p:attrName>
                                        </p:attrNameLst>
                                      </p:cBhvr>
                                      <p:tavLst>
                                        <p:tav tm="0">
                                          <p:val>
                                            <p:fltVal val="0"/>
                                          </p:val>
                                        </p:tav>
                                        <p:tav tm="100000">
                                          <p:val>
                                            <p:strVal val="#ppt_w"/>
                                          </p:val>
                                        </p:tav>
                                      </p:tavLst>
                                    </p:anim>
                                    <p:anim calcmode="lin" valueType="num">
                                      <p:cBhvr>
                                        <p:cTn id="93" dur="320" fill="hold"/>
                                        <p:tgtEl>
                                          <p:spTgt spid="152"/>
                                        </p:tgtEl>
                                        <p:attrNameLst>
                                          <p:attrName>ppt_h</p:attrName>
                                        </p:attrNameLst>
                                      </p:cBhvr>
                                      <p:tavLst>
                                        <p:tav tm="0">
                                          <p:val>
                                            <p:fltVal val="0"/>
                                          </p:val>
                                        </p:tav>
                                        <p:tav tm="100000">
                                          <p:val>
                                            <p:strVal val="#ppt_h"/>
                                          </p:val>
                                        </p:tav>
                                      </p:tavLst>
                                    </p:anim>
                                    <p:animEffect transition="in" filter="fade">
                                      <p:cBhvr>
                                        <p:cTn id="94" dur="320"/>
                                        <p:tgtEl>
                                          <p:spTgt spid="152"/>
                                        </p:tgtEl>
                                      </p:cBhvr>
                                    </p:animEffect>
                                  </p:childTnLst>
                                </p:cTn>
                              </p:par>
                            </p:childTnLst>
                          </p:cTn>
                        </p:par>
                        <p:par>
                          <p:cTn id="95" fill="hold">
                            <p:stCondLst>
                              <p:cond delay="9740"/>
                            </p:stCondLst>
                            <p:childTnLst>
                              <p:par>
                                <p:cTn id="96" presetID="53" presetClass="entr" presetSubtype="16" fill="hold" nodeType="afterEffect">
                                  <p:stCondLst>
                                    <p:cond delay="0"/>
                                  </p:stCondLst>
                                  <p:childTnLst>
                                    <p:set>
                                      <p:cBhvr>
                                        <p:cTn id="97" dur="1" fill="hold">
                                          <p:stCondLst>
                                            <p:cond delay="0"/>
                                          </p:stCondLst>
                                        </p:cTn>
                                        <p:tgtEl>
                                          <p:spTgt spid="155"/>
                                        </p:tgtEl>
                                        <p:attrNameLst>
                                          <p:attrName>style.visibility</p:attrName>
                                        </p:attrNameLst>
                                      </p:cBhvr>
                                      <p:to>
                                        <p:strVal val="visible"/>
                                      </p:to>
                                    </p:set>
                                    <p:anim calcmode="lin" valueType="num">
                                      <p:cBhvr>
                                        <p:cTn id="98" dur="320" fill="hold"/>
                                        <p:tgtEl>
                                          <p:spTgt spid="155"/>
                                        </p:tgtEl>
                                        <p:attrNameLst>
                                          <p:attrName>ppt_w</p:attrName>
                                        </p:attrNameLst>
                                      </p:cBhvr>
                                      <p:tavLst>
                                        <p:tav tm="0">
                                          <p:val>
                                            <p:fltVal val="0"/>
                                          </p:val>
                                        </p:tav>
                                        <p:tav tm="100000">
                                          <p:val>
                                            <p:strVal val="#ppt_w"/>
                                          </p:val>
                                        </p:tav>
                                      </p:tavLst>
                                    </p:anim>
                                    <p:anim calcmode="lin" valueType="num">
                                      <p:cBhvr>
                                        <p:cTn id="99" dur="320" fill="hold"/>
                                        <p:tgtEl>
                                          <p:spTgt spid="155"/>
                                        </p:tgtEl>
                                        <p:attrNameLst>
                                          <p:attrName>ppt_h</p:attrName>
                                        </p:attrNameLst>
                                      </p:cBhvr>
                                      <p:tavLst>
                                        <p:tav tm="0">
                                          <p:val>
                                            <p:fltVal val="0"/>
                                          </p:val>
                                        </p:tav>
                                        <p:tav tm="100000">
                                          <p:val>
                                            <p:strVal val="#ppt_h"/>
                                          </p:val>
                                        </p:tav>
                                      </p:tavLst>
                                    </p:anim>
                                    <p:animEffect transition="in" filter="fade">
                                      <p:cBhvr>
                                        <p:cTn id="100" dur="32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49" grpId="0"/>
      <p:bldP spid="50" grpId="0"/>
      <p:bldP spid="52" grpId="0"/>
      <p:bldP spid="51" grpId="0"/>
      <p:bldP spid="48" grpId="0"/>
      <p:bldP spid="6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0" y="-68240"/>
            <a:ext cx="9144000" cy="16491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dirty="0" err="1">
              <a:solidFill>
                <a:srgbClr val="FFFFFF"/>
              </a:solidFill>
            </a:endParaRPr>
          </a:p>
        </p:txBody>
      </p:sp>
      <p:sp>
        <p:nvSpPr>
          <p:cNvPr id="62" name="Title 1"/>
          <p:cNvSpPr>
            <a:spLocks noGrp="1"/>
          </p:cNvSpPr>
          <p:nvPr>
            <p:ph type="title"/>
          </p:nvPr>
        </p:nvSpPr>
        <p:spPr>
          <a:xfrm>
            <a:off x="480185" y="521307"/>
            <a:ext cx="8183725" cy="615553"/>
          </a:xfrm>
        </p:spPr>
        <p:txBody>
          <a:bodyPr/>
          <a:lstStyle/>
          <a:p>
            <a:pPr>
              <a:lnSpc>
                <a:spcPct val="90000"/>
              </a:lnSpc>
            </a:pPr>
            <a:r>
              <a:rPr lang="en-US" altLang="en-US" sz="3600" dirty="0">
                <a:solidFill>
                  <a:schemeClr val="bg1"/>
                </a:solidFill>
              </a:rPr>
              <a:t>Disparate Process = Disparate Data </a:t>
            </a:r>
            <a:endParaRPr lang="en-US" altLang="en-US" sz="3600" dirty="0" smtClean="0">
              <a:solidFill>
                <a:schemeClr val="bg1"/>
              </a:solidFill>
            </a:endParaRPr>
          </a:p>
        </p:txBody>
      </p:sp>
      <p:sp>
        <p:nvSpPr>
          <p:cNvPr id="90" name="TextBox 89"/>
          <p:cNvSpPr txBox="1">
            <a:spLocks noChangeArrowheads="1"/>
          </p:cNvSpPr>
          <p:nvPr/>
        </p:nvSpPr>
        <p:spPr bwMode="auto">
          <a:xfrm>
            <a:off x="6794798" y="2667644"/>
            <a:ext cx="124986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accent1"/>
              </a:buClr>
              <a:buFont typeface="Arial" pitchFamily="34" charset="0"/>
              <a:buChar char="•"/>
              <a:defRPr sz="2800">
                <a:solidFill>
                  <a:schemeClr val="tx1"/>
                </a:solidFill>
                <a:latin typeface="Arial" pitchFamily="34" charset="0"/>
              </a:defRPr>
            </a:lvl1pPr>
            <a:lvl2pPr marL="742950" indent="-285750">
              <a:spcBef>
                <a:spcPct val="20000"/>
              </a:spcBef>
              <a:buClr>
                <a:schemeClr val="accent1"/>
              </a:buClr>
              <a:buFont typeface="Arial" pitchFamily="34" charset="0"/>
              <a:buChar char="–"/>
              <a:defRPr sz="2400">
                <a:solidFill>
                  <a:schemeClr val="tx1"/>
                </a:solidFill>
                <a:latin typeface="Arial" pitchFamily="34" charset="0"/>
              </a:defRPr>
            </a:lvl2pPr>
            <a:lvl3pPr marL="1143000" indent="-228600">
              <a:spcBef>
                <a:spcPct val="20000"/>
              </a:spcBef>
              <a:buClr>
                <a:schemeClr val="accent1"/>
              </a:buClr>
              <a:buFont typeface="Arial" pitchFamily="34" charset="0"/>
              <a:buChar char="•"/>
              <a:defRPr sz="2000">
                <a:solidFill>
                  <a:schemeClr val="tx1"/>
                </a:solidFill>
                <a:latin typeface="Arial" pitchFamily="34" charset="0"/>
              </a:defRPr>
            </a:lvl3pPr>
            <a:lvl4pPr marL="1600200" indent="-228600">
              <a:spcBef>
                <a:spcPct val="20000"/>
              </a:spcBef>
              <a:buClr>
                <a:schemeClr val="accent1"/>
              </a:buClr>
              <a:buFont typeface="Arial" pitchFamily="34" charset="0"/>
              <a:buChar char="–"/>
              <a:defRPr>
                <a:solidFill>
                  <a:schemeClr val="tx1"/>
                </a:solidFill>
                <a:latin typeface="Arial" pitchFamily="34" charset="0"/>
              </a:defRPr>
            </a:lvl4pPr>
            <a:lvl5pPr marL="2057400" indent="-228600">
              <a:spcBef>
                <a:spcPct val="20000"/>
              </a:spcBef>
              <a:buClr>
                <a:schemeClr val="accent1"/>
              </a:buClr>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9pPr>
          </a:lstStyle>
          <a:p>
            <a:pPr algn="ctr" fontAlgn="auto">
              <a:lnSpc>
                <a:spcPct val="90000"/>
              </a:lnSpc>
              <a:spcBef>
                <a:spcPct val="0"/>
              </a:spcBef>
              <a:spcAft>
                <a:spcPts val="0"/>
              </a:spcAft>
              <a:buClrTx/>
              <a:buFontTx/>
              <a:buNone/>
            </a:pPr>
            <a:r>
              <a:rPr lang="en-US" altLang="en-US" sz="2000" dirty="0" smtClean="0">
                <a:solidFill>
                  <a:srgbClr val="004A7D"/>
                </a:solidFill>
                <a:latin typeface="+mj-lt"/>
                <a:ea typeface="+mn-ea"/>
              </a:rPr>
              <a:t>Study </a:t>
            </a:r>
          </a:p>
          <a:p>
            <a:pPr algn="ctr" fontAlgn="auto">
              <a:lnSpc>
                <a:spcPct val="90000"/>
              </a:lnSpc>
              <a:spcBef>
                <a:spcPct val="0"/>
              </a:spcBef>
              <a:spcAft>
                <a:spcPts val="0"/>
              </a:spcAft>
              <a:buClrTx/>
              <a:buFontTx/>
              <a:buNone/>
            </a:pPr>
            <a:r>
              <a:rPr lang="en-US" altLang="en-US" sz="2000" dirty="0" smtClean="0">
                <a:solidFill>
                  <a:srgbClr val="004A7D"/>
                </a:solidFill>
                <a:latin typeface="+mj-lt"/>
                <a:ea typeface="+mn-ea"/>
              </a:rPr>
              <a:t>Abroad</a:t>
            </a:r>
            <a:endParaRPr lang="en-US" altLang="en-US" sz="2000" dirty="0">
              <a:solidFill>
                <a:srgbClr val="004A7D"/>
              </a:solidFill>
              <a:latin typeface="+mj-lt"/>
              <a:ea typeface="+mn-ea"/>
            </a:endParaRPr>
          </a:p>
        </p:txBody>
      </p:sp>
      <p:grpSp>
        <p:nvGrpSpPr>
          <p:cNvPr id="91" name="Group 90"/>
          <p:cNvGrpSpPr/>
          <p:nvPr/>
        </p:nvGrpSpPr>
        <p:grpSpPr>
          <a:xfrm>
            <a:off x="6065638" y="2367881"/>
            <a:ext cx="790753" cy="1228433"/>
            <a:chOff x="8053876" y="1800300"/>
            <a:chExt cx="1054063" cy="1228433"/>
          </a:xfrm>
        </p:grpSpPr>
        <p:sp>
          <p:nvSpPr>
            <p:cNvPr id="92" name="Freeform 100"/>
            <p:cNvSpPr>
              <a:spLocks noEditPoints="1"/>
            </p:cNvSpPr>
            <p:nvPr/>
          </p:nvSpPr>
          <p:spPr bwMode="auto">
            <a:xfrm>
              <a:off x="8101175" y="2145805"/>
              <a:ext cx="945468" cy="882928"/>
            </a:xfrm>
            <a:custGeom>
              <a:avLst/>
              <a:gdLst>
                <a:gd name="T0" fmla="*/ 185 w 185"/>
                <a:gd name="T1" fmla="*/ 94 h 187"/>
                <a:gd name="T2" fmla="*/ 185 w 185"/>
                <a:gd name="T3" fmla="*/ 94 h 187"/>
                <a:gd name="T4" fmla="*/ 92 w 185"/>
                <a:gd name="T5" fmla="*/ 0 h 187"/>
                <a:gd name="T6" fmla="*/ 0 w 185"/>
                <a:gd name="T7" fmla="*/ 94 h 187"/>
                <a:gd name="T8" fmla="*/ 92 w 185"/>
                <a:gd name="T9" fmla="*/ 187 h 187"/>
                <a:gd name="T10" fmla="*/ 185 w 185"/>
                <a:gd name="T11" fmla="*/ 94 h 187"/>
                <a:gd name="T12" fmla="*/ 159 w 185"/>
                <a:gd name="T13" fmla="*/ 130 h 187"/>
                <a:gd name="T14" fmla="*/ 133 w 185"/>
                <a:gd name="T15" fmla="*/ 125 h 187"/>
                <a:gd name="T16" fmla="*/ 136 w 185"/>
                <a:gd name="T17" fmla="*/ 102 h 187"/>
                <a:gd name="T18" fmla="*/ 168 w 185"/>
                <a:gd name="T19" fmla="*/ 102 h 187"/>
                <a:gd name="T20" fmla="*/ 159 w 185"/>
                <a:gd name="T21" fmla="*/ 130 h 187"/>
                <a:gd name="T22" fmla="*/ 92 w 185"/>
                <a:gd name="T23" fmla="*/ 168 h 187"/>
                <a:gd name="T24" fmla="*/ 72 w 185"/>
                <a:gd name="T25" fmla="*/ 140 h 187"/>
                <a:gd name="T26" fmla="*/ 113 w 185"/>
                <a:gd name="T27" fmla="*/ 140 h 187"/>
                <a:gd name="T28" fmla="*/ 92 w 185"/>
                <a:gd name="T29" fmla="*/ 168 h 187"/>
                <a:gd name="T30" fmla="*/ 68 w 185"/>
                <a:gd name="T31" fmla="*/ 123 h 187"/>
                <a:gd name="T32" fmla="*/ 66 w 185"/>
                <a:gd name="T33" fmla="*/ 102 h 187"/>
                <a:gd name="T34" fmla="*/ 119 w 185"/>
                <a:gd name="T35" fmla="*/ 102 h 187"/>
                <a:gd name="T36" fmla="*/ 117 w 185"/>
                <a:gd name="T37" fmla="*/ 123 h 187"/>
                <a:gd name="T38" fmla="*/ 68 w 185"/>
                <a:gd name="T39" fmla="*/ 123 h 187"/>
                <a:gd name="T40" fmla="*/ 26 w 185"/>
                <a:gd name="T41" fmla="*/ 57 h 187"/>
                <a:gd name="T42" fmla="*/ 52 w 185"/>
                <a:gd name="T43" fmla="*/ 62 h 187"/>
                <a:gd name="T44" fmla="*/ 49 w 185"/>
                <a:gd name="T45" fmla="*/ 85 h 187"/>
                <a:gd name="T46" fmla="*/ 17 w 185"/>
                <a:gd name="T47" fmla="*/ 85 h 187"/>
                <a:gd name="T48" fmla="*/ 26 w 185"/>
                <a:gd name="T49" fmla="*/ 57 h 187"/>
                <a:gd name="T50" fmla="*/ 92 w 185"/>
                <a:gd name="T51" fmla="*/ 19 h 187"/>
                <a:gd name="T52" fmla="*/ 113 w 185"/>
                <a:gd name="T53" fmla="*/ 47 h 187"/>
                <a:gd name="T54" fmla="*/ 72 w 185"/>
                <a:gd name="T55" fmla="*/ 47 h 187"/>
                <a:gd name="T56" fmla="*/ 92 w 185"/>
                <a:gd name="T57" fmla="*/ 19 h 187"/>
                <a:gd name="T58" fmla="*/ 92 w 185"/>
                <a:gd name="T59" fmla="*/ 65 h 187"/>
                <a:gd name="T60" fmla="*/ 117 w 185"/>
                <a:gd name="T61" fmla="*/ 64 h 187"/>
                <a:gd name="T62" fmla="*/ 119 w 185"/>
                <a:gd name="T63" fmla="*/ 85 h 187"/>
                <a:gd name="T64" fmla="*/ 66 w 185"/>
                <a:gd name="T65" fmla="*/ 85 h 187"/>
                <a:gd name="T66" fmla="*/ 68 w 185"/>
                <a:gd name="T67" fmla="*/ 64 h 187"/>
                <a:gd name="T68" fmla="*/ 92 w 185"/>
                <a:gd name="T69" fmla="*/ 65 h 187"/>
                <a:gd name="T70" fmla="*/ 17 w 185"/>
                <a:gd name="T71" fmla="*/ 102 h 187"/>
                <a:gd name="T72" fmla="*/ 49 w 185"/>
                <a:gd name="T73" fmla="*/ 102 h 187"/>
                <a:gd name="T74" fmla="*/ 52 w 185"/>
                <a:gd name="T75" fmla="*/ 125 h 187"/>
                <a:gd name="T76" fmla="*/ 26 w 185"/>
                <a:gd name="T77" fmla="*/ 130 h 187"/>
                <a:gd name="T78" fmla="*/ 17 w 185"/>
                <a:gd name="T79" fmla="*/ 102 h 187"/>
                <a:gd name="T80" fmla="*/ 136 w 185"/>
                <a:gd name="T81" fmla="*/ 85 h 187"/>
                <a:gd name="T82" fmla="*/ 133 w 185"/>
                <a:gd name="T83" fmla="*/ 62 h 187"/>
                <a:gd name="T84" fmla="*/ 159 w 185"/>
                <a:gd name="T85" fmla="*/ 57 h 187"/>
                <a:gd name="T86" fmla="*/ 168 w 185"/>
                <a:gd name="T87" fmla="*/ 85 h 187"/>
                <a:gd name="T88" fmla="*/ 136 w 185"/>
                <a:gd name="T89" fmla="*/ 85 h 187"/>
                <a:gd name="T90" fmla="*/ 148 w 185"/>
                <a:gd name="T91" fmla="*/ 42 h 187"/>
                <a:gd name="T92" fmla="*/ 130 w 185"/>
                <a:gd name="T93" fmla="*/ 46 h 187"/>
                <a:gd name="T94" fmla="*/ 120 w 185"/>
                <a:gd name="T95" fmla="*/ 22 h 187"/>
                <a:gd name="T96" fmla="*/ 148 w 185"/>
                <a:gd name="T97" fmla="*/ 42 h 187"/>
                <a:gd name="T98" fmla="*/ 65 w 185"/>
                <a:gd name="T99" fmla="*/ 22 h 187"/>
                <a:gd name="T100" fmla="*/ 55 w 185"/>
                <a:gd name="T101" fmla="*/ 46 h 187"/>
                <a:gd name="T102" fmla="*/ 37 w 185"/>
                <a:gd name="T103" fmla="*/ 42 h 187"/>
                <a:gd name="T104" fmla="*/ 65 w 185"/>
                <a:gd name="T105" fmla="*/ 22 h 187"/>
                <a:gd name="T106" fmla="*/ 37 w 185"/>
                <a:gd name="T107" fmla="*/ 145 h 187"/>
                <a:gd name="T108" fmla="*/ 55 w 185"/>
                <a:gd name="T109" fmla="*/ 142 h 187"/>
                <a:gd name="T110" fmla="*/ 65 w 185"/>
                <a:gd name="T111" fmla="*/ 165 h 187"/>
                <a:gd name="T112" fmla="*/ 37 w 185"/>
                <a:gd name="T113" fmla="*/ 145 h 187"/>
                <a:gd name="T114" fmla="*/ 120 w 185"/>
                <a:gd name="T115" fmla="*/ 165 h 187"/>
                <a:gd name="T116" fmla="*/ 130 w 185"/>
                <a:gd name="T117" fmla="*/ 142 h 187"/>
                <a:gd name="T118" fmla="*/ 148 w 185"/>
                <a:gd name="T119" fmla="*/ 145 h 187"/>
                <a:gd name="T120" fmla="*/ 120 w 185"/>
                <a:gd name="T121" fmla="*/ 16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5" h="187">
                  <a:moveTo>
                    <a:pt x="185" y="94"/>
                  </a:moveTo>
                  <a:cubicBezTo>
                    <a:pt x="185" y="94"/>
                    <a:pt x="185" y="94"/>
                    <a:pt x="185" y="94"/>
                  </a:cubicBezTo>
                  <a:cubicBezTo>
                    <a:pt x="185" y="42"/>
                    <a:pt x="143" y="0"/>
                    <a:pt x="92" y="0"/>
                  </a:cubicBezTo>
                  <a:cubicBezTo>
                    <a:pt x="42" y="0"/>
                    <a:pt x="0" y="42"/>
                    <a:pt x="0" y="94"/>
                  </a:cubicBezTo>
                  <a:cubicBezTo>
                    <a:pt x="0" y="145"/>
                    <a:pt x="42" y="187"/>
                    <a:pt x="92" y="187"/>
                  </a:cubicBezTo>
                  <a:cubicBezTo>
                    <a:pt x="143" y="187"/>
                    <a:pt x="185" y="145"/>
                    <a:pt x="185" y="94"/>
                  </a:cubicBezTo>
                  <a:close/>
                  <a:moveTo>
                    <a:pt x="159" y="130"/>
                  </a:moveTo>
                  <a:cubicBezTo>
                    <a:pt x="150" y="128"/>
                    <a:pt x="142" y="127"/>
                    <a:pt x="133" y="125"/>
                  </a:cubicBezTo>
                  <a:cubicBezTo>
                    <a:pt x="135" y="118"/>
                    <a:pt x="135" y="110"/>
                    <a:pt x="136" y="102"/>
                  </a:cubicBezTo>
                  <a:cubicBezTo>
                    <a:pt x="168" y="102"/>
                    <a:pt x="168" y="102"/>
                    <a:pt x="168" y="102"/>
                  </a:cubicBezTo>
                  <a:cubicBezTo>
                    <a:pt x="167" y="112"/>
                    <a:pt x="163" y="122"/>
                    <a:pt x="159" y="130"/>
                  </a:cubicBezTo>
                  <a:close/>
                  <a:moveTo>
                    <a:pt x="92" y="168"/>
                  </a:moveTo>
                  <a:cubicBezTo>
                    <a:pt x="86" y="168"/>
                    <a:pt x="78" y="158"/>
                    <a:pt x="72" y="140"/>
                  </a:cubicBezTo>
                  <a:cubicBezTo>
                    <a:pt x="86" y="139"/>
                    <a:pt x="99" y="139"/>
                    <a:pt x="113" y="140"/>
                  </a:cubicBezTo>
                  <a:cubicBezTo>
                    <a:pt x="107" y="158"/>
                    <a:pt x="99" y="168"/>
                    <a:pt x="92" y="168"/>
                  </a:cubicBezTo>
                  <a:close/>
                  <a:moveTo>
                    <a:pt x="68" y="123"/>
                  </a:moveTo>
                  <a:cubicBezTo>
                    <a:pt x="67" y="117"/>
                    <a:pt x="66" y="110"/>
                    <a:pt x="66" y="102"/>
                  </a:cubicBezTo>
                  <a:cubicBezTo>
                    <a:pt x="119" y="102"/>
                    <a:pt x="119" y="102"/>
                    <a:pt x="119" y="102"/>
                  </a:cubicBezTo>
                  <a:cubicBezTo>
                    <a:pt x="119" y="110"/>
                    <a:pt x="118" y="117"/>
                    <a:pt x="117" y="123"/>
                  </a:cubicBezTo>
                  <a:cubicBezTo>
                    <a:pt x="101" y="122"/>
                    <a:pt x="84" y="122"/>
                    <a:pt x="68" y="123"/>
                  </a:cubicBezTo>
                  <a:close/>
                  <a:moveTo>
                    <a:pt x="26" y="57"/>
                  </a:moveTo>
                  <a:cubicBezTo>
                    <a:pt x="35" y="59"/>
                    <a:pt x="43" y="61"/>
                    <a:pt x="52" y="62"/>
                  </a:cubicBezTo>
                  <a:cubicBezTo>
                    <a:pt x="50" y="69"/>
                    <a:pt x="50" y="77"/>
                    <a:pt x="49" y="85"/>
                  </a:cubicBezTo>
                  <a:cubicBezTo>
                    <a:pt x="17" y="85"/>
                    <a:pt x="17" y="85"/>
                    <a:pt x="17" y="85"/>
                  </a:cubicBezTo>
                  <a:cubicBezTo>
                    <a:pt x="18" y="75"/>
                    <a:pt x="21" y="65"/>
                    <a:pt x="26" y="57"/>
                  </a:cubicBezTo>
                  <a:close/>
                  <a:moveTo>
                    <a:pt x="92" y="19"/>
                  </a:moveTo>
                  <a:cubicBezTo>
                    <a:pt x="99" y="19"/>
                    <a:pt x="107" y="30"/>
                    <a:pt x="113" y="47"/>
                  </a:cubicBezTo>
                  <a:cubicBezTo>
                    <a:pt x="99" y="49"/>
                    <a:pt x="86" y="49"/>
                    <a:pt x="72" y="47"/>
                  </a:cubicBezTo>
                  <a:cubicBezTo>
                    <a:pt x="78" y="30"/>
                    <a:pt x="86" y="19"/>
                    <a:pt x="92" y="19"/>
                  </a:cubicBezTo>
                  <a:close/>
                  <a:moveTo>
                    <a:pt x="92" y="65"/>
                  </a:moveTo>
                  <a:cubicBezTo>
                    <a:pt x="101" y="65"/>
                    <a:pt x="109" y="65"/>
                    <a:pt x="117" y="64"/>
                  </a:cubicBezTo>
                  <a:cubicBezTo>
                    <a:pt x="118" y="70"/>
                    <a:pt x="119" y="78"/>
                    <a:pt x="119" y="85"/>
                  </a:cubicBezTo>
                  <a:cubicBezTo>
                    <a:pt x="66" y="85"/>
                    <a:pt x="66" y="85"/>
                    <a:pt x="66" y="85"/>
                  </a:cubicBezTo>
                  <a:cubicBezTo>
                    <a:pt x="66" y="78"/>
                    <a:pt x="67" y="70"/>
                    <a:pt x="68" y="64"/>
                  </a:cubicBezTo>
                  <a:cubicBezTo>
                    <a:pt x="76" y="65"/>
                    <a:pt x="84" y="65"/>
                    <a:pt x="92" y="65"/>
                  </a:cubicBezTo>
                  <a:close/>
                  <a:moveTo>
                    <a:pt x="17" y="102"/>
                  </a:moveTo>
                  <a:cubicBezTo>
                    <a:pt x="49" y="102"/>
                    <a:pt x="49" y="102"/>
                    <a:pt x="49" y="102"/>
                  </a:cubicBezTo>
                  <a:cubicBezTo>
                    <a:pt x="50" y="110"/>
                    <a:pt x="50" y="118"/>
                    <a:pt x="52" y="125"/>
                  </a:cubicBezTo>
                  <a:cubicBezTo>
                    <a:pt x="43" y="127"/>
                    <a:pt x="35" y="128"/>
                    <a:pt x="26" y="130"/>
                  </a:cubicBezTo>
                  <a:cubicBezTo>
                    <a:pt x="21" y="122"/>
                    <a:pt x="18" y="112"/>
                    <a:pt x="17" y="102"/>
                  </a:cubicBezTo>
                  <a:close/>
                  <a:moveTo>
                    <a:pt x="136" y="85"/>
                  </a:moveTo>
                  <a:cubicBezTo>
                    <a:pt x="135" y="77"/>
                    <a:pt x="135" y="69"/>
                    <a:pt x="133" y="62"/>
                  </a:cubicBezTo>
                  <a:cubicBezTo>
                    <a:pt x="142" y="61"/>
                    <a:pt x="150" y="59"/>
                    <a:pt x="159" y="57"/>
                  </a:cubicBezTo>
                  <a:cubicBezTo>
                    <a:pt x="163" y="65"/>
                    <a:pt x="167" y="75"/>
                    <a:pt x="168" y="85"/>
                  </a:cubicBezTo>
                  <a:lnTo>
                    <a:pt x="136" y="85"/>
                  </a:lnTo>
                  <a:close/>
                  <a:moveTo>
                    <a:pt x="148" y="42"/>
                  </a:moveTo>
                  <a:cubicBezTo>
                    <a:pt x="142" y="43"/>
                    <a:pt x="136" y="45"/>
                    <a:pt x="130" y="46"/>
                  </a:cubicBezTo>
                  <a:cubicBezTo>
                    <a:pt x="127" y="37"/>
                    <a:pt x="124" y="29"/>
                    <a:pt x="120" y="22"/>
                  </a:cubicBezTo>
                  <a:cubicBezTo>
                    <a:pt x="131" y="27"/>
                    <a:pt x="141" y="33"/>
                    <a:pt x="148" y="42"/>
                  </a:cubicBezTo>
                  <a:close/>
                  <a:moveTo>
                    <a:pt x="65" y="22"/>
                  </a:moveTo>
                  <a:cubicBezTo>
                    <a:pt x="61" y="29"/>
                    <a:pt x="58" y="37"/>
                    <a:pt x="55" y="46"/>
                  </a:cubicBezTo>
                  <a:cubicBezTo>
                    <a:pt x="49" y="45"/>
                    <a:pt x="43" y="43"/>
                    <a:pt x="37" y="42"/>
                  </a:cubicBezTo>
                  <a:cubicBezTo>
                    <a:pt x="44" y="33"/>
                    <a:pt x="54" y="27"/>
                    <a:pt x="65" y="22"/>
                  </a:cubicBezTo>
                  <a:close/>
                  <a:moveTo>
                    <a:pt x="37" y="145"/>
                  </a:moveTo>
                  <a:cubicBezTo>
                    <a:pt x="43" y="144"/>
                    <a:pt x="49" y="143"/>
                    <a:pt x="55" y="142"/>
                  </a:cubicBezTo>
                  <a:cubicBezTo>
                    <a:pt x="58" y="151"/>
                    <a:pt x="61" y="158"/>
                    <a:pt x="65" y="165"/>
                  </a:cubicBezTo>
                  <a:cubicBezTo>
                    <a:pt x="54" y="161"/>
                    <a:pt x="44" y="154"/>
                    <a:pt x="37" y="145"/>
                  </a:cubicBezTo>
                  <a:close/>
                  <a:moveTo>
                    <a:pt x="120" y="165"/>
                  </a:moveTo>
                  <a:cubicBezTo>
                    <a:pt x="124" y="158"/>
                    <a:pt x="127" y="151"/>
                    <a:pt x="130" y="142"/>
                  </a:cubicBezTo>
                  <a:cubicBezTo>
                    <a:pt x="136" y="143"/>
                    <a:pt x="142" y="144"/>
                    <a:pt x="148" y="145"/>
                  </a:cubicBezTo>
                  <a:cubicBezTo>
                    <a:pt x="141" y="154"/>
                    <a:pt x="131" y="161"/>
                    <a:pt x="120" y="165"/>
                  </a:cubicBezTo>
                  <a:close/>
                </a:path>
              </a:pathLst>
            </a:custGeom>
            <a:solidFill>
              <a:srgbClr val="298ED1"/>
            </a:solid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600">
                <a:solidFill>
                  <a:srgbClr val="000000"/>
                </a:solidFill>
                <a:latin typeface="+mj-lt"/>
                <a:ea typeface="+mn-ea"/>
              </a:endParaRPr>
            </a:p>
          </p:txBody>
        </p:sp>
        <p:sp>
          <p:nvSpPr>
            <p:cNvPr id="96" name="Freeform 95"/>
            <p:cNvSpPr>
              <a:spLocks noEditPoints="1"/>
            </p:cNvSpPr>
            <p:nvPr/>
          </p:nvSpPr>
          <p:spPr bwMode="auto">
            <a:xfrm>
              <a:off x="8053876" y="1800300"/>
              <a:ext cx="1054063" cy="391149"/>
            </a:xfrm>
            <a:custGeom>
              <a:avLst/>
              <a:gdLst>
                <a:gd name="T0" fmla="*/ 1423 w 1448"/>
                <a:gd name="T1" fmla="*/ 126 h 677"/>
                <a:gd name="T2" fmla="*/ 760 w 1448"/>
                <a:gd name="T3" fmla="*/ 0 h 677"/>
                <a:gd name="T4" fmla="*/ 749 w 1448"/>
                <a:gd name="T5" fmla="*/ 0 h 677"/>
                <a:gd name="T6" fmla="*/ 26 w 1448"/>
                <a:gd name="T7" fmla="*/ 126 h 677"/>
                <a:gd name="T8" fmla="*/ 2 w 1448"/>
                <a:gd name="T9" fmla="*/ 153 h 677"/>
                <a:gd name="T10" fmla="*/ 20 w 1448"/>
                <a:gd name="T11" fmla="*/ 183 h 677"/>
                <a:gd name="T12" fmla="*/ 584 w 1448"/>
                <a:gd name="T13" fmla="*/ 409 h 677"/>
                <a:gd name="T14" fmla="*/ 603 w 1448"/>
                <a:gd name="T15" fmla="*/ 410 h 677"/>
                <a:gd name="T16" fmla="*/ 1170 w 1448"/>
                <a:gd name="T17" fmla="*/ 254 h 677"/>
                <a:gd name="T18" fmla="*/ 1170 w 1448"/>
                <a:gd name="T19" fmla="*/ 397 h 677"/>
                <a:gd name="T20" fmla="*/ 1137 w 1448"/>
                <a:gd name="T21" fmla="*/ 451 h 677"/>
                <a:gd name="T22" fmla="*/ 1169 w 1448"/>
                <a:gd name="T23" fmla="*/ 506 h 677"/>
                <a:gd name="T24" fmla="*/ 1138 w 1448"/>
                <a:gd name="T25" fmla="*/ 643 h 677"/>
                <a:gd name="T26" fmla="*/ 1143 w 1448"/>
                <a:gd name="T27" fmla="*/ 667 h 677"/>
                <a:gd name="T28" fmla="*/ 1164 w 1448"/>
                <a:gd name="T29" fmla="*/ 677 h 677"/>
                <a:gd name="T30" fmla="*/ 1236 w 1448"/>
                <a:gd name="T31" fmla="*/ 677 h 677"/>
                <a:gd name="T32" fmla="*/ 1257 w 1448"/>
                <a:gd name="T33" fmla="*/ 667 h 677"/>
                <a:gd name="T34" fmla="*/ 1262 w 1448"/>
                <a:gd name="T35" fmla="*/ 643 h 677"/>
                <a:gd name="T36" fmla="*/ 1231 w 1448"/>
                <a:gd name="T37" fmla="*/ 506 h 677"/>
                <a:gd name="T38" fmla="*/ 1263 w 1448"/>
                <a:gd name="T39" fmla="*/ 451 h 677"/>
                <a:gd name="T40" fmla="*/ 1230 w 1448"/>
                <a:gd name="T41" fmla="*/ 397 h 677"/>
                <a:gd name="T42" fmla="*/ 1230 w 1448"/>
                <a:gd name="T43" fmla="*/ 238 h 677"/>
                <a:gd name="T44" fmla="*/ 1425 w 1448"/>
                <a:gd name="T45" fmla="*/ 184 h 677"/>
                <a:gd name="T46" fmla="*/ 1447 w 1448"/>
                <a:gd name="T47" fmla="*/ 155 h 677"/>
                <a:gd name="T48" fmla="*/ 1423 w 1448"/>
                <a:gd name="T49" fmla="*/ 126 h 677"/>
                <a:gd name="T50" fmla="*/ 1200 w 1448"/>
                <a:gd name="T51" fmla="*/ 622 h 677"/>
                <a:gd name="T52" fmla="*/ 1200 w 1448"/>
                <a:gd name="T53" fmla="*/ 621 h 677"/>
                <a:gd name="T54" fmla="*/ 1200 w 1448"/>
                <a:gd name="T55" fmla="*/ 622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48" h="677">
                  <a:moveTo>
                    <a:pt x="1423" y="126"/>
                  </a:moveTo>
                  <a:cubicBezTo>
                    <a:pt x="760" y="0"/>
                    <a:pt x="760" y="0"/>
                    <a:pt x="760" y="0"/>
                  </a:cubicBezTo>
                  <a:cubicBezTo>
                    <a:pt x="756" y="0"/>
                    <a:pt x="753" y="0"/>
                    <a:pt x="749" y="0"/>
                  </a:cubicBezTo>
                  <a:cubicBezTo>
                    <a:pt x="26" y="126"/>
                    <a:pt x="26" y="126"/>
                    <a:pt x="26" y="126"/>
                  </a:cubicBezTo>
                  <a:cubicBezTo>
                    <a:pt x="13" y="129"/>
                    <a:pt x="3" y="139"/>
                    <a:pt x="2" y="153"/>
                  </a:cubicBezTo>
                  <a:cubicBezTo>
                    <a:pt x="0" y="166"/>
                    <a:pt x="8" y="178"/>
                    <a:pt x="20" y="183"/>
                  </a:cubicBezTo>
                  <a:cubicBezTo>
                    <a:pt x="584" y="409"/>
                    <a:pt x="584" y="409"/>
                    <a:pt x="584" y="409"/>
                  </a:cubicBezTo>
                  <a:cubicBezTo>
                    <a:pt x="590" y="411"/>
                    <a:pt x="597" y="412"/>
                    <a:pt x="603" y="410"/>
                  </a:cubicBezTo>
                  <a:cubicBezTo>
                    <a:pt x="1170" y="254"/>
                    <a:pt x="1170" y="254"/>
                    <a:pt x="1170" y="254"/>
                  </a:cubicBezTo>
                  <a:cubicBezTo>
                    <a:pt x="1170" y="397"/>
                    <a:pt x="1170" y="397"/>
                    <a:pt x="1170" y="397"/>
                  </a:cubicBezTo>
                  <a:cubicBezTo>
                    <a:pt x="1151" y="407"/>
                    <a:pt x="1137" y="428"/>
                    <a:pt x="1137" y="451"/>
                  </a:cubicBezTo>
                  <a:cubicBezTo>
                    <a:pt x="1137" y="475"/>
                    <a:pt x="1150" y="495"/>
                    <a:pt x="1169" y="506"/>
                  </a:cubicBezTo>
                  <a:cubicBezTo>
                    <a:pt x="1138" y="643"/>
                    <a:pt x="1138" y="643"/>
                    <a:pt x="1138" y="643"/>
                  </a:cubicBezTo>
                  <a:cubicBezTo>
                    <a:pt x="1136" y="651"/>
                    <a:pt x="1138" y="660"/>
                    <a:pt x="1143" y="667"/>
                  </a:cubicBezTo>
                  <a:cubicBezTo>
                    <a:pt x="1148" y="673"/>
                    <a:pt x="1156" y="677"/>
                    <a:pt x="1164" y="677"/>
                  </a:cubicBezTo>
                  <a:cubicBezTo>
                    <a:pt x="1236" y="677"/>
                    <a:pt x="1236" y="677"/>
                    <a:pt x="1236" y="677"/>
                  </a:cubicBezTo>
                  <a:cubicBezTo>
                    <a:pt x="1244" y="677"/>
                    <a:pt x="1252" y="673"/>
                    <a:pt x="1257" y="667"/>
                  </a:cubicBezTo>
                  <a:cubicBezTo>
                    <a:pt x="1263" y="660"/>
                    <a:pt x="1264" y="651"/>
                    <a:pt x="1262" y="643"/>
                  </a:cubicBezTo>
                  <a:cubicBezTo>
                    <a:pt x="1231" y="506"/>
                    <a:pt x="1231" y="506"/>
                    <a:pt x="1231" y="506"/>
                  </a:cubicBezTo>
                  <a:cubicBezTo>
                    <a:pt x="1250" y="495"/>
                    <a:pt x="1263" y="475"/>
                    <a:pt x="1263" y="451"/>
                  </a:cubicBezTo>
                  <a:cubicBezTo>
                    <a:pt x="1263" y="428"/>
                    <a:pt x="1249" y="407"/>
                    <a:pt x="1230" y="397"/>
                  </a:cubicBezTo>
                  <a:cubicBezTo>
                    <a:pt x="1230" y="238"/>
                    <a:pt x="1230" y="238"/>
                    <a:pt x="1230" y="238"/>
                  </a:cubicBezTo>
                  <a:cubicBezTo>
                    <a:pt x="1425" y="184"/>
                    <a:pt x="1425" y="184"/>
                    <a:pt x="1425" y="184"/>
                  </a:cubicBezTo>
                  <a:cubicBezTo>
                    <a:pt x="1439" y="181"/>
                    <a:pt x="1448" y="168"/>
                    <a:pt x="1447" y="155"/>
                  </a:cubicBezTo>
                  <a:cubicBezTo>
                    <a:pt x="1447" y="141"/>
                    <a:pt x="1437" y="129"/>
                    <a:pt x="1423" y="126"/>
                  </a:cubicBezTo>
                  <a:close/>
                  <a:moveTo>
                    <a:pt x="1200" y="622"/>
                  </a:moveTo>
                  <a:cubicBezTo>
                    <a:pt x="1200" y="621"/>
                    <a:pt x="1200" y="621"/>
                    <a:pt x="1200" y="621"/>
                  </a:cubicBezTo>
                  <a:cubicBezTo>
                    <a:pt x="1200" y="622"/>
                    <a:pt x="1200" y="622"/>
                    <a:pt x="1200" y="622"/>
                  </a:cubicBezTo>
                  <a:close/>
                </a:path>
              </a:pathLst>
            </a:custGeom>
            <a:solidFill>
              <a:srgbClr val="298ED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98" name="Freeform 97"/>
            <p:cNvSpPr>
              <a:spLocks/>
            </p:cNvSpPr>
            <p:nvPr/>
          </p:nvSpPr>
          <p:spPr bwMode="auto">
            <a:xfrm>
              <a:off x="8327205" y="2011451"/>
              <a:ext cx="479780" cy="206536"/>
            </a:xfrm>
            <a:custGeom>
              <a:avLst/>
              <a:gdLst>
                <a:gd name="T0" fmla="*/ 659 w 659"/>
                <a:gd name="T1" fmla="*/ 0 h 358"/>
                <a:gd name="T2" fmla="*/ 246 w 659"/>
                <a:gd name="T3" fmla="*/ 114 h 358"/>
                <a:gd name="T4" fmla="*/ 219 w 659"/>
                <a:gd name="T5" fmla="*/ 117 h 358"/>
                <a:gd name="T6" fmla="*/ 181 w 659"/>
                <a:gd name="T7" fmla="*/ 110 h 358"/>
                <a:gd name="T8" fmla="*/ 0 w 659"/>
                <a:gd name="T9" fmla="*/ 37 h 358"/>
                <a:gd name="T10" fmla="*/ 0 w 659"/>
                <a:gd name="T11" fmla="*/ 242 h 358"/>
                <a:gd name="T12" fmla="*/ 330 w 659"/>
                <a:gd name="T13" fmla="*/ 358 h 358"/>
                <a:gd name="T14" fmla="*/ 659 w 659"/>
                <a:gd name="T15" fmla="*/ 242 h 358"/>
                <a:gd name="T16" fmla="*/ 659 w 659"/>
                <a:gd name="T17"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9" h="358">
                  <a:moveTo>
                    <a:pt x="659" y="0"/>
                  </a:moveTo>
                  <a:cubicBezTo>
                    <a:pt x="246" y="114"/>
                    <a:pt x="246" y="114"/>
                    <a:pt x="246" y="114"/>
                  </a:cubicBezTo>
                  <a:cubicBezTo>
                    <a:pt x="237" y="116"/>
                    <a:pt x="228" y="117"/>
                    <a:pt x="219" y="117"/>
                  </a:cubicBezTo>
                  <a:cubicBezTo>
                    <a:pt x="206" y="117"/>
                    <a:pt x="193" y="115"/>
                    <a:pt x="181" y="110"/>
                  </a:cubicBezTo>
                  <a:cubicBezTo>
                    <a:pt x="0" y="37"/>
                    <a:pt x="0" y="37"/>
                    <a:pt x="0" y="37"/>
                  </a:cubicBezTo>
                  <a:cubicBezTo>
                    <a:pt x="0" y="242"/>
                    <a:pt x="0" y="242"/>
                    <a:pt x="0" y="242"/>
                  </a:cubicBezTo>
                  <a:cubicBezTo>
                    <a:pt x="0" y="306"/>
                    <a:pt x="148" y="358"/>
                    <a:pt x="330" y="358"/>
                  </a:cubicBezTo>
                  <a:cubicBezTo>
                    <a:pt x="512" y="358"/>
                    <a:pt x="659" y="306"/>
                    <a:pt x="659" y="242"/>
                  </a:cubicBezTo>
                  <a:lnTo>
                    <a:pt x="659" y="0"/>
                  </a:lnTo>
                  <a:close/>
                </a:path>
              </a:pathLst>
            </a:custGeom>
            <a:solidFill>
              <a:srgbClr val="298ED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grpSp>
      <p:sp>
        <p:nvSpPr>
          <p:cNvPr id="99" name="TextBox 98"/>
          <p:cNvSpPr txBox="1">
            <a:spLocks noChangeArrowheads="1"/>
          </p:cNvSpPr>
          <p:nvPr/>
        </p:nvSpPr>
        <p:spPr bwMode="auto">
          <a:xfrm>
            <a:off x="7091159" y="4592154"/>
            <a:ext cx="13159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accent1"/>
              </a:buClr>
              <a:buFont typeface="Arial" pitchFamily="34" charset="0"/>
              <a:buChar char="•"/>
              <a:defRPr sz="2800">
                <a:solidFill>
                  <a:schemeClr val="tx1"/>
                </a:solidFill>
                <a:latin typeface="Arial" pitchFamily="34" charset="0"/>
              </a:defRPr>
            </a:lvl1pPr>
            <a:lvl2pPr marL="742950" indent="-285750">
              <a:spcBef>
                <a:spcPct val="20000"/>
              </a:spcBef>
              <a:buClr>
                <a:schemeClr val="accent1"/>
              </a:buClr>
              <a:buFont typeface="Arial" pitchFamily="34" charset="0"/>
              <a:buChar char="–"/>
              <a:defRPr sz="2400">
                <a:solidFill>
                  <a:schemeClr val="tx1"/>
                </a:solidFill>
                <a:latin typeface="Arial" pitchFamily="34" charset="0"/>
              </a:defRPr>
            </a:lvl2pPr>
            <a:lvl3pPr marL="1143000" indent="-228600">
              <a:spcBef>
                <a:spcPct val="20000"/>
              </a:spcBef>
              <a:buClr>
                <a:schemeClr val="accent1"/>
              </a:buClr>
              <a:buFont typeface="Arial" pitchFamily="34" charset="0"/>
              <a:buChar char="•"/>
              <a:defRPr sz="2000">
                <a:solidFill>
                  <a:schemeClr val="tx1"/>
                </a:solidFill>
                <a:latin typeface="Arial" pitchFamily="34" charset="0"/>
              </a:defRPr>
            </a:lvl3pPr>
            <a:lvl4pPr marL="1600200" indent="-228600">
              <a:spcBef>
                <a:spcPct val="20000"/>
              </a:spcBef>
              <a:buClr>
                <a:schemeClr val="accent1"/>
              </a:buClr>
              <a:buFont typeface="Arial" pitchFamily="34" charset="0"/>
              <a:buChar char="–"/>
              <a:defRPr>
                <a:solidFill>
                  <a:schemeClr val="tx1"/>
                </a:solidFill>
                <a:latin typeface="Arial" pitchFamily="34" charset="0"/>
              </a:defRPr>
            </a:lvl4pPr>
            <a:lvl5pPr marL="2057400" indent="-228600">
              <a:spcBef>
                <a:spcPct val="20000"/>
              </a:spcBef>
              <a:buClr>
                <a:schemeClr val="accent1"/>
              </a:buClr>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9pPr>
          </a:lstStyle>
          <a:p>
            <a:pPr algn="ctr" fontAlgn="auto">
              <a:lnSpc>
                <a:spcPct val="90000"/>
              </a:lnSpc>
              <a:spcBef>
                <a:spcPct val="0"/>
              </a:spcBef>
              <a:spcAft>
                <a:spcPts val="0"/>
              </a:spcAft>
              <a:buClrTx/>
              <a:buFontTx/>
              <a:buNone/>
            </a:pPr>
            <a:r>
              <a:rPr lang="en-US" altLang="en-US" sz="2000" dirty="0" err="1">
                <a:solidFill>
                  <a:srgbClr val="004A7D"/>
                </a:solidFill>
                <a:latin typeface="+mj-lt"/>
                <a:ea typeface="+mn-ea"/>
              </a:rPr>
              <a:t>HR</a:t>
            </a:r>
            <a:r>
              <a:rPr lang="en-US" altLang="en-US" sz="2000" dirty="0">
                <a:solidFill>
                  <a:srgbClr val="004A7D"/>
                </a:solidFill>
                <a:latin typeface="+mj-lt"/>
                <a:ea typeface="+mn-ea"/>
              </a:rPr>
              <a:t> feeds</a:t>
            </a:r>
          </a:p>
        </p:txBody>
      </p:sp>
      <p:grpSp>
        <p:nvGrpSpPr>
          <p:cNvPr id="100" name="Group 99"/>
          <p:cNvGrpSpPr/>
          <p:nvPr/>
        </p:nvGrpSpPr>
        <p:grpSpPr>
          <a:xfrm>
            <a:off x="6182097" y="4216349"/>
            <a:ext cx="898214" cy="1150953"/>
            <a:chOff x="8655207" y="3668792"/>
            <a:chExt cx="1197307" cy="1150953"/>
          </a:xfrm>
        </p:grpSpPr>
        <p:grpSp>
          <p:nvGrpSpPr>
            <p:cNvPr id="101" name="Group 100"/>
            <p:cNvGrpSpPr/>
            <p:nvPr/>
          </p:nvGrpSpPr>
          <p:grpSpPr>
            <a:xfrm>
              <a:off x="8655207" y="3668792"/>
              <a:ext cx="1197307" cy="1150953"/>
              <a:chOff x="6288088" y="4819650"/>
              <a:chExt cx="371475" cy="476250"/>
            </a:xfrm>
            <a:solidFill>
              <a:srgbClr val="268CD1"/>
            </a:solidFill>
          </p:grpSpPr>
          <p:sp>
            <p:nvSpPr>
              <p:cNvPr id="109" name="Freeform 380"/>
              <p:cNvSpPr>
                <a:spLocks noEditPoints="1"/>
              </p:cNvSpPr>
              <p:nvPr/>
            </p:nvSpPr>
            <p:spPr bwMode="auto">
              <a:xfrm>
                <a:off x="6356350" y="4819650"/>
                <a:ext cx="303213" cy="436563"/>
              </a:xfrm>
              <a:custGeom>
                <a:avLst/>
                <a:gdLst>
                  <a:gd name="T0" fmla="*/ 191 w 251"/>
                  <a:gd name="T1" fmla="*/ 0 h 361"/>
                  <a:gd name="T2" fmla="*/ 37 w 251"/>
                  <a:gd name="T3" fmla="*/ 0 h 361"/>
                  <a:gd name="T4" fmla="*/ 0 w 251"/>
                  <a:gd name="T5" fmla="*/ 37 h 361"/>
                  <a:gd name="T6" fmla="*/ 0 w 251"/>
                  <a:gd name="T7" fmla="*/ 324 h 361"/>
                  <a:gd name="T8" fmla="*/ 37 w 251"/>
                  <a:gd name="T9" fmla="*/ 361 h 361"/>
                  <a:gd name="T10" fmla="*/ 213 w 251"/>
                  <a:gd name="T11" fmla="*/ 361 h 361"/>
                  <a:gd name="T12" fmla="*/ 251 w 251"/>
                  <a:gd name="T13" fmla="*/ 324 h 361"/>
                  <a:gd name="T14" fmla="*/ 251 w 251"/>
                  <a:gd name="T15" fmla="*/ 59 h 361"/>
                  <a:gd name="T16" fmla="*/ 191 w 251"/>
                  <a:gd name="T17" fmla="*/ 0 h 361"/>
                  <a:gd name="T18" fmla="*/ 196 w 251"/>
                  <a:gd name="T19" fmla="*/ 26 h 361"/>
                  <a:gd name="T20" fmla="*/ 224 w 251"/>
                  <a:gd name="T21" fmla="*/ 54 h 361"/>
                  <a:gd name="T22" fmla="*/ 196 w 251"/>
                  <a:gd name="T23" fmla="*/ 54 h 361"/>
                  <a:gd name="T24" fmla="*/ 196 w 251"/>
                  <a:gd name="T25" fmla="*/ 26 h 361"/>
                  <a:gd name="T26" fmla="*/ 213 w 251"/>
                  <a:gd name="T27" fmla="*/ 346 h 361"/>
                  <a:gd name="T28" fmla="*/ 37 w 251"/>
                  <a:gd name="T29" fmla="*/ 346 h 361"/>
                  <a:gd name="T30" fmla="*/ 16 w 251"/>
                  <a:gd name="T31" fmla="*/ 324 h 361"/>
                  <a:gd name="T32" fmla="*/ 16 w 251"/>
                  <a:gd name="T33" fmla="*/ 37 h 361"/>
                  <a:gd name="T34" fmla="*/ 37 w 251"/>
                  <a:gd name="T35" fmla="*/ 15 h 361"/>
                  <a:gd name="T36" fmla="*/ 180 w 251"/>
                  <a:gd name="T37" fmla="*/ 15 h 361"/>
                  <a:gd name="T38" fmla="*/ 180 w 251"/>
                  <a:gd name="T39" fmla="*/ 59 h 361"/>
                  <a:gd name="T40" fmla="*/ 191 w 251"/>
                  <a:gd name="T41" fmla="*/ 70 h 361"/>
                  <a:gd name="T42" fmla="*/ 235 w 251"/>
                  <a:gd name="T43" fmla="*/ 70 h 361"/>
                  <a:gd name="T44" fmla="*/ 235 w 251"/>
                  <a:gd name="T45" fmla="*/ 324 h 361"/>
                  <a:gd name="T46" fmla="*/ 213 w 251"/>
                  <a:gd name="T47" fmla="*/ 346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1" h="361">
                    <a:moveTo>
                      <a:pt x="191" y="0"/>
                    </a:moveTo>
                    <a:cubicBezTo>
                      <a:pt x="37" y="0"/>
                      <a:pt x="37" y="0"/>
                      <a:pt x="37" y="0"/>
                    </a:cubicBezTo>
                    <a:cubicBezTo>
                      <a:pt x="17" y="0"/>
                      <a:pt x="0" y="17"/>
                      <a:pt x="0" y="37"/>
                    </a:cubicBezTo>
                    <a:cubicBezTo>
                      <a:pt x="0" y="324"/>
                      <a:pt x="0" y="324"/>
                      <a:pt x="0" y="324"/>
                    </a:cubicBezTo>
                    <a:cubicBezTo>
                      <a:pt x="0" y="345"/>
                      <a:pt x="17" y="361"/>
                      <a:pt x="37" y="361"/>
                    </a:cubicBezTo>
                    <a:cubicBezTo>
                      <a:pt x="213" y="361"/>
                      <a:pt x="213" y="361"/>
                      <a:pt x="213" y="361"/>
                    </a:cubicBezTo>
                    <a:cubicBezTo>
                      <a:pt x="234" y="361"/>
                      <a:pt x="251" y="345"/>
                      <a:pt x="251" y="324"/>
                    </a:cubicBezTo>
                    <a:cubicBezTo>
                      <a:pt x="251" y="59"/>
                      <a:pt x="251" y="59"/>
                      <a:pt x="251" y="59"/>
                    </a:cubicBezTo>
                    <a:lnTo>
                      <a:pt x="191" y="0"/>
                    </a:lnTo>
                    <a:close/>
                    <a:moveTo>
                      <a:pt x="196" y="26"/>
                    </a:moveTo>
                    <a:cubicBezTo>
                      <a:pt x="204" y="35"/>
                      <a:pt x="216" y="46"/>
                      <a:pt x="224" y="54"/>
                    </a:cubicBezTo>
                    <a:cubicBezTo>
                      <a:pt x="196" y="54"/>
                      <a:pt x="196" y="54"/>
                      <a:pt x="196" y="54"/>
                    </a:cubicBezTo>
                    <a:lnTo>
                      <a:pt x="196" y="26"/>
                    </a:lnTo>
                    <a:close/>
                    <a:moveTo>
                      <a:pt x="213" y="346"/>
                    </a:moveTo>
                    <a:cubicBezTo>
                      <a:pt x="37" y="346"/>
                      <a:pt x="37" y="346"/>
                      <a:pt x="37" y="346"/>
                    </a:cubicBezTo>
                    <a:cubicBezTo>
                      <a:pt x="25" y="346"/>
                      <a:pt x="16" y="336"/>
                      <a:pt x="16" y="324"/>
                    </a:cubicBezTo>
                    <a:cubicBezTo>
                      <a:pt x="16" y="37"/>
                      <a:pt x="16" y="37"/>
                      <a:pt x="16" y="37"/>
                    </a:cubicBezTo>
                    <a:cubicBezTo>
                      <a:pt x="16" y="25"/>
                      <a:pt x="25" y="15"/>
                      <a:pt x="37" y="15"/>
                    </a:cubicBezTo>
                    <a:cubicBezTo>
                      <a:pt x="37" y="15"/>
                      <a:pt x="155" y="15"/>
                      <a:pt x="180" y="15"/>
                    </a:cubicBezTo>
                    <a:cubicBezTo>
                      <a:pt x="180" y="59"/>
                      <a:pt x="180" y="59"/>
                      <a:pt x="180" y="59"/>
                    </a:cubicBezTo>
                    <a:cubicBezTo>
                      <a:pt x="180" y="65"/>
                      <a:pt x="185" y="70"/>
                      <a:pt x="191" y="70"/>
                    </a:cubicBezTo>
                    <a:cubicBezTo>
                      <a:pt x="235" y="70"/>
                      <a:pt x="235" y="70"/>
                      <a:pt x="235" y="70"/>
                    </a:cubicBezTo>
                    <a:cubicBezTo>
                      <a:pt x="235" y="105"/>
                      <a:pt x="235" y="324"/>
                      <a:pt x="235" y="324"/>
                    </a:cubicBezTo>
                    <a:cubicBezTo>
                      <a:pt x="235" y="336"/>
                      <a:pt x="225" y="346"/>
                      <a:pt x="213" y="3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12" name="Freeform 381"/>
              <p:cNvSpPr>
                <a:spLocks/>
              </p:cNvSpPr>
              <p:nvPr/>
            </p:nvSpPr>
            <p:spPr bwMode="auto">
              <a:xfrm>
                <a:off x="6288088" y="5016500"/>
                <a:ext cx="252413" cy="279400"/>
              </a:xfrm>
              <a:custGeom>
                <a:avLst/>
                <a:gdLst>
                  <a:gd name="T0" fmla="*/ 159 w 159"/>
                  <a:gd name="T1" fmla="*/ 85 h 176"/>
                  <a:gd name="T2" fmla="*/ 120 w 159"/>
                  <a:gd name="T3" fmla="*/ 42 h 176"/>
                  <a:gd name="T4" fmla="*/ 80 w 159"/>
                  <a:gd name="T5" fmla="*/ 0 h 176"/>
                  <a:gd name="T6" fmla="*/ 40 w 159"/>
                  <a:gd name="T7" fmla="*/ 42 h 176"/>
                  <a:gd name="T8" fmla="*/ 0 w 159"/>
                  <a:gd name="T9" fmla="*/ 85 h 176"/>
                  <a:gd name="T10" fmla="*/ 39 w 159"/>
                  <a:gd name="T11" fmla="*/ 85 h 176"/>
                  <a:gd name="T12" fmla="*/ 39 w 159"/>
                  <a:gd name="T13" fmla="*/ 176 h 176"/>
                  <a:gd name="T14" fmla="*/ 121 w 159"/>
                  <a:gd name="T15" fmla="*/ 176 h 176"/>
                  <a:gd name="T16" fmla="*/ 121 w 159"/>
                  <a:gd name="T17" fmla="*/ 85 h 176"/>
                  <a:gd name="T18" fmla="*/ 159 w 159"/>
                  <a:gd name="T19" fmla="*/ 8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9" h="176">
                    <a:moveTo>
                      <a:pt x="159" y="85"/>
                    </a:moveTo>
                    <a:lnTo>
                      <a:pt x="120" y="42"/>
                    </a:lnTo>
                    <a:lnTo>
                      <a:pt x="80" y="0"/>
                    </a:lnTo>
                    <a:lnTo>
                      <a:pt x="40" y="42"/>
                    </a:lnTo>
                    <a:lnTo>
                      <a:pt x="0" y="85"/>
                    </a:lnTo>
                    <a:lnTo>
                      <a:pt x="39" y="85"/>
                    </a:lnTo>
                    <a:lnTo>
                      <a:pt x="39" y="176"/>
                    </a:lnTo>
                    <a:lnTo>
                      <a:pt x="121" y="176"/>
                    </a:lnTo>
                    <a:lnTo>
                      <a:pt x="121" y="85"/>
                    </a:lnTo>
                    <a:lnTo>
                      <a:pt x="159" y="85"/>
                    </a:lnTo>
                    <a:close/>
                  </a:path>
                </a:pathLst>
              </a:custGeom>
              <a:grp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grpSp>
        <p:grpSp>
          <p:nvGrpSpPr>
            <p:cNvPr id="102" name="Group 101"/>
            <p:cNvGrpSpPr/>
            <p:nvPr/>
          </p:nvGrpSpPr>
          <p:grpSpPr>
            <a:xfrm>
              <a:off x="9079536" y="3797660"/>
              <a:ext cx="552482" cy="359923"/>
              <a:chOff x="6380163" y="3919538"/>
              <a:chExt cx="1025525" cy="642938"/>
            </a:xfrm>
            <a:solidFill>
              <a:srgbClr val="298ED1"/>
            </a:solidFill>
          </p:grpSpPr>
          <p:sp>
            <p:nvSpPr>
              <p:cNvPr id="103" name="Oval 102"/>
              <p:cNvSpPr>
                <a:spLocks noChangeArrowheads="1"/>
              </p:cNvSpPr>
              <p:nvPr/>
            </p:nvSpPr>
            <p:spPr bwMode="auto">
              <a:xfrm>
                <a:off x="6767513" y="3919538"/>
                <a:ext cx="261938" cy="266700"/>
              </a:xfrm>
              <a:prstGeom prst="ellipse">
                <a:avLst/>
              </a:pr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04" name="Freeform 103"/>
              <p:cNvSpPr>
                <a:spLocks/>
              </p:cNvSpPr>
              <p:nvPr/>
            </p:nvSpPr>
            <p:spPr bwMode="auto">
              <a:xfrm>
                <a:off x="7034213" y="4337051"/>
                <a:ext cx="371475" cy="225425"/>
              </a:xfrm>
              <a:custGeom>
                <a:avLst/>
                <a:gdLst>
                  <a:gd name="T0" fmla="*/ 50 w 99"/>
                  <a:gd name="T1" fmla="*/ 0 h 60"/>
                  <a:gd name="T2" fmla="*/ 0 w 99"/>
                  <a:gd name="T3" fmla="*/ 60 h 60"/>
                  <a:gd name="T4" fmla="*/ 99 w 99"/>
                  <a:gd name="T5" fmla="*/ 60 h 60"/>
                  <a:gd name="T6" fmla="*/ 50 w 99"/>
                  <a:gd name="T7" fmla="*/ 0 h 60"/>
                </a:gdLst>
                <a:ahLst/>
                <a:cxnLst>
                  <a:cxn ang="0">
                    <a:pos x="T0" y="T1"/>
                  </a:cxn>
                  <a:cxn ang="0">
                    <a:pos x="T2" y="T3"/>
                  </a:cxn>
                  <a:cxn ang="0">
                    <a:pos x="T4" y="T5"/>
                  </a:cxn>
                  <a:cxn ang="0">
                    <a:pos x="T6" y="T7"/>
                  </a:cxn>
                </a:cxnLst>
                <a:rect l="0" t="0" r="r" b="b"/>
                <a:pathLst>
                  <a:path w="99" h="60">
                    <a:moveTo>
                      <a:pt x="50" y="0"/>
                    </a:moveTo>
                    <a:cubicBezTo>
                      <a:pt x="19" y="0"/>
                      <a:pt x="0" y="21"/>
                      <a:pt x="0" y="60"/>
                    </a:cubicBezTo>
                    <a:cubicBezTo>
                      <a:pt x="99" y="60"/>
                      <a:pt x="99" y="60"/>
                      <a:pt x="99" y="60"/>
                    </a:cubicBezTo>
                    <a:cubicBezTo>
                      <a:pt x="99" y="21"/>
                      <a:pt x="80" y="0"/>
                      <a:pt x="50" y="0"/>
                    </a:cubicBezTo>
                    <a:close/>
                  </a:path>
                </a:pathLst>
              </a:cu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05" name="Freeform 104"/>
              <p:cNvSpPr>
                <a:spLocks/>
              </p:cNvSpPr>
              <p:nvPr/>
            </p:nvSpPr>
            <p:spPr bwMode="auto">
              <a:xfrm>
                <a:off x="6665913" y="4227513"/>
                <a:ext cx="457200" cy="334963"/>
              </a:xfrm>
              <a:custGeom>
                <a:avLst/>
                <a:gdLst>
                  <a:gd name="T0" fmla="*/ 61 w 122"/>
                  <a:gd name="T1" fmla="*/ 0 h 89"/>
                  <a:gd name="T2" fmla="*/ 0 w 122"/>
                  <a:gd name="T3" fmla="*/ 22 h 89"/>
                  <a:gd name="T4" fmla="*/ 36 w 122"/>
                  <a:gd name="T5" fmla="*/ 89 h 89"/>
                  <a:gd name="T6" fmla="*/ 53 w 122"/>
                  <a:gd name="T7" fmla="*/ 89 h 89"/>
                  <a:gd name="T8" fmla="*/ 74 w 122"/>
                  <a:gd name="T9" fmla="*/ 89 h 89"/>
                  <a:gd name="T10" fmla="*/ 86 w 122"/>
                  <a:gd name="T11" fmla="*/ 89 h 89"/>
                  <a:gd name="T12" fmla="*/ 122 w 122"/>
                  <a:gd name="T13" fmla="*/ 22 h 89"/>
                  <a:gd name="T14" fmla="*/ 61 w 122"/>
                  <a:gd name="T15" fmla="*/ 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89">
                    <a:moveTo>
                      <a:pt x="61" y="0"/>
                    </a:moveTo>
                    <a:cubicBezTo>
                      <a:pt x="41" y="0"/>
                      <a:pt x="13" y="8"/>
                      <a:pt x="0" y="22"/>
                    </a:cubicBezTo>
                    <a:cubicBezTo>
                      <a:pt x="23" y="32"/>
                      <a:pt x="36" y="55"/>
                      <a:pt x="36" y="89"/>
                    </a:cubicBezTo>
                    <a:cubicBezTo>
                      <a:pt x="53" y="89"/>
                      <a:pt x="53" y="89"/>
                      <a:pt x="53" y="89"/>
                    </a:cubicBezTo>
                    <a:cubicBezTo>
                      <a:pt x="74" y="89"/>
                      <a:pt x="74" y="89"/>
                      <a:pt x="74" y="89"/>
                    </a:cubicBezTo>
                    <a:cubicBezTo>
                      <a:pt x="86" y="89"/>
                      <a:pt x="86" y="89"/>
                      <a:pt x="86" y="89"/>
                    </a:cubicBezTo>
                    <a:cubicBezTo>
                      <a:pt x="86" y="55"/>
                      <a:pt x="99" y="32"/>
                      <a:pt x="122" y="22"/>
                    </a:cubicBezTo>
                    <a:cubicBezTo>
                      <a:pt x="110" y="8"/>
                      <a:pt x="80" y="0"/>
                      <a:pt x="61" y="0"/>
                    </a:cubicBezTo>
                    <a:close/>
                  </a:path>
                </a:pathLst>
              </a:cu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06" name="Oval 105"/>
              <p:cNvSpPr>
                <a:spLocks noChangeArrowheads="1"/>
              </p:cNvSpPr>
              <p:nvPr/>
            </p:nvSpPr>
            <p:spPr bwMode="auto">
              <a:xfrm>
                <a:off x="7123113" y="4130676"/>
                <a:ext cx="180975" cy="179388"/>
              </a:xfrm>
              <a:prstGeom prst="ellipse">
                <a:avLst/>
              </a:pr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07" name="Freeform 106"/>
              <p:cNvSpPr>
                <a:spLocks/>
              </p:cNvSpPr>
              <p:nvPr/>
            </p:nvSpPr>
            <p:spPr bwMode="auto">
              <a:xfrm>
                <a:off x="6380163" y="4337051"/>
                <a:ext cx="371475" cy="225425"/>
              </a:xfrm>
              <a:custGeom>
                <a:avLst/>
                <a:gdLst>
                  <a:gd name="T0" fmla="*/ 50 w 99"/>
                  <a:gd name="T1" fmla="*/ 0 h 60"/>
                  <a:gd name="T2" fmla="*/ 0 w 99"/>
                  <a:gd name="T3" fmla="*/ 60 h 60"/>
                  <a:gd name="T4" fmla="*/ 99 w 99"/>
                  <a:gd name="T5" fmla="*/ 60 h 60"/>
                  <a:gd name="T6" fmla="*/ 50 w 99"/>
                  <a:gd name="T7" fmla="*/ 0 h 60"/>
                </a:gdLst>
                <a:ahLst/>
                <a:cxnLst>
                  <a:cxn ang="0">
                    <a:pos x="T0" y="T1"/>
                  </a:cxn>
                  <a:cxn ang="0">
                    <a:pos x="T2" y="T3"/>
                  </a:cxn>
                  <a:cxn ang="0">
                    <a:pos x="T4" y="T5"/>
                  </a:cxn>
                  <a:cxn ang="0">
                    <a:pos x="T6" y="T7"/>
                  </a:cxn>
                </a:cxnLst>
                <a:rect l="0" t="0" r="r" b="b"/>
                <a:pathLst>
                  <a:path w="99" h="60">
                    <a:moveTo>
                      <a:pt x="50" y="0"/>
                    </a:moveTo>
                    <a:cubicBezTo>
                      <a:pt x="19" y="0"/>
                      <a:pt x="0" y="21"/>
                      <a:pt x="0" y="60"/>
                    </a:cubicBezTo>
                    <a:cubicBezTo>
                      <a:pt x="99" y="60"/>
                      <a:pt x="99" y="60"/>
                      <a:pt x="99" y="60"/>
                    </a:cubicBezTo>
                    <a:cubicBezTo>
                      <a:pt x="99" y="21"/>
                      <a:pt x="80" y="0"/>
                      <a:pt x="50" y="0"/>
                    </a:cubicBezTo>
                    <a:close/>
                  </a:path>
                </a:pathLst>
              </a:cu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08" name="Oval 107"/>
              <p:cNvSpPr>
                <a:spLocks noChangeArrowheads="1"/>
              </p:cNvSpPr>
              <p:nvPr/>
            </p:nvSpPr>
            <p:spPr bwMode="auto">
              <a:xfrm>
                <a:off x="6470650" y="4130676"/>
                <a:ext cx="179388" cy="179388"/>
              </a:xfrm>
              <a:prstGeom prst="ellipse">
                <a:avLst/>
              </a:pr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grpSp>
      </p:grpSp>
      <p:sp>
        <p:nvSpPr>
          <p:cNvPr id="113" name="TextBox 112"/>
          <p:cNvSpPr txBox="1">
            <a:spLocks noChangeArrowheads="1"/>
          </p:cNvSpPr>
          <p:nvPr/>
        </p:nvSpPr>
        <p:spPr bwMode="auto">
          <a:xfrm>
            <a:off x="5807962" y="6133276"/>
            <a:ext cx="156674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accent1"/>
              </a:buClr>
              <a:buFont typeface="Arial" pitchFamily="34" charset="0"/>
              <a:buChar char="•"/>
              <a:defRPr sz="2800">
                <a:solidFill>
                  <a:schemeClr val="tx1"/>
                </a:solidFill>
                <a:latin typeface="Arial" pitchFamily="34" charset="0"/>
              </a:defRPr>
            </a:lvl1pPr>
            <a:lvl2pPr marL="742950" indent="-285750">
              <a:spcBef>
                <a:spcPct val="20000"/>
              </a:spcBef>
              <a:buClr>
                <a:schemeClr val="accent1"/>
              </a:buClr>
              <a:buFont typeface="Arial" pitchFamily="34" charset="0"/>
              <a:buChar char="–"/>
              <a:defRPr sz="2400">
                <a:solidFill>
                  <a:schemeClr val="tx1"/>
                </a:solidFill>
                <a:latin typeface="Arial" pitchFamily="34" charset="0"/>
              </a:defRPr>
            </a:lvl2pPr>
            <a:lvl3pPr marL="1143000" indent="-228600">
              <a:spcBef>
                <a:spcPct val="20000"/>
              </a:spcBef>
              <a:buClr>
                <a:schemeClr val="accent1"/>
              </a:buClr>
              <a:buFont typeface="Arial" pitchFamily="34" charset="0"/>
              <a:buChar char="•"/>
              <a:defRPr sz="2000">
                <a:solidFill>
                  <a:schemeClr val="tx1"/>
                </a:solidFill>
                <a:latin typeface="Arial" pitchFamily="34" charset="0"/>
              </a:defRPr>
            </a:lvl3pPr>
            <a:lvl4pPr marL="1600200" indent="-228600">
              <a:spcBef>
                <a:spcPct val="20000"/>
              </a:spcBef>
              <a:buClr>
                <a:schemeClr val="accent1"/>
              </a:buClr>
              <a:buFont typeface="Arial" pitchFamily="34" charset="0"/>
              <a:buChar char="–"/>
              <a:defRPr>
                <a:solidFill>
                  <a:schemeClr val="tx1"/>
                </a:solidFill>
                <a:latin typeface="Arial" pitchFamily="34" charset="0"/>
              </a:defRPr>
            </a:lvl4pPr>
            <a:lvl5pPr marL="2057400" indent="-228600">
              <a:spcBef>
                <a:spcPct val="20000"/>
              </a:spcBef>
              <a:buClr>
                <a:schemeClr val="accent1"/>
              </a:buClr>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9pPr>
          </a:lstStyle>
          <a:p>
            <a:pPr algn="ctr" fontAlgn="auto">
              <a:lnSpc>
                <a:spcPct val="90000"/>
              </a:lnSpc>
              <a:spcBef>
                <a:spcPct val="0"/>
              </a:spcBef>
              <a:spcAft>
                <a:spcPts val="0"/>
              </a:spcAft>
              <a:buClrTx/>
              <a:buFontTx/>
              <a:buNone/>
            </a:pPr>
            <a:r>
              <a:rPr lang="en-US" altLang="en-US" sz="2000" dirty="0">
                <a:solidFill>
                  <a:srgbClr val="004A7D"/>
                </a:solidFill>
                <a:latin typeface="+mj-lt"/>
                <a:ea typeface="+mn-ea"/>
              </a:rPr>
              <a:t>Direct </a:t>
            </a:r>
            <a:r>
              <a:rPr lang="en-US" altLang="en-US" sz="2000" dirty="0" err="1">
                <a:solidFill>
                  <a:srgbClr val="004A7D"/>
                </a:solidFill>
                <a:latin typeface="+mj-lt"/>
                <a:ea typeface="+mn-ea"/>
              </a:rPr>
              <a:t>TMC</a:t>
            </a:r>
            <a:r>
              <a:rPr lang="en-US" altLang="en-US" sz="2000" dirty="0">
                <a:solidFill>
                  <a:srgbClr val="004A7D"/>
                </a:solidFill>
                <a:latin typeface="+mj-lt"/>
                <a:ea typeface="+mn-ea"/>
              </a:rPr>
              <a:t> </a:t>
            </a:r>
            <a:r>
              <a:rPr lang="en-US" altLang="en-US" sz="2000" dirty="0" smtClean="0">
                <a:solidFill>
                  <a:srgbClr val="004A7D"/>
                </a:solidFill>
                <a:latin typeface="+mj-lt"/>
                <a:ea typeface="+mn-ea"/>
              </a:rPr>
              <a:t>feeds</a:t>
            </a:r>
            <a:endParaRPr lang="en-US" altLang="en-US" sz="2000" dirty="0">
              <a:solidFill>
                <a:srgbClr val="004A7D"/>
              </a:solidFill>
              <a:latin typeface="+mj-lt"/>
              <a:ea typeface="+mn-ea"/>
            </a:endParaRPr>
          </a:p>
        </p:txBody>
      </p:sp>
      <p:grpSp>
        <p:nvGrpSpPr>
          <p:cNvPr id="114" name="Group 113"/>
          <p:cNvGrpSpPr/>
          <p:nvPr/>
        </p:nvGrpSpPr>
        <p:grpSpPr>
          <a:xfrm>
            <a:off x="4953846" y="5904687"/>
            <a:ext cx="854119" cy="879699"/>
            <a:chOff x="8788401" y="2157413"/>
            <a:chExt cx="479425" cy="381001"/>
          </a:xfrm>
          <a:solidFill>
            <a:srgbClr val="298ED1"/>
          </a:solidFill>
        </p:grpSpPr>
        <p:sp>
          <p:nvSpPr>
            <p:cNvPr id="116" name="Freeform 145"/>
            <p:cNvSpPr>
              <a:spLocks noEditPoints="1"/>
            </p:cNvSpPr>
            <p:nvPr/>
          </p:nvSpPr>
          <p:spPr bwMode="auto">
            <a:xfrm>
              <a:off x="8918576" y="2187576"/>
              <a:ext cx="349250" cy="350838"/>
            </a:xfrm>
            <a:custGeom>
              <a:avLst/>
              <a:gdLst>
                <a:gd name="T0" fmla="*/ 0 w 289"/>
                <a:gd name="T1" fmla="*/ 113 h 290"/>
                <a:gd name="T2" fmla="*/ 114 w 289"/>
                <a:gd name="T3" fmla="*/ 227 h 290"/>
                <a:gd name="T4" fmla="*/ 59 w 289"/>
                <a:gd name="T5" fmla="*/ 282 h 290"/>
                <a:gd name="T6" fmla="*/ 289 w 289"/>
                <a:gd name="T7" fmla="*/ 290 h 290"/>
                <a:gd name="T8" fmla="*/ 286 w 289"/>
                <a:gd name="T9" fmla="*/ 179 h 290"/>
                <a:gd name="T10" fmla="*/ 282 w 289"/>
                <a:gd name="T11" fmla="*/ 59 h 290"/>
                <a:gd name="T12" fmla="*/ 227 w 289"/>
                <a:gd name="T13" fmla="*/ 115 h 290"/>
                <a:gd name="T14" fmla="*/ 112 w 289"/>
                <a:gd name="T15" fmla="*/ 0 h 290"/>
                <a:gd name="T16" fmla="*/ 0 w 289"/>
                <a:gd name="T17" fmla="*/ 113 h 290"/>
                <a:gd name="T18" fmla="*/ 112 w 289"/>
                <a:gd name="T19" fmla="*/ 20 h 290"/>
                <a:gd name="T20" fmla="*/ 227 w 289"/>
                <a:gd name="T21" fmla="*/ 135 h 290"/>
                <a:gd name="T22" fmla="*/ 269 w 289"/>
                <a:gd name="T23" fmla="*/ 92 h 290"/>
                <a:gd name="T24" fmla="*/ 271 w 289"/>
                <a:gd name="T25" fmla="*/ 179 h 290"/>
                <a:gd name="T26" fmla="*/ 274 w 289"/>
                <a:gd name="T27" fmla="*/ 275 h 290"/>
                <a:gd name="T28" fmla="*/ 92 w 289"/>
                <a:gd name="T29" fmla="*/ 269 h 290"/>
                <a:gd name="T30" fmla="*/ 134 w 289"/>
                <a:gd name="T31" fmla="*/ 227 h 290"/>
                <a:gd name="T32" fmla="*/ 19 w 289"/>
                <a:gd name="T33" fmla="*/ 113 h 290"/>
                <a:gd name="T34" fmla="*/ 112 w 289"/>
                <a:gd name="T35" fmla="*/ 2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9" h="290">
                  <a:moveTo>
                    <a:pt x="0" y="113"/>
                  </a:moveTo>
                  <a:cubicBezTo>
                    <a:pt x="0" y="113"/>
                    <a:pt x="105" y="218"/>
                    <a:pt x="114" y="227"/>
                  </a:cubicBezTo>
                  <a:cubicBezTo>
                    <a:pt x="106" y="235"/>
                    <a:pt x="59" y="282"/>
                    <a:pt x="59" y="282"/>
                  </a:cubicBezTo>
                  <a:cubicBezTo>
                    <a:pt x="289" y="290"/>
                    <a:pt x="289" y="290"/>
                    <a:pt x="289" y="290"/>
                  </a:cubicBezTo>
                  <a:cubicBezTo>
                    <a:pt x="286" y="179"/>
                    <a:pt x="286" y="179"/>
                    <a:pt x="286" y="179"/>
                  </a:cubicBezTo>
                  <a:cubicBezTo>
                    <a:pt x="282" y="59"/>
                    <a:pt x="282" y="59"/>
                    <a:pt x="282" y="59"/>
                  </a:cubicBezTo>
                  <a:cubicBezTo>
                    <a:pt x="282" y="59"/>
                    <a:pt x="235" y="107"/>
                    <a:pt x="227" y="115"/>
                  </a:cubicBezTo>
                  <a:cubicBezTo>
                    <a:pt x="217" y="106"/>
                    <a:pt x="112" y="0"/>
                    <a:pt x="112" y="0"/>
                  </a:cubicBezTo>
                  <a:lnTo>
                    <a:pt x="0" y="113"/>
                  </a:lnTo>
                  <a:close/>
                  <a:moveTo>
                    <a:pt x="112" y="20"/>
                  </a:moveTo>
                  <a:cubicBezTo>
                    <a:pt x="121" y="29"/>
                    <a:pt x="227" y="135"/>
                    <a:pt x="227" y="135"/>
                  </a:cubicBezTo>
                  <a:cubicBezTo>
                    <a:pt x="227" y="135"/>
                    <a:pt x="255" y="106"/>
                    <a:pt x="269" y="92"/>
                  </a:cubicBezTo>
                  <a:cubicBezTo>
                    <a:pt x="269" y="115"/>
                    <a:pt x="271" y="179"/>
                    <a:pt x="271" y="179"/>
                  </a:cubicBezTo>
                  <a:cubicBezTo>
                    <a:pt x="271" y="179"/>
                    <a:pt x="274" y="251"/>
                    <a:pt x="274" y="275"/>
                  </a:cubicBezTo>
                  <a:cubicBezTo>
                    <a:pt x="262" y="275"/>
                    <a:pt x="115" y="270"/>
                    <a:pt x="92" y="269"/>
                  </a:cubicBezTo>
                  <a:cubicBezTo>
                    <a:pt x="105" y="256"/>
                    <a:pt x="134" y="227"/>
                    <a:pt x="134" y="227"/>
                  </a:cubicBezTo>
                  <a:cubicBezTo>
                    <a:pt x="134" y="227"/>
                    <a:pt x="29" y="122"/>
                    <a:pt x="19" y="113"/>
                  </a:cubicBezTo>
                  <a:cubicBezTo>
                    <a:pt x="28" y="104"/>
                    <a:pt x="103" y="29"/>
                    <a:pt x="112"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38" name="Freeform 146"/>
            <p:cNvSpPr>
              <a:spLocks/>
            </p:cNvSpPr>
            <p:nvPr/>
          </p:nvSpPr>
          <p:spPr bwMode="auto">
            <a:xfrm>
              <a:off x="8788401" y="2157413"/>
              <a:ext cx="330200" cy="330200"/>
            </a:xfrm>
            <a:custGeom>
              <a:avLst/>
              <a:gdLst>
                <a:gd name="T0" fmla="*/ 158 w 208"/>
                <a:gd name="T1" fmla="*/ 5 h 208"/>
                <a:gd name="T2" fmla="*/ 79 w 208"/>
                <a:gd name="T3" fmla="*/ 3 h 208"/>
                <a:gd name="T4" fmla="*/ 0 w 208"/>
                <a:gd name="T5" fmla="*/ 0 h 208"/>
                <a:gd name="T6" fmla="*/ 3 w 208"/>
                <a:gd name="T7" fmla="*/ 79 h 208"/>
                <a:gd name="T8" fmla="*/ 5 w 208"/>
                <a:gd name="T9" fmla="*/ 157 h 208"/>
                <a:gd name="T10" fmla="*/ 42 w 208"/>
                <a:gd name="T11" fmla="*/ 120 h 208"/>
                <a:gd name="T12" fmla="*/ 129 w 208"/>
                <a:gd name="T13" fmla="*/ 208 h 208"/>
                <a:gd name="T14" fmla="*/ 208 w 208"/>
                <a:gd name="T15" fmla="*/ 129 h 208"/>
                <a:gd name="T16" fmla="*/ 120 w 208"/>
                <a:gd name="T17" fmla="*/ 42 h 208"/>
                <a:gd name="T18" fmla="*/ 158 w 208"/>
                <a:gd name="T19" fmla="*/ 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08">
                  <a:moveTo>
                    <a:pt x="158" y="5"/>
                  </a:moveTo>
                  <a:lnTo>
                    <a:pt x="79" y="3"/>
                  </a:lnTo>
                  <a:lnTo>
                    <a:pt x="0" y="0"/>
                  </a:lnTo>
                  <a:lnTo>
                    <a:pt x="3" y="79"/>
                  </a:lnTo>
                  <a:lnTo>
                    <a:pt x="5" y="157"/>
                  </a:lnTo>
                  <a:lnTo>
                    <a:pt x="42" y="120"/>
                  </a:lnTo>
                  <a:lnTo>
                    <a:pt x="129" y="208"/>
                  </a:lnTo>
                  <a:lnTo>
                    <a:pt x="208" y="129"/>
                  </a:lnTo>
                  <a:lnTo>
                    <a:pt x="120" y="42"/>
                  </a:lnTo>
                  <a:lnTo>
                    <a:pt x="158" y="5"/>
                  </a:lnTo>
                  <a:close/>
                </a:path>
              </a:pathLst>
            </a:custGeom>
            <a:grpFill/>
            <a:ln w="158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grpSp>
      <p:sp>
        <p:nvSpPr>
          <p:cNvPr id="158" name="TextBox 157"/>
          <p:cNvSpPr txBox="1">
            <a:spLocks noChangeArrowheads="1"/>
          </p:cNvSpPr>
          <p:nvPr/>
        </p:nvSpPr>
        <p:spPr bwMode="auto">
          <a:xfrm>
            <a:off x="874651" y="2318611"/>
            <a:ext cx="165116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accent1"/>
              </a:buClr>
              <a:buFont typeface="Arial" pitchFamily="34" charset="0"/>
              <a:buChar char="•"/>
              <a:defRPr sz="2800">
                <a:solidFill>
                  <a:schemeClr val="tx1"/>
                </a:solidFill>
                <a:latin typeface="Arial" pitchFamily="34" charset="0"/>
              </a:defRPr>
            </a:lvl1pPr>
            <a:lvl2pPr marL="742950" indent="-285750">
              <a:spcBef>
                <a:spcPct val="20000"/>
              </a:spcBef>
              <a:buClr>
                <a:schemeClr val="accent1"/>
              </a:buClr>
              <a:buFont typeface="Arial" pitchFamily="34" charset="0"/>
              <a:buChar char="–"/>
              <a:defRPr sz="2400">
                <a:solidFill>
                  <a:schemeClr val="tx1"/>
                </a:solidFill>
                <a:latin typeface="Arial" pitchFamily="34" charset="0"/>
              </a:defRPr>
            </a:lvl2pPr>
            <a:lvl3pPr marL="1143000" indent="-228600">
              <a:spcBef>
                <a:spcPct val="20000"/>
              </a:spcBef>
              <a:buClr>
                <a:schemeClr val="accent1"/>
              </a:buClr>
              <a:buFont typeface="Arial" pitchFamily="34" charset="0"/>
              <a:buChar char="•"/>
              <a:defRPr sz="2000">
                <a:solidFill>
                  <a:schemeClr val="tx1"/>
                </a:solidFill>
                <a:latin typeface="Arial" pitchFamily="34" charset="0"/>
              </a:defRPr>
            </a:lvl3pPr>
            <a:lvl4pPr marL="1600200" indent="-228600">
              <a:spcBef>
                <a:spcPct val="20000"/>
              </a:spcBef>
              <a:buClr>
                <a:schemeClr val="accent1"/>
              </a:buClr>
              <a:buFont typeface="Arial" pitchFamily="34" charset="0"/>
              <a:buChar char="–"/>
              <a:defRPr>
                <a:solidFill>
                  <a:schemeClr val="tx1"/>
                </a:solidFill>
                <a:latin typeface="Arial" pitchFamily="34" charset="0"/>
              </a:defRPr>
            </a:lvl4pPr>
            <a:lvl5pPr marL="2057400" indent="-228600">
              <a:spcBef>
                <a:spcPct val="20000"/>
              </a:spcBef>
              <a:buClr>
                <a:schemeClr val="accent1"/>
              </a:buClr>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9pPr>
          </a:lstStyle>
          <a:p>
            <a:pPr algn="ctr" fontAlgn="auto">
              <a:lnSpc>
                <a:spcPct val="90000"/>
              </a:lnSpc>
              <a:spcBef>
                <a:spcPct val="0"/>
              </a:spcBef>
              <a:spcAft>
                <a:spcPts val="0"/>
              </a:spcAft>
              <a:buClrTx/>
              <a:buFontTx/>
              <a:buNone/>
            </a:pPr>
            <a:r>
              <a:rPr lang="en-US" altLang="en-US" sz="2000" dirty="0" smtClean="0">
                <a:solidFill>
                  <a:srgbClr val="004A7D"/>
                </a:solidFill>
                <a:latin typeface="+mj-lt"/>
                <a:ea typeface="+mn-ea"/>
              </a:rPr>
              <a:t>Pre Trip Registrations</a:t>
            </a:r>
            <a:endParaRPr lang="en-US" altLang="en-US" sz="2000" dirty="0">
              <a:solidFill>
                <a:srgbClr val="004A7D"/>
              </a:solidFill>
              <a:latin typeface="+mj-lt"/>
              <a:ea typeface="+mn-ea"/>
            </a:endParaRPr>
          </a:p>
        </p:txBody>
      </p:sp>
      <p:grpSp>
        <p:nvGrpSpPr>
          <p:cNvPr id="159" name="Group 158"/>
          <p:cNvGrpSpPr/>
          <p:nvPr/>
        </p:nvGrpSpPr>
        <p:grpSpPr>
          <a:xfrm>
            <a:off x="2525817" y="2008464"/>
            <a:ext cx="641040" cy="1224158"/>
            <a:chOff x="3347831" y="1788809"/>
            <a:chExt cx="854497" cy="1224158"/>
          </a:xfrm>
        </p:grpSpPr>
        <p:sp>
          <p:nvSpPr>
            <p:cNvPr id="160" name="Freeform 159"/>
            <p:cNvSpPr>
              <a:spLocks noEditPoints="1"/>
            </p:cNvSpPr>
            <p:nvPr/>
          </p:nvSpPr>
          <p:spPr bwMode="auto">
            <a:xfrm>
              <a:off x="3549348" y="2220998"/>
              <a:ext cx="472890" cy="359781"/>
            </a:xfrm>
            <a:custGeom>
              <a:avLst/>
              <a:gdLst>
                <a:gd name="T0" fmla="*/ 38 w 212"/>
                <a:gd name="T1" fmla="*/ 31 h 178"/>
                <a:gd name="T2" fmla="*/ 38 w 212"/>
                <a:gd name="T3" fmla="*/ 178 h 178"/>
                <a:gd name="T4" fmla="*/ 0 w 212"/>
                <a:gd name="T5" fmla="*/ 153 h 178"/>
                <a:gd name="T6" fmla="*/ 0 w 212"/>
                <a:gd name="T7" fmla="*/ 56 h 178"/>
                <a:gd name="T8" fmla="*/ 38 w 212"/>
                <a:gd name="T9" fmla="*/ 31 h 178"/>
                <a:gd name="T10" fmla="*/ 48 w 212"/>
                <a:gd name="T11" fmla="*/ 178 h 178"/>
                <a:gd name="T12" fmla="*/ 48 w 212"/>
                <a:gd name="T13" fmla="*/ 31 h 178"/>
                <a:gd name="T14" fmla="*/ 76 w 212"/>
                <a:gd name="T15" fmla="*/ 31 h 178"/>
                <a:gd name="T16" fmla="*/ 76 w 212"/>
                <a:gd name="T17" fmla="*/ 17 h 178"/>
                <a:gd name="T18" fmla="*/ 96 w 212"/>
                <a:gd name="T19" fmla="*/ 0 h 178"/>
                <a:gd name="T20" fmla="*/ 119 w 212"/>
                <a:gd name="T21" fmla="*/ 0 h 178"/>
                <a:gd name="T22" fmla="*/ 136 w 212"/>
                <a:gd name="T23" fmla="*/ 16 h 178"/>
                <a:gd name="T24" fmla="*/ 136 w 212"/>
                <a:gd name="T25" fmla="*/ 31 h 178"/>
                <a:gd name="T26" fmla="*/ 165 w 212"/>
                <a:gd name="T27" fmla="*/ 31 h 178"/>
                <a:gd name="T28" fmla="*/ 165 w 212"/>
                <a:gd name="T29" fmla="*/ 178 h 178"/>
                <a:gd name="T30" fmla="*/ 48 w 212"/>
                <a:gd name="T31" fmla="*/ 178 h 178"/>
                <a:gd name="T32" fmla="*/ 88 w 212"/>
                <a:gd name="T33" fmla="*/ 31 h 178"/>
                <a:gd name="T34" fmla="*/ 124 w 212"/>
                <a:gd name="T35" fmla="*/ 31 h 178"/>
                <a:gd name="T36" fmla="*/ 124 w 212"/>
                <a:gd name="T37" fmla="*/ 12 h 178"/>
                <a:gd name="T38" fmla="*/ 88 w 212"/>
                <a:gd name="T39" fmla="*/ 12 h 178"/>
                <a:gd name="T40" fmla="*/ 88 w 212"/>
                <a:gd name="T41" fmla="*/ 31 h 178"/>
                <a:gd name="T42" fmla="*/ 175 w 212"/>
                <a:gd name="T43" fmla="*/ 31 h 178"/>
                <a:gd name="T44" fmla="*/ 212 w 212"/>
                <a:gd name="T45" fmla="*/ 57 h 178"/>
                <a:gd name="T46" fmla="*/ 212 w 212"/>
                <a:gd name="T47" fmla="*/ 153 h 178"/>
                <a:gd name="T48" fmla="*/ 175 w 212"/>
                <a:gd name="T49" fmla="*/ 178 h 178"/>
                <a:gd name="T50" fmla="*/ 175 w 212"/>
                <a:gd name="T51" fmla="*/ 3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2" h="178">
                  <a:moveTo>
                    <a:pt x="38" y="31"/>
                  </a:moveTo>
                  <a:cubicBezTo>
                    <a:pt x="38" y="178"/>
                    <a:pt x="38" y="178"/>
                    <a:pt x="38" y="178"/>
                  </a:cubicBezTo>
                  <a:cubicBezTo>
                    <a:pt x="11" y="178"/>
                    <a:pt x="0" y="175"/>
                    <a:pt x="0" y="153"/>
                  </a:cubicBezTo>
                  <a:cubicBezTo>
                    <a:pt x="0" y="56"/>
                    <a:pt x="0" y="56"/>
                    <a:pt x="0" y="56"/>
                  </a:cubicBezTo>
                  <a:cubicBezTo>
                    <a:pt x="0" y="31"/>
                    <a:pt x="10" y="31"/>
                    <a:pt x="38" y="31"/>
                  </a:cubicBezTo>
                  <a:close/>
                  <a:moveTo>
                    <a:pt x="48" y="178"/>
                  </a:moveTo>
                  <a:cubicBezTo>
                    <a:pt x="48" y="31"/>
                    <a:pt x="48" y="31"/>
                    <a:pt x="48" y="31"/>
                  </a:cubicBezTo>
                  <a:cubicBezTo>
                    <a:pt x="76" y="31"/>
                    <a:pt x="76" y="31"/>
                    <a:pt x="76" y="31"/>
                  </a:cubicBezTo>
                  <a:cubicBezTo>
                    <a:pt x="76" y="17"/>
                    <a:pt x="76" y="17"/>
                    <a:pt x="76" y="17"/>
                  </a:cubicBezTo>
                  <a:cubicBezTo>
                    <a:pt x="76" y="1"/>
                    <a:pt x="81" y="0"/>
                    <a:pt x="96" y="0"/>
                  </a:cubicBezTo>
                  <a:cubicBezTo>
                    <a:pt x="119" y="0"/>
                    <a:pt x="119" y="0"/>
                    <a:pt x="119" y="0"/>
                  </a:cubicBezTo>
                  <a:cubicBezTo>
                    <a:pt x="133" y="0"/>
                    <a:pt x="136" y="4"/>
                    <a:pt x="136" y="16"/>
                  </a:cubicBezTo>
                  <a:cubicBezTo>
                    <a:pt x="136" y="31"/>
                    <a:pt x="136" y="31"/>
                    <a:pt x="136" y="31"/>
                  </a:cubicBezTo>
                  <a:cubicBezTo>
                    <a:pt x="165" y="31"/>
                    <a:pt x="165" y="31"/>
                    <a:pt x="165" y="31"/>
                  </a:cubicBezTo>
                  <a:cubicBezTo>
                    <a:pt x="165" y="178"/>
                    <a:pt x="165" y="178"/>
                    <a:pt x="165" y="178"/>
                  </a:cubicBezTo>
                  <a:lnTo>
                    <a:pt x="48" y="178"/>
                  </a:lnTo>
                  <a:close/>
                  <a:moveTo>
                    <a:pt x="88" y="31"/>
                  </a:moveTo>
                  <a:cubicBezTo>
                    <a:pt x="124" y="31"/>
                    <a:pt x="124" y="31"/>
                    <a:pt x="124" y="31"/>
                  </a:cubicBezTo>
                  <a:cubicBezTo>
                    <a:pt x="124" y="12"/>
                    <a:pt x="124" y="12"/>
                    <a:pt x="124" y="12"/>
                  </a:cubicBezTo>
                  <a:cubicBezTo>
                    <a:pt x="88" y="12"/>
                    <a:pt x="88" y="12"/>
                    <a:pt x="88" y="12"/>
                  </a:cubicBezTo>
                  <a:lnTo>
                    <a:pt x="88" y="31"/>
                  </a:lnTo>
                  <a:close/>
                  <a:moveTo>
                    <a:pt x="175" y="31"/>
                  </a:moveTo>
                  <a:cubicBezTo>
                    <a:pt x="204" y="31"/>
                    <a:pt x="212" y="37"/>
                    <a:pt x="212" y="57"/>
                  </a:cubicBezTo>
                  <a:cubicBezTo>
                    <a:pt x="212" y="153"/>
                    <a:pt x="212" y="153"/>
                    <a:pt x="212" y="153"/>
                  </a:cubicBezTo>
                  <a:cubicBezTo>
                    <a:pt x="212" y="174"/>
                    <a:pt x="203" y="178"/>
                    <a:pt x="175" y="178"/>
                  </a:cubicBezTo>
                  <a:lnTo>
                    <a:pt x="175" y="31"/>
                  </a:lnTo>
                  <a:close/>
                </a:path>
              </a:pathLst>
            </a:custGeom>
            <a:solidFill>
              <a:srgbClr val="298ED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grpSp>
          <p:nvGrpSpPr>
            <p:cNvPr id="161" name="Group 160"/>
            <p:cNvGrpSpPr/>
            <p:nvPr/>
          </p:nvGrpSpPr>
          <p:grpSpPr>
            <a:xfrm>
              <a:off x="3347831" y="1788809"/>
              <a:ext cx="854497" cy="1224158"/>
              <a:chOff x="8266113" y="3713163"/>
              <a:chExt cx="668338" cy="849313"/>
            </a:xfrm>
            <a:solidFill>
              <a:srgbClr val="268CD1"/>
            </a:solidFill>
          </p:grpSpPr>
          <p:sp>
            <p:nvSpPr>
              <p:cNvPr id="163" name="Freeform 162"/>
              <p:cNvSpPr>
                <a:spLocks noEditPoints="1"/>
              </p:cNvSpPr>
              <p:nvPr/>
            </p:nvSpPr>
            <p:spPr bwMode="auto">
              <a:xfrm>
                <a:off x="8266113" y="3795713"/>
                <a:ext cx="668338" cy="766763"/>
              </a:xfrm>
              <a:custGeom>
                <a:avLst/>
                <a:gdLst>
                  <a:gd name="T0" fmla="*/ 158 w 178"/>
                  <a:gd name="T1" fmla="*/ 0 h 204"/>
                  <a:gd name="T2" fmla="*/ 137 w 178"/>
                  <a:gd name="T3" fmla="*/ 0 h 204"/>
                  <a:gd name="T4" fmla="*/ 137 w 178"/>
                  <a:gd name="T5" fmla="*/ 6 h 204"/>
                  <a:gd name="T6" fmla="*/ 137 w 178"/>
                  <a:gd name="T7" fmla="*/ 10 h 204"/>
                  <a:gd name="T8" fmla="*/ 148 w 178"/>
                  <a:gd name="T9" fmla="*/ 10 h 204"/>
                  <a:gd name="T10" fmla="*/ 163 w 178"/>
                  <a:gd name="T11" fmla="*/ 25 h 204"/>
                  <a:gd name="T12" fmla="*/ 163 w 178"/>
                  <a:gd name="T13" fmla="*/ 170 h 204"/>
                  <a:gd name="T14" fmla="*/ 148 w 178"/>
                  <a:gd name="T15" fmla="*/ 185 h 204"/>
                  <a:gd name="T16" fmla="*/ 79 w 178"/>
                  <a:gd name="T17" fmla="*/ 185 h 204"/>
                  <a:gd name="T18" fmla="*/ 64 w 178"/>
                  <a:gd name="T19" fmla="*/ 171 h 204"/>
                  <a:gd name="T20" fmla="*/ 63 w 178"/>
                  <a:gd name="T21" fmla="*/ 144 h 204"/>
                  <a:gd name="T22" fmla="*/ 55 w 178"/>
                  <a:gd name="T23" fmla="*/ 136 h 204"/>
                  <a:gd name="T24" fmla="*/ 31 w 178"/>
                  <a:gd name="T25" fmla="*/ 137 h 204"/>
                  <a:gd name="T26" fmla="*/ 16 w 178"/>
                  <a:gd name="T27" fmla="*/ 122 h 204"/>
                  <a:gd name="T28" fmla="*/ 16 w 178"/>
                  <a:gd name="T29" fmla="*/ 25 h 204"/>
                  <a:gd name="T30" fmla="*/ 31 w 178"/>
                  <a:gd name="T31" fmla="*/ 10 h 204"/>
                  <a:gd name="T32" fmla="*/ 38 w 178"/>
                  <a:gd name="T33" fmla="*/ 10 h 204"/>
                  <a:gd name="T34" fmla="*/ 38 w 178"/>
                  <a:gd name="T35" fmla="*/ 0 h 204"/>
                  <a:gd name="T36" fmla="*/ 20 w 178"/>
                  <a:gd name="T37" fmla="*/ 0 h 204"/>
                  <a:gd name="T38" fmla="*/ 0 w 178"/>
                  <a:gd name="T39" fmla="*/ 20 h 204"/>
                  <a:gd name="T40" fmla="*/ 0 w 178"/>
                  <a:gd name="T41" fmla="*/ 185 h 204"/>
                  <a:gd name="T42" fmla="*/ 20 w 178"/>
                  <a:gd name="T43" fmla="*/ 204 h 204"/>
                  <a:gd name="T44" fmla="*/ 158 w 178"/>
                  <a:gd name="T45" fmla="*/ 204 h 204"/>
                  <a:gd name="T46" fmla="*/ 178 w 178"/>
                  <a:gd name="T47" fmla="*/ 185 h 204"/>
                  <a:gd name="T48" fmla="*/ 178 w 178"/>
                  <a:gd name="T49" fmla="*/ 20 h 204"/>
                  <a:gd name="T50" fmla="*/ 158 w 178"/>
                  <a:gd name="T51" fmla="*/ 0 h 204"/>
                  <a:gd name="T52" fmla="*/ 50 w 178"/>
                  <a:gd name="T53" fmla="*/ 172 h 204"/>
                  <a:gd name="T54" fmla="*/ 31 w 178"/>
                  <a:gd name="T55" fmla="*/ 150 h 204"/>
                  <a:gd name="T56" fmla="*/ 19 w 178"/>
                  <a:gd name="T57" fmla="*/ 135 h 204"/>
                  <a:gd name="T58" fmla="*/ 40 w 178"/>
                  <a:gd name="T59" fmla="*/ 142 h 204"/>
                  <a:gd name="T60" fmla="*/ 46 w 178"/>
                  <a:gd name="T61" fmla="*/ 142 h 204"/>
                  <a:gd name="T62" fmla="*/ 58 w 178"/>
                  <a:gd name="T63" fmla="*/ 153 h 204"/>
                  <a:gd name="T64" fmla="*/ 58 w 178"/>
                  <a:gd name="T65" fmla="*/ 162 h 204"/>
                  <a:gd name="T66" fmla="*/ 65 w 178"/>
                  <a:gd name="T67" fmla="*/ 181 h 204"/>
                  <a:gd name="T68" fmla="*/ 50 w 178"/>
                  <a:gd name="T69" fmla="*/ 17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8" h="204">
                    <a:moveTo>
                      <a:pt x="158" y="0"/>
                    </a:moveTo>
                    <a:cubicBezTo>
                      <a:pt x="137" y="0"/>
                      <a:pt x="137" y="0"/>
                      <a:pt x="137" y="0"/>
                    </a:cubicBezTo>
                    <a:cubicBezTo>
                      <a:pt x="137" y="6"/>
                      <a:pt x="137" y="6"/>
                      <a:pt x="137" y="6"/>
                    </a:cubicBezTo>
                    <a:cubicBezTo>
                      <a:pt x="137" y="10"/>
                      <a:pt x="137" y="10"/>
                      <a:pt x="137" y="10"/>
                    </a:cubicBezTo>
                    <a:cubicBezTo>
                      <a:pt x="148" y="10"/>
                      <a:pt x="148" y="10"/>
                      <a:pt x="148" y="10"/>
                    </a:cubicBezTo>
                    <a:cubicBezTo>
                      <a:pt x="156" y="10"/>
                      <a:pt x="163" y="17"/>
                      <a:pt x="163" y="25"/>
                    </a:cubicBezTo>
                    <a:cubicBezTo>
                      <a:pt x="163" y="170"/>
                      <a:pt x="163" y="170"/>
                      <a:pt x="163" y="170"/>
                    </a:cubicBezTo>
                    <a:cubicBezTo>
                      <a:pt x="163" y="179"/>
                      <a:pt x="156" y="185"/>
                      <a:pt x="148" y="185"/>
                    </a:cubicBezTo>
                    <a:cubicBezTo>
                      <a:pt x="79" y="185"/>
                      <a:pt x="79" y="185"/>
                      <a:pt x="79" y="185"/>
                    </a:cubicBezTo>
                    <a:cubicBezTo>
                      <a:pt x="71" y="185"/>
                      <a:pt x="64" y="179"/>
                      <a:pt x="64" y="171"/>
                    </a:cubicBezTo>
                    <a:cubicBezTo>
                      <a:pt x="63" y="144"/>
                      <a:pt x="63" y="144"/>
                      <a:pt x="63" y="144"/>
                    </a:cubicBezTo>
                    <a:cubicBezTo>
                      <a:pt x="63" y="140"/>
                      <a:pt x="60" y="136"/>
                      <a:pt x="55" y="136"/>
                    </a:cubicBezTo>
                    <a:cubicBezTo>
                      <a:pt x="31" y="137"/>
                      <a:pt x="31" y="137"/>
                      <a:pt x="31" y="137"/>
                    </a:cubicBezTo>
                    <a:cubicBezTo>
                      <a:pt x="22" y="137"/>
                      <a:pt x="16" y="130"/>
                      <a:pt x="16" y="122"/>
                    </a:cubicBezTo>
                    <a:cubicBezTo>
                      <a:pt x="16" y="25"/>
                      <a:pt x="16" y="25"/>
                      <a:pt x="16" y="25"/>
                    </a:cubicBezTo>
                    <a:cubicBezTo>
                      <a:pt x="16" y="17"/>
                      <a:pt x="23" y="10"/>
                      <a:pt x="31" y="10"/>
                    </a:cubicBezTo>
                    <a:cubicBezTo>
                      <a:pt x="38" y="10"/>
                      <a:pt x="38" y="10"/>
                      <a:pt x="38" y="10"/>
                    </a:cubicBezTo>
                    <a:cubicBezTo>
                      <a:pt x="38" y="0"/>
                      <a:pt x="38" y="0"/>
                      <a:pt x="38" y="0"/>
                    </a:cubicBezTo>
                    <a:cubicBezTo>
                      <a:pt x="20" y="0"/>
                      <a:pt x="20" y="0"/>
                      <a:pt x="20" y="0"/>
                    </a:cubicBezTo>
                    <a:cubicBezTo>
                      <a:pt x="9" y="0"/>
                      <a:pt x="0" y="9"/>
                      <a:pt x="0" y="20"/>
                    </a:cubicBezTo>
                    <a:cubicBezTo>
                      <a:pt x="0" y="185"/>
                      <a:pt x="0" y="185"/>
                      <a:pt x="0" y="185"/>
                    </a:cubicBezTo>
                    <a:cubicBezTo>
                      <a:pt x="0" y="195"/>
                      <a:pt x="9" y="204"/>
                      <a:pt x="20" y="204"/>
                    </a:cubicBezTo>
                    <a:cubicBezTo>
                      <a:pt x="158" y="204"/>
                      <a:pt x="158" y="204"/>
                      <a:pt x="158" y="204"/>
                    </a:cubicBezTo>
                    <a:cubicBezTo>
                      <a:pt x="169" y="204"/>
                      <a:pt x="178" y="195"/>
                      <a:pt x="178" y="185"/>
                    </a:cubicBezTo>
                    <a:cubicBezTo>
                      <a:pt x="178" y="20"/>
                      <a:pt x="178" y="20"/>
                      <a:pt x="178" y="20"/>
                    </a:cubicBezTo>
                    <a:cubicBezTo>
                      <a:pt x="178" y="9"/>
                      <a:pt x="169" y="0"/>
                      <a:pt x="158" y="0"/>
                    </a:cubicBezTo>
                    <a:close/>
                    <a:moveTo>
                      <a:pt x="50" y="172"/>
                    </a:moveTo>
                    <a:cubicBezTo>
                      <a:pt x="31" y="150"/>
                      <a:pt x="31" y="150"/>
                      <a:pt x="31" y="150"/>
                    </a:cubicBezTo>
                    <a:cubicBezTo>
                      <a:pt x="26" y="146"/>
                      <a:pt x="18" y="135"/>
                      <a:pt x="19" y="135"/>
                    </a:cubicBezTo>
                    <a:cubicBezTo>
                      <a:pt x="20" y="135"/>
                      <a:pt x="27" y="142"/>
                      <a:pt x="40" y="142"/>
                    </a:cubicBezTo>
                    <a:cubicBezTo>
                      <a:pt x="46" y="142"/>
                      <a:pt x="46" y="142"/>
                      <a:pt x="46" y="142"/>
                    </a:cubicBezTo>
                    <a:cubicBezTo>
                      <a:pt x="53" y="141"/>
                      <a:pt x="58" y="147"/>
                      <a:pt x="58" y="153"/>
                    </a:cubicBezTo>
                    <a:cubicBezTo>
                      <a:pt x="58" y="162"/>
                      <a:pt x="58" y="162"/>
                      <a:pt x="58" y="162"/>
                    </a:cubicBezTo>
                    <a:cubicBezTo>
                      <a:pt x="58" y="174"/>
                      <a:pt x="65" y="179"/>
                      <a:pt x="65" y="181"/>
                    </a:cubicBezTo>
                    <a:cubicBezTo>
                      <a:pt x="65" y="183"/>
                      <a:pt x="54" y="177"/>
                      <a:pt x="50" y="172"/>
                    </a:cubicBezTo>
                    <a:close/>
                  </a:path>
                </a:pathLst>
              </a:cu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64" name="Freeform 163"/>
              <p:cNvSpPr>
                <a:spLocks noEditPoints="1"/>
              </p:cNvSpPr>
              <p:nvPr/>
            </p:nvSpPr>
            <p:spPr bwMode="auto">
              <a:xfrm>
                <a:off x="8431213" y="3713163"/>
                <a:ext cx="327025" cy="153988"/>
              </a:xfrm>
              <a:custGeom>
                <a:avLst/>
                <a:gdLst>
                  <a:gd name="T0" fmla="*/ 77 w 87"/>
                  <a:gd name="T1" fmla="*/ 11 h 41"/>
                  <a:gd name="T2" fmla="*/ 61 w 87"/>
                  <a:gd name="T3" fmla="*/ 11 h 41"/>
                  <a:gd name="T4" fmla="*/ 44 w 87"/>
                  <a:gd name="T5" fmla="*/ 0 h 41"/>
                  <a:gd name="T6" fmla="*/ 26 w 87"/>
                  <a:gd name="T7" fmla="*/ 11 h 41"/>
                  <a:gd name="T8" fmla="*/ 10 w 87"/>
                  <a:gd name="T9" fmla="*/ 11 h 41"/>
                  <a:gd name="T10" fmla="*/ 0 w 87"/>
                  <a:gd name="T11" fmla="*/ 21 h 41"/>
                  <a:gd name="T12" fmla="*/ 0 w 87"/>
                  <a:gd name="T13" fmla="*/ 25 h 41"/>
                  <a:gd name="T14" fmla="*/ 0 w 87"/>
                  <a:gd name="T15" fmla="*/ 41 h 41"/>
                  <a:gd name="T16" fmla="*/ 87 w 87"/>
                  <a:gd name="T17" fmla="*/ 41 h 41"/>
                  <a:gd name="T18" fmla="*/ 87 w 87"/>
                  <a:gd name="T19" fmla="*/ 25 h 41"/>
                  <a:gd name="T20" fmla="*/ 87 w 87"/>
                  <a:gd name="T21" fmla="*/ 21 h 41"/>
                  <a:gd name="T22" fmla="*/ 77 w 87"/>
                  <a:gd name="T23" fmla="*/ 11 h 41"/>
                  <a:gd name="T24" fmla="*/ 43 w 87"/>
                  <a:gd name="T25" fmla="*/ 20 h 41"/>
                  <a:gd name="T26" fmla="*/ 36 w 87"/>
                  <a:gd name="T27" fmla="*/ 13 h 41"/>
                  <a:gd name="T28" fmla="*/ 43 w 87"/>
                  <a:gd name="T29" fmla="*/ 6 h 41"/>
                  <a:gd name="T30" fmla="*/ 51 w 87"/>
                  <a:gd name="T31" fmla="*/ 13 h 41"/>
                  <a:gd name="T32" fmla="*/ 43 w 87"/>
                  <a:gd name="T33"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 h="41">
                    <a:moveTo>
                      <a:pt x="77" y="11"/>
                    </a:moveTo>
                    <a:cubicBezTo>
                      <a:pt x="61" y="11"/>
                      <a:pt x="61" y="11"/>
                      <a:pt x="61" y="11"/>
                    </a:cubicBezTo>
                    <a:cubicBezTo>
                      <a:pt x="60" y="5"/>
                      <a:pt x="50" y="0"/>
                      <a:pt x="44" y="0"/>
                    </a:cubicBezTo>
                    <a:cubicBezTo>
                      <a:pt x="37" y="0"/>
                      <a:pt x="27" y="5"/>
                      <a:pt x="26" y="11"/>
                    </a:cubicBezTo>
                    <a:cubicBezTo>
                      <a:pt x="10" y="11"/>
                      <a:pt x="10" y="11"/>
                      <a:pt x="10" y="11"/>
                    </a:cubicBezTo>
                    <a:cubicBezTo>
                      <a:pt x="5" y="11"/>
                      <a:pt x="0" y="16"/>
                      <a:pt x="0" y="21"/>
                    </a:cubicBezTo>
                    <a:cubicBezTo>
                      <a:pt x="0" y="25"/>
                      <a:pt x="0" y="25"/>
                      <a:pt x="0" y="25"/>
                    </a:cubicBezTo>
                    <a:cubicBezTo>
                      <a:pt x="0" y="41"/>
                      <a:pt x="0" y="41"/>
                      <a:pt x="0" y="41"/>
                    </a:cubicBezTo>
                    <a:cubicBezTo>
                      <a:pt x="87" y="41"/>
                      <a:pt x="87" y="41"/>
                      <a:pt x="87" y="41"/>
                    </a:cubicBezTo>
                    <a:cubicBezTo>
                      <a:pt x="87" y="25"/>
                      <a:pt x="87" y="25"/>
                      <a:pt x="87" y="25"/>
                    </a:cubicBezTo>
                    <a:cubicBezTo>
                      <a:pt x="87" y="21"/>
                      <a:pt x="87" y="21"/>
                      <a:pt x="87" y="21"/>
                    </a:cubicBezTo>
                    <a:cubicBezTo>
                      <a:pt x="87" y="16"/>
                      <a:pt x="83" y="11"/>
                      <a:pt x="77" y="11"/>
                    </a:cubicBezTo>
                    <a:close/>
                    <a:moveTo>
                      <a:pt x="43" y="20"/>
                    </a:moveTo>
                    <a:cubicBezTo>
                      <a:pt x="40" y="20"/>
                      <a:pt x="36" y="17"/>
                      <a:pt x="36" y="13"/>
                    </a:cubicBezTo>
                    <a:cubicBezTo>
                      <a:pt x="36" y="9"/>
                      <a:pt x="40" y="6"/>
                      <a:pt x="43" y="6"/>
                    </a:cubicBezTo>
                    <a:cubicBezTo>
                      <a:pt x="47" y="6"/>
                      <a:pt x="51" y="9"/>
                      <a:pt x="51" y="13"/>
                    </a:cubicBezTo>
                    <a:cubicBezTo>
                      <a:pt x="51" y="17"/>
                      <a:pt x="47" y="20"/>
                      <a:pt x="43" y="20"/>
                    </a:cubicBezTo>
                    <a:close/>
                  </a:path>
                </a:pathLst>
              </a:cu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grpSp>
        <p:sp>
          <p:nvSpPr>
            <p:cNvPr id="162" name="Freeform 58"/>
            <p:cNvSpPr>
              <a:spLocks noEditPoints="1"/>
            </p:cNvSpPr>
            <p:nvPr/>
          </p:nvSpPr>
          <p:spPr bwMode="auto">
            <a:xfrm>
              <a:off x="3754169" y="2679587"/>
              <a:ext cx="268069" cy="262289"/>
            </a:xfrm>
            <a:custGeom>
              <a:avLst/>
              <a:gdLst>
                <a:gd name="T0" fmla="*/ 179 w 359"/>
                <a:gd name="T1" fmla="*/ 0 h 358"/>
                <a:gd name="T2" fmla="*/ 0 w 359"/>
                <a:gd name="T3" fmla="*/ 179 h 358"/>
                <a:gd name="T4" fmla="*/ 179 w 359"/>
                <a:gd name="T5" fmla="*/ 358 h 358"/>
                <a:gd name="T6" fmla="*/ 359 w 359"/>
                <a:gd name="T7" fmla="*/ 179 h 358"/>
                <a:gd name="T8" fmla="*/ 179 w 359"/>
                <a:gd name="T9" fmla="*/ 0 h 358"/>
                <a:gd name="T10" fmla="*/ 144 w 359"/>
                <a:gd name="T11" fmla="*/ 285 h 358"/>
                <a:gd name="T12" fmla="*/ 105 w 359"/>
                <a:gd name="T13" fmla="*/ 246 h 358"/>
                <a:gd name="T14" fmla="*/ 105 w 359"/>
                <a:gd name="T15" fmla="*/ 245 h 358"/>
                <a:gd name="T16" fmla="*/ 57 w 359"/>
                <a:gd name="T17" fmla="*/ 197 h 358"/>
                <a:gd name="T18" fmla="*/ 97 w 359"/>
                <a:gd name="T19" fmla="*/ 158 h 358"/>
                <a:gd name="T20" fmla="*/ 145 w 359"/>
                <a:gd name="T21" fmla="*/ 206 h 358"/>
                <a:gd name="T22" fmla="*/ 261 w 359"/>
                <a:gd name="T23" fmla="*/ 90 h 358"/>
                <a:gd name="T24" fmla="*/ 300 w 359"/>
                <a:gd name="T25" fmla="*/ 129 h 358"/>
                <a:gd name="T26" fmla="*/ 144 w 359"/>
                <a:gd name="T27" fmla="*/ 285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9" h="358">
                  <a:moveTo>
                    <a:pt x="179" y="0"/>
                  </a:moveTo>
                  <a:cubicBezTo>
                    <a:pt x="80" y="0"/>
                    <a:pt x="0" y="80"/>
                    <a:pt x="0" y="179"/>
                  </a:cubicBezTo>
                  <a:cubicBezTo>
                    <a:pt x="0" y="278"/>
                    <a:pt x="80" y="358"/>
                    <a:pt x="179" y="358"/>
                  </a:cubicBezTo>
                  <a:cubicBezTo>
                    <a:pt x="278" y="358"/>
                    <a:pt x="359" y="278"/>
                    <a:pt x="359" y="179"/>
                  </a:cubicBezTo>
                  <a:cubicBezTo>
                    <a:pt x="359" y="80"/>
                    <a:pt x="278" y="0"/>
                    <a:pt x="179" y="0"/>
                  </a:cubicBezTo>
                  <a:close/>
                  <a:moveTo>
                    <a:pt x="144" y="285"/>
                  </a:moveTo>
                  <a:cubicBezTo>
                    <a:pt x="105" y="246"/>
                    <a:pt x="105" y="246"/>
                    <a:pt x="105" y="246"/>
                  </a:cubicBezTo>
                  <a:cubicBezTo>
                    <a:pt x="105" y="245"/>
                    <a:pt x="105" y="245"/>
                    <a:pt x="105" y="245"/>
                  </a:cubicBezTo>
                  <a:cubicBezTo>
                    <a:pt x="57" y="197"/>
                    <a:pt x="57" y="197"/>
                    <a:pt x="57" y="197"/>
                  </a:cubicBezTo>
                  <a:cubicBezTo>
                    <a:pt x="97" y="158"/>
                    <a:pt x="97" y="158"/>
                    <a:pt x="97" y="158"/>
                  </a:cubicBezTo>
                  <a:cubicBezTo>
                    <a:pt x="145" y="206"/>
                    <a:pt x="145" y="206"/>
                    <a:pt x="145" y="206"/>
                  </a:cubicBezTo>
                  <a:cubicBezTo>
                    <a:pt x="261" y="90"/>
                    <a:pt x="261" y="90"/>
                    <a:pt x="261" y="90"/>
                  </a:cubicBezTo>
                  <a:cubicBezTo>
                    <a:pt x="300" y="129"/>
                    <a:pt x="300" y="129"/>
                    <a:pt x="300" y="129"/>
                  </a:cubicBezTo>
                  <a:lnTo>
                    <a:pt x="144" y="285"/>
                  </a:lnTo>
                  <a:close/>
                </a:path>
              </a:pathLst>
            </a:custGeom>
            <a:solidFill>
              <a:srgbClr val="268CD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grpSp>
      <p:sp>
        <p:nvSpPr>
          <p:cNvPr id="165" name="TextBox 164"/>
          <p:cNvSpPr txBox="1">
            <a:spLocks noChangeArrowheads="1"/>
          </p:cNvSpPr>
          <p:nvPr/>
        </p:nvSpPr>
        <p:spPr bwMode="auto">
          <a:xfrm>
            <a:off x="412602" y="4240073"/>
            <a:ext cx="171971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accent1"/>
              </a:buClr>
              <a:buFont typeface="Arial" pitchFamily="34" charset="0"/>
              <a:buChar char="•"/>
              <a:defRPr sz="2800">
                <a:solidFill>
                  <a:schemeClr val="tx1"/>
                </a:solidFill>
                <a:latin typeface="Arial" pitchFamily="34" charset="0"/>
              </a:defRPr>
            </a:lvl1pPr>
            <a:lvl2pPr marL="742950" indent="-285750">
              <a:spcBef>
                <a:spcPct val="20000"/>
              </a:spcBef>
              <a:buClr>
                <a:schemeClr val="accent1"/>
              </a:buClr>
              <a:buFont typeface="Arial" pitchFamily="34" charset="0"/>
              <a:buChar char="–"/>
              <a:defRPr sz="2400">
                <a:solidFill>
                  <a:schemeClr val="tx1"/>
                </a:solidFill>
                <a:latin typeface="Arial" pitchFamily="34" charset="0"/>
              </a:defRPr>
            </a:lvl2pPr>
            <a:lvl3pPr marL="1143000" indent="-228600">
              <a:spcBef>
                <a:spcPct val="20000"/>
              </a:spcBef>
              <a:buClr>
                <a:schemeClr val="accent1"/>
              </a:buClr>
              <a:buFont typeface="Arial" pitchFamily="34" charset="0"/>
              <a:buChar char="•"/>
              <a:defRPr sz="2000">
                <a:solidFill>
                  <a:schemeClr val="tx1"/>
                </a:solidFill>
                <a:latin typeface="Arial" pitchFamily="34" charset="0"/>
              </a:defRPr>
            </a:lvl3pPr>
            <a:lvl4pPr marL="1600200" indent="-228600">
              <a:spcBef>
                <a:spcPct val="20000"/>
              </a:spcBef>
              <a:buClr>
                <a:schemeClr val="accent1"/>
              </a:buClr>
              <a:buFont typeface="Arial" pitchFamily="34" charset="0"/>
              <a:buChar char="–"/>
              <a:defRPr>
                <a:solidFill>
                  <a:schemeClr val="tx1"/>
                </a:solidFill>
                <a:latin typeface="Arial" pitchFamily="34" charset="0"/>
              </a:defRPr>
            </a:lvl4pPr>
            <a:lvl5pPr marL="2057400" indent="-228600">
              <a:spcBef>
                <a:spcPct val="20000"/>
              </a:spcBef>
              <a:buClr>
                <a:schemeClr val="accent1"/>
              </a:buClr>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9pPr>
          </a:lstStyle>
          <a:p>
            <a:pPr algn="ctr" fontAlgn="auto">
              <a:lnSpc>
                <a:spcPct val="90000"/>
              </a:lnSpc>
              <a:spcBef>
                <a:spcPct val="0"/>
              </a:spcBef>
              <a:spcAft>
                <a:spcPts val="0"/>
              </a:spcAft>
              <a:buClrTx/>
              <a:buFontTx/>
              <a:buNone/>
            </a:pPr>
            <a:r>
              <a:rPr lang="en-US" altLang="en-US" sz="2000" dirty="0" smtClean="0">
                <a:solidFill>
                  <a:srgbClr val="004A7D"/>
                </a:solidFill>
                <a:latin typeface="+mj-lt"/>
                <a:ea typeface="+mn-ea"/>
              </a:rPr>
              <a:t>Supplier.com Itineraries </a:t>
            </a:r>
          </a:p>
        </p:txBody>
      </p:sp>
      <p:grpSp>
        <p:nvGrpSpPr>
          <p:cNvPr id="166" name="Group 165"/>
          <p:cNvGrpSpPr/>
          <p:nvPr/>
        </p:nvGrpSpPr>
        <p:grpSpPr>
          <a:xfrm>
            <a:off x="2135507" y="4026336"/>
            <a:ext cx="753434" cy="1098927"/>
            <a:chOff x="2841065" y="3514361"/>
            <a:chExt cx="1004317" cy="1098927"/>
          </a:xfrm>
        </p:grpSpPr>
        <p:sp>
          <p:nvSpPr>
            <p:cNvPr id="167" name="Freeform 166"/>
            <p:cNvSpPr>
              <a:spLocks/>
            </p:cNvSpPr>
            <p:nvPr/>
          </p:nvSpPr>
          <p:spPr bwMode="auto">
            <a:xfrm>
              <a:off x="3508301" y="3514361"/>
              <a:ext cx="337081" cy="318625"/>
            </a:xfrm>
            <a:custGeom>
              <a:avLst/>
              <a:gdLst>
                <a:gd name="T0" fmla="*/ 20 w 62"/>
                <a:gd name="T1" fmla="*/ 14 h 62"/>
                <a:gd name="T2" fmla="*/ 0 w 62"/>
                <a:gd name="T3" fmla="*/ 3 h 62"/>
                <a:gd name="T4" fmla="*/ 10 w 62"/>
                <a:gd name="T5" fmla="*/ 27 h 62"/>
                <a:gd name="T6" fmla="*/ 10 w 62"/>
                <a:gd name="T7" fmla="*/ 39 h 62"/>
                <a:gd name="T8" fmla="*/ 25 w 62"/>
                <a:gd name="T9" fmla="*/ 54 h 62"/>
                <a:gd name="T10" fmla="*/ 34 w 62"/>
                <a:gd name="T11" fmla="*/ 54 h 62"/>
                <a:gd name="T12" fmla="*/ 60 w 62"/>
                <a:gd name="T13" fmla="*/ 62 h 62"/>
                <a:gd name="T14" fmla="*/ 45 w 62"/>
                <a:gd name="T15" fmla="*/ 42 h 62"/>
                <a:gd name="T16" fmla="*/ 20 w 62"/>
                <a:gd name="T17" fmla="*/ 1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2">
                  <a:moveTo>
                    <a:pt x="20" y="14"/>
                  </a:moveTo>
                  <a:cubicBezTo>
                    <a:pt x="14" y="8"/>
                    <a:pt x="0" y="0"/>
                    <a:pt x="0" y="3"/>
                  </a:cubicBezTo>
                  <a:cubicBezTo>
                    <a:pt x="0" y="5"/>
                    <a:pt x="10" y="12"/>
                    <a:pt x="10" y="27"/>
                  </a:cubicBezTo>
                  <a:cubicBezTo>
                    <a:pt x="10" y="39"/>
                    <a:pt x="10" y="39"/>
                    <a:pt x="10" y="39"/>
                  </a:cubicBezTo>
                  <a:cubicBezTo>
                    <a:pt x="10" y="47"/>
                    <a:pt x="16" y="54"/>
                    <a:pt x="25" y="54"/>
                  </a:cubicBezTo>
                  <a:cubicBezTo>
                    <a:pt x="34" y="54"/>
                    <a:pt x="34" y="54"/>
                    <a:pt x="34" y="54"/>
                  </a:cubicBezTo>
                  <a:cubicBezTo>
                    <a:pt x="50" y="53"/>
                    <a:pt x="58" y="62"/>
                    <a:pt x="60" y="62"/>
                  </a:cubicBezTo>
                  <a:cubicBezTo>
                    <a:pt x="62" y="62"/>
                    <a:pt x="51" y="48"/>
                    <a:pt x="45" y="42"/>
                  </a:cubicBezTo>
                  <a:lnTo>
                    <a:pt x="20" y="14"/>
                  </a:lnTo>
                  <a:close/>
                </a:path>
              </a:pathLst>
            </a:custGeom>
            <a:solidFill>
              <a:srgbClr val="268CD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68" name="Freeform 167"/>
            <p:cNvSpPr>
              <a:spLocks noEditPoints="1"/>
            </p:cNvSpPr>
            <p:nvPr/>
          </p:nvSpPr>
          <p:spPr bwMode="auto">
            <a:xfrm>
              <a:off x="2841065" y="3520863"/>
              <a:ext cx="995082" cy="1092425"/>
            </a:xfrm>
            <a:custGeom>
              <a:avLst/>
              <a:gdLst>
                <a:gd name="T0" fmla="*/ 167 w 182"/>
                <a:gd name="T1" fmla="*/ 64 h 213"/>
                <a:gd name="T2" fmla="*/ 135 w 182"/>
                <a:gd name="T3" fmla="*/ 64 h 213"/>
                <a:gd name="T4" fmla="*/ 120 w 182"/>
                <a:gd name="T5" fmla="*/ 49 h 213"/>
                <a:gd name="T6" fmla="*/ 119 w 182"/>
                <a:gd name="T7" fmla="*/ 15 h 213"/>
                <a:gd name="T8" fmla="*/ 104 w 182"/>
                <a:gd name="T9" fmla="*/ 0 h 213"/>
                <a:gd name="T10" fmla="*/ 15 w 182"/>
                <a:gd name="T11" fmla="*/ 0 h 213"/>
                <a:gd name="T12" fmla="*/ 0 w 182"/>
                <a:gd name="T13" fmla="*/ 15 h 213"/>
                <a:gd name="T14" fmla="*/ 0 w 182"/>
                <a:gd name="T15" fmla="*/ 198 h 213"/>
                <a:gd name="T16" fmla="*/ 15 w 182"/>
                <a:gd name="T17" fmla="*/ 213 h 213"/>
                <a:gd name="T18" fmla="*/ 167 w 182"/>
                <a:gd name="T19" fmla="*/ 213 h 213"/>
                <a:gd name="T20" fmla="*/ 182 w 182"/>
                <a:gd name="T21" fmla="*/ 198 h 213"/>
                <a:gd name="T22" fmla="*/ 182 w 182"/>
                <a:gd name="T23" fmla="*/ 78 h 213"/>
                <a:gd name="T24" fmla="*/ 167 w 182"/>
                <a:gd name="T25" fmla="*/ 64 h 213"/>
                <a:gd name="T26" fmla="*/ 64 w 182"/>
                <a:gd name="T27" fmla="*/ 186 h 213"/>
                <a:gd name="T28" fmla="*/ 32 w 182"/>
                <a:gd name="T29" fmla="*/ 186 h 213"/>
                <a:gd name="T30" fmla="*/ 32 w 182"/>
                <a:gd name="T31" fmla="*/ 127 h 213"/>
                <a:gd name="T32" fmla="*/ 39 w 182"/>
                <a:gd name="T33" fmla="*/ 119 h 213"/>
                <a:gd name="T34" fmla="*/ 57 w 182"/>
                <a:gd name="T35" fmla="*/ 119 h 213"/>
                <a:gd name="T36" fmla="*/ 64 w 182"/>
                <a:gd name="T37" fmla="*/ 127 h 213"/>
                <a:gd name="T38" fmla="*/ 64 w 182"/>
                <a:gd name="T39" fmla="*/ 186 h 213"/>
                <a:gd name="T40" fmla="*/ 106 w 182"/>
                <a:gd name="T41" fmla="*/ 187 h 213"/>
                <a:gd name="T42" fmla="*/ 74 w 182"/>
                <a:gd name="T43" fmla="*/ 187 h 213"/>
                <a:gd name="T44" fmla="*/ 74 w 182"/>
                <a:gd name="T45" fmla="*/ 73 h 213"/>
                <a:gd name="T46" fmla="*/ 81 w 182"/>
                <a:gd name="T47" fmla="*/ 65 h 213"/>
                <a:gd name="T48" fmla="*/ 98 w 182"/>
                <a:gd name="T49" fmla="*/ 65 h 213"/>
                <a:gd name="T50" fmla="*/ 106 w 182"/>
                <a:gd name="T51" fmla="*/ 73 h 213"/>
                <a:gd name="T52" fmla="*/ 106 w 182"/>
                <a:gd name="T53" fmla="*/ 187 h 213"/>
                <a:gd name="T54" fmla="*/ 147 w 182"/>
                <a:gd name="T55" fmla="*/ 187 h 213"/>
                <a:gd name="T56" fmla="*/ 115 w 182"/>
                <a:gd name="T57" fmla="*/ 187 h 213"/>
                <a:gd name="T58" fmla="*/ 115 w 182"/>
                <a:gd name="T59" fmla="*/ 103 h 213"/>
                <a:gd name="T60" fmla="*/ 122 w 182"/>
                <a:gd name="T61" fmla="*/ 95 h 213"/>
                <a:gd name="T62" fmla="*/ 140 w 182"/>
                <a:gd name="T63" fmla="*/ 95 h 213"/>
                <a:gd name="T64" fmla="*/ 147 w 182"/>
                <a:gd name="T65" fmla="*/ 103 h 213"/>
                <a:gd name="T66" fmla="*/ 147 w 182"/>
                <a:gd name="T67" fmla="*/ 18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2" h="213">
                  <a:moveTo>
                    <a:pt x="167" y="64"/>
                  </a:moveTo>
                  <a:cubicBezTo>
                    <a:pt x="135" y="64"/>
                    <a:pt x="135" y="64"/>
                    <a:pt x="135" y="64"/>
                  </a:cubicBezTo>
                  <a:cubicBezTo>
                    <a:pt x="127" y="64"/>
                    <a:pt x="120" y="58"/>
                    <a:pt x="120" y="49"/>
                  </a:cubicBezTo>
                  <a:cubicBezTo>
                    <a:pt x="119" y="15"/>
                    <a:pt x="119" y="15"/>
                    <a:pt x="119" y="15"/>
                  </a:cubicBezTo>
                  <a:cubicBezTo>
                    <a:pt x="119" y="7"/>
                    <a:pt x="112" y="0"/>
                    <a:pt x="104" y="0"/>
                  </a:cubicBezTo>
                  <a:cubicBezTo>
                    <a:pt x="15" y="0"/>
                    <a:pt x="15" y="0"/>
                    <a:pt x="15" y="0"/>
                  </a:cubicBezTo>
                  <a:cubicBezTo>
                    <a:pt x="7" y="0"/>
                    <a:pt x="0" y="7"/>
                    <a:pt x="0" y="15"/>
                  </a:cubicBezTo>
                  <a:cubicBezTo>
                    <a:pt x="0" y="198"/>
                    <a:pt x="0" y="198"/>
                    <a:pt x="0" y="198"/>
                  </a:cubicBezTo>
                  <a:cubicBezTo>
                    <a:pt x="0" y="206"/>
                    <a:pt x="7" y="213"/>
                    <a:pt x="15" y="213"/>
                  </a:cubicBezTo>
                  <a:cubicBezTo>
                    <a:pt x="167" y="213"/>
                    <a:pt x="167" y="213"/>
                    <a:pt x="167" y="213"/>
                  </a:cubicBezTo>
                  <a:cubicBezTo>
                    <a:pt x="175" y="213"/>
                    <a:pt x="182" y="206"/>
                    <a:pt x="182" y="198"/>
                  </a:cubicBezTo>
                  <a:cubicBezTo>
                    <a:pt x="182" y="78"/>
                    <a:pt x="182" y="78"/>
                    <a:pt x="182" y="78"/>
                  </a:cubicBezTo>
                  <a:cubicBezTo>
                    <a:pt x="182" y="70"/>
                    <a:pt x="175" y="63"/>
                    <a:pt x="167" y="64"/>
                  </a:cubicBezTo>
                  <a:close/>
                  <a:moveTo>
                    <a:pt x="64" y="186"/>
                  </a:moveTo>
                  <a:cubicBezTo>
                    <a:pt x="32" y="186"/>
                    <a:pt x="32" y="186"/>
                    <a:pt x="32" y="186"/>
                  </a:cubicBezTo>
                  <a:cubicBezTo>
                    <a:pt x="32" y="127"/>
                    <a:pt x="32" y="127"/>
                    <a:pt x="32" y="127"/>
                  </a:cubicBezTo>
                  <a:cubicBezTo>
                    <a:pt x="32" y="123"/>
                    <a:pt x="35" y="119"/>
                    <a:pt x="39" y="119"/>
                  </a:cubicBezTo>
                  <a:cubicBezTo>
                    <a:pt x="57" y="119"/>
                    <a:pt x="57" y="119"/>
                    <a:pt x="57" y="119"/>
                  </a:cubicBezTo>
                  <a:cubicBezTo>
                    <a:pt x="60" y="119"/>
                    <a:pt x="64" y="123"/>
                    <a:pt x="64" y="127"/>
                  </a:cubicBezTo>
                  <a:lnTo>
                    <a:pt x="64" y="186"/>
                  </a:lnTo>
                  <a:close/>
                  <a:moveTo>
                    <a:pt x="106" y="187"/>
                  </a:moveTo>
                  <a:cubicBezTo>
                    <a:pt x="74" y="187"/>
                    <a:pt x="74" y="187"/>
                    <a:pt x="74" y="187"/>
                  </a:cubicBezTo>
                  <a:cubicBezTo>
                    <a:pt x="74" y="73"/>
                    <a:pt x="74" y="73"/>
                    <a:pt x="74" y="73"/>
                  </a:cubicBezTo>
                  <a:cubicBezTo>
                    <a:pt x="74" y="68"/>
                    <a:pt x="77" y="65"/>
                    <a:pt x="81" y="65"/>
                  </a:cubicBezTo>
                  <a:cubicBezTo>
                    <a:pt x="98" y="65"/>
                    <a:pt x="98" y="65"/>
                    <a:pt x="98" y="65"/>
                  </a:cubicBezTo>
                  <a:cubicBezTo>
                    <a:pt x="102" y="65"/>
                    <a:pt x="106" y="68"/>
                    <a:pt x="106" y="73"/>
                  </a:cubicBezTo>
                  <a:lnTo>
                    <a:pt x="106" y="187"/>
                  </a:lnTo>
                  <a:close/>
                  <a:moveTo>
                    <a:pt x="147" y="187"/>
                  </a:moveTo>
                  <a:cubicBezTo>
                    <a:pt x="115" y="187"/>
                    <a:pt x="115" y="187"/>
                    <a:pt x="115" y="187"/>
                  </a:cubicBezTo>
                  <a:cubicBezTo>
                    <a:pt x="115" y="103"/>
                    <a:pt x="115" y="103"/>
                    <a:pt x="115" y="103"/>
                  </a:cubicBezTo>
                  <a:cubicBezTo>
                    <a:pt x="115" y="98"/>
                    <a:pt x="118" y="95"/>
                    <a:pt x="122" y="95"/>
                  </a:cubicBezTo>
                  <a:cubicBezTo>
                    <a:pt x="140" y="95"/>
                    <a:pt x="140" y="95"/>
                    <a:pt x="140" y="95"/>
                  </a:cubicBezTo>
                  <a:cubicBezTo>
                    <a:pt x="144" y="95"/>
                    <a:pt x="147" y="98"/>
                    <a:pt x="147" y="103"/>
                  </a:cubicBezTo>
                  <a:lnTo>
                    <a:pt x="147" y="187"/>
                  </a:lnTo>
                  <a:close/>
                </a:path>
              </a:pathLst>
            </a:custGeom>
            <a:solidFill>
              <a:srgbClr val="268CD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69" name="Freeform 164"/>
            <p:cNvSpPr>
              <a:spLocks/>
            </p:cNvSpPr>
            <p:nvPr/>
          </p:nvSpPr>
          <p:spPr bwMode="auto">
            <a:xfrm>
              <a:off x="2915765" y="3832986"/>
              <a:ext cx="299094" cy="160569"/>
            </a:xfrm>
            <a:custGeom>
              <a:avLst/>
              <a:gdLst>
                <a:gd name="T0" fmla="*/ 325 w 362"/>
                <a:gd name="T1" fmla="*/ 45 h 213"/>
                <a:gd name="T2" fmla="*/ 223 w 362"/>
                <a:gd name="T3" fmla="*/ 93 h 213"/>
                <a:gd name="T4" fmla="*/ 105 w 362"/>
                <a:gd name="T5" fmla="*/ 19 h 213"/>
                <a:gd name="T6" fmla="*/ 75 w 362"/>
                <a:gd name="T7" fmla="*/ 45 h 213"/>
                <a:gd name="T8" fmla="*/ 145 w 362"/>
                <a:gd name="T9" fmla="*/ 129 h 213"/>
                <a:gd name="T10" fmla="*/ 80 w 362"/>
                <a:gd name="T11" fmla="*/ 159 h 213"/>
                <a:gd name="T12" fmla="*/ 0 w 362"/>
                <a:gd name="T13" fmla="*/ 114 h 213"/>
                <a:gd name="T14" fmla="*/ 50 w 362"/>
                <a:gd name="T15" fmla="*/ 198 h 213"/>
                <a:gd name="T16" fmla="*/ 82 w 362"/>
                <a:gd name="T17" fmla="*/ 207 h 213"/>
                <a:gd name="T18" fmla="*/ 344 w 362"/>
                <a:gd name="T19" fmla="*/ 85 h 213"/>
                <a:gd name="T20" fmla="*/ 357 w 362"/>
                <a:gd name="T21" fmla="*/ 55 h 213"/>
                <a:gd name="T22" fmla="*/ 325 w 362"/>
                <a:gd name="T23" fmla="*/ 45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2" h="213">
                  <a:moveTo>
                    <a:pt x="325" y="45"/>
                  </a:moveTo>
                  <a:cubicBezTo>
                    <a:pt x="223" y="93"/>
                    <a:pt x="223" y="93"/>
                    <a:pt x="223" y="93"/>
                  </a:cubicBezTo>
                  <a:cubicBezTo>
                    <a:pt x="213" y="87"/>
                    <a:pt x="131" y="36"/>
                    <a:pt x="105" y="19"/>
                  </a:cubicBezTo>
                  <a:cubicBezTo>
                    <a:pt x="76" y="0"/>
                    <a:pt x="75" y="45"/>
                    <a:pt x="75" y="45"/>
                  </a:cubicBezTo>
                  <a:cubicBezTo>
                    <a:pt x="145" y="129"/>
                    <a:pt x="145" y="129"/>
                    <a:pt x="145" y="129"/>
                  </a:cubicBezTo>
                  <a:cubicBezTo>
                    <a:pt x="80" y="159"/>
                    <a:pt x="80" y="159"/>
                    <a:pt x="80" y="159"/>
                  </a:cubicBezTo>
                  <a:cubicBezTo>
                    <a:pt x="0" y="114"/>
                    <a:pt x="0" y="114"/>
                    <a:pt x="0" y="114"/>
                  </a:cubicBezTo>
                  <a:cubicBezTo>
                    <a:pt x="50" y="198"/>
                    <a:pt x="50" y="198"/>
                    <a:pt x="50" y="198"/>
                  </a:cubicBezTo>
                  <a:cubicBezTo>
                    <a:pt x="55" y="209"/>
                    <a:pt x="69" y="213"/>
                    <a:pt x="82" y="207"/>
                  </a:cubicBezTo>
                  <a:cubicBezTo>
                    <a:pt x="344" y="85"/>
                    <a:pt x="344" y="85"/>
                    <a:pt x="344" y="85"/>
                  </a:cubicBezTo>
                  <a:cubicBezTo>
                    <a:pt x="356" y="79"/>
                    <a:pt x="362" y="66"/>
                    <a:pt x="357" y="55"/>
                  </a:cubicBezTo>
                  <a:cubicBezTo>
                    <a:pt x="352" y="43"/>
                    <a:pt x="338" y="39"/>
                    <a:pt x="325" y="45"/>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grpSp>
          <p:nvGrpSpPr>
            <p:cNvPr id="170" name="Group 169"/>
            <p:cNvGrpSpPr/>
            <p:nvPr/>
          </p:nvGrpSpPr>
          <p:grpSpPr>
            <a:xfrm>
              <a:off x="3041012" y="3574511"/>
              <a:ext cx="306627" cy="191870"/>
              <a:chOff x="8814332" y="1994183"/>
              <a:chExt cx="518581" cy="328658"/>
            </a:xfrm>
            <a:solidFill>
              <a:schemeClr val="bg1"/>
            </a:solidFill>
          </p:grpSpPr>
          <p:sp>
            <p:nvSpPr>
              <p:cNvPr id="171" name="Freeform 150"/>
              <p:cNvSpPr>
                <a:spLocks/>
              </p:cNvSpPr>
              <p:nvPr/>
            </p:nvSpPr>
            <p:spPr bwMode="auto">
              <a:xfrm>
                <a:off x="8814332" y="1994183"/>
                <a:ext cx="518581" cy="265395"/>
              </a:xfrm>
              <a:custGeom>
                <a:avLst/>
                <a:gdLst>
                  <a:gd name="T0" fmla="*/ 441 w 441"/>
                  <a:gd name="T1" fmla="*/ 223 h 226"/>
                  <a:gd name="T2" fmla="*/ 441 w 441"/>
                  <a:gd name="T3" fmla="*/ 193 h 226"/>
                  <a:gd name="T4" fmla="*/ 428 w 441"/>
                  <a:gd name="T5" fmla="*/ 193 h 226"/>
                  <a:gd name="T6" fmla="*/ 370 w 441"/>
                  <a:gd name="T7" fmla="*/ 109 h 226"/>
                  <a:gd name="T8" fmla="*/ 281 w 441"/>
                  <a:gd name="T9" fmla="*/ 20 h 226"/>
                  <a:gd name="T10" fmla="*/ 68 w 441"/>
                  <a:gd name="T11" fmla="*/ 44 h 226"/>
                  <a:gd name="T12" fmla="*/ 9 w 441"/>
                  <a:gd name="T13" fmla="*/ 118 h 226"/>
                  <a:gd name="T14" fmla="*/ 9 w 441"/>
                  <a:gd name="T15" fmla="*/ 182 h 226"/>
                  <a:gd name="T16" fmla="*/ 0 w 441"/>
                  <a:gd name="T17" fmla="*/ 182 h 226"/>
                  <a:gd name="T18" fmla="*/ 0 w 441"/>
                  <a:gd name="T19" fmla="*/ 226 h 226"/>
                  <a:gd name="T20" fmla="*/ 441 w 441"/>
                  <a:gd name="T21" fmla="*/ 22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1" h="226">
                    <a:moveTo>
                      <a:pt x="441" y="223"/>
                    </a:moveTo>
                    <a:cubicBezTo>
                      <a:pt x="441" y="193"/>
                      <a:pt x="441" y="193"/>
                      <a:pt x="441" y="193"/>
                    </a:cubicBezTo>
                    <a:cubicBezTo>
                      <a:pt x="428" y="193"/>
                      <a:pt x="428" y="193"/>
                      <a:pt x="428" y="193"/>
                    </a:cubicBezTo>
                    <a:cubicBezTo>
                      <a:pt x="428" y="193"/>
                      <a:pt x="435" y="127"/>
                      <a:pt x="370" y="109"/>
                    </a:cubicBezTo>
                    <a:cubicBezTo>
                      <a:pt x="370" y="109"/>
                      <a:pt x="333" y="105"/>
                      <a:pt x="281" y="20"/>
                    </a:cubicBezTo>
                    <a:cubicBezTo>
                      <a:pt x="281" y="20"/>
                      <a:pt x="128" y="0"/>
                      <a:pt x="68" y="44"/>
                    </a:cubicBezTo>
                    <a:cubicBezTo>
                      <a:pt x="68" y="44"/>
                      <a:pt x="18" y="73"/>
                      <a:pt x="9" y="118"/>
                    </a:cubicBezTo>
                    <a:cubicBezTo>
                      <a:pt x="9" y="182"/>
                      <a:pt x="9" y="182"/>
                      <a:pt x="9" y="182"/>
                    </a:cubicBezTo>
                    <a:cubicBezTo>
                      <a:pt x="0" y="182"/>
                      <a:pt x="0" y="182"/>
                      <a:pt x="0" y="182"/>
                    </a:cubicBezTo>
                    <a:cubicBezTo>
                      <a:pt x="0" y="226"/>
                      <a:pt x="0" y="226"/>
                      <a:pt x="0" y="226"/>
                    </a:cubicBezTo>
                    <a:lnTo>
                      <a:pt x="441"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72" name="Freeform 151"/>
              <p:cNvSpPr>
                <a:spLocks/>
              </p:cNvSpPr>
              <p:nvPr/>
            </p:nvSpPr>
            <p:spPr bwMode="auto">
              <a:xfrm>
                <a:off x="8871438" y="2028129"/>
                <a:ext cx="146623" cy="86407"/>
              </a:xfrm>
              <a:custGeom>
                <a:avLst/>
                <a:gdLst>
                  <a:gd name="T0" fmla="*/ 125 w 125"/>
                  <a:gd name="T1" fmla="*/ 74 h 74"/>
                  <a:gd name="T2" fmla="*/ 125 w 125"/>
                  <a:gd name="T3" fmla="*/ 6 h 74"/>
                  <a:gd name="T4" fmla="*/ 11 w 125"/>
                  <a:gd name="T5" fmla="*/ 74 h 74"/>
                  <a:gd name="T6" fmla="*/ 125 w 125"/>
                  <a:gd name="T7" fmla="*/ 74 h 74"/>
                </a:gdLst>
                <a:ahLst/>
                <a:cxnLst>
                  <a:cxn ang="0">
                    <a:pos x="T0" y="T1"/>
                  </a:cxn>
                  <a:cxn ang="0">
                    <a:pos x="T2" y="T3"/>
                  </a:cxn>
                  <a:cxn ang="0">
                    <a:pos x="T4" y="T5"/>
                  </a:cxn>
                  <a:cxn ang="0">
                    <a:pos x="T6" y="T7"/>
                  </a:cxn>
                </a:cxnLst>
                <a:rect l="0" t="0" r="r" b="b"/>
                <a:pathLst>
                  <a:path w="125" h="74">
                    <a:moveTo>
                      <a:pt x="125" y="74"/>
                    </a:moveTo>
                    <a:cubicBezTo>
                      <a:pt x="125" y="6"/>
                      <a:pt x="125" y="6"/>
                      <a:pt x="125" y="6"/>
                    </a:cubicBezTo>
                    <a:cubicBezTo>
                      <a:pt x="125" y="6"/>
                      <a:pt x="0" y="0"/>
                      <a:pt x="11" y="74"/>
                    </a:cubicBezTo>
                    <a:lnTo>
                      <a:pt x="125" y="74"/>
                    </a:lnTo>
                    <a:close/>
                  </a:path>
                </a:pathLst>
              </a:custGeom>
              <a:solidFill>
                <a:srgbClr val="298ED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73" name="Freeform 152"/>
              <p:cNvSpPr>
                <a:spLocks/>
              </p:cNvSpPr>
              <p:nvPr/>
            </p:nvSpPr>
            <p:spPr bwMode="auto">
              <a:xfrm>
                <a:off x="9038125" y="2034300"/>
                <a:ext cx="140449" cy="80236"/>
              </a:xfrm>
              <a:custGeom>
                <a:avLst/>
                <a:gdLst>
                  <a:gd name="T0" fmla="*/ 0 w 120"/>
                  <a:gd name="T1" fmla="*/ 1 h 69"/>
                  <a:gd name="T2" fmla="*/ 0 w 120"/>
                  <a:gd name="T3" fmla="*/ 69 h 69"/>
                  <a:gd name="T4" fmla="*/ 120 w 120"/>
                  <a:gd name="T5" fmla="*/ 69 h 69"/>
                  <a:gd name="T6" fmla="*/ 120 w 120"/>
                  <a:gd name="T7" fmla="*/ 53 h 69"/>
                  <a:gd name="T8" fmla="*/ 75 w 120"/>
                  <a:gd name="T9" fmla="*/ 0 h 69"/>
                  <a:gd name="T10" fmla="*/ 0 w 120"/>
                  <a:gd name="T11" fmla="*/ 1 h 69"/>
                </a:gdLst>
                <a:ahLst/>
                <a:cxnLst>
                  <a:cxn ang="0">
                    <a:pos x="T0" y="T1"/>
                  </a:cxn>
                  <a:cxn ang="0">
                    <a:pos x="T2" y="T3"/>
                  </a:cxn>
                  <a:cxn ang="0">
                    <a:pos x="T4" y="T5"/>
                  </a:cxn>
                  <a:cxn ang="0">
                    <a:pos x="T6" y="T7"/>
                  </a:cxn>
                  <a:cxn ang="0">
                    <a:pos x="T8" y="T9"/>
                  </a:cxn>
                  <a:cxn ang="0">
                    <a:pos x="T10" y="T11"/>
                  </a:cxn>
                </a:cxnLst>
                <a:rect l="0" t="0" r="r" b="b"/>
                <a:pathLst>
                  <a:path w="120" h="69">
                    <a:moveTo>
                      <a:pt x="0" y="1"/>
                    </a:moveTo>
                    <a:cubicBezTo>
                      <a:pt x="0" y="69"/>
                      <a:pt x="0" y="69"/>
                      <a:pt x="0" y="69"/>
                    </a:cubicBezTo>
                    <a:cubicBezTo>
                      <a:pt x="120" y="69"/>
                      <a:pt x="120" y="69"/>
                      <a:pt x="120" y="69"/>
                    </a:cubicBezTo>
                    <a:cubicBezTo>
                      <a:pt x="120" y="53"/>
                      <a:pt x="120" y="53"/>
                      <a:pt x="120" y="53"/>
                    </a:cubicBezTo>
                    <a:cubicBezTo>
                      <a:pt x="120" y="53"/>
                      <a:pt x="88" y="16"/>
                      <a:pt x="75" y="0"/>
                    </a:cubicBezTo>
                    <a:lnTo>
                      <a:pt x="0" y="1"/>
                    </a:lnTo>
                    <a:close/>
                  </a:path>
                </a:pathLst>
              </a:custGeom>
              <a:solidFill>
                <a:srgbClr val="298ED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74" name="Oval 153"/>
              <p:cNvSpPr>
                <a:spLocks noChangeArrowheads="1"/>
              </p:cNvSpPr>
              <p:nvPr/>
            </p:nvSpPr>
            <p:spPr bwMode="auto">
              <a:xfrm>
                <a:off x="9119924" y="2193228"/>
                <a:ext cx="117298" cy="117268"/>
              </a:xfrm>
              <a:prstGeom prst="ellipse">
                <a:avLst/>
              </a:prstGeom>
              <a:solidFill>
                <a:srgbClr val="298ED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75" name="Freeform 154"/>
              <p:cNvSpPr>
                <a:spLocks noEditPoints="1"/>
              </p:cNvSpPr>
              <p:nvPr/>
            </p:nvSpPr>
            <p:spPr bwMode="auto">
              <a:xfrm>
                <a:off x="9109121" y="2182428"/>
                <a:ext cx="138905" cy="140413"/>
              </a:xfrm>
              <a:custGeom>
                <a:avLst/>
                <a:gdLst>
                  <a:gd name="T0" fmla="*/ 0 w 119"/>
                  <a:gd name="T1" fmla="*/ 59 h 119"/>
                  <a:gd name="T2" fmla="*/ 60 w 119"/>
                  <a:gd name="T3" fmla="*/ 119 h 119"/>
                  <a:gd name="T4" fmla="*/ 119 w 119"/>
                  <a:gd name="T5" fmla="*/ 59 h 119"/>
                  <a:gd name="T6" fmla="*/ 60 w 119"/>
                  <a:gd name="T7" fmla="*/ 0 h 119"/>
                  <a:gd name="T8" fmla="*/ 0 w 119"/>
                  <a:gd name="T9" fmla="*/ 59 h 119"/>
                  <a:gd name="T10" fmla="*/ 19 w 119"/>
                  <a:gd name="T11" fmla="*/ 59 h 119"/>
                  <a:gd name="T12" fmla="*/ 60 w 119"/>
                  <a:gd name="T13" fmla="*/ 19 h 119"/>
                  <a:gd name="T14" fmla="*/ 100 w 119"/>
                  <a:gd name="T15" fmla="*/ 59 h 119"/>
                  <a:gd name="T16" fmla="*/ 60 w 119"/>
                  <a:gd name="T17" fmla="*/ 99 h 119"/>
                  <a:gd name="T18" fmla="*/ 19 w 119"/>
                  <a:gd name="T19"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19">
                    <a:moveTo>
                      <a:pt x="0" y="59"/>
                    </a:moveTo>
                    <a:cubicBezTo>
                      <a:pt x="0" y="92"/>
                      <a:pt x="27" y="119"/>
                      <a:pt x="60" y="119"/>
                    </a:cubicBezTo>
                    <a:cubicBezTo>
                      <a:pt x="92" y="119"/>
                      <a:pt x="119" y="92"/>
                      <a:pt x="119" y="59"/>
                    </a:cubicBezTo>
                    <a:cubicBezTo>
                      <a:pt x="119" y="26"/>
                      <a:pt x="92" y="0"/>
                      <a:pt x="60" y="0"/>
                    </a:cubicBezTo>
                    <a:cubicBezTo>
                      <a:pt x="27" y="0"/>
                      <a:pt x="0" y="26"/>
                      <a:pt x="0" y="59"/>
                    </a:cubicBezTo>
                    <a:close/>
                    <a:moveTo>
                      <a:pt x="19" y="59"/>
                    </a:moveTo>
                    <a:cubicBezTo>
                      <a:pt x="19" y="37"/>
                      <a:pt x="37" y="19"/>
                      <a:pt x="60" y="19"/>
                    </a:cubicBezTo>
                    <a:cubicBezTo>
                      <a:pt x="82" y="19"/>
                      <a:pt x="100" y="37"/>
                      <a:pt x="100" y="59"/>
                    </a:cubicBezTo>
                    <a:cubicBezTo>
                      <a:pt x="100" y="81"/>
                      <a:pt x="82" y="99"/>
                      <a:pt x="60" y="99"/>
                    </a:cubicBezTo>
                    <a:cubicBezTo>
                      <a:pt x="37" y="99"/>
                      <a:pt x="19" y="81"/>
                      <a:pt x="19"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76" name="Oval 155"/>
              <p:cNvSpPr>
                <a:spLocks noChangeArrowheads="1"/>
              </p:cNvSpPr>
              <p:nvPr/>
            </p:nvSpPr>
            <p:spPr bwMode="auto">
              <a:xfrm>
                <a:off x="8893046" y="2193228"/>
                <a:ext cx="117298" cy="117268"/>
              </a:xfrm>
              <a:prstGeom prst="ellipse">
                <a:avLst/>
              </a:prstGeom>
              <a:solidFill>
                <a:srgbClr val="298ED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77" name="Freeform 156"/>
              <p:cNvSpPr>
                <a:spLocks noEditPoints="1"/>
              </p:cNvSpPr>
              <p:nvPr/>
            </p:nvSpPr>
            <p:spPr bwMode="auto">
              <a:xfrm>
                <a:off x="8882241" y="2182428"/>
                <a:ext cx="138905" cy="140413"/>
              </a:xfrm>
              <a:custGeom>
                <a:avLst/>
                <a:gdLst>
                  <a:gd name="T0" fmla="*/ 0 w 119"/>
                  <a:gd name="T1" fmla="*/ 59 h 119"/>
                  <a:gd name="T2" fmla="*/ 59 w 119"/>
                  <a:gd name="T3" fmla="*/ 119 h 119"/>
                  <a:gd name="T4" fmla="*/ 119 w 119"/>
                  <a:gd name="T5" fmla="*/ 59 h 119"/>
                  <a:gd name="T6" fmla="*/ 59 w 119"/>
                  <a:gd name="T7" fmla="*/ 0 h 119"/>
                  <a:gd name="T8" fmla="*/ 0 w 119"/>
                  <a:gd name="T9" fmla="*/ 59 h 119"/>
                  <a:gd name="T10" fmla="*/ 19 w 119"/>
                  <a:gd name="T11" fmla="*/ 59 h 119"/>
                  <a:gd name="T12" fmla="*/ 59 w 119"/>
                  <a:gd name="T13" fmla="*/ 19 h 119"/>
                  <a:gd name="T14" fmla="*/ 99 w 119"/>
                  <a:gd name="T15" fmla="*/ 59 h 119"/>
                  <a:gd name="T16" fmla="*/ 59 w 119"/>
                  <a:gd name="T17" fmla="*/ 99 h 119"/>
                  <a:gd name="T18" fmla="*/ 19 w 119"/>
                  <a:gd name="T19"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19">
                    <a:moveTo>
                      <a:pt x="0" y="59"/>
                    </a:moveTo>
                    <a:cubicBezTo>
                      <a:pt x="0" y="92"/>
                      <a:pt x="26" y="119"/>
                      <a:pt x="59" y="119"/>
                    </a:cubicBezTo>
                    <a:cubicBezTo>
                      <a:pt x="92" y="119"/>
                      <a:pt x="119" y="92"/>
                      <a:pt x="119" y="59"/>
                    </a:cubicBezTo>
                    <a:cubicBezTo>
                      <a:pt x="119" y="26"/>
                      <a:pt x="92" y="0"/>
                      <a:pt x="59" y="0"/>
                    </a:cubicBezTo>
                    <a:cubicBezTo>
                      <a:pt x="26" y="0"/>
                      <a:pt x="0" y="26"/>
                      <a:pt x="0" y="59"/>
                    </a:cubicBezTo>
                    <a:close/>
                    <a:moveTo>
                      <a:pt x="19" y="59"/>
                    </a:moveTo>
                    <a:cubicBezTo>
                      <a:pt x="19" y="37"/>
                      <a:pt x="37" y="19"/>
                      <a:pt x="59" y="19"/>
                    </a:cubicBezTo>
                    <a:cubicBezTo>
                      <a:pt x="81" y="19"/>
                      <a:pt x="99" y="37"/>
                      <a:pt x="99" y="59"/>
                    </a:cubicBezTo>
                    <a:cubicBezTo>
                      <a:pt x="99" y="81"/>
                      <a:pt x="81" y="99"/>
                      <a:pt x="59" y="99"/>
                    </a:cubicBezTo>
                    <a:cubicBezTo>
                      <a:pt x="37" y="99"/>
                      <a:pt x="19" y="81"/>
                      <a:pt x="19" y="59"/>
                    </a:cubicBezTo>
                    <a:close/>
                  </a:path>
                </a:pathLst>
              </a:cu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78" name="Rectangle 157"/>
              <p:cNvSpPr>
                <a:spLocks noChangeArrowheads="1"/>
              </p:cNvSpPr>
              <p:nvPr/>
            </p:nvSpPr>
            <p:spPr bwMode="auto">
              <a:xfrm>
                <a:off x="9291242" y="2219460"/>
                <a:ext cx="18521" cy="21602"/>
              </a:xfrm>
              <a:prstGeom prst="rect">
                <a:avLst/>
              </a:prstGeom>
              <a:solidFill>
                <a:srgbClr val="298ED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79" name="Rectangle 158"/>
              <p:cNvSpPr>
                <a:spLocks noChangeArrowheads="1"/>
              </p:cNvSpPr>
              <p:nvPr/>
            </p:nvSpPr>
            <p:spPr bwMode="auto">
              <a:xfrm>
                <a:off x="8845200" y="2219460"/>
                <a:ext cx="16978" cy="21602"/>
              </a:xfrm>
              <a:prstGeom prst="rect">
                <a:avLst/>
              </a:prstGeom>
              <a:solidFill>
                <a:srgbClr val="298ED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grpSp>
      </p:grpSp>
      <p:sp>
        <p:nvSpPr>
          <p:cNvPr id="180" name="TextBox 179"/>
          <p:cNvSpPr txBox="1">
            <a:spLocks noChangeArrowheads="1"/>
          </p:cNvSpPr>
          <p:nvPr/>
        </p:nvSpPr>
        <p:spPr bwMode="auto">
          <a:xfrm>
            <a:off x="1170624" y="5874726"/>
            <a:ext cx="156250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accent1"/>
              </a:buClr>
              <a:buFont typeface="Arial" pitchFamily="34" charset="0"/>
              <a:buChar char="•"/>
              <a:defRPr sz="2800">
                <a:solidFill>
                  <a:schemeClr val="tx1"/>
                </a:solidFill>
                <a:latin typeface="Arial" pitchFamily="34" charset="0"/>
              </a:defRPr>
            </a:lvl1pPr>
            <a:lvl2pPr marL="742950" indent="-285750">
              <a:spcBef>
                <a:spcPct val="20000"/>
              </a:spcBef>
              <a:buClr>
                <a:schemeClr val="accent1"/>
              </a:buClr>
              <a:buFont typeface="Arial" pitchFamily="34" charset="0"/>
              <a:buChar char="–"/>
              <a:defRPr sz="2400">
                <a:solidFill>
                  <a:schemeClr val="tx1"/>
                </a:solidFill>
                <a:latin typeface="Arial" pitchFamily="34" charset="0"/>
              </a:defRPr>
            </a:lvl2pPr>
            <a:lvl3pPr marL="1143000" indent="-228600">
              <a:spcBef>
                <a:spcPct val="20000"/>
              </a:spcBef>
              <a:buClr>
                <a:schemeClr val="accent1"/>
              </a:buClr>
              <a:buFont typeface="Arial" pitchFamily="34" charset="0"/>
              <a:buChar char="•"/>
              <a:defRPr sz="2000">
                <a:solidFill>
                  <a:schemeClr val="tx1"/>
                </a:solidFill>
                <a:latin typeface="Arial" pitchFamily="34" charset="0"/>
              </a:defRPr>
            </a:lvl3pPr>
            <a:lvl4pPr marL="1600200" indent="-228600">
              <a:spcBef>
                <a:spcPct val="20000"/>
              </a:spcBef>
              <a:buClr>
                <a:schemeClr val="accent1"/>
              </a:buClr>
              <a:buFont typeface="Arial" pitchFamily="34" charset="0"/>
              <a:buChar char="–"/>
              <a:defRPr>
                <a:solidFill>
                  <a:schemeClr val="tx1"/>
                </a:solidFill>
                <a:latin typeface="Arial" pitchFamily="34" charset="0"/>
              </a:defRPr>
            </a:lvl4pPr>
            <a:lvl5pPr marL="2057400" indent="-228600">
              <a:spcBef>
                <a:spcPct val="20000"/>
              </a:spcBef>
              <a:buClr>
                <a:schemeClr val="accent1"/>
              </a:buClr>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9pPr>
          </a:lstStyle>
          <a:p>
            <a:pPr algn="ctr" fontAlgn="auto">
              <a:lnSpc>
                <a:spcPct val="90000"/>
              </a:lnSpc>
              <a:spcBef>
                <a:spcPct val="0"/>
              </a:spcBef>
              <a:spcAft>
                <a:spcPts val="0"/>
              </a:spcAft>
              <a:buClrTx/>
              <a:buFontTx/>
              <a:buNone/>
            </a:pPr>
            <a:r>
              <a:rPr lang="en-US" altLang="en-US" sz="2000" dirty="0">
                <a:solidFill>
                  <a:srgbClr val="004A7D"/>
                </a:solidFill>
                <a:latin typeface="+mj-lt"/>
                <a:ea typeface="+mn-ea"/>
              </a:rPr>
              <a:t>Web service </a:t>
            </a:r>
            <a:br>
              <a:rPr lang="en-US" altLang="en-US" sz="2000" dirty="0">
                <a:solidFill>
                  <a:srgbClr val="004A7D"/>
                </a:solidFill>
                <a:latin typeface="+mj-lt"/>
                <a:ea typeface="+mn-ea"/>
              </a:rPr>
            </a:br>
            <a:r>
              <a:rPr lang="en-US" altLang="en-US" sz="2000" dirty="0" err="1">
                <a:solidFill>
                  <a:srgbClr val="004A7D"/>
                </a:solidFill>
                <a:latin typeface="+mj-lt"/>
                <a:ea typeface="+mn-ea"/>
              </a:rPr>
              <a:t>GDS</a:t>
            </a:r>
            <a:r>
              <a:rPr lang="en-US" altLang="en-US" sz="2000" dirty="0">
                <a:solidFill>
                  <a:srgbClr val="004A7D"/>
                </a:solidFill>
                <a:latin typeface="+mj-lt"/>
                <a:ea typeface="+mn-ea"/>
              </a:rPr>
              <a:t> feeds</a:t>
            </a:r>
          </a:p>
        </p:txBody>
      </p:sp>
      <p:grpSp>
        <p:nvGrpSpPr>
          <p:cNvPr id="181" name="Group 180"/>
          <p:cNvGrpSpPr/>
          <p:nvPr/>
        </p:nvGrpSpPr>
        <p:grpSpPr>
          <a:xfrm>
            <a:off x="2684912" y="5742132"/>
            <a:ext cx="996043" cy="969434"/>
            <a:chOff x="2998056" y="5622310"/>
            <a:chExt cx="1327712" cy="969434"/>
          </a:xfrm>
        </p:grpSpPr>
        <p:grpSp>
          <p:nvGrpSpPr>
            <p:cNvPr id="182" name="Group 181"/>
            <p:cNvGrpSpPr/>
            <p:nvPr/>
          </p:nvGrpSpPr>
          <p:grpSpPr>
            <a:xfrm>
              <a:off x="2998056" y="5739464"/>
              <a:ext cx="1261391" cy="852280"/>
              <a:chOff x="7223125" y="3860800"/>
              <a:chExt cx="1236663" cy="893763"/>
            </a:xfrm>
            <a:solidFill>
              <a:srgbClr val="298ED1"/>
            </a:solidFill>
          </p:grpSpPr>
          <p:sp>
            <p:nvSpPr>
              <p:cNvPr id="187" name="Freeform 186"/>
              <p:cNvSpPr>
                <a:spLocks noEditPoints="1"/>
              </p:cNvSpPr>
              <p:nvPr/>
            </p:nvSpPr>
            <p:spPr bwMode="auto">
              <a:xfrm>
                <a:off x="7304088" y="3860800"/>
                <a:ext cx="1073150" cy="763588"/>
              </a:xfrm>
              <a:custGeom>
                <a:avLst/>
                <a:gdLst>
                  <a:gd name="T0" fmla="*/ 1280 w 1350"/>
                  <a:gd name="T1" fmla="*/ 0 h 960"/>
                  <a:gd name="T2" fmla="*/ 70 w 1350"/>
                  <a:gd name="T3" fmla="*/ 0 h 960"/>
                  <a:gd name="T4" fmla="*/ 0 w 1350"/>
                  <a:gd name="T5" fmla="*/ 70 h 960"/>
                  <a:gd name="T6" fmla="*/ 0 w 1350"/>
                  <a:gd name="T7" fmla="*/ 890 h 960"/>
                  <a:gd name="T8" fmla="*/ 70 w 1350"/>
                  <a:gd name="T9" fmla="*/ 960 h 960"/>
                  <a:gd name="T10" fmla="*/ 1280 w 1350"/>
                  <a:gd name="T11" fmla="*/ 960 h 960"/>
                  <a:gd name="T12" fmla="*/ 1350 w 1350"/>
                  <a:gd name="T13" fmla="*/ 890 h 960"/>
                  <a:gd name="T14" fmla="*/ 1350 w 1350"/>
                  <a:gd name="T15" fmla="*/ 70 h 960"/>
                  <a:gd name="T16" fmla="*/ 1280 w 1350"/>
                  <a:gd name="T17" fmla="*/ 0 h 960"/>
                  <a:gd name="T18" fmla="*/ 675 w 1350"/>
                  <a:gd name="T19" fmla="*/ 28 h 960"/>
                  <a:gd name="T20" fmla="*/ 711 w 1350"/>
                  <a:gd name="T21" fmla="*/ 64 h 960"/>
                  <a:gd name="T22" fmla="*/ 675 w 1350"/>
                  <a:gd name="T23" fmla="*/ 100 h 960"/>
                  <a:gd name="T24" fmla="*/ 640 w 1350"/>
                  <a:gd name="T25" fmla="*/ 64 h 960"/>
                  <a:gd name="T26" fmla="*/ 675 w 1350"/>
                  <a:gd name="T27" fmla="*/ 28 h 960"/>
                  <a:gd name="T28" fmla="*/ 1247 w 1350"/>
                  <a:gd name="T29" fmla="*/ 850 h 960"/>
                  <a:gd name="T30" fmla="*/ 104 w 1350"/>
                  <a:gd name="T31" fmla="*/ 850 h 960"/>
                  <a:gd name="T32" fmla="*/ 104 w 1350"/>
                  <a:gd name="T33" fmla="*/ 133 h 960"/>
                  <a:gd name="T34" fmla="*/ 1247 w 1350"/>
                  <a:gd name="T35" fmla="*/ 133 h 960"/>
                  <a:gd name="T36" fmla="*/ 1247 w 1350"/>
                  <a:gd name="T37" fmla="*/ 85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50" h="960">
                    <a:moveTo>
                      <a:pt x="1280" y="0"/>
                    </a:moveTo>
                    <a:cubicBezTo>
                      <a:pt x="70" y="0"/>
                      <a:pt x="70" y="0"/>
                      <a:pt x="70" y="0"/>
                    </a:cubicBezTo>
                    <a:cubicBezTo>
                      <a:pt x="32" y="0"/>
                      <a:pt x="0" y="31"/>
                      <a:pt x="0" y="70"/>
                    </a:cubicBezTo>
                    <a:cubicBezTo>
                      <a:pt x="0" y="890"/>
                      <a:pt x="0" y="890"/>
                      <a:pt x="0" y="890"/>
                    </a:cubicBezTo>
                    <a:cubicBezTo>
                      <a:pt x="0" y="929"/>
                      <a:pt x="32" y="960"/>
                      <a:pt x="70" y="960"/>
                    </a:cubicBezTo>
                    <a:cubicBezTo>
                      <a:pt x="1280" y="960"/>
                      <a:pt x="1280" y="960"/>
                      <a:pt x="1280" y="960"/>
                    </a:cubicBezTo>
                    <a:cubicBezTo>
                      <a:pt x="1319" y="960"/>
                      <a:pt x="1350" y="929"/>
                      <a:pt x="1350" y="890"/>
                    </a:cubicBezTo>
                    <a:cubicBezTo>
                      <a:pt x="1350" y="70"/>
                      <a:pt x="1350" y="70"/>
                      <a:pt x="1350" y="70"/>
                    </a:cubicBezTo>
                    <a:cubicBezTo>
                      <a:pt x="1350" y="31"/>
                      <a:pt x="1319" y="0"/>
                      <a:pt x="1280" y="0"/>
                    </a:cubicBezTo>
                    <a:close/>
                    <a:moveTo>
                      <a:pt x="675" y="28"/>
                    </a:moveTo>
                    <a:cubicBezTo>
                      <a:pt x="695" y="28"/>
                      <a:pt x="711" y="44"/>
                      <a:pt x="711" y="64"/>
                    </a:cubicBezTo>
                    <a:cubicBezTo>
                      <a:pt x="711" y="84"/>
                      <a:pt x="695" y="100"/>
                      <a:pt x="675" y="100"/>
                    </a:cubicBezTo>
                    <a:cubicBezTo>
                      <a:pt x="656" y="100"/>
                      <a:pt x="640" y="84"/>
                      <a:pt x="640" y="64"/>
                    </a:cubicBezTo>
                    <a:cubicBezTo>
                      <a:pt x="640" y="44"/>
                      <a:pt x="656" y="28"/>
                      <a:pt x="675" y="28"/>
                    </a:cubicBezTo>
                    <a:close/>
                    <a:moveTo>
                      <a:pt x="1247" y="850"/>
                    </a:moveTo>
                    <a:cubicBezTo>
                      <a:pt x="104" y="850"/>
                      <a:pt x="104" y="850"/>
                      <a:pt x="104" y="850"/>
                    </a:cubicBezTo>
                    <a:cubicBezTo>
                      <a:pt x="104" y="133"/>
                      <a:pt x="104" y="133"/>
                      <a:pt x="104" y="133"/>
                    </a:cubicBezTo>
                    <a:cubicBezTo>
                      <a:pt x="1247" y="133"/>
                      <a:pt x="1247" y="133"/>
                      <a:pt x="1247" y="133"/>
                    </a:cubicBezTo>
                    <a:lnTo>
                      <a:pt x="1247" y="850"/>
                    </a:lnTo>
                    <a:close/>
                  </a:path>
                </a:pathLst>
              </a:cu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88" name="Freeform 187"/>
              <p:cNvSpPr>
                <a:spLocks noEditPoints="1"/>
              </p:cNvSpPr>
              <p:nvPr/>
            </p:nvSpPr>
            <p:spPr bwMode="auto">
              <a:xfrm>
                <a:off x="7223125" y="4660900"/>
                <a:ext cx="1236663" cy="93663"/>
              </a:xfrm>
              <a:custGeom>
                <a:avLst/>
                <a:gdLst>
                  <a:gd name="T0" fmla="*/ 0 w 1556"/>
                  <a:gd name="T1" fmla="*/ 0 h 117"/>
                  <a:gd name="T2" fmla="*/ 0 w 1556"/>
                  <a:gd name="T3" fmla="*/ 40 h 117"/>
                  <a:gd name="T4" fmla="*/ 77 w 1556"/>
                  <a:gd name="T5" fmla="*/ 117 h 117"/>
                  <a:gd name="T6" fmla="*/ 1479 w 1556"/>
                  <a:gd name="T7" fmla="*/ 117 h 117"/>
                  <a:gd name="T8" fmla="*/ 1556 w 1556"/>
                  <a:gd name="T9" fmla="*/ 40 h 117"/>
                  <a:gd name="T10" fmla="*/ 1556 w 1556"/>
                  <a:gd name="T11" fmla="*/ 0 h 117"/>
                  <a:gd name="T12" fmla="*/ 0 w 1556"/>
                  <a:gd name="T13" fmla="*/ 0 h 117"/>
                  <a:gd name="T14" fmla="*/ 920 w 1556"/>
                  <a:gd name="T15" fmla="*/ 76 h 117"/>
                  <a:gd name="T16" fmla="*/ 919 w 1556"/>
                  <a:gd name="T17" fmla="*/ 76 h 117"/>
                  <a:gd name="T18" fmla="*/ 919 w 1556"/>
                  <a:gd name="T19" fmla="*/ 78 h 117"/>
                  <a:gd name="T20" fmla="*/ 635 w 1556"/>
                  <a:gd name="T21" fmla="*/ 78 h 117"/>
                  <a:gd name="T22" fmla="*/ 635 w 1556"/>
                  <a:gd name="T23" fmla="*/ 42 h 117"/>
                  <a:gd name="T24" fmla="*/ 636 w 1556"/>
                  <a:gd name="T25" fmla="*/ 42 h 117"/>
                  <a:gd name="T26" fmla="*/ 636 w 1556"/>
                  <a:gd name="T27" fmla="*/ 41 h 117"/>
                  <a:gd name="T28" fmla="*/ 920 w 1556"/>
                  <a:gd name="T29" fmla="*/ 41 h 117"/>
                  <a:gd name="T30" fmla="*/ 920 w 1556"/>
                  <a:gd name="T31"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6" h="117">
                    <a:moveTo>
                      <a:pt x="0" y="0"/>
                    </a:moveTo>
                    <a:cubicBezTo>
                      <a:pt x="0" y="40"/>
                      <a:pt x="0" y="40"/>
                      <a:pt x="0" y="40"/>
                    </a:cubicBezTo>
                    <a:cubicBezTo>
                      <a:pt x="0" y="83"/>
                      <a:pt x="35" y="117"/>
                      <a:pt x="77" y="117"/>
                    </a:cubicBezTo>
                    <a:cubicBezTo>
                      <a:pt x="1479" y="117"/>
                      <a:pt x="1479" y="117"/>
                      <a:pt x="1479" y="117"/>
                    </a:cubicBezTo>
                    <a:cubicBezTo>
                      <a:pt x="1522" y="117"/>
                      <a:pt x="1556" y="83"/>
                      <a:pt x="1556" y="40"/>
                    </a:cubicBezTo>
                    <a:cubicBezTo>
                      <a:pt x="1556" y="0"/>
                      <a:pt x="1556" y="0"/>
                      <a:pt x="1556" y="0"/>
                    </a:cubicBezTo>
                    <a:lnTo>
                      <a:pt x="0" y="0"/>
                    </a:lnTo>
                    <a:close/>
                    <a:moveTo>
                      <a:pt x="920" y="76"/>
                    </a:moveTo>
                    <a:cubicBezTo>
                      <a:pt x="919" y="76"/>
                      <a:pt x="919" y="76"/>
                      <a:pt x="919" y="76"/>
                    </a:cubicBezTo>
                    <a:cubicBezTo>
                      <a:pt x="919" y="78"/>
                      <a:pt x="919" y="78"/>
                      <a:pt x="919" y="78"/>
                    </a:cubicBezTo>
                    <a:cubicBezTo>
                      <a:pt x="635" y="78"/>
                      <a:pt x="635" y="78"/>
                      <a:pt x="635" y="78"/>
                    </a:cubicBezTo>
                    <a:cubicBezTo>
                      <a:pt x="635" y="42"/>
                      <a:pt x="635" y="42"/>
                      <a:pt x="635" y="42"/>
                    </a:cubicBezTo>
                    <a:cubicBezTo>
                      <a:pt x="636" y="42"/>
                      <a:pt x="636" y="42"/>
                      <a:pt x="636" y="42"/>
                    </a:cubicBezTo>
                    <a:cubicBezTo>
                      <a:pt x="636" y="41"/>
                      <a:pt x="636" y="41"/>
                      <a:pt x="636" y="41"/>
                    </a:cubicBezTo>
                    <a:cubicBezTo>
                      <a:pt x="920" y="41"/>
                      <a:pt x="920" y="41"/>
                      <a:pt x="920" y="41"/>
                    </a:cubicBezTo>
                    <a:lnTo>
                      <a:pt x="920" y="76"/>
                    </a:lnTo>
                    <a:close/>
                  </a:path>
                </a:pathLst>
              </a:cu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grpSp>
        <p:sp>
          <p:nvSpPr>
            <p:cNvPr id="183" name="Freeform 146"/>
            <p:cNvSpPr>
              <a:spLocks/>
            </p:cNvSpPr>
            <p:nvPr/>
          </p:nvSpPr>
          <p:spPr bwMode="auto">
            <a:xfrm rot="16200000" flipH="1" flipV="1">
              <a:off x="3960492" y="5585377"/>
              <a:ext cx="328343" cy="402209"/>
            </a:xfrm>
            <a:custGeom>
              <a:avLst/>
              <a:gdLst>
                <a:gd name="T0" fmla="*/ 158 w 208"/>
                <a:gd name="T1" fmla="*/ 5 h 208"/>
                <a:gd name="T2" fmla="*/ 79 w 208"/>
                <a:gd name="T3" fmla="*/ 3 h 208"/>
                <a:gd name="T4" fmla="*/ 0 w 208"/>
                <a:gd name="T5" fmla="*/ 0 h 208"/>
                <a:gd name="T6" fmla="*/ 3 w 208"/>
                <a:gd name="T7" fmla="*/ 79 h 208"/>
                <a:gd name="T8" fmla="*/ 5 w 208"/>
                <a:gd name="T9" fmla="*/ 157 h 208"/>
                <a:gd name="T10" fmla="*/ 42 w 208"/>
                <a:gd name="T11" fmla="*/ 120 h 208"/>
                <a:gd name="T12" fmla="*/ 129 w 208"/>
                <a:gd name="T13" fmla="*/ 208 h 208"/>
                <a:gd name="T14" fmla="*/ 208 w 208"/>
                <a:gd name="T15" fmla="*/ 129 h 208"/>
                <a:gd name="T16" fmla="*/ 120 w 208"/>
                <a:gd name="T17" fmla="*/ 42 h 208"/>
                <a:gd name="T18" fmla="*/ 158 w 208"/>
                <a:gd name="T19" fmla="*/ 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08">
                  <a:moveTo>
                    <a:pt x="158" y="5"/>
                  </a:moveTo>
                  <a:lnTo>
                    <a:pt x="79" y="3"/>
                  </a:lnTo>
                  <a:lnTo>
                    <a:pt x="0" y="0"/>
                  </a:lnTo>
                  <a:lnTo>
                    <a:pt x="3" y="79"/>
                  </a:lnTo>
                  <a:lnTo>
                    <a:pt x="5" y="157"/>
                  </a:lnTo>
                  <a:lnTo>
                    <a:pt x="42" y="120"/>
                  </a:lnTo>
                  <a:lnTo>
                    <a:pt x="129" y="208"/>
                  </a:lnTo>
                  <a:lnTo>
                    <a:pt x="208" y="129"/>
                  </a:lnTo>
                  <a:lnTo>
                    <a:pt x="120" y="42"/>
                  </a:lnTo>
                  <a:lnTo>
                    <a:pt x="158" y="5"/>
                  </a:lnTo>
                  <a:close/>
                </a:path>
              </a:pathLst>
            </a:custGeom>
            <a:solidFill>
              <a:srgbClr val="268CD1"/>
            </a:solidFill>
            <a:ln w="158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84" name="Rectangle 183"/>
            <p:cNvSpPr>
              <a:spLocks noChangeArrowheads="1"/>
            </p:cNvSpPr>
            <p:nvPr/>
          </p:nvSpPr>
          <p:spPr bwMode="auto">
            <a:xfrm>
              <a:off x="3347639" y="6233741"/>
              <a:ext cx="562223" cy="54915"/>
            </a:xfrm>
            <a:prstGeom prst="rect">
              <a:avLst/>
            </a:prstGeom>
            <a:solidFill>
              <a:srgbClr val="268CD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85" name="Rectangle 184"/>
            <p:cNvSpPr>
              <a:spLocks noChangeArrowheads="1"/>
            </p:cNvSpPr>
            <p:nvPr/>
          </p:nvSpPr>
          <p:spPr bwMode="auto">
            <a:xfrm>
              <a:off x="3347639" y="6087300"/>
              <a:ext cx="562223" cy="59492"/>
            </a:xfrm>
            <a:prstGeom prst="rect">
              <a:avLst/>
            </a:prstGeom>
            <a:solidFill>
              <a:srgbClr val="268CD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86" name="Rectangle 185"/>
            <p:cNvSpPr>
              <a:spLocks noChangeArrowheads="1"/>
            </p:cNvSpPr>
            <p:nvPr/>
          </p:nvSpPr>
          <p:spPr bwMode="auto">
            <a:xfrm>
              <a:off x="3347639" y="5943146"/>
              <a:ext cx="562223" cy="59492"/>
            </a:xfrm>
            <a:prstGeom prst="rect">
              <a:avLst/>
            </a:prstGeom>
            <a:solidFill>
              <a:srgbClr val="268CD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grpSp>
      <p:sp>
        <p:nvSpPr>
          <p:cNvPr id="189" name="TextBox 188"/>
          <p:cNvSpPr txBox="1">
            <a:spLocks noChangeArrowheads="1"/>
          </p:cNvSpPr>
          <p:nvPr/>
        </p:nvSpPr>
        <p:spPr bwMode="auto">
          <a:xfrm>
            <a:off x="3729355" y="1879140"/>
            <a:ext cx="11636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accent1"/>
              </a:buClr>
              <a:buFont typeface="Arial" pitchFamily="34" charset="0"/>
              <a:buChar char="•"/>
              <a:defRPr sz="2800">
                <a:solidFill>
                  <a:schemeClr val="tx1"/>
                </a:solidFill>
                <a:latin typeface="Arial" pitchFamily="34" charset="0"/>
              </a:defRPr>
            </a:lvl1pPr>
            <a:lvl2pPr marL="742950" indent="-285750">
              <a:spcBef>
                <a:spcPct val="20000"/>
              </a:spcBef>
              <a:buClr>
                <a:schemeClr val="accent1"/>
              </a:buClr>
              <a:buFont typeface="Arial" pitchFamily="34" charset="0"/>
              <a:buChar char="–"/>
              <a:defRPr sz="2400">
                <a:solidFill>
                  <a:schemeClr val="tx1"/>
                </a:solidFill>
                <a:latin typeface="Arial" pitchFamily="34" charset="0"/>
              </a:defRPr>
            </a:lvl2pPr>
            <a:lvl3pPr marL="1143000" indent="-228600">
              <a:spcBef>
                <a:spcPct val="20000"/>
              </a:spcBef>
              <a:buClr>
                <a:schemeClr val="accent1"/>
              </a:buClr>
              <a:buFont typeface="Arial" pitchFamily="34" charset="0"/>
              <a:buChar char="•"/>
              <a:defRPr sz="2000">
                <a:solidFill>
                  <a:schemeClr val="tx1"/>
                </a:solidFill>
                <a:latin typeface="Arial" pitchFamily="34" charset="0"/>
              </a:defRPr>
            </a:lvl3pPr>
            <a:lvl4pPr marL="1600200" indent="-228600">
              <a:spcBef>
                <a:spcPct val="20000"/>
              </a:spcBef>
              <a:buClr>
                <a:schemeClr val="accent1"/>
              </a:buClr>
              <a:buFont typeface="Arial" pitchFamily="34" charset="0"/>
              <a:buChar char="–"/>
              <a:defRPr>
                <a:solidFill>
                  <a:schemeClr val="tx1"/>
                </a:solidFill>
                <a:latin typeface="Arial" pitchFamily="34" charset="0"/>
              </a:defRPr>
            </a:lvl4pPr>
            <a:lvl5pPr marL="2057400" indent="-228600">
              <a:spcBef>
                <a:spcPct val="20000"/>
              </a:spcBef>
              <a:buClr>
                <a:schemeClr val="accent1"/>
              </a:buClr>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9pPr>
          </a:lstStyle>
          <a:p>
            <a:pPr algn="ctr" fontAlgn="auto">
              <a:lnSpc>
                <a:spcPct val="90000"/>
              </a:lnSpc>
              <a:spcBef>
                <a:spcPct val="0"/>
              </a:spcBef>
              <a:spcAft>
                <a:spcPts val="0"/>
              </a:spcAft>
              <a:buClrTx/>
              <a:buFontTx/>
              <a:buNone/>
            </a:pPr>
            <a:r>
              <a:rPr lang="en-US" altLang="en-US" sz="2000" dirty="0" smtClean="0">
                <a:solidFill>
                  <a:srgbClr val="004A7D"/>
                </a:solidFill>
                <a:latin typeface="+mj-lt"/>
                <a:ea typeface="+mn-ea"/>
              </a:rPr>
              <a:t>Mobile Check-ins</a:t>
            </a:r>
            <a:endParaRPr lang="en-US" altLang="en-US" sz="2000" dirty="0">
              <a:solidFill>
                <a:srgbClr val="004A7D"/>
              </a:solidFill>
              <a:latin typeface="+mj-lt"/>
              <a:ea typeface="+mn-ea"/>
            </a:endParaRPr>
          </a:p>
        </p:txBody>
      </p:sp>
      <p:grpSp>
        <p:nvGrpSpPr>
          <p:cNvPr id="190" name="Group 189"/>
          <p:cNvGrpSpPr/>
          <p:nvPr/>
        </p:nvGrpSpPr>
        <p:grpSpPr>
          <a:xfrm>
            <a:off x="4892979" y="1610948"/>
            <a:ext cx="522764" cy="1105174"/>
            <a:chOff x="9632156" y="3530601"/>
            <a:chExt cx="303213" cy="492125"/>
          </a:xfrm>
          <a:solidFill>
            <a:srgbClr val="0078C9"/>
          </a:solidFill>
        </p:grpSpPr>
        <p:sp>
          <p:nvSpPr>
            <p:cNvPr id="191" name="Freeform 377"/>
            <p:cNvSpPr>
              <a:spLocks noEditPoints="1"/>
            </p:cNvSpPr>
            <p:nvPr/>
          </p:nvSpPr>
          <p:spPr bwMode="auto">
            <a:xfrm>
              <a:off x="9632156" y="3530601"/>
              <a:ext cx="303213" cy="492125"/>
            </a:xfrm>
            <a:custGeom>
              <a:avLst/>
              <a:gdLst>
                <a:gd name="T0" fmla="*/ 221 w 251"/>
                <a:gd name="T1" fmla="*/ 0 h 407"/>
                <a:gd name="T2" fmla="*/ 30 w 251"/>
                <a:gd name="T3" fmla="*/ 0 h 407"/>
                <a:gd name="T4" fmla="*/ 0 w 251"/>
                <a:gd name="T5" fmla="*/ 32 h 407"/>
                <a:gd name="T6" fmla="*/ 0 w 251"/>
                <a:gd name="T7" fmla="*/ 375 h 407"/>
                <a:gd name="T8" fmla="*/ 30 w 251"/>
                <a:gd name="T9" fmla="*/ 407 h 407"/>
                <a:gd name="T10" fmla="*/ 221 w 251"/>
                <a:gd name="T11" fmla="*/ 407 h 407"/>
                <a:gd name="T12" fmla="*/ 251 w 251"/>
                <a:gd name="T13" fmla="*/ 375 h 407"/>
                <a:gd name="T14" fmla="*/ 251 w 251"/>
                <a:gd name="T15" fmla="*/ 32 h 407"/>
                <a:gd name="T16" fmla="*/ 221 w 251"/>
                <a:gd name="T17" fmla="*/ 0 h 407"/>
                <a:gd name="T18" fmla="*/ 99 w 251"/>
                <a:gd name="T19" fmla="*/ 385 h 407"/>
                <a:gd name="T20" fmla="*/ 91 w 251"/>
                <a:gd name="T21" fmla="*/ 393 h 407"/>
                <a:gd name="T22" fmla="*/ 83 w 251"/>
                <a:gd name="T23" fmla="*/ 385 h 407"/>
                <a:gd name="T24" fmla="*/ 83 w 251"/>
                <a:gd name="T25" fmla="*/ 382 h 407"/>
                <a:gd name="T26" fmla="*/ 91 w 251"/>
                <a:gd name="T27" fmla="*/ 374 h 407"/>
                <a:gd name="T28" fmla="*/ 99 w 251"/>
                <a:gd name="T29" fmla="*/ 382 h 407"/>
                <a:gd name="T30" fmla="*/ 99 w 251"/>
                <a:gd name="T31" fmla="*/ 385 h 407"/>
                <a:gd name="T32" fmla="*/ 126 w 251"/>
                <a:gd name="T33" fmla="*/ 399 h 407"/>
                <a:gd name="T34" fmla="*/ 125 w 251"/>
                <a:gd name="T35" fmla="*/ 399 h 407"/>
                <a:gd name="T36" fmla="*/ 110 w 251"/>
                <a:gd name="T37" fmla="*/ 385 h 407"/>
                <a:gd name="T38" fmla="*/ 125 w 251"/>
                <a:gd name="T39" fmla="*/ 370 h 407"/>
                <a:gd name="T40" fmla="*/ 126 w 251"/>
                <a:gd name="T41" fmla="*/ 370 h 407"/>
                <a:gd name="T42" fmla="*/ 141 w 251"/>
                <a:gd name="T43" fmla="*/ 385 h 407"/>
                <a:gd name="T44" fmla="*/ 126 w 251"/>
                <a:gd name="T45" fmla="*/ 399 h 407"/>
                <a:gd name="T46" fmla="*/ 166 w 251"/>
                <a:gd name="T47" fmla="*/ 387 h 407"/>
                <a:gd name="T48" fmla="*/ 158 w 251"/>
                <a:gd name="T49" fmla="*/ 395 h 407"/>
                <a:gd name="T50" fmla="*/ 150 w 251"/>
                <a:gd name="T51" fmla="*/ 387 h 407"/>
                <a:gd name="T52" fmla="*/ 150 w 251"/>
                <a:gd name="T53" fmla="*/ 383 h 407"/>
                <a:gd name="T54" fmla="*/ 158 w 251"/>
                <a:gd name="T55" fmla="*/ 375 h 407"/>
                <a:gd name="T56" fmla="*/ 166 w 251"/>
                <a:gd name="T57" fmla="*/ 383 h 407"/>
                <a:gd name="T58" fmla="*/ 166 w 251"/>
                <a:gd name="T59" fmla="*/ 387 h 407"/>
                <a:gd name="T60" fmla="*/ 220 w 251"/>
                <a:gd name="T61" fmla="*/ 360 h 407"/>
                <a:gd name="T62" fmla="*/ 31 w 251"/>
                <a:gd name="T63" fmla="*/ 360 h 407"/>
                <a:gd name="T64" fmla="*/ 31 w 251"/>
                <a:gd name="T65" fmla="*/ 47 h 407"/>
                <a:gd name="T66" fmla="*/ 220 w 251"/>
                <a:gd name="T67" fmla="*/ 47 h 407"/>
                <a:gd name="T68" fmla="*/ 220 w 251"/>
                <a:gd name="T69" fmla="*/ 36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1" h="407">
                  <a:moveTo>
                    <a:pt x="221" y="0"/>
                  </a:moveTo>
                  <a:cubicBezTo>
                    <a:pt x="30" y="0"/>
                    <a:pt x="30" y="0"/>
                    <a:pt x="30" y="0"/>
                  </a:cubicBezTo>
                  <a:cubicBezTo>
                    <a:pt x="13" y="0"/>
                    <a:pt x="0" y="14"/>
                    <a:pt x="0" y="32"/>
                  </a:cubicBezTo>
                  <a:cubicBezTo>
                    <a:pt x="0" y="375"/>
                    <a:pt x="0" y="375"/>
                    <a:pt x="0" y="375"/>
                  </a:cubicBezTo>
                  <a:cubicBezTo>
                    <a:pt x="0" y="393"/>
                    <a:pt x="13" y="407"/>
                    <a:pt x="30" y="407"/>
                  </a:cubicBezTo>
                  <a:cubicBezTo>
                    <a:pt x="221" y="407"/>
                    <a:pt x="221" y="407"/>
                    <a:pt x="221" y="407"/>
                  </a:cubicBezTo>
                  <a:cubicBezTo>
                    <a:pt x="238" y="407"/>
                    <a:pt x="251" y="393"/>
                    <a:pt x="251" y="375"/>
                  </a:cubicBezTo>
                  <a:cubicBezTo>
                    <a:pt x="251" y="32"/>
                    <a:pt x="251" y="32"/>
                    <a:pt x="251" y="32"/>
                  </a:cubicBezTo>
                  <a:cubicBezTo>
                    <a:pt x="251" y="14"/>
                    <a:pt x="238" y="0"/>
                    <a:pt x="221" y="0"/>
                  </a:cubicBezTo>
                  <a:close/>
                  <a:moveTo>
                    <a:pt x="99" y="385"/>
                  </a:moveTo>
                  <a:cubicBezTo>
                    <a:pt x="99" y="390"/>
                    <a:pt x="96" y="393"/>
                    <a:pt x="91" y="393"/>
                  </a:cubicBezTo>
                  <a:cubicBezTo>
                    <a:pt x="87" y="393"/>
                    <a:pt x="83" y="390"/>
                    <a:pt x="83" y="385"/>
                  </a:cubicBezTo>
                  <a:cubicBezTo>
                    <a:pt x="83" y="382"/>
                    <a:pt x="83" y="382"/>
                    <a:pt x="83" y="382"/>
                  </a:cubicBezTo>
                  <a:cubicBezTo>
                    <a:pt x="83" y="377"/>
                    <a:pt x="87" y="374"/>
                    <a:pt x="91" y="374"/>
                  </a:cubicBezTo>
                  <a:cubicBezTo>
                    <a:pt x="96" y="374"/>
                    <a:pt x="99" y="377"/>
                    <a:pt x="99" y="382"/>
                  </a:cubicBezTo>
                  <a:lnTo>
                    <a:pt x="99" y="385"/>
                  </a:lnTo>
                  <a:close/>
                  <a:moveTo>
                    <a:pt x="126" y="399"/>
                  </a:moveTo>
                  <a:cubicBezTo>
                    <a:pt x="125" y="399"/>
                    <a:pt x="125" y="399"/>
                    <a:pt x="125" y="399"/>
                  </a:cubicBezTo>
                  <a:cubicBezTo>
                    <a:pt x="117" y="399"/>
                    <a:pt x="110" y="393"/>
                    <a:pt x="110" y="385"/>
                  </a:cubicBezTo>
                  <a:cubicBezTo>
                    <a:pt x="110" y="377"/>
                    <a:pt x="117" y="370"/>
                    <a:pt x="125" y="370"/>
                  </a:cubicBezTo>
                  <a:cubicBezTo>
                    <a:pt x="126" y="370"/>
                    <a:pt x="126" y="370"/>
                    <a:pt x="126" y="370"/>
                  </a:cubicBezTo>
                  <a:cubicBezTo>
                    <a:pt x="134" y="370"/>
                    <a:pt x="141" y="377"/>
                    <a:pt x="141" y="385"/>
                  </a:cubicBezTo>
                  <a:cubicBezTo>
                    <a:pt x="141" y="393"/>
                    <a:pt x="134" y="399"/>
                    <a:pt x="126" y="399"/>
                  </a:cubicBezTo>
                  <a:close/>
                  <a:moveTo>
                    <a:pt x="166" y="387"/>
                  </a:moveTo>
                  <a:cubicBezTo>
                    <a:pt x="166" y="391"/>
                    <a:pt x="162" y="395"/>
                    <a:pt x="158" y="395"/>
                  </a:cubicBezTo>
                  <a:cubicBezTo>
                    <a:pt x="153" y="395"/>
                    <a:pt x="150" y="391"/>
                    <a:pt x="150" y="387"/>
                  </a:cubicBezTo>
                  <a:cubicBezTo>
                    <a:pt x="150" y="383"/>
                    <a:pt x="150" y="383"/>
                    <a:pt x="150" y="383"/>
                  </a:cubicBezTo>
                  <a:cubicBezTo>
                    <a:pt x="150" y="379"/>
                    <a:pt x="153" y="375"/>
                    <a:pt x="158" y="375"/>
                  </a:cubicBezTo>
                  <a:cubicBezTo>
                    <a:pt x="162" y="375"/>
                    <a:pt x="166" y="379"/>
                    <a:pt x="166" y="383"/>
                  </a:cubicBezTo>
                  <a:lnTo>
                    <a:pt x="166" y="387"/>
                  </a:lnTo>
                  <a:close/>
                  <a:moveTo>
                    <a:pt x="220" y="360"/>
                  </a:moveTo>
                  <a:cubicBezTo>
                    <a:pt x="31" y="360"/>
                    <a:pt x="31" y="360"/>
                    <a:pt x="31" y="360"/>
                  </a:cubicBezTo>
                  <a:cubicBezTo>
                    <a:pt x="31" y="47"/>
                    <a:pt x="31" y="47"/>
                    <a:pt x="31" y="47"/>
                  </a:cubicBezTo>
                  <a:cubicBezTo>
                    <a:pt x="220" y="47"/>
                    <a:pt x="220" y="47"/>
                    <a:pt x="220" y="47"/>
                  </a:cubicBezTo>
                  <a:lnTo>
                    <a:pt x="220" y="3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92" name="Freeform 378"/>
            <p:cNvSpPr>
              <a:spLocks/>
            </p:cNvSpPr>
            <p:nvPr/>
          </p:nvSpPr>
          <p:spPr bwMode="auto">
            <a:xfrm>
              <a:off x="9867106" y="3594101"/>
              <a:ext cx="25400" cy="11113"/>
            </a:xfrm>
            <a:custGeom>
              <a:avLst/>
              <a:gdLst>
                <a:gd name="T0" fmla="*/ 21 w 21"/>
                <a:gd name="T1" fmla="*/ 5 h 10"/>
                <a:gd name="T2" fmla="*/ 17 w 21"/>
                <a:gd name="T3" fmla="*/ 10 h 10"/>
                <a:gd name="T4" fmla="*/ 5 w 21"/>
                <a:gd name="T5" fmla="*/ 10 h 10"/>
                <a:gd name="T6" fmla="*/ 0 w 21"/>
                <a:gd name="T7" fmla="*/ 5 h 10"/>
                <a:gd name="T8" fmla="*/ 0 w 21"/>
                <a:gd name="T9" fmla="*/ 5 h 10"/>
                <a:gd name="T10" fmla="*/ 5 w 21"/>
                <a:gd name="T11" fmla="*/ 0 h 10"/>
                <a:gd name="T12" fmla="*/ 17 w 21"/>
                <a:gd name="T13" fmla="*/ 0 h 10"/>
                <a:gd name="T14" fmla="*/ 21 w 21"/>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
                  <a:moveTo>
                    <a:pt x="21" y="5"/>
                  </a:moveTo>
                  <a:cubicBezTo>
                    <a:pt x="21" y="7"/>
                    <a:pt x="19" y="10"/>
                    <a:pt x="17" y="10"/>
                  </a:cubicBezTo>
                  <a:cubicBezTo>
                    <a:pt x="5" y="10"/>
                    <a:pt x="5" y="10"/>
                    <a:pt x="5" y="10"/>
                  </a:cubicBezTo>
                  <a:cubicBezTo>
                    <a:pt x="2" y="10"/>
                    <a:pt x="0" y="7"/>
                    <a:pt x="0" y="5"/>
                  </a:cubicBezTo>
                  <a:cubicBezTo>
                    <a:pt x="0" y="5"/>
                    <a:pt x="0" y="5"/>
                    <a:pt x="0" y="5"/>
                  </a:cubicBezTo>
                  <a:cubicBezTo>
                    <a:pt x="0" y="2"/>
                    <a:pt x="2" y="0"/>
                    <a:pt x="5" y="0"/>
                  </a:cubicBezTo>
                  <a:cubicBezTo>
                    <a:pt x="17" y="0"/>
                    <a:pt x="17" y="0"/>
                    <a:pt x="17" y="0"/>
                  </a:cubicBezTo>
                  <a:cubicBezTo>
                    <a:pt x="19" y="0"/>
                    <a:pt x="21" y="2"/>
                    <a:pt x="2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93" name="Freeform 379"/>
            <p:cNvSpPr>
              <a:spLocks/>
            </p:cNvSpPr>
            <p:nvPr/>
          </p:nvSpPr>
          <p:spPr bwMode="auto">
            <a:xfrm>
              <a:off x="9675019" y="3594101"/>
              <a:ext cx="50800" cy="28575"/>
            </a:xfrm>
            <a:custGeom>
              <a:avLst/>
              <a:gdLst>
                <a:gd name="T0" fmla="*/ 41 w 41"/>
                <a:gd name="T1" fmla="*/ 12 h 24"/>
                <a:gd name="T2" fmla="*/ 29 w 41"/>
                <a:gd name="T3" fmla="*/ 24 h 24"/>
                <a:gd name="T4" fmla="*/ 12 w 41"/>
                <a:gd name="T5" fmla="*/ 24 h 24"/>
                <a:gd name="T6" fmla="*/ 0 w 41"/>
                <a:gd name="T7" fmla="*/ 12 h 24"/>
                <a:gd name="T8" fmla="*/ 0 w 41"/>
                <a:gd name="T9" fmla="*/ 12 h 24"/>
                <a:gd name="T10" fmla="*/ 12 w 41"/>
                <a:gd name="T11" fmla="*/ 0 h 24"/>
                <a:gd name="T12" fmla="*/ 29 w 41"/>
                <a:gd name="T13" fmla="*/ 0 h 24"/>
                <a:gd name="T14" fmla="*/ 41 w 41"/>
                <a:gd name="T15" fmla="*/ 12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24">
                  <a:moveTo>
                    <a:pt x="41" y="12"/>
                  </a:moveTo>
                  <a:cubicBezTo>
                    <a:pt x="41" y="18"/>
                    <a:pt x="36" y="24"/>
                    <a:pt x="29" y="24"/>
                  </a:cubicBezTo>
                  <a:cubicBezTo>
                    <a:pt x="12" y="24"/>
                    <a:pt x="12" y="24"/>
                    <a:pt x="12" y="24"/>
                  </a:cubicBezTo>
                  <a:cubicBezTo>
                    <a:pt x="6" y="24"/>
                    <a:pt x="0" y="18"/>
                    <a:pt x="0" y="12"/>
                  </a:cubicBezTo>
                  <a:cubicBezTo>
                    <a:pt x="0" y="12"/>
                    <a:pt x="0" y="12"/>
                    <a:pt x="0" y="12"/>
                  </a:cubicBezTo>
                  <a:cubicBezTo>
                    <a:pt x="0" y="5"/>
                    <a:pt x="6" y="0"/>
                    <a:pt x="12" y="0"/>
                  </a:cubicBezTo>
                  <a:cubicBezTo>
                    <a:pt x="29" y="0"/>
                    <a:pt x="29" y="0"/>
                    <a:pt x="29" y="0"/>
                  </a:cubicBezTo>
                  <a:cubicBezTo>
                    <a:pt x="36" y="0"/>
                    <a:pt x="41" y="5"/>
                    <a:pt x="4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grpSp>
      <p:grpSp>
        <p:nvGrpSpPr>
          <p:cNvPr id="194" name="Group 193"/>
          <p:cNvGrpSpPr/>
          <p:nvPr/>
        </p:nvGrpSpPr>
        <p:grpSpPr>
          <a:xfrm>
            <a:off x="761810" y="1239924"/>
            <a:ext cx="2718082" cy="2791014"/>
            <a:chOff x="121617" y="1354831"/>
            <a:chExt cx="1632346" cy="1631776"/>
          </a:xfrm>
        </p:grpSpPr>
        <p:pic>
          <p:nvPicPr>
            <p:cNvPr id="195" name="Picture 194" descr="binary data white.png"/>
            <p:cNvPicPr>
              <a:picLocks noChangeAspect="1"/>
            </p:cNvPicPr>
            <p:nvPr/>
          </p:nvPicPr>
          <p:blipFill rotWithShape="1">
            <a:blip r:embed="rId3" cstate="print">
              <a:alphaModFix amt="42000"/>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p:blipFill>
          <p:spPr>
            <a:xfrm>
              <a:off x="121617" y="1354831"/>
              <a:ext cx="1632346" cy="1631776"/>
            </a:xfrm>
            <a:prstGeom prst="ellipse">
              <a:avLst/>
            </a:prstGeom>
            <a:solidFill>
              <a:schemeClr val="accent5">
                <a:lumMod val="75000"/>
                <a:alpha val="75000"/>
              </a:schemeClr>
            </a:solidFill>
            <a:ln>
              <a:solidFill>
                <a:schemeClr val="bg1"/>
              </a:solidFill>
            </a:ln>
          </p:spPr>
        </p:pic>
        <p:sp>
          <p:nvSpPr>
            <p:cNvPr id="196" name="TextBox 195"/>
            <p:cNvSpPr txBox="1"/>
            <p:nvPr/>
          </p:nvSpPr>
          <p:spPr>
            <a:xfrm>
              <a:off x="215878" y="2008772"/>
              <a:ext cx="1443825" cy="323897"/>
            </a:xfrm>
            <a:prstGeom prst="rect">
              <a:avLst/>
            </a:prstGeom>
            <a:noFill/>
          </p:spPr>
          <p:txBody>
            <a:bodyPr wrap="square" lIns="0" tIns="0" rIns="0" bIns="0" rtlCol="0" anchor="ctr" anchorCtr="0">
              <a:spAutoFit/>
            </a:bodyPr>
            <a:lstStyle/>
            <a:p>
              <a:pPr algn="ctr" fontAlgn="auto">
                <a:lnSpc>
                  <a:spcPct val="90000"/>
                </a:lnSpc>
                <a:spcBef>
                  <a:spcPts val="0"/>
                </a:spcBef>
                <a:spcAft>
                  <a:spcPts val="0"/>
                </a:spcAft>
              </a:pPr>
              <a:r>
                <a:rPr lang="en-US" sz="4000" b="1" dirty="0" smtClean="0">
                  <a:solidFill>
                    <a:srgbClr val="FFFFFF"/>
                  </a:solidFill>
                  <a:latin typeface="+mj-lt"/>
                  <a:ea typeface="+mn-ea"/>
                  <a:cs typeface="Arial" panose="020B0604020202020204" pitchFamily="34" charset="0"/>
                </a:rPr>
                <a:t>ERP</a:t>
              </a:r>
            </a:p>
          </p:txBody>
        </p:sp>
      </p:grpSp>
      <p:grpSp>
        <p:nvGrpSpPr>
          <p:cNvPr id="197" name="Group 196"/>
          <p:cNvGrpSpPr/>
          <p:nvPr/>
        </p:nvGrpSpPr>
        <p:grpSpPr>
          <a:xfrm>
            <a:off x="5159370" y="896406"/>
            <a:ext cx="2073796" cy="2198937"/>
            <a:chOff x="121617" y="1354831"/>
            <a:chExt cx="1632346" cy="1631776"/>
          </a:xfrm>
        </p:grpSpPr>
        <p:pic>
          <p:nvPicPr>
            <p:cNvPr id="198" name="Picture 197" descr="binary data white.png"/>
            <p:cNvPicPr>
              <a:picLocks noChangeAspect="1"/>
            </p:cNvPicPr>
            <p:nvPr/>
          </p:nvPicPr>
          <p:blipFill rotWithShape="1">
            <a:blip r:embed="rId3" cstate="print">
              <a:alphaModFix amt="42000"/>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p:blipFill>
          <p:spPr>
            <a:xfrm>
              <a:off x="121617" y="1354831"/>
              <a:ext cx="1632346" cy="1631776"/>
            </a:xfrm>
            <a:prstGeom prst="ellipse">
              <a:avLst/>
            </a:prstGeom>
            <a:solidFill>
              <a:srgbClr val="B77F00">
                <a:alpha val="75000"/>
              </a:srgbClr>
            </a:solidFill>
            <a:ln>
              <a:solidFill>
                <a:schemeClr val="bg1"/>
              </a:solidFill>
            </a:ln>
          </p:spPr>
        </p:pic>
        <p:sp>
          <p:nvSpPr>
            <p:cNvPr id="199" name="TextBox 198"/>
            <p:cNvSpPr txBox="1"/>
            <p:nvPr/>
          </p:nvSpPr>
          <p:spPr>
            <a:xfrm>
              <a:off x="215878" y="1800719"/>
              <a:ext cx="1443825" cy="739994"/>
            </a:xfrm>
            <a:prstGeom prst="rect">
              <a:avLst/>
            </a:prstGeom>
            <a:noFill/>
          </p:spPr>
          <p:txBody>
            <a:bodyPr wrap="square" lIns="0" tIns="0" rIns="0" bIns="0" rtlCol="0" anchor="ctr" anchorCtr="0">
              <a:spAutoFit/>
            </a:bodyPr>
            <a:lstStyle/>
            <a:p>
              <a:pPr algn="ctr" fontAlgn="auto">
                <a:lnSpc>
                  <a:spcPct val="90000"/>
                </a:lnSpc>
                <a:spcBef>
                  <a:spcPts val="0"/>
                </a:spcBef>
                <a:spcAft>
                  <a:spcPts val="0"/>
                </a:spcAft>
              </a:pPr>
              <a:r>
                <a:rPr lang="en-US" sz="2400" b="1" dirty="0" smtClean="0">
                  <a:solidFill>
                    <a:srgbClr val="FFFFFF"/>
                  </a:solidFill>
                  <a:latin typeface="+mj-lt"/>
                  <a:ea typeface="+mn-ea"/>
                </a:rPr>
                <a:t>Home Grown System</a:t>
              </a:r>
            </a:p>
          </p:txBody>
        </p:sp>
      </p:grpSp>
      <p:grpSp>
        <p:nvGrpSpPr>
          <p:cNvPr id="200" name="Group 199"/>
          <p:cNvGrpSpPr/>
          <p:nvPr/>
        </p:nvGrpSpPr>
        <p:grpSpPr>
          <a:xfrm>
            <a:off x="1887447" y="4185293"/>
            <a:ext cx="2265314" cy="2453087"/>
            <a:chOff x="121617" y="1354831"/>
            <a:chExt cx="1632346" cy="1631776"/>
          </a:xfrm>
        </p:grpSpPr>
        <p:pic>
          <p:nvPicPr>
            <p:cNvPr id="201" name="Picture 200" descr="binary data white.png"/>
            <p:cNvPicPr>
              <a:picLocks noChangeAspect="1"/>
            </p:cNvPicPr>
            <p:nvPr/>
          </p:nvPicPr>
          <p:blipFill rotWithShape="1">
            <a:blip r:embed="rId3" cstate="print">
              <a:alphaModFix amt="42000"/>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p:blipFill>
          <p:spPr>
            <a:xfrm>
              <a:off x="121617" y="1354831"/>
              <a:ext cx="1632346" cy="1631776"/>
            </a:xfrm>
            <a:prstGeom prst="ellipse">
              <a:avLst/>
            </a:prstGeom>
            <a:solidFill>
              <a:schemeClr val="accent2">
                <a:lumMod val="75000"/>
                <a:alpha val="75000"/>
              </a:schemeClr>
            </a:solidFill>
            <a:ln>
              <a:solidFill>
                <a:schemeClr val="bg1"/>
              </a:solidFill>
            </a:ln>
          </p:spPr>
        </p:pic>
        <p:sp>
          <p:nvSpPr>
            <p:cNvPr id="202" name="TextBox 201"/>
            <p:cNvSpPr txBox="1"/>
            <p:nvPr/>
          </p:nvSpPr>
          <p:spPr>
            <a:xfrm>
              <a:off x="215878" y="1802202"/>
              <a:ext cx="1443825" cy="737031"/>
            </a:xfrm>
            <a:prstGeom prst="rect">
              <a:avLst/>
            </a:prstGeom>
            <a:noFill/>
          </p:spPr>
          <p:txBody>
            <a:bodyPr wrap="square" lIns="0" tIns="0" rIns="0" bIns="0" rtlCol="0" anchor="ctr" anchorCtr="0">
              <a:spAutoFit/>
            </a:bodyPr>
            <a:lstStyle/>
            <a:p>
              <a:pPr algn="ctr" fontAlgn="auto">
                <a:lnSpc>
                  <a:spcPct val="90000"/>
                </a:lnSpc>
                <a:spcBef>
                  <a:spcPts val="0"/>
                </a:spcBef>
                <a:spcAft>
                  <a:spcPts val="0"/>
                </a:spcAft>
              </a:pPr>
              <a:r>
                <a:rPr lang="en-US" sz="4000" b="1" dirty="0" smtClean="0">
                  <a:solidFill>
                    <a:srgbClr val="FFFFFF"/>
                  </a:solidFill>
                  <a:latin typeface="+mj-lt"/>
                  <a:ea typeface="+mn-ea"/>
                </a:rPr>
                <a:t>Web Form</a:t>
              </a:r>
            </a:p>
          </p:txBody>
        </p:sp>
      </p:grpSp>
      <p:grpSp>
        <p:nvGrpSpPr>
          <p:cNvPr id="203" name="Group 202"/>
          <p:cNvGrpSpPr/>
          <p:nvPr/>
        </p:nvGrpSpPr>
        <p:grpSpPr>
          <a:xfrm>
            <a:off x="4243162" y="4427030"/>
            <a:ext cx="2501342" cy="2430970"/>
            <a:chOff x="121617" y="1354831"/>
            <a:chExt cx="1632346" cy="1631776"/>
          </a:xfrm>
        </p:grpSpPr>
        <p:pic>
          <p:nvPicPr>
            <p:cNvPr id="204" name="Picture 203" descr="binary data white.png"/>
            <p:cNvPicPr>
              <a:picLocks noChangeAspect="1"/>
            </p:cNvPicPr>
            <p:nvPr/>
          </p:nvPicPr>
          <p:blipFill rotWithShape="1">
            <a:blip r:embed="rId3" cstate="print">
              <a:alphaModFix amt="42000"/>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p:blipFill>
          <p:spPr>
            <a:xfrm>
              <a:off x="121617" y="1354831"/>
              <a:ext cx="1632346" cy="1631776"/>
            </a:xfrm>
            <a:prstGeom prst="ellipse">
              <a:avLst/>
            </a:prstGeom>
            <a:solidFill>
              <a:schemeClr val="bg2">
                <a:lumMod val="50000"/>
                <a:alpha val="75000"/>
              </a:schemeClr>
            </a:solidFill>
            <a:ln>
              <a:solidFill>
                <a:schemeClr val="bg1"/>
              </a:solidFill>
            </a:ln>
          </p:spPr>
        </p:pic>
        <p:sp>
          <p:nvSpPr>
            <p:cNvPr id="205" name="TextBox 204"/>
            <p:cNvSpPr txBox="1"/>
            <p:nvPr/>
          </p:nvSpPr>
          <p:spPr>
            <a:xfrm>
              <a:off x="215878" y="1984785"/>
              <a:ext cx="1443825" cy="371868"/>
            </a:xfrm>
            <a:prstGeom prst="rect">
              <a:avLst/>
            </a:prstGeom>
            <a:noFill/>
          </p:spPr>
          <p:txBody>
            <a:bodyPr wrap="square" lIns="0" tIns="0" rIns="0" bIns="0" rtlCol="0" anchor="ctr" anchorCtr="0">
              <a:spAutoFit/>
            </a:bodyPr>
            <a:lstStyle/>
            <a:p>
              <a:pPr algn="ctr" fontAlgn="auto">
                <a:lnSpc>
                  <a:spcPct val="90000"/>
                </a:lnSpc>
                <a:spcBef>
                  <a:spcPts val="0"/>
                </a:spcBef>
                <a:spcAft>
                  <a:spcPts val="0"/>
                </a:spcAft>
              </a:pPr>
              <a:r>
                <a:rPr lang="en-US" sz="4000" b="1" dirty="0" err="1" smtClean="0">
                  <a:solidFill>
                    <a:srgbClr val="FFFFFF"/>
                  </a:solidFill>
                  <a:latin typeface="+mj-lt"/>
                  <a:ea typeface="+mn-ea"/>
                </a:rPr>
                <a:t>TMC</a:t>
              </a:r>
              <a:endParaRPr lang="en-US" sz="4000" b="1" dirty="0" smtClean="0">
                <a:solidFill>
                  <a:srgbClr val="FFFFFF"/>
                </a:solidFill>
                <a:latin typeface="+mj-lt"/>
                <a:ea typeface="+mn-ea"/>
              </a:endParaRPr>
            </a:p>
          </p:txBody>
        </p:sp>
      </p:grpSp>
      <p:grpSp>
        <p:nvGrpSpPr>
          <p:cNvPr id="206" name="Group 205"/>
          <p:cNvGrpSpPr/>
          <p:nvPr/>
        </p:nvGrpSpPr>
        <p:grpSpPr>
          <a:xfrm>
            <a:off x="2804266" y="1613502"/>
            <a:ext cx="2509024" cy="2478028"/>
            <a:chOff x="121617" y="1354831"/>
            <a:chExt cx="1632346" cy="1631776"/>
          </a:xfrm>
        </p:grpSpPr>
        <p:pic>
          <p:nvPicPr>
            <p:cNvPr id="207" name="Picture 206" descr="binary data white.png"/>
            <p:cNvPicPr>
              <a:picLocks noChangeAspect="1"/>
            </p:cNvPicPr>
            <p:nvPr/>
          </p:nvPicPr>
          <p:blipFill rotWithShape="1">
            <a:blip r:embed="rId3" cstate="print">
              <a:alphaModFix amt="42000"/>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p:blipFill>
          <p:spPr>
            <a:xfrm>
              <a:off x="121617" y="1354831"/>
              <a:ext cx="1632346" cy="1631776"/>
            </a:xfrm>
            <a:prstGeom prst="ellipse">
              <a:avLst/>
            </a:prstGeom>
            <a:solidFill>
              <a:schemeClr val="accent4">
                <a:lumMod val="75000"/>
                <a:alpha val="75000"/>
              </a:schemeClr>
            </a:solidFill>
            <a:ln>
              <a:solidFill>
                <a:schemeClr val="bg1"/>
              </a:solidFill>
            </a:ln>
          </p:spPr>
        </p:pic>
        <p:sp>
          <p:nvSpPr>
            <p:cNvPr id="208" name="TextBox 207"/>
            <p:cNvSpPr txBox="1"/>
            <p:nvPr/>
          </p:nvSpPr>
          <p:spPr>
            <a:xfrm>
              <a:off x="215878" y="1805912"/>
              <a:ext cx="1443825" cy="729613"/>
            </a:xfrm>
            <a:prstGeom prst="rect">
              <a:avLst/>
            </a:prstGeom>
            <a:noFill/>
          </p:spPr>
          <p:txBody>
            <a:bodyPr wrap="square" lIns="0" tIns="0" rIns="0" bIns="0" rtlCol="0" anchor="ctr" anchorCtr="0">
              <a:spAutoFit/>
            </a:bodyPr>
            <a:lstStyle/>
            <a:p>
              <a:pPr algn="ctr" fontAlgn="auto">
                <a:lnSpc>
                  <a:spcPct val="90000"/>
                </a:lnSpc>
                <a:spcBef>
                  <a:spcPts val="0"/>
                </a:spcBef>
                <a:spcAft>
                  <a:spcPts val="0"/>
                </a:spcAft>
              </a:pPr>
              <a:r>
                <a:rPr lang="en-US" sz="4000" b="1" dirty="0" smtClean="0">
                  <a:solidFill>
                    <a:srgbClr val="FFFFFF"/>
                  </a:solidFill>
                  <a:latin typeface="+mj-lt"/>
                  <a:ea typeface="+mn-ea"/>
                </a:rPr>
                <a:t>Paper Form</a:t>
              </a:r>
            </a:p>
          </p:txBody>
        </p:sp>
      </p:grpSp>
      <p:grpSp>
        <p:nvGrpSpPr>
          <p:cNvPr id="209" name="Group 208"/>
          <p:cNvGrpSpPr/>
          <p:nvPr/>
        </p:nvGrpSpPr>
        <p:grpSpPr>
          <a:xfrm>
            <a:off x="4361591" y="3028962"/>
            <a:ext cx="2159090" cy="2140878"/>
            <a:chOff x="121617" y="1354831"/>
            <a:chExt cx="1632346" cy="1631776"/>
          </a:xfrm>
        </p:grpSpPr>
        <p:pic>
          <p:nvPicPr>
            <p:cNvPr id="210" name="Picture 209" descr="binary data white.png"/>
            <p:cNvPicPr>
              <a:picLocks noChangeAspect="1"/>
            </p:cNvPicPr>
            <p:nvPr/>
          </p:nvPicPr>
          <p:blipFill rotWithShape="1">
            <a:blip r:embed="rId3" cstate="print">
              <a:alphaModFix amt="42000"/>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p:blipFill>
          <p:spPr>
            <a:xfrm>
              <a:off x="121617" y="1354831"/>
              <a:ext cx="1632346" cy="1631776"/>
            </a:xfrm>
            <a:prstGeom prst="ellipse">
              <a:avLst/>
            </a:prstGeom>
            <a:solidFill>
              <a:schemeClr val="accent6">
                <a:alpha val="75000"/>
              </a:schemeClr>
            </a:solidFill>
            <a:ln>
              <a:solidFill>
                <a:schemeClr val="bg1"/>
              </a:solidFill>
            </a:ln>
          </p:spPr>
        </p:pic>
        <p:sp>
          <p:nvSpPr>
            <p:cNvPr id="211" name="TextBox 210"/>
            <p:cNvSpPr txBox="1"/>
            <p:nvPr/>
          </p:nvSpPr>
          <p:spPr>
            <a:xfrm>
              <a:off x="215878" y="1748461"/>
              <a:ext cx="1443825" cy="844514"/>
            </a:xfrm>
            <a:prstGeom prst="rect">
              <a:avLst/>
            </a:prstGeom>
            <a:noFill/>
          </p:spPr>
          <p:txBody>
            <a:bodyPr wrap="square" lIns="0" tIns="0" rIns="0" bIns="0" rtlCol="0" anchor="ctr" anchorCtr="0">
              <a:spAutoFit/>
            </a:bodyPr>
            <a:lstStyle/>
            <a:p>
              <a:pPr algn="ctr" fontAlgn="auto">
                <a:lnSpc>
                  <a:spcPct val="90000"/>
                </a:lnSpc>
                <a:spcBef>
                  <a:spcPts val="0"/>
                </a:spcBef>
                <a:spcAft>
                  <a:spcPts val="0"/>
                </a:spcAft>
              </a:pPr>
              <a:r>
                <a:rPr lang="en-US" sz="4000" b="1" dirty="0" smtClean="0">
                  <a:solidFill>
                    <a:srgbClr val="FFFFFF"/>
                  </a:solidFill>
                  <a:latin typeface="+mj-lt"/>
                  <a:ea typeface="+mn-ea"/>
                </a:rPr>
                <a:t>Other </a:t>
              </a:r>
              <a:r>
                <a:rPr lang="en-US" sz="4000" b="1" dirty="0" err="1" smtClean="0">
                  <a:solidFill>
                    <a:srgbClr val="FFFFFF"/>
                  </a:solidFill>
                  <a:latin typeface="+mj-lt"/>
                  <a:ea typeface="+mn-ea"/>
                </a:rPr>
                <a:t>TMC</a:t>
              </a:r>
              <a:endParaRPr lang="en-US" sz="4000" b="1" dirty="0" smtClean="0">
                <a:solidFill>
                  <a:srgbClr val="FFFFFF"/>
                </a:solidFill>
                <a:latin typeface="+mj-lt"/>
                <a:ea typeface="+mn-ea"/>
              </a:endParaRPr>
            </a:p>
          </p:txBody>
        </p:sp>
      </p:grpSp>
      <p:grpSp>
        <p:nvGrpSpPr>
          <p:cNvPr id="212" name="Group 211"/>
          <p:cNvGrpSpPr/>
          <p:nvPr/>
        </p:nvGrpSpPr>
        <p:grpSpPr>
          <a:xfrm>
            <a:off x="6034844" y="3322263"/>
            <a:ext cx="2291409" cy="2451791"/>
            <a:chOff x="121617" y="1354831"/>
            <a:chExt cx="1632346" cy="1631776"/>
          </a:xfrm>
          <a:solidFill>
            <a:schemeClr val="accent3"/>
          </a:solidFill>
        </p:grpSpPr>
        <p:pic>
          <p:nvPicPr>
            <p:cNvPr id="213" name="Picture 212" descr="binary data white.png"/>
            <p:cNvPicPr>
              <a:picLocks noChangeAspect="1"/>
            </p:cNvPicPr>
            <p:nvPr/>
          </p:nvPicPr>
          <p:blipFill rotWithShape="1">
            <a:blip r:embed="rId3" cstate="print">
              <a:alphaModFix amt="42000"/>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p:blipFill>
          <p:spPr>
            <a:xfrm>
              <a:off x="121617" y="1354831"/>
              <a:ext cx="1632346" cy="1631776"/>
            </a:xfrm>
            <a:prstGeom prst="ellipse">
              <a:avLst/>
            </a:prstGeom>
            <a:grpFill/>
            <a:ln>
              <a:solidFill>
                <a:schemeClr val="bg1"/>
              </a:solidFill>
            </a:ln>
          </p:spPr>
        </p:pic>
        <p:sp>
          <p:nvSpPr>
            <p:cNvPr id="214" name="TextBox 213"/>
            <p:cNvSpPr txBox="1"/>
            <p:nvPr/>
          </p:nvSpPr>
          <p:spPr>
            <a:xfrm>
              <a:off x="215878" y="1783573"/>
              <a:ext cx="1443825" cy="774291"/>
            </a:xfrm>
            <a:prstGeom prst="rect">
              <a:avLst/>
            </a:prstGeom>
            <a:noFill/>
          </p:spPr>
          <p:txBody>
            <a:bodyPr wrap="square" lIns="0" tIns="0" rIns="0" bIns="0" rtlCol="0" anchor="ctr" anchorCtr="0">
              <a:spAutoFit/>
            </a:bodyPr>
            <a:lstStyle/>
            <a:p>
              <a:pPr algn="ctr" fontAlgn="auto">
                <a:lnSpc>
                  <a:spcPct val="90000"/>
                </a:lnSpc>
                <a:spcBef>
                  <a:spcPts val="0"/>
                </a:spcBef>
                <a:spcAft>
                  <a:spcPts val="0"/>
                </a:spcAft>
              </a:pPr>
              <a:r>
                <a:rPr lang="en-US" sz="2800" b="1" dirty="0" smtClean="0">
                  <a:solidFill>
                    <a:srgbClr val="FFFFFF"/>
                  </a:solidFill>
                  <a:latin typeface="+mj-lt"/>
                  <a:ea typeface="+mn-ea"/>
                </a:rPr>
                <a:t>Online Booking Tool</a:t>
              </a:r>
            </a:p>
          </p:txBody>
        </p:sp>
      </p:grpSp>
      <p:grpSp>
        <p:nvGrpSpPr>
          <p:cNvPr id="215" name="Group 214"/>
          <p:cNvGrpSpPr/>
          <p:nvPr/>
        </p:nvGrpSpPr>
        <p:grpSpPr>
          <a:xfrm>
            <a:off x="437625" y="3765388"/>
            <a:ext cx="2067270" cy="2351640"/>
            <a:chOff x="121617" y="1354831"/>
            <a:chExt cx="1632346" cy="1631776"/>
          </a:xfrm>
          <a:solidFill>
            <a:schemeClr val="accent2"/>
          </a:solidFill>
        </p:grpSpPr>
        <p:pic>
          <p:nvPicPr>
            <p:cNvPr id="216" name="Picture 215" descr="binary data white.png"/>
            <p:cNvPicPr>
              <a:picLocks noChangeAspect="1"/>
            </p:cNvPicPr>
            <p:nvPr/>
          </p:nvPicPr>
          <p:blipFill rotWithShape="1">
            <a:blip r:embed="rId3" cstate="print">
              <a:alphaModFix amt="42000"/>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p:blipFill>
          <p:spPr>
            <a:xfrm>
              <a:off x="121617" y="1354831"/>
              <a:ext cx="1632346" cy="1631776"/>
            </a:xfrm>
            <a:prstGeom prst="ellipse">
              <a:avLst/>
            </a:prstGeom>
            <a:grpFill/>
            <a:ln>
              <a:solidFill>
                <a:schemeClr val="bg1"/>
              </a:solidFill>
            </a:ln>
          </p:spPr>
        </p:pic>
        <p:sp>
          <p:nvSpPr>
            <p:cNvPr id="217" name="TextBox 216"/>
            <p:cNvSpPr txBox="1"/>
            <p:nvPr/>
          </p:nvSpPr>
          <p:spPr>
            <a:xfrm>
              <a:off x="215878" y="1767087"/>
              <a:ext cx="1443825" cy="807266"/>
            </a:xfrm>
            <a:prstGeom prst="rect">
              <a:avLst/>
            </a:prstGeom>
            <a:noFill/>
          </p:spPr>
          <p:txBody>
            <a:bodyPr wrap="square" lIns="0" tIns="0" rIns="0" bIns="0" rtlCol="0" anchor="ctr" anchorCtr="0">
              <a:spAutoFit/>
            </a:bodyPr>
            <a:lstStyle/>
            <a:p>
              <a:pPr algn="ctr" fontAlgn="auto">
                <a:lnSpc>
                  <a:spcPct val="90000"/>
                </a:lnSpc>
                <a:spcBef>
                  <a:spcPts val="0"/>
                </a:spcBef>
                <a:spcAft>
                  <a:spcPts val="0"/>
                </a:spcAft>
              </a:pPr>
              <a:r>
                <a:rPr lang="en-US" sz="2800" b="1" dirty="0" smtClean="0">
                  <a:solidFill>
                    <a:srgbClr val="FFFFFF"/>
                  </a:solidFill>
                  <a:latin typeface="+mj-lt"/>
                  <a:ea typeface="+mn-ea"/>
                </a:rPr>
                <a:t>Traveler Database</a:t>
              </a:r>
            </a:p>
          </p:txBody>
        </p:sp>
      </p:grpSp>
      <p:sp>
        <p:nvSpPr>
          <p:cNvPr id="86" name="Oval Callout 85"/>
          <p:cNvSpPr/>
          <p:nvPr/>
        </p:nvSpPr>
        <p:spPr>
          <a:xfrm>
            <a:off x="874651" y="1801230"/>
            <a:ext cx="3664631" cy="4014864"/>
          </a:xfrm>
          <a:prstGeom prst="wedgeEllipseCallout">
            <a:avLst>
              <a:gd name="adj1" fmla="val -74939"/>
              <a:gd name="adj2" fmla="val 76244"/>
            </a:avLst>
          </a:prstGeom>
          <a:solidFill>
            <a:schemeClr val="bg1">
              <a:lumMod val="95000"/>
            </a:schemeClr>
          </a:solidFill>
          <a:ln w="28575">
            <a:solidFill>
              <a:schemeClr val="tx1">
                <a:lumMod val="50000"/>
                <a:lumOff val="50000"/>
              </a:schemeClr>
            </a:solidFill>
          </a:ln>
          <a:effectLst>
            <a:outerShdw blurRad="50800" dist="762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none" lIns="91432" tIns="45717" rIns="91432" bIns="45717" rtlCol="0" anchor="ctr"/>
          <a:lstStyle/>
          <a:p>
            <a:pPr algn="ctr" fontAlgn="auto">
              <a:lnSpc>
                <a:spcPct val="90000"/>
              </a:lnSpc>
              <a:spcBef>
                <a:spcPts val="0"/>
              </a:spcBef>
              <a:spcAft>
                <a:spcPts val="800"/>
              </a:spcAft>
            </a:pPr>
            <a:r>
              <a:rPr lang="en-US" sz="2400" b="1" dirty="0" smtClean="0">
                <a:solidFill>
                  <a:srgbClr val="000000">
                    <a:lumMod val="65000"/>
                    <a:lumOff val="35000"/>
                  </a:srgbClr>
                </a:solidFill>
                <a:latin typeface="Segoe Print" panose="02000600000000000000" pitchFamily="2" charset="0"/>
                <a:ea typeface="Calibri" panose="020F0502020204030204" pitchFamily="34" charset="0"/>
                <a:cs typeface="Times New Roman" panose="02020603050405020304" pitchFamily="18" charset="0"/>
              </a:rPr>
              <a:t>Who is traveling </a:t>
            </a:r>
          </a:p>
          <a:p>
            <a:pPr algn="ctr" fontAlgn="auto">
              <a:lnSpc>
                <a:spcPct val="90000"/>
              </a:lnSpc>
              <a:spcBef>
                <a:spcPts val="0"/>
              </a:spcBef>
              <a:spcAft>
                <a:spcPts val="800"/>
              </a:spcAft>
            </a:pPr>
            <a:r>
              <a:rPr lang="en-US" sz="2400" b="1" dirty="0" smtClean="0">
                <a:solidFill>
                  <a:srgbClr val="000000">
                    <a:lumMod val="65000"/>
                    <a:lumOff val="35000"/>
                  </a:srgbClr>
                </a:solidFill>
                <a:latin typeface="Segoe Print" panose="02000600000000000000" pitchFamily="2" charset="0"/>
                <a:ea typeface="Calibri" panose="020F0502020204030204" pitchFamily="34" charset="0"/>
                <a:cs typeface="Times New Roman" panose="02020603050405020304" pitchFamily="18" charset="0"/>
              </a:rPr>
              <a:t>on behalf of the</a:t>
            </a:r>
          </a:p>
          <a:p>
            <a:pPr algn="ctr" fontAlgn="auto">
              <a:lnSpc>
                <a:spcPct val="90000"/>
              </a:lnSpc>
              <a:spcBef>
                <a:spcPts val="0"/>
              </a:spcBef>
              <a:spcAft>
                <a:spcPts val="800"/>
              </a:spcAft>
            </a:pPr>
            <a:r>
              <a:rPr lang="en-US" sz="2400" b="1" dirty="0" smtClean="0">
                <a:solidFill>
                  <a:srgbClr val="000000">
                    <a:lumMod val="65000"/>
                    <a:lumOff val="35000"/>
                  </a:srgbClr>
                </a:solidFill>
                <a:latin typeface="Segoe Print" panose="02000600000000000000" pitchFamily="2" charset="0"/>
                <a:ea typeface="Calibri" panose="020F0502020204030204" pitchFamily="34" charset="0"/>
                <a:cs typeface="Times New Roman" panose="02020603050405020304" pitchFamily="18" charset="0"/>
              </a:rPr>
              <a:t> university?</a:t>
            </a:r>
            <a:br>
              <a:rPr lang="en-US" sz="2400" b="1" dirty="0" smtClean="0">
                <a:solidFill>
                  <a:srgbClr val="000000">
                    <a:lumMod val="65000"/>
                    <a:lumOff val="35000"/>
                  </a:srgbClr>
                </a:solidFill>
                <a:latin typeface="Segoe Print" panose="02000600000000000000" pitchFamily="2" charset="0"/>
                <a:ea typeface="Calibri" panose="020F0502020204030204" pitchFamily="34" charset="0"/>
                <a:cs typeface="Times New Roman" panose="02020603050405020304" pitchFamily="18" charset="0"/>
              </a:rPr>
            </a:br>
            <a:endParaRPr lang="en-US" sz="2400" b="1" dirty="0" smtClean="0">
              <a:solidFill>
                <a:srgbClr val="000000">
                  <a:lumMod val="65000"/>
                  <a:lumOff val="35000"/>
                </a:srgbClr>
              </a:solidFill>
              <a:latin typeface="Segoe Print" panose="02000600000000000000" pitchFamily="2" charset="0"/>
              <a:ea typeface="Calibri" panose="020F0502020204030204" pitchFamily="34" charset="0"/>
              <a:cs typeface="Times New Roman" panose="02020603050405020304" pitchFamily="18" charset="0"/>
            </a:endParaRPr>
          </a:p>
          <a:p>
            <a:pPr algn="ctr" fontAlgn="auto">
              <a:lnSpc>
                <a:spcPct val="90000"/>
              </a:lnSpc>
              <a:spcBef>
                <a:spcPts val="0"/>
              </a:spcBef>
              <a:spcAft>
                <a:spcPts val="800"/>
              </a:spcAft>
            </a:pPr>
            <a:r>
              <a:rPr lang="en-US" sz="2400" b="1" dirty="0" smtClean="0">
                <a:solidFill>
                  <a:srgbClr val="000000">
                    <a:lumMod val="65000"/>
                    <a:lumOff val="35000"/>
                  </a:srgbClr>
                </a:solidFill>
                <a:latin typeface="Segoe Print" panose="02000600000000000000" pitchFamily="2" charset="0"/>
                <a:ea typeface="Calibri" panose="020F0502020204030204" pitchFamily="34" charset="0"/>
                <a:cs typeface="Times New Roman" panose="02020603050405020304" pitchFamily="18" charset="0"/>
              </a:rPr>
              <a:t>And </a:t>
            </a:r>
            <a:r>
              <a:rPr lang="en-US" sz="2400" b="1" dirty="0">
                <a:solidFill>
                  <a:srgbClr val="000000">
                    <a:lumMod val="65000"/>
                    <a:lumOff val="35000"/>
                  </a:srgbClr>
                </a:solidFill>
                <a:latin typeface="Segoe Print" panose="02000600000000000000" pitchFamily="2" charset="0"/>
                <a:ea typeface="Calibri" panose="020F0502020204030204" pitchFamily="34" charset="0"/>
                <a:cs typeface="Times New Roman" panose="02020603050405020304" pitchFamily="18" charset="0"/>
              </a:rPr>
              <a:t>w</a:t>
            </a:r>
            <a:r>
              <a:rPr lang="en-US" sz="2400" b="1" dirty="0" smtClean="0">
                <a:solidFill>
                  <a:srgbClr val="000000">
                    <a:lumMod val="65000"/>
                    <a:lumOff val="35000"/>
                  </a:srgbClr>
                </a:solidFill>
                <a:latin typeface="Segoe Print" panose="02000600000000000000" pitchFamily="2" charset="0"/>
                <a:ea typeface="Calibri" panose="020F0502020204030204" pitchFamily="34" charset="0"/>
                <a:cs typeface="Times New Roman" panose="02020603050405020304" pitchFamily="18" charset="0"/>
              </a:rPr>
              <a:t>here </a:t>
            </a:r>
          </a:p>
          <a:p>
            <a:pPr algn="ctr" fontAlgn="auto">
              <a:lnSpc>
                <a:spcPct val="90000"/>
              </a:lnSpc>
              <a:spcBef>
                <a:spcPts val="0"/>
              </a:spcBef>
              <a:spcAft>
                <a:spcPts val="800"/>
              </a:spcAft>
            </a:pPr>
            <a:r>
              <a:rPr lang="en-US" sz="2400" b="1" dirty="0" smtClean="0">
                <a:solidFill>
                  <a:srgbClr val="000000">
                    <a:lumMod val="65000"/>
                    <a:lumOff val="35000"/>
                  </a:srgbClr>
                </a:solidFill>
                <a:latin typeface="Segoe Print" panose="02000600000000000000" pitchFamily="2" charset="0"/>
                <a:ea typeface="Calibri" panose="020F0502020204030204" pitchFamily="34" charset="0"/>
                <a:cs typeface="Times New Roman" panose="02020603050405020304" pitchFamily="18" charset="0"/>
              </a:rPr>
              <a:t>are they now?</a:t>
            </a:r>
            <a:endParaRPr lang="en-US" sz="1200" dirty="0">
              <a:solidFill>
                <a:srgbClr val="000000">
                  <a:lumMod val="65000"/>
                  <a:lumOff val="35000"/>
                </a:srgbClr>
              </a:solidFill>
            </a:endParaRPr>
          </a:p>
        </p:txBody>
      </p:sp>
      <p:sp>
        <p:nvSpPr>
          <p:cNvPr id="89" name="Oval Callout 88"/>
          <p:cNvSpPr/>
          <p:nvPr/>
        </p:nvSpPr>
        <p:spPr>
          <a:xfrm>
            <a:off x="4537786" y="1753551"/>
            <a:ext cx="3590442" cy="3779766"/>
          </a:xfrm>
          <a:prstGeom prst="wedgeEllipseCallout">
            <a:avLst>
              <a:gd name="adj1" fmla="val 78793"/>
              <a:gd name="adj2" fmla="val 84607"/>
            </a:avLst>
          </a:prstGeom>
          <a:solidFill>
            <a:schemeClr val="bg1">
              <a:lumMod val="95000"/>
            </a:schemeClr>
          </a:solidFill>
          <a:ln>
            <a:solidFill>
              <a:schemeClr val="tx1">
                <a:lumMod val="50000"/>
                <a:lumOff val="50000"/>
              </a:schemeClr>
            </a:solidFill>
          </a:ln>
          <a:effectLst>
            <a:outerShdw blurRad="50800" dist="762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none" lIns="91432" tIns="45717" rIns="91432" bIns="45717" rtlCol="0" anchor="ctr"/>
          <a:lstStyle/>
          <a:p>
            <a:pPr algn="ctr" fontAlgn="auto">
              <a:lnSpc>
                <a:spcPct val="90000"/>
              </a:lnSpc>
              <a:spcBef>
                <a:spcPts val="0"/>
              </a:spcBef>
              <a:spcAft>
                <a:spcPts val="800"/>
              </a:spcAft>
            </a:pPr>
            <a:endParaRPr lang="en-US" sz="2400" b="1" dirty="0" smtClean="0">
              <a:solidFill>
                <a:srgbClr val="000000">
                  <a:lumMod val="65000"/>
                  <a:lumOff val="35000"/>
                </a:srgbClr>
              </a:solidFill>
              <a:latin typeface="Segoe Script" panose="020B0504020000000003" pitchFamily="34" charset="0"/>
              <a:ea typeface="Calibri" panose="020F0502020204030204" pitchFamily="34" charset="0"/>
              <a:cs typeface="Times New Roman" panose="02020603050405020304" pitchFamily="18" charset="0"/>
            </a:endParaRPr>
          </a:p>
          <a:p>
            <a:pPr algn="ctr" fontAlgn="auto">
              <a:lnSpc>
                <a:spcPct val="90000"/>
              </a:lnSpc>
              <a:spcBef>
                <a:spcPts val="0"/>
              </a:spcBef>
              <a:spcAft>
                <a:spcPts val="800"/>
              </a:spcAft>
            </a:pPr>
            <a:r>
              <a:rPr lang="en-US" sz="2400" b="1" dirty="0" smtClean="0">
                <a:solidFill>
                  <a:srgbClr val="000000">
                    <a:lumMod val="65000"/>
                    <a:lumOff val="35000"/>
                  </a:srgbClr>
                </a:solidFill>
                <a:latin typeface="Segoe Print" panose="02000600000000000000" pitchFamily="2" charset="0"/>
                <a:ea typeface="Calibri" panose="020F0502020204030204" pitchFamily="34" charset="0"/>
                <a:cs typeface="Times New Roman" panose="02020603050405020304" pitchFamily="18" charset="0"/>
              </a:rPr>
              <a:t>How do I </a:t>
            </a:r>
          </a:p>
          <a:p>
            <a:pPr algn="ctr" fontAlgn="auto">
              <a:lnSpc>
                <a:spcPct val="90000"/>
              </a:lnSpc>
              <a:spcBef>
                <a:spcPts val="0"/>
              </a:spcBef>
              <a:spcAft>
                <a:spcPts val="800"/>
              </a:spcAft>
            </a:pPr>
            <a:r>
              <a:rPr lang="en-US" sz="2400" b="1" dirty="0">
                <a:solidFill>
                  <a:srgbClr val="000000">
                    <a:lumMod val="65000"/>
                    <a:lumOff val="35000"/>
                  </a:srgbClr>
                </a:solidFill>
                <a:latin typeface="Segoe Print" panose="02000600000000000000" pitchFamily="2" charset="0"/>
                <a:ea typeface="Calibri" panose="020F0502020204030204" pitchFamily="34" charset="0"/>
                <a:cs typeface="Times New Roman" panose="02020603050405020304" pitchFamily="18" charset="0"/>
              </a:rPr>
              <a:t>k</a:t>
            </a:r>
            <a:r>
              <a:rPr lang="en-US" sz="2400" b="1" dirty="0" smtClean="0">
                <a:solidFill>
                  <a:srgbClr val="000000">
                    <a:lumMod val="65000"/>
                    <a:lumOff val="35000"/>
                  </a:srgbClr>
                </a:solidFill>
                <a:latin typeface="Segoe Print" panose="02000600000000000000" pitchFamily="2" charset="0"/>
                <a:ea typeface="Calibri" panose="020F0502020204030204" pitchFamily="34" charset="0"/>
                <a:cs typeface="Times New Roman" panose="02020603050405020304" pitchFamily="18" charset="0"/>
              </a:rPr>
              <a:t>now if something </a:t>
            </a:r>
          </a:p>
          <a:p>
            <a:pPr algn="ctr" fontAlgn="auto">
              <a:lnSpc>
                <a:spcPct val="90000"/>
              </a:lnSpc>
              <a:spcBef>
                <a:spcPts val="0"/>
              </a:spcBef>
              <a:spcAft>
                <a:spcPts val="800"/>
              </a:spcAft>
            </a:pPr>
            <a:r>
              <a:rPr lang="en-US" sz="2400" b="1" dirty="0" smtClean="0">
                <a:solidFill>
                  <a:srgbClr val="000000">
                    <a:lumMod val="65000"/>
                    <a:lumOff val="35000"/>
                  </a:srgbClr>
                </a:solidFill>
                <a:latin typeface="Segoe Print" panose="02000600000000000000" pitchFamily="2" charset="0"/>
                <a:ea typeface="Calibri" panose="020F0502020204030204" pitchFamily="34" charset="0"/>
                <a:cs typeface="Times New Roman" panose="02020603050405020304" pitchFamily="18" charset="0"/>
              </a:rPr>
              <a:t>goes wrong?</a:t>
            </a:r>
          </a:p>
          <a:p>
            <a:pPr algn="ctr" fontAlgn="auto">
              <a:lnSpc>
                <a:spcPct val="90000"/>
              </a:lnSpc>
              <a:spcBef>
                <a:spcPts val="0"/>
              </a:spcBef>
              <a:spcAft>
                <a:spcPts val="800"/>
              </a:spcAft>
            </a:pPr>
            <a:endParaRPr lang="en-US" sz="2400" b="1" dirty="0" smtClean="0">
              <a:solidFill>
                <a:srgbClr val="000000">
                  <a:lumMod val="65000"/>
                  <a:lumOff val="35000"/>
                </a:srgbClr>
              </a:solidFill>
              <a:latin typeface="Segoe Print" panose="02000600000000000000" pitchFamily="2" charset="0"/>
              <a:ea typeface="Calibri" panose="020F0502020204030204" pitchFamily="34" charset="0"/>
              <a:cs typeface="Times New Roman" panose="02020603050405020304" pitchFamily="18" charset="0"/>
            </a:endParaRPr>
          </a:p>
          <a:p>
            <a:pPr algn="ctr" fontAlgn="auto">
              <a:lnSpc>
                <a:spcPct val="90000"/>
              </a:lnSpc>
              <a:spcBef>
                <a:spcPts val="0"/>
              </a:spcBef>
              <a:spcAft>
                <a:spcPts val="800"/>
              </a:spcAft>
            </a:pPr>
            <a:r>
              <a:rPr lang="en-US" sz="2400" b="1" dirty="0" smtClean="0">
                <a:solidFill>
                  <a:srgbClr val="000000">
                    <a:lumMod val="65000"/>
                    <a:lumOff val="35000"/>
                  </a:srgbClr>
                </a:solidFill>
                <a:latin typeface="Segoe Print" panose="02000600000000000000" pitchFamily="2" charset="0"/>
                <a:ea typeface="Calibri" panose="020F0502020204030204" pitchFamily="34" charset="0"/>
                <a:cs typeface="Times New Roman" panose="02020603050405020304" pitchFamily="18" charset="0"/>
              </a:rPr>
              <a:t>And how do I then</a:t>
            </a:r>
          </a:p>
          <a:p>
            <a:pPr algn="ctr" fontAlgn="auto">
              <a:lnSpc>
                <a:spcPct val="90000"/>
              </a:lnSpc>
              <a:spcBef>
                <a:spcPts val="0"/>
              </a:spcBef>
              <a:spcAft>
                <a:spcPts val="800"/>
              </a:spcAft>
            </a:pPr>
            <a:r>
              <a:rPr lang="en-US" sz="2400" b="1" dirty="0" smtClean="0">
                <a:solidFill>
                  <a:srgbClr val="000000">
                    <a:lumMod val="65000"/>
                    <a:lumOff val="35000"/>
                  </a:srgbClr>
                </a:solidFill>
                <a:latin typeface="Segoe Print" panose="02000600000000000000" pitchFamily="2" charset="0"/>
                <a:ea typeface="Calibri" panose="020F0502020204030204" pitchFamily="34" charset="0"/>
                <a:cs typeface="Times New Roman" panose="02020603050405020304" pitchFamily="18" charset="0"/>
              </a:rPr>
              <a:t>reach them?</a:t>
            </a:r>
          </a:p>
          <a:p>
            <a:pPr algn="ctr" fontAlgn="auto">
              <a:lnSpc>
                <a:spcPct val="90000"/>
              </a:lnSpc>
              <a:spcBef>
                <a:spcPts val="0"/>
              </a:spcBef>
              <a:spcAft>
                <a:spcPts val="800"/>
              </a:spcAft>
            </a:pPr>
            <a:endParaRPr lang="en-US" sz="3600" dirty="0">
              <a:solidFill>
                <a:srgbClr val="000000">
                  <a:lumMod val="65000"/>
                  <a:lumOff val="35000"/>
                </a:srgbClr>
              </a:solidFill>
            </a:endParaRPr>
          </a:p>
        </p:txBody>
      </p:sp>
    </p:spTree>
    <p:extLst>
      <p:ext uri="{BB962C8B-B14F-4D97-AF65-F5344CB8AC3E}">
        <p14:creationId xmlns:p14="http://schemas.microsoft.com/office/powerpoint/2010/main" val="8603986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childTnLst>
                                </p:cTn>
                              </p:par>
                              <p:par>
                                <p:cTn id="8" presetID="42" presetClass="path" presetSubtype="0" decel="100000" fill="hold" grpId="0" nodeType="withEffect">
                                  <p:stCondLst>
                                    <p:cond delay="0"/>
                                  </p:stCondLst>
                                  <p:childTnLst>
                                    <p:animMotion origin="layout" path="M -1.51882E-6 1.11111E-6 L -0.31627 0.44236 " pathEditMode="relative" rAng="0" ptsTypes="AA">
                                      <p:cBhvr>
                                        <p:cTn id="9" dur="1500" spd="-100000" fill="hold"/>
                                        <p:tgtEl>
                                          <p:spTgt spid="86"/>
                                        </p:tgtEl>
                                        <p:attrNameLst>
                                          <p:attrName>ppt_x</p:attrName>
                                          <p:attrName>ppt_y</p:attrName>
                                        </p:attrNameLst>
                                      </p:cBhvr>
                                      <p:rCtr x="-15813" y="22106"/>
                                    </p:animMotion>
                                  </p:childTnLst>
                                </p:cTn>
                              </p:par>
                            </p:childTnLst>
                          </p:cTn>
                        </p:par>
                        <p:par>
                          <p:cTn id="10" fill="hold">
                            <p:stCondLst>
                              <p:cond delay="1500"/>
                            </p:stCondLst>
                            <p:childTnLst>
                              <p:par>
                                <p:cTn id="11" presetID="10" presetClass="entr" presetSubtype="0" fill="hold" grpId="1" nodeType="afterEffect">
                                  <p:stCondLst>
                                    <p:cond delay="1500"/>
                                  </p:stCondLst>
                                  <p:childTnLst>
                                    <p:set>
                                      <p:cBhvr>
                                        <p:cTn id="12" dur="1" fill="hold">
                                          <p:stCondLst>
                                            <p:cond delay="0"/>
                                          </p:stCondLst>
                                        </p:cTn>
                                        <p:tgtEl>
                                          <p:spTgt spid="89"/>
                                        </p:tgtEl>
                                        <p:attrNameLst>
                                          <p:attrName>style.visibility</p:attrName>
                                        </p:attrNameLst>
                                      </p:cBhvr>
                                      <p:to>
                                        <p:strVal val="visible"/>
                                      </p:to>
                                    </p:set>
                                    <p:animEffect transition="in" filter="fade">
                                      <p:cBhvr>
                                        <p:cTn id="13" dur="500"/>
                                        <p:tgtEl>
                                          <p:spTgt spid="89"/>
                                        </p:tgtEl>
                                      </p:cBhvr>
                                    </p:animEffect>
                                  </p:childTnLst>
                                </p:cTn>
                              </p:par>
                              <p:par>
                                <p:cTn id="14" presetID="42" presetClass="path" presetSubtype="0" decel="100000" fill="hold" grpId="0" nodeType="withEffect">
                                  <p:stCondLst>
                                    <p:cond delay="1500"/>
                                  </p:stCondLst>
                                  <p:childTnLst>
                                    <p:animMotion origin="layout" path="M -3.5157E-6 4.81481E-6 L 0.18119 0.36504 " pathEditMode="relative" rAng="0" ptsTypes="AA">
                                      <p:cBhvr>
                                        <p:cTn id="15" dur="1500" spd="-100000" fill="hold"/>
                                        <p:tgtEl>
                                          <p:spTgt spid="89"/>
                                        </p:tgtEl>
                                        <p:attrNameLst>
                                          <p:attrName>ppt_x</p:attrName>
                                          <p:attrName>ppt_y</p:attrName>
                                        </p:attrNameLst>
                                      </p:cBhvr>
                                      <p:rCtr x="9053" y="182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6" grpId="1" animBg="1"/>
      <p:bldP spid="89" grpId="0" animBg="1"/>
      <p:bldP spid="8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9151938"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0" y="-68240"/>
            <a:ext cx="9144000" cy="16491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dirty="0" err="1">
              <a:solidFill>
                <a:srgbClr val="FFFFFF"/>
              </a:solidFill>
            </a:endParaRPr>
          </a:p>
        </p:txBody>
      </p:sp>
      <p:sp>
        <p:nvSpPr>
          <p:cNvPr id="53" name="TextBox 52"/>
          <p:cNvSpPr txBox="1">
            <a:spLocks noChangeArrowheads="1"/>
          </p:cNvSpPr>
          <p:nvPr/>
        </p:nvSpPr>
        <p:spPr bwMode="auto">
          <a:xfrm>
            <a:off x="6794796" y="2667640"/>
            <a:ext cx="124986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accent1"/>
              </a:buClr>
              <a:buFont typeface="Arial" pitchFamily="34" charset="0"/>
              <a:buChar char="•"/>
              <a:defRPr sz="2800">
                <a:solidFill>
                  <a:schemeClr val="tx1"/>
                </a:solidFill>
                <a:latin typeface="Arial" pitchFamily="34" charset="0"/>
              </a:defRPr>
            </a:lvl1pPr>
            <a:lvl2pPr marL="742950" indent="-285750">
              <a:spcBef>
                <a:spcPct val="20000"/>
              </a:spcBef>
              <a:buClr>
                <a:schemeClr val="accent1"/>
              </a:buClr>
              <a:buFont typeface="Arial" pitchFamily="34" charset="0"/>
              <a:buChar char="–"/>
              <a:defRPr sz="2400">
                <a:solidFill>
                  <a:schemeClr val="tx1"/>
                </a:solidFill>
                <a:latin typeface="Arial" pitchFamily="34" charset="0"/>
              </a:defRPr>
            </a:lvl2pPr>
            <a:lvl3pPr marL="1143000" indent="-228600">
              <a:spcBef>
                <a:spcPct val="20000"/>
              </a:spcBef>
              <a:buClr>
                <a:schemeClr val="accent1"/>
              </a:buClr>
              <a:buFont typeface="Arial" pitchFamily="34" charset="0"/>
              <a:buChar char="•"/>
              <a:defRPr sz="2000">
                <a:solidFill>
                  <a:schemeClr val="tx1"/>
                </a:solidFill>
                <a:latin typeface="Arial" pitchFamily="34" charset="0"/>
              </a:defRPr>
            </a:lvl3pPr>
            <a:lvl4pPr marL="1600200" indent="-228600">
              <a:spcBef>
                <a:spcPct val="20000"/>
              </a:spcBef>
              <a:buClr>
                <a:schemeClr val="accent1"/>
              </a:buClr>
              <a:buFont typeface="Arial" pitchFamily="34" charset="0"/>
              <a:buChar char="–"/>
              <a:defRPr>
                <a:solidFill>
                  <a:schemeClr val="tx1"/>
                </a:solidFill>
                <a:latin typeface="Arial" pitchFamily="34" charset="0"/>
              </a:defRPr>
            </a:lvl4pPr>
            <a:lvl5pPr marL="2057400" indent="-228600">
              <a:spcBef>
                <a:spcPct val="20000"/>
              </a:spcBef>
              <a:buClr>
                <a:schemeClr val="accent1"/>
              </a:buClr>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9pPr>
          </a:lstStyle>
          <a:p>
            <a:pPr algn="ctr" fontAlgn="auto">
              <a:lnSpc>
                <a:spcPct val="90000"/>
              </a:lnSpc>
              <a:spcBef>
                <a:spcPct val="0"/>
              </a:spcBef>
              <a:spcAft>
                <a:spcPts val="0"/>
              </a:spcAft>
              <a:buClrTx/>
              <a:buFontTx/>
              <a:buNone/>
            </a:pPr>
            <a:r>
              <a:rPr lang="en-US" altLang="en-US" sz="2000" dirty="0" smtClean="0">
                <a:solidFill>
                  <a:srgbClr val="004A7D"/>
                </a:solidFill>
                <a:latin typeface="+mj-lt"/>
                <a:ea typeface="+mn-ea"/>
              </a:rPr>
              <a:t>Study </a:t>
            </a:r>
          </a:p>
          <a:p>
            <a:pPr algn="ctr" fontAlgn="auto">
              <a:lnSpc>
                <a:spcPct val="90000"/>
              </a:lnSpc>
              <a:spcBef>
                <a:spcPct val="0"/>
              </a:spcBef>
              <a:spcAft>
                <a:spcPts val="0"/>
              </a:spcAft>
              <a:buClrTx/>
              <a:buFontTx/>
              <a:buNone/>
            </a:pPr>
            <a:r>
              <a:rPr lang="en-US" altLang="en-US" sz="2000" dirty="0" smtClean="0">
                <a:solidFill>
                  <a:srgbClr val="004A7D"/>
                </a:solidFill>
                <a:latin typeface="+mj-lt"/>
                <a:ea typeface="+mn-ea"/>
              </a:rPr>
              <a:t>Abroad</a:t>
            </a:r>
            <a:endParaRPr lang="en-US" altLang="en-US" sz="2000" dirty="0">
              <a:solidFill>
                <a:srgbClr val="004A7D"/>
              </a:solidFill>
              <a:latin typeface="+mj-lt"/>
              <a:ea typeface="+mn-ea"/>
            </a:endParaRPr>
          </a:p>
        </p:txBody>
      </p:sp>
      <p:grpSp>
        <p:nvGrpSpPr>
          <p:cNvPr id="64512" name="Group 64511"/>
          <p:cNvGrpSpPr/>
          <p:nvPr/>
        </p:nvGrpSpPr>
        <p:grpSpPr>
          <a:xfrm>
            <a:off x="6065636" y="2479240"/>
            <a:ext cx="790753" cy="1117070"/>
            <a:chOff x="8053876" y="1800300"/>
            <a:chExt cx="1054063" cy="1228433"/>
          </a:xfrm>
        </p:grpSpPr>
        <p:sp>
          <p:nvSpPr>
            <p:cNvPr id="56" name="Freeform 100"/>
            <p:cNvSpPr>
              <a:spLocks noEditPoints="1"/>
            </p:cNvSpPr>
            <p:nvPr/>
          </p:nvSpPr>
          <p:spPr bwMode="auto">
            <a:xfrm>
              <a:off x="8101175" y="2145805"/>
              <a:ext cx="945468" cy="882928"/>
            </a:xfrm>
            <a:custGeom>
              <a:avLst/>
              <a:gdLst>
                <a:gd name="T0" fmla="*/ 185 w 185"/>
                <a:gd name="T1" fmla="*/ 94 h 187"/>
                <a:gd name="T2" fmla="*/ 185 w 185"/>
                <a:gd name="T3" fmla="*/ 94 h 187"/>
                <a:gd name="T4" fmla="*/ 92 w 185"/>
                <a:gd name="T5" fmla="*/ 0 h 187"/>
                <a:gd name="T6" fmla="*/ 0 w 185"/>
                <a:gd name="T7" fmla="*/ 94 h 187"/>
                <a:gd name="T8" fmla="*/ 92 w 185"/>
                <a:gd name="T9" fmla="*/ 187 h 187"/>
                <a:gd name="T10" fmla="*/ 185 w 185"/>
                <a:gd name="T11" fmla="*/ 94 h 187"/>
                <a:gd name="T12" fmla="*/ 159 w 185"/>
                <a:gd name="T13" fmla="*/ 130 h 187"/>
                <a:gd name="T14" fmla="*/ 133 w 185"/>
                <a:gd name="T15" fmla="*/ 125 h 187"/>
                <a:gd name="T16" fmla="*/ 136 w 185"/>
                <a:gd name="T17" fmla="*/ 102 h 187"/>
                <a:gd name="T18" fmla="*/ 168 w 185"/>
                <a:gd name="T19" fmla="*/ 102 h 187"/>
                <a:gd name="T20" fmla="*/ 159 w 185"/>
                <a:gd name="T21" fmla="*/ 130 h 187"/>
                <a:gd name="T22" fmla="*/ 92 w 185"/>
                <a:gd name="T23" fmla="*/ 168 h 187"/>
                <a:gd name="T24" fmla="*/ 72 w 185"/>
                <a:gd name="T25" fmla="*/ 140 h 187"/>
                <a:gd name="T26" fmla="*/ 113 w 185"/>
                <a:gd name="T27" fmla="*/ 140 h 187"/>
                <a:gd name="T28" fmla="*/ 92 w 185"/>
                <a:gd name="T29" fmla="*/ 168 h 187"/>
                <a:gd name="T30" fmla="*/ 68 w 185"/>
                <a:gd name="T31" fmla="*/ 123 h 187"/>
                <a:gd name="T32" fmla="*/ 66 w 185"/>
                <a:gd name="T33" fmla="*/ 102 h 187"/>
                <a:gd name="T34" fmla="*/ 119 w 185"/>
                <a:gd name="T35" fmla="*/ 102 h 187"/>
                <a:gd name="T36" fmla="*/ 117 w 185"/>
                <a:gd name="T37" fmla="*/ 123 h 187"/>
                <a:gd name="T38" fmla="*/ 68 w 185"/>
                <a:gd name="T39" fmla="*/ 123 h 187"/>
                <a:gd name="T40" fmla="*/ 26 w 185"/>
                <a:gd name="T41" fmla="*/ 57 h 187"/>
                <a:gd name="T42" fmla="*/ 52 w 185"/>
                <a:gd name="T43" fmla="*/ 62 h 187"/>
                <a:gd name="T44" fmla="*/ 49 w 185"/>
                <a:gd name="T45" fmla="*/ 85 h 187"/>
                <a:gd name="T46" fmla="*/ 17 w 185"/>
                <a:gd name="T47" fmla="*/ 85 h 187"/>
                <a:gd name="T48" fmla="*/ 26 w 185"/>
                <a:gd name="T49" fmla="*/ 57 h 187"/>
                <a:gd name="T50" fmla="*/ 92 w 185"/>
                <a:gd name="T51" fmla="*/ 19 h 187"/>
                <a:gd name="T52" fmla="*/ 113 w 185"/>
                <a:gd name="T53" fmla="*/ 47 h 187"/>
                <a:gd name="T54" fmla="*/ 72 w 185"/>
                <a:gd name="T55" fmla="*/ 47 h 187"/>
                <a:gd name="T56" fmla="*/ 92 w 185"/>
                <a:gd name="T57" fmla="*/ 19 h 187"/>
                <a:gd name="T58" fmla="*/ 92 w 185"/>
                <a:gd name="T59" fmla="*/ 65 h 187"/>
                <a:gd name="T60" fmla="*/ 117 w 185"/>
                <a:gd name="T61" fmla="*/ 64 h 187"/>
                <a:gd name="T62" fmla="*/ 119 w 185"/>
                <a:gd name="T63" fmla="*/ 85 h 187"/>
                <a:gd name="T64" fmla="*/ 66 w 185"/>
                <a:gd name="T65" fmla="*/ 85 h 187"/>
                <a:gd name="T66" fmla="*/ 68 w 185"/>
                <a:gd name="T67" fmla="*/ 64 h 187"/>
                <a:gd name="T68" fmla="*/ 92 w 185"/>
                <a:gd name="T69" fmla="*/ 65 h 187"/>
                <a:gd name="T70" fmla="*/ 17 w 185"/>
                <a:gd name="T71" fmla="*/ 102 h 187"/>
                <a:gd name="T72" fmla="*/ 49 w 185"/>
                <a:gd name="T73" fmla="*/ 102 h 187"/>
                <a:gd name="T74" fmla="*/ 52 w 185"/>
                <a:gd name="T75" fmla="*/ 125 h 187"/>
                <a:gd name="T76" fmla="*/ 26 w 185"/>
                <a:gd name="T77" fmla="*/ 130 h 187"/>
                <a:gd name="T78" fmla="*/ 17 w 185"/>
                <a:gd name="T79" fmla="*/ 102 h 187"/>
                <a:gd name="T80" fmla="*/ 136 w 185"/>
                <a:gd name="T81" fmla="*/ 85 h 187"/>
                <a:gd name="T82" fmla="*/ 133 w 185"/>
                <a:gd name="T83" fmla="*/ 62 h 187"/>
                <a:gd name="T84" fmla="*/ 159 w 185"/>
                <a:gd name="T85" fmla="*/ 57 h 187"/>
                <a:gd name="T86" fmla="*/ 168 w 185"/>
                <a:gd name="T87" fmla="*/ 85 h 187"/>
                <a:gd name="T88" fmla="*/ 136 w 185"/>
                <a:gd name="T89" fmla="*/ 85 h 187"/>
                <a:gd name="T90" fmla="*/ 148 w 185"/>
                <a:gd name="T91" fmla="*/ 42 h 187"/>
                <a:gd name="T92" fmla="*/ 130 w 185"/>
                <a:gd name="T93" fmla="*/ 46 h 187"/>
                <a:gd name="T94" fmla="*/ 120 w 185"/>
                <a:gd name="T95" fmla="*/ 22 h 187"/>
                <a:gd name="T96" fmla="*/ 148 w 185"/>
                <a:gd name="T97" fmla="*/ 42 h 187"/>
                <a:gd name="T98" fmla="*/ 65 w 185"/>
                <a:gd name="T99" fmla="*/ 22 h 187"/>
                <a:gd name="T100" fmla="*/ 55 w 185"/>
                <a:gd name="T101" fmla="*/ 46 h 187"/>
                <a:gd name="T102" fmla="*/ 37 w 185"/>
                <a:gd name="T103" fmla="*/ 42 h 187"/>
                <a:gd name="T104" fmla="*/ 65 w 185"/>
                <a:gd name="T105" fmla="*/ 22 h 187"/>
                <a:gd name="T106" fmla="*/ 37 w 185"/>
                <a:gd name="T107" fmla="*/ 145 h 187"/>
                <a:gd name="T108" fmla="*/ 55 w 185"/>
                <a:gd name="T109" fmla="*/ 142 h 187"/>
                <a:gd name="T110" fmla="*/ 65 w 185"/>
                <a:gd name="T111" fmla="*/ 165 h 187"/>
                <a:gd name="T112" fmla="*/ 37 w 185"/>
                <a:gd name="T113" fmla="*/ 145 h 187"/>
                <a:gd name="T114" fmla="*/ 120 w 185"/>
                <a:gd name="T115" fmla="*/ 165 h 187"/>
                <a:gd name="T116" fmla="*/ 130 w 185"/>
                <a:gd name="T117" fmla="*/ 142 h 187"/>
                <a:gd name="T118" fmla="*/ 148 w 185"/>
                <a:gd name="T119" fmla="*/ 145 h 187"/>
                <a:gd name="T120" fmla="*/ 120 w 185"/>
                <a:gd name="T121" fmla="*/ 16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5" h="187">
                  <a:moveTo>
                    <a:pt x="185" y="94"/>
                  </a:moveTo>
                  <a:cubicBezTo>
                    <a:pt x="185" y="94"/>
                    <a:pt x="185" y="94"/>
                    <a:pt x="185" y="94"/>
                  </a:cubicBezTo>
                  <a:cubicBezTo>
                    <a:pt x="185" y="42"/>
                    <a:pt x="143" y="0"/>
                    <a:pt x="92" y="0"/>
                  </a:cubicBezTo>
                  <a:cubicBezTo>
                    <a:pt x="42" y="0"/>
                    <a:pt x="0" y="42"/>
                    <a:pt x="0" y="94"/>
                  </a:cubicBezTo>
                  <a:cubicBezTo>
                    <a:pt x="0" y="145"/>
                    <a:pt x="42" y="187"/>
                    <a:pt x="92" y="187"/>
                  </a:cubicBezTo>
                  <a:cubicBezTo>
                    <a:pt x="143" y="187"/>
                    <a:pt x="185" y="145"/>
                    <a:pt x="185" y="94"/>
                  </a:cubicBezTo>
                  <a:close/>
                  <a:moveTo>
                    <a:pt x="159" y="130"/>
                  </a:moveTo>
                  <a:cubicBezTo>
                    <a:pt x="150" y="128"/>
                    <a:pt x="142" y="127"/>
                    <a:pt x="133" y="125"/>
                  </a:cubicBezTo>
                  <a:cubicBezTo>
                    <a:pt x="135" y="118"/>
                    <a:pt x="135" y="110"/>
                    <a:pt x="136" y="102"/>
                  </a:cubicBezTo>
                  <a:cubicBezTo>
                    <a:pt x="168" y="102"/>
                    <a:pt x="168" y="102"/>
                    <a:pt x="168" y="102"/>
                  </a:cubicBezTo>
                  <a:cubicBezTo>
                    <a:pt x="167" y="112"/>
                    <a:pt x="163" y="122"/>
                    <a:pt x="159" y="130"/>
                  </a:cubicBezTo>
                  <a:close/>
                  <a:moveTo>
                    <a:pt x="92" y="168"/>
                  </a:moveTo>
                  <a:cubicBezTo>
                    <a:pt x="86" y="168"/>
                    <a:pt x="78" y="158"/>
                    <a:pt x="72" y="140"/>
                  </a:cubicBezTo>
                  <a:cubicBezTo>
                    <a:pt x="86" y="139"/>
                    <a:pt x="99" y="139"/>
                    <a:pt x="113" y="140"/>
                  </a:cubicBezTo>
                  <a:cubicBezTo>
                    <a:pt x="107" y="158"/>
                    <a:pt x="99" y="168"/>
                    <a:pt x="92" y="168"/>
                  </a:cubicBezTo>
                  <a:close/>
                  <a:moveTo>
                    <a:pt x="68" y="123"/>
                  </a:moveTo>
                  <a:cubicBezTo>
                    <a:pt x="67" y="117"/>
                    <a:pt x="66" y="110"/>
                    <a:pt x="66" y="102"/>
                  </a:cubicBezTo>
                  <a:cubicBezTo>
                    <a:pt x="119" y="102"/>
                    <a:pt x="119" y="102"/>
                    <a:pt x="119" y="102"/>
                  </a:cubicBezTo>
                  <a:cubicBezTo>
                    <a:pt x="119" y="110"/>
                    <a:pt x="118" y="117"/>
                    <a:pt x="117" y="123"/>
                  </a:cubicBezTo>
                  <a:cubicBezTo>
                    <a:pt x="101" y="122"/>
                    <a:pt x="84" y="122"/>
                    <a:pt x="68" y="123"/>
                  </a:cubicBezTo>
                  <a:close/>
                  <a:moveTo>
                    <a:pt x="26" y="57"/>
                  </a:moveTo>
                  <a:cubicBezTo>
                    <a:pt x="35" y="59"/>
                    <a:pt x="43" y="61"/>
                    <a:pt x="52" y="62"/>
                  </a:cubicBezTo>
                  <a:cubicBezTo>
                    <a:pt x="50" y="69"/>
                    <a:pt x="50" y="77"/>
                    <a:pt x="49" y="85"/>
                  </a:cubicBezTo>
                  <a:cubicBezTo>
                    <a:pt x="17" y="85"/>
                    <a:pt x="17" y="85"/>
                    <a:pt x="17" y="85"/>
                  </a:cubicBezTo>
                  <a:cubicBezTo>
                    <a:pt x="18" y="75"/>
                    <a:pt x="21" y="65"/>
                    <a:pt x="26" y="57"/>
                  </a:cubicBezTo>
                  <a:close/>
                  <a:moveTo>
                    <a:pt x="92" y="19"/>
                  </a:moveTo>
                  <a:cubicBezTo>
                    <a:pt x="99" y="19"/>
                    <a:pt x="107" y="30"/>
                    <a:pt x="113" y="47"/>
                  </a:cubicBezTo>
                  <a:cubicBezTo>
                    <a:pt x="99" y="49"/>
                    <a:pt x="86" y="49"/>
                    <a:pt x="72" y="47"/>
                  </a:cubicBezTo>
                  <a:cubicBezTo>
                    <a:pt x="78" y="30"/>
                    <a:pt x="86" y="19"/>
                    <a:pt x="92" y="19"/>
                  </a:cubicBezTo>
                  <a:close/>
                  <a:moveTo>
                    <a:pt x="92" y="65"/>
                  </a:moveTo>
                  <a:cubicBezTo>
                    <a:pt x="101" y="65"/>
                    <a:pt x="109" y="65"/>
                    <a:pt x="117" y="64"/>
                  </a:cubicBezTo>
                  <a:cubicBezTo>
                    <a:pt x="118" y="70"/>
                    <a:pt x="119" y="78"/>
                    <a:pt x="119" y="85"/>
                  </a:cubicBezTo>
                  <a:cubicBezTo>
                    <a:pt x="66" y="85"/>
                    <a:pt x="66" y="85"/>
                    <a:pt x="66" y="85"/>
                  </a:cubicBezTo>
                  <a:cubicBezTo>
                    <a:pt x="66" y="78"/>
                    <a:pt x="67" y="70"/>
                    <a:pt x="68" y="64"/>
                  </a:cubicBezTo>
                  <a:cubicBezTo>
                    <a:pt x="76" y="65"/>
                    <a:pt x="84" y="65"/>
                    <a:pt x="92" y="65"/>
                  </a:cubicBezTo>
                  <a:close/>
                  <a:moveTo>
                    <a:pt x="17" y="102"/>
                  </a:moveTo>
                  <a:cubicBezTo>
                    <a:pt x="49" y="102"/>
                    <a:pt x="49" y="102"/>
                    <a:pt x="49" y="102"/>
                  </a:cubicBezTo>
                  <a:cubicBezTo>
                    <a:pt x="50" y="110"/>
                    <a:pt x="50" y="118"/>
                    <a:pt x="52" y="125"/>
                  </a:cubicBezTo>
                  <a:cubicBezTo>
                    <a:pt x="43" y="127"/>
                    <a:pt x="35" y="128"/>
                    <a:pt x="26" y="130"/>
                  </a:cubicBezTo>
                  <a:cubicBezTo>
                    <a:pt x="21" y="122"/>
                    <a:pt x="18" y="112"/>
                    <a:pt x="17" y="102"/>
                  </a:cubicBezTo>
                  <a:close/>
                  <a:moveTo>
                    <a:pt x="136" y="85"/>
                  </a:moveTo>
                  <a:cubicBezTo>
                    <a:pt x="135" y="77"/>
                    <a:pt x="135" y="69"/>
                    <a:pt x="133" y="62"/>
                  </a:cubicBezTo>
                  <a:cubicBezTo>
                    <a:pt x="142" y="61"/>
                    <a:pt x="150" y="59"/>
                    <a:pt x="159" y="57"/>
                  </a:cubicBezTo>
                  <a:cubicBezTo>
                    <a:pt x="163" y="65"/>
                    <a:pt x="167" y="75"/>
                    <a:pt x="168" y="85"/>
                  </a:cubicBezTo>
                  <a:lnTo>
                    <a:pt x="136" y="85"/>
                  </a:lnTo>
                  <a:close/>
                  <a:moveTo>
                    <a:pt x="148" y="42"/>
                  </a:moveTo>
                  <a:cubicBezTo>
                    <a:pt x="142" y="43"/>
                    <a:pt x="136" y="45"/>
                    <a:pt x="130" y="46"/>
                  </a:cubicBezTo>
                  <a:cubicBezTo>
                    <a:pt x="127" y="37"/>
                    <a:pt x="124" y="29"/>
                    <a:pt x="120" y="22"/>
                  </a:cubicBezTo>
                  <a:cubicBezTo>
                    <a:pt x="131" y="27"/>
                    <a:pt x="141" y="33"/>
                    <a:pt x="148" y="42"/>
                  </a:cubicBezTo>
                  <a:close/>
                  <a:moveTo>
                    <a:pt x="65" y="22"/>
                  </a:moveTo>
                  <a:cubicBezTo>
                    <a:pt x="61" y="29"/>
                    <a:pt x="58" y="37"/>
                    <a:pt x="55" y="46"/>
                  </a:cubicBezTo>
                  <a:cubicBezTo>
                    <a:pt x="49" y="45"/>
                    <a:pt x="43" y="43"/>
                    <a:pt x="37" y="42"/>
                  </a:cubicBezTo>
                  <a:cubicBezTo>
                    <a:pt x="44" y="33"/>
                    <a:pt x="54" y="27"/>
                    <a:pt x="65" y="22"/>
                  </a:cubicBezTo>
                  <a:close/>
                  <a:moveTo>
                    <a:pt x="37" y="145"/>
                  </a:moveTo>
                  <a:cubicBezTo>
                    <a:pt x="43" y="144"/>
                    <a:pt x="49" y="143"/>
                    <a:pt x="55" y="142"/>
                  </a:cubicBezTo>
                  <a:cubicBezTo>
                    <a:pt x="58" y="151"/>
                    <a:pt x="61" y="158"/>
                    <a:pt x="65" y="165"/>
                  </a:cubicBezTo>
                  <a:cubicBezTo>
                    <a:pt x="54" y="161"/>
                    <a:pt x="44" y="154"/>
                    <a:pt x="37" y="145"/>
                  </a:cubicBezTo>
                  <a:close/>
                  <a:moveTo>
                    <a:pt x="120" y="165"/>
                  </a:moveTo>
                  <a:cubicBezTo>
                    <a:pt x="124" y="158"/>
                    <a:pt x="127" y="151"/>
                    <a:pt x="130" y="142"/>
                  </a:cubicBezTo>
                  <a:cubicBezTo>
                    <a:pt x="136" y="143"/>
                    <a:pt x="142" y="144"/>
                    <a:pt x="148" y="145"/>
                  </a:cubicBezTo>
                  <a:cubicBezTo>
                    <a:pt x="141" y="154"/>
                    <a:pt x="131" y="161"/>
                    <a:pt x="120" y="165"/>
                  </a:cubicBezTo>
                  <a:close/>
                </a:path>
              </a:pathLst>
            </a:custGeom>
            <a:solidFill>
              <a:srgbClr val="298ED1"/>
            </a:solid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600">
                <a:solidFill>
                  <a:srgbClr val="000000"/>
                </a:solidFill>
                <a:latin typeface="+mj-lt"/>
                <a:ea typeface="+mn-ea"/>
              </a:endParaRPr>
            </a:p>
          </p:txBody>
        </p:sp>
        <p:sp>
          <p:nvSpPr>
            <p:cNvPr id="57" name="Freeform 56"/>
            <p:cNvSpPr>
              <a:spLocks noEditPoints="1"/>
            </p:cNvSpPr>
            <p:nvPr/>
          </p:nvSpPr>
          <p:spPr bwMode="auto">
            <a:xfrm>
              <a:off x="8053876" y="1800300"/>
              <a:ext cx="1054063" cy="391149"/>
            </a:xfrm>
            <a:custGeom>
              <a:avLst/>
              <a:gdLst>
                <a:gd name="T0" fmla="*/ 1423 w 1448"/>
                <a:gd name="T1" fmla="*/ 126 h 677"/>
                <a:gd name="T2" fmla="*/ 760 w 1448"/>
                <a:gd name="T3" fmla="*/ 0 h 677"/>
                <a:gd name="T4" fmla="*/ 749 w 1448"/>
                <a:gd name="T5" fmla="*/ 0 h 677"/>
                <a:gd name="T6" fmla="*/ 26 w 1448"/>
                <a:gd name="T7" fmla="*/ 126 h 677"/>
                <a:gd name="T8" fmla="*/ 2 w 1448"/>
                <a:gd name="T9" fmla="*/ 153 h 677"/>
                <a:gd name="T10" fmla="*/ 20 w 1448"/>
                <a:gd name="T11" fmla="*/ 183 h 677"/>
                <a:gd name="T12" fmla="*/ 584 w 1448"/>
                <a:gd name="T13" fmla="*/ 409 h 677"/>
                <a:gd name="T14" fmla="*/ 603 w 1448"/>
                <a:gd name="T15" fmla="*/ 410 h 677"/>
                <a:gd name="T16" fmla="*/ 1170 w 1448"/>
                <a:gd name="T17" fmla="*/ 254 h 677"/>
                <a:gd name="T18" fmla="*/ 1170 w 1448"/>
                <a:gd name="T19" fmla="*/ 397 h 677"/>
                <a:gd name="T20" fmla="*/ 1137 w 1448"/>
                <a:gd name="T21" fmla="*/ 451 h 677"/>
                <a:gd name="T22" fmla="*/ 1169 w 1448"/>
                <a:gd name="T23" fmla="*/ 506 h 677"/>
                <a:gd name="T24" fmla="*/ 1138 w 1448"/>
                <a:gd name="T25" fmla="*/ 643 h 677"/>
                <a:gd name="T26" fmla="*/ 1143 w 1448"/>
                <a:gd name="T27" fmla="*/ 667 h 677"/>
                <a:gd name="T28" fmla="*/ 1164 w 1448"/>
                <a:gd name="T29" fmla="*/ 677 h 677"/>
                <a:gd name="T30" fmla="*/ 1236 w 1448"/>
                <a:gd name="T31" fmla="*/ 677 h 677"/>
                <a:gd name="T32" fmla="*/ 1257 w 1448"/>
                <a:gd name="T33" fmla="*/ 667 h 677"/>
                <a:gd name="T34" fmla="*/ 1262 w 1448"/>
                <a:gd name="T35" fmla="*/ 643 h 677"/>
                <a:gd name="T36" fmla="*/ 1231 w 1448"/>
                <a:gd name="T37" fmla="*/ 506 h 677"/>
                <a:gd name="T38" fmla="*/ 1263 w 1448"/>
                <a:gd name="T39" fmla="*/ 451 h 677"/>
                <a:gd name="T40" fmla="*/ 1230 w 1448"/>
                <a:gd name="T41" fmla="*/ 397 h 677"/>
                <a:gd name="T42" fmla="*/ 1230 w 1448"/>
                <a:gd name="T43" fmla="*/ 238 h 677"/>
                <a:gd name="T44" fmla="*/ 1425 w 1448"/>
                <a:gd name="T45" fmla="*/ 184 h 677"/>
                <a:gd name="T46" fmla="*/ 1447 w 1448"/>
                <a:gd name="T47" fmla="*/ 155 h 677"/>
                <a:gd name="T48" fmla="*/ 1423 w 1448"/>
                <a:gd name="T49" fmla="*/ 126 h 677"/>
                <a:gd name="T50" fmla="*/ 1200 w 1448"/>
                <a:gd name="T51" fmla="*/ 622 h 677"/>
                <a:gd name="T52" fmla="*/ 1200 w 1448"/>
                <a:gd name="T53" fmla="*/ 621 h 677"/>
                <a:gd name="T54" fmla="*/ 1200 w 1448"/>
                <a:gd name="T55" fmla="*/ 622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48" h="677">
                  <a:moveTo>
                    <a:pt x="1423" y="126"/>
                  </a:moveTo>
                  <a:cubicBezTo>
                    <a:pt x="760" y="0"/>
                    <a:pt x="760" y="0"/>
                    <a:pt x="760" y="0"/>
                  </a:cubicBezTo>
                  <a:cubicBezTo>
                    <a:pt x="756" y="0"/>
                    <a:pt x="753" y="0"/>
                    <a:pt x="749" y="0"/>
                  </a:cubicBezTo>
                  <a:cubicBezTo>
                    <a:pt x="26" y="126"/>
                    <a:pt x="26" y="126"/>
                    <a:pt x="26" y="126"/>
                  </a:cubicBezTo>
                  <a:cubicBezTo>
                    <a:pt x="13" y="129"/>
                    <a:pt x="3" y="139"/>
                    <a:pt x="2" y="153"/>
                  </a:cubicBezTo>
                  <a:cubicBezTo>
                    <a:pt x="0" y="166"/>
                    <a:pt x="8" y="178"/>
                    <a:pt x="20" y="183"/>
                  </a:cubicBezTo>
                  <a:cubicBezTo>
                    <a:pt x="584" y="409"/>
                    <a:pt x="584" y="409"/>
                    <a:pt x="584" y="409"/>
                  </a:cubicBezTo>
                  <a:cubicBezTo>
                    <a:pt x="590" y="411"/>
                    <a:pt x="597" y="412"/>
                    <a:pt x="603" y="410"/>
                  </a:cubicBezTo>
                  <a:cubicBezTo>
                    <a:pt x="1170" y="254"/>
                    <a:pt x="1170" y="254"/>
                    <a:pt x="1170" y="254"/>
                  </a:cubicBezTo>
                  <a:cubicBezTo>
                    <a:pt x="1170" y="397"/>
                    <a:pt x="1170" y="397"/>
                    <a:pt x="1170" y="397"/>
                  </a:cubicBezTo>
                  <a:cubicBezTo>
                    <a:pt x="1151" y="407"/>
                    <a:pt x="1137" y="428"/>
                    <a:pt x="1137" y="451"/>
                  </a:cubicBezTo>
                  <a:cubicBezTo>
                    <a:pt x="1137" y="475"/>
                    <a:pt x="1150" y="495"/>
                    <a:pt x="1169" y="506"/>
                  </a:cubicBezTo>
                  <a:cubicBezTo>
                    <a:pt x="1138" y="643"/>
                    <a:pt x="1138" y="643"/>
                    <a:pt x="1138" y="643"/>
                  </a:cubicBezTo>
                  <a:cubicBezTo>
                    <a:pt x="1136" y="651"/>
                    <a:pt x="1138" y="660"/>
                    <a:pt x="1143" y="667"/>
                  </a:cubicBezTo>
                  <a:cubicBezTo>
                    <a:pt x="1148" y="673"/>
                    <a:pt x="1156" y="677"/>
                    <a:pt x="1164" y="677"/>
                  </a:cubicBezTo>
                  <a:cubicBezTo>
                    <a:pt x="1236" y="677"/>
                    <a:pt x="1236" y="677"/>
                    <a:pt x="1236" y="677"/>
                  </a:cubicBezTo>
                  <a:cubicBezTo>
                    <a:pt x="1244" y="677"/>
                    <a:pt x="1252" y="673"/>
                    <a:pt x="1257" y="667"/>
                  </a:cubicBezTo>
                  <a:cubicBezTo>
                    <a:pt x="1263" y="660"/>
                    <a:pt x="1264" y="651"/>
                    <a:pt x="1262" y="643"/>
                  </a:cubicBezTo>
                  <a:cubicBezTo>
                    <a:pt x="1231" y="506"/>
                    <a:pt x="1231" y="506"/>
                    <a:pt x="1231" y="506"/>
                  </a:cubicBezTo>
                  <a:cubicBezTo>
                    <a:pt x="1250" y="495"/>
                    <a:pt x="1263" y="475"/>
                    <a:pt x="1263" y="451"/>
                  </a:cubicBezTo>
                  <a:cubicBezTo>
                    <a:pt x="1263" y="428"/>
                    <a:pt x="1249" y="407"/>
                    <a:pt x="1230" y="397"/>
                  </a:cubicBezTo>
                  <a:cubicBezTo>
                    <a:pt x="1230" y="238"/>
                    <a:pt x="1230" y="238"/>
                    <a:pt x="1230" y="238"/>
                  </a:cubicBezTo>
                  <a:cubicBezTo>
                    <a:pt x="1425" y="184"/>
                    <a:pt x="1425" y="184"/>
                    <a:pt x="1425" y="184"/>
                  </a:cubicBezTo>
                  <a:cubicBezTo>
                    <a:pt x="1439" y="181"/>
                    <a:pt x="1448" y="168"/>
                    <a:pt x="1447" y="155"/>
                  </a:cubicBezTo>
                  <a:cubicBezTo>
                    <a:pt x="1447" y="141"/>
                    <a:pt x="1437" y="129"/>
                    <a:pt x="1423" y="126"/>
                  </a:cubicBezTo>
                  <a:close/>
                  <a:moveTo>
                    <a:pt x="1200" y="622"/>
                  </a:moveTo>
                  <a:cubicBezTo>
                    <a:pt x="1200" y="621"/>
                    <a:pt x="1200" y="621"/>
                    <a:pt x="1200" y="621"/>
                  </a:cubicBezTo>
                  <a:cubicBezTo>
                    <a:pt x="1200" y="622"/>
                    <a:pt x="1200" y="622"/>
                    <a:pt x="1200" y="622"/>
                  </a:cubicBezTo>
                  <a:close/>
                </a:path>
              </a:pathLst>
            </a:custGeom>
            <a:solidFill>
              <a:srgbClr val="298ED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58" name="Freeform 57"/>
            <p:cNvSpPr>
              <a:spLocks/>
            </p:cNvSpPr>
            <p:nvPr/>
          </p:nvSpPr>
          <p:spPr bwMode="auto">
            <a:xfrm>
              <a:off x="8327205" y="2011451"/>
              <a:ext cx="479780" cy="206536"/>
            </a:xfrm>
            <a:custGeom>
              <a:avLst/>
              <a:gdLst>
                <a:gd name="T0" fmla="*/ 659 w 659"/>
                <a:gd name="T1" fmla="*/ 0 h 358"/>
                <a:gd name="T2" fmla="*/ 246 w 659"/>
                <a:gd name="T3" fmla="*/ 114 h 358"/>
                <a:gd name="T4" fmla="*/ 219 w 659"/>
                <a:gd name="T5" fmla="*/ 117 h 358"/>
                <a:gd name="T6" fmla="*/ 181 w 659"/>
                <a:gd name="T7" fmla="*/ 110 h 358"/>
                <a:gd name="T8" fmla="*/ 0 w 659"/>
                <a:gd name="T9" fmla="*/ 37 h 358"/>
                <a:gd name="T10" fmla="*/ 0 w 659"/>
                <a:gd name="T11" fmla="*/ 242 h 358"/>
                <a:gd name="T12" fmla="*/ 330 w 659"/>
                <a:gd name="T13" fmla="*/ 358 h 358"/>
                <a:gd name="T14" fmla="*/ 659 w 659"/>
                <a:gd name="T15" fmla="*/ 242 h 358"/>
                <a:gd name="T16" fmla="*/ 659 w 659"/>
                <a:gd name="T17"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9" h="358">
                  <a:moveTo>
                    <a:pt x="659" y="0"/>
                  </a:moveTo>
                  <a:cubicBezTo>
                    <a:pt x="246" y="114"/>
                    <a:pt x="246" y="114"/>
                    <a:pt x="246" y="114"/>
                  </a:cubicBezTo>
                  <a:cubicBezTo>
                    <a:pt x="237" y="116"/>
                    <a:pt x="228" y="117"/>
                    <a:pt x="219" y="117"/>
                  </a:cubicBezTo>
                  <a:cubicBezTo>
                    <a:pt x="206" y="117"/>
                    <a:pt x="193" y="115"/>
                    <a:pt x="181" y="110"/>
                  </a:cubicBezTo>
                  <a:cubicBezTo>
                    <a:pt x="0" y="37"/>
                    <a:pt x="0" y="37"/>
                    <a:pt x="0" y="37"/>
                  </a:cubicBezTo>
                  <a:cubicBezTo>
                    <a:pt x="0" y="242"/>
                    <a:pt x="0" y="242"/>
                    <a:pt x="0" y="242"/>
                  </a:cubicBezTo>
                  <a:cubicBezTo>
                    <a:pt x="0" y="306"/>
                    <a:pt x="148" y="358"/>
                    <a:pt x="330" y="358"/>
                  </a:cubicBezTo>
                  <a:cubicBezTo>
                    <a:pt x="512" y="358"/>
                    <a:pt x="659" y="306"/>
                    <a:pt x="659" y="242"/>
                  </a:cubicBezTo>
                  <a:lnTo>
                    <a:pt x="659" y="0"/>
                  </a:lnTo>
                  <a:close/>
                </a:path>
              </a:pathLst>
            </a:custGeom>
            <a:solidFill>
              <a:srgbClr val="298ED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grpSp>
      <p:sp>
        <p:nvSpPr>
          <p:cNvPr id="49" name="TextBox 48"/>
          <p:cNvSpPr txBox="1">
            <a:spLocks noChangeArrowheads="1"/>
          </p:cNvSpPr>
          <p:nvPr/>
        </p:nvSpPr>
        <p:spPr bwMode="auto">
          <a:xfrm>
            <a:off x="7091157" y="4592150"/>
            <a:ext cx="13159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accent1"/>
              </a:buClr>
              <a:buFont typeface="Arial" pitchFamily="34" charset="0"/>
              <a:buChar char="•"/>
              <a:defRPr sz="2800">
                <a:solidFill>
                  <a:schemeClr val="tx1"/>
                </a:solidFill>
                <a:latin typeface="Arial" pitchFamily="34" charset="0"/>
              </a:defRPr>
            </a:lvl1pPr>
            <a:lvl2pPr marL="742950" indent="-285750">
              <a:spcBef>
                <a:spcPct val="20000"/>
              </a:spcBef>
              <a:buClr>
                <a:schemeClr val="accent1"/>
              </a:buClr>
              <a:buFont typeface="Arial" pitchFamily="34" charset="0"/>
              <a:buChar char="–"/>
              <a:defRPr sz="2400">
                <a:solidFill>
                  <a:schemeClr val="tx1"/>
                </a:solidFill>
                <a:latin typeface="Arial" pitchFamily="34" charset="0"/>
              </a:defRPr>
            </a:lvl2pPr>
            <a:lvl3pPr marL="1143000" indent="-228600">
              <a:spcBef>
                <a:spcPct val="20000"/>
              </a:spcBef>
              <a:buClr>
                <a:schemeClr val="accent1"/>
              </a:buClr>
              <a:buFont typeface="Arial" pitchFamily="34" charset="0"/>
              <a:buChar char="•"/>
              <a:defRPr sz="2000">
                <a:solidFill>
                  <a:schemeClr val="tx1"/>
                </a:solidFill>
                <a:latin typeface="Arial" pitchFamily="34" charset="0"/>
              </a:defRPr>
            </a:lvl3pPr>
            <a:lvl4pPr marL="1600200" indent="-228600">
              <a:spcBef>
                <a:spcPct val="20000"/>
              </a:spcBef>
              <a:buClr>
                <a:schemeClr val="accent1"/>
              </a:buClr>
              <a:buFont typeface="Arial" pitchFamily="34" charset="0"/>
              <a:buChar char="–"/>
              <a:defRPr>
                <a:solidFill>
                  <a:schemeClr val="tx1"/>
                </a:solidFill>
                <a:latin typeface="Arial" pitchFamily="34" charset="0"/>
              </a:defRPr>
            </a:lvl4pPr>
            <a:lvl5pPr marL="2057400" indent="-228600">
              <a:spcBef>
                <a:spcPct val="20000"/>
              </a:spcBef>
              <a:buClr>
                <a:schemeClr val="accent1"/>
              </a:buClr>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9pPr>
          </a:lstStyle>
          <a:p>
            <a:pPr algn="ctr" fontAlgn="auto">
              <a:lnSpc>
                <a:spcPct val="90000"/>
              </a:lnSpc>
              <a:spcBef>
                <a:spcPct val="0"/>
              </a:spcBef>
              <a:spcAft>
                <a:spcPts val="0"/>
              </a:spcAft>
              <a:buClrTx/>
              <a:buFontTx/>
              <a:buNone/>
            </a:pPr>
            <a:r>
              <a:rPr lang="en-US" altLang="en-US" sz="2000" dirty="0" err="1">
                <a:solidFill>
                  <a:srgbClr val="004A7D"/>
                </a:solidFill>
                <a:latin typeface="+mj-lt"/>
                <a:ea typeface="+mn-ea"/>
              </a:rPr>
              <a:t>HR</a:t>
            </a:r>
            <a:r>
              <a:rPr lang="en-US" altLang="en-US" sz="2000" dirty="0">
                <a:solidFill>
                  <a:srgbClr val="004A7D"/>
                </a:solidFill>
                <a:latin typeface="+mj-lt"/>
                <a:ea typeface="+mn-ea"/>
              </a:rPr>
              <a:t> feeds</a:t>
            </a:r>
          </a:p>
        </p:txBody>
      </p:sp>
      <p:grpSp>
        <p:nvGrpSpPr>
          <p:cNvPr id="7" name="Group 6"/>
          <p:cNvGrpSpPr/>
          <p:nvPr/>
        </p:nvGrpSpPr>
        <p:grpSpPr>
          <a:xfrm>
            <a:off x="6182097" y="4320684"/>
            <a:ext cx="898214" cy="1046614"/>
            <a:chOff x="8655207" y="3668792"/>
            <a:chExt cx="1197307" cy="1150953"/>
          </a:xfrm>
        </p:grpSpPr>
        <p:grpSp>
          <p:nvGrpSpPr>
            <p:cNvPr id="76" name="Group 75"/>
            <p:cNvGrpSpPr/>
            <p:nvPr/>
          </p:nvGrpSpPr>
          <p:grpSpPr>
            <a:xfrm>
              <a:off x="8655207" y="3668792"/>
              <a:ext cx="1197307" cy="1150953"/>
              <a:chOff x="6288088" y="4819650"/>
              <a:chExt cx="371475" cy="476250"/>
            </a:xfrm>
            <a:solidFill>
              <a:srgbClr val="268CD1"/>
            </a:solidFill>
          </p:grpSpPr>
          <p:sp>
            <p:nvSpPr>
              <p:cNvPr id="77" name="Freeform 380"/>
              <p:cNvSpPr>
                <a:spLocks noEditPoints="1"/>
              </p:cNvSpPr>
              <p:nvPr/>
            </p:nvSpPr>
            <p:spPr bwMode="auto">
              <a:xfrm>
                <a:off x="6356350" y="4819650"/>
                <a:ext cx="303213" cy="436563"/>
              </a:xfrm>
              <a:custGeom>
                <a:avLst/>
                <a:gdLst>
                  <a:gd name="T0" fmla="*/ 191 w 251"/>
                  <a:gd name="T1" fmla="*/ 0 h 361"/>
                  <a:gd name="T2" fmla="*/ 37 w 251"/>
                  <a:gd name="T3" fmla="*/ 0 h 361"/>
                  <a:gd name="T4" fmla="*/ 0 w 251"/>
                  <a:gd name="T5" fmla="*/ 37 h 361"/>
                  <a:gd name="T6" fmla="*/ 0 w 251"/>
                  <a:gd name="T7" fmla="*/ 324 h 361"/>
                  <a:gd name="T8" fmla="*/ 37 w 251"/>
                  <a:gd name="T9" fmla="*/ 361 h 361"/>
                  <a:gd name="T10" fmla="*/ 213 w 251"/>
                  <a:gd name="T11" fmla="*/ 361 h 361"/>
                  <a:gd name="T12" fmla="*/ 251 w 251"/>
                  <a:gd name="T13" fmla="*/ 324 h 361"/>
                  <a:gd name="T14" fmla="*/ 251 w 251"/>
                  <a:gd name="T15" fmla="*/ 59 h 361"/>
                  <a:gd name="T16" fmla="*/ 191 w 251"/>
                  <a:gd name="T17" fmla="*/ 0 h 361"/>
                  <a:gd name="T18" fmla="*/ 196 w 251"/>
                  <a:gd name="T19" fmla="*/ 26 h 361"/>
                  <a:gd name="T20" fmla="*/ 224 w 251"/>
                  <a:gd name="T21" fmla="*/ 54 h 361"/>
                  <a:gd name="T22" fmla="*/ 196 w 251"/>
                  <a:gd name="T23" fmla="*/ 54 h 361"/>
                  <a:gd name="T24" fmla="*/ 196 w 251"/>
                  <a:gd name="T25" fmla="*/ 26 h 361"/>
                  <a:gd name="T26" fmla="*/ 213 w 251"/>
                  <a:gd name="T27" fmla="*/ 346 h 361"/>
                  <a:gd name="T28" fmla="*/ 37 w 251"/>
                  <a:gd name="T29" fmla="*/ 346 h 361"/>
                  <a:gd name="T30" fmla="*/ 16 w 251"/>
                  <a:gd name="T31" fmla="*/ 324 h 361"/>
                  <a:gd name="T32" fmla="*/ 16 w 251"/>
                  <a:gd name="T33" fmla="*/ 37 h 361"/>
                  <a:gd name="T34" fmla="*/ 37 w 251"/>
                  <a:gd name="T35" fmla="*/ 15 h 361"/>
                  <a:gd name="T36" fmla="*/ 180 w 251"/>
                  <a:gd name="T37" fmla="*/ 15 h 361"/>
                  <a:gd name="T38" fmla="*/ 180 w 251"/>
                  <a:gd name="T39" fmla="*/ 59 h 361"/>
                  <a:gd name="T40" fmla="*/ 191 w 251"/>
                  <a:gd name="T41" fmla="*/ 70 h 361"/>
                  <a:gd name="T42" fmla="*/ 235 w 251"/>
                  <a:gd name="T43" fmla="*/ 70 h 361"/>
                  <a:gd name="T44" fmla="*/ 235 w 251"/>
                  <a:gd name="T45" fmla="*/ 324 h 361"/>
                  <a:gd name="T46" fmla="*/ 213 w 251"/>
                  <a:gd name="T47" fmla="*/ 346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1" h="361">
                    <a:moveTo>
                      <a:pt x="191" y="0"/>
                    </a:moveTo>
                    <a:cubicBezTo>
                      <a:pt x="37" y="0"/>
                      <a:pt x="37" y="0"/>
                      <a:pt x="37" y="0"/>
                    </a:cubicBezTo>
                    <a:cubicBezTo>
                      <a:pt x="17" y="0"/>
                      <a:pt x="0" y="17"/>
                      <a:pt x="0" y="37"/>
                    </a:cubicBezTo>
                    <a:cubicBezTo>
                      <a:pt x="0" y="324"/>
                      <a:pt x="0" y="324"/>
                      <a:pt x="0" y="324"/>
                    </a:cubicBezTo>
                    <a:cubicBezTo>
                      <a:pt x="0" y="345"/>
                      <a:pt x="17" y="361"/>
                      <a:pt x="37" y="361"/>
                    </a:cubicBezTo>
                    <a:cubicBezTo>
                      <a:pt x="213" y="361"/>
                      <a:pt x="213" y="361"/>
                      <a:pt x="213" y="361"/>
                    </a:cubicBezTo>
                    <a:cubicBezTo>
                      <a:pt x="234" y="361"/>
                      <a:pt x="251" y="345"/>
                      <a:pt x="251" y="324"/>
                    </a:cubicBezTo>
                    <a:cubicBezTo>
                      <a:pt x="251" y="59"/>
                      <a:pt x="251" y="59"/>
                      <a:pt x="251" y="59"/>
                    </a:cubicBezTo>
                    <a:lnTo>
                      <a:pt x="191" y="0"/>
                    </a:lnTo>
                    <a:close/>
                    <a:moveTo>
                      <a:pt x="196" y="26"/>
                    </a:moveTo>
                    <a:cubicBezTo>
                      <a:pt x="204" y="35"/>
                      <a:pt x="216" y="46"/>
                      <a:pt x="224" y="54"/>
                    </a:cubicBezTo>
                    <a:cubicBezTo>
                      <a:pt x="196" y="54"/>
                      <a:pt x="196" y="54"/>
                      <a:pt x="196" y="54"/>
                    </a:cubicBezTo>
                    <a:lnTo>
                      <a:pt x="196" y="26"/>
                    </a:lnTo>
                    <a:close/>
                    <a:moveTo>
                      <a:pt x="213" y="346"/>
                    </a:moveTo>
                    <a:cubicBezTo>
                      <a:pt x="37" y="346"/>
                      <a:pt x="37" y="346"/>
                      <a:pt x="37" y="346"/>
                    </a:cubicBezTo>
                    <a:cubicBezTo>
                      <a:pt x="25" y="346"/>
                      <a:pt x="16" y="336"/>
                      <a:pt x="16" y="324"/>
                    </a:cubicBezTo>
                    <a:cubicBezTo>
                      <a:pt x="16" y="37"/>
                      <a:pt x="16" y="37"/>
                      <a:pt x="16" y="37"/>
                    </a:cubicBezTo>
                    <a:cubicBezTo>
                      <a:pt x="16" y="25"/>
                      <a:pt x="25" y="15"/>
                      <a:pt x="37" y="15"/>
                    </a:cubicBezTo>
                    <a:cubicBezTo>
                      <a:pt x="37" y="15"/>
                      <a:pt x="155" y="15"/>
                      <a:pt x="180" y="15"/>
                    </a:cubicBezTo>
                    <a:cubicBezTo>
                      <a:pt x="180" y="59"/>
                      <a:pt x="180" y="59"/>
                      <a:pt x="180" y="59"/>
                    </a:cubicBezTo>
                    <a:cubicBezTo>
                      <a:pt x="180" y="65"/>
                      <a:pt x="185" y="70"/>
                      <a:pt x="191" y="70"/>
                    </a:cubicBezTo>
                    <a:cubicBezTo>
                      <a:pt x="235" y="70"/>
                      <a:pt x="235" y="70"/>
                      <a:pt x="235" y="70"/>
                    </a:cubicBezTo>
                    <a:cubicBezTo>
                      <a:pt x="235" y="105"/>
                      <a:pt x="235" y="324"/>
                      <a:pt x="235" y="324"/>
                    </a:cubicBezTo>
                    <a:cubicBezTo>
                      <a:pt x="235" y="336"/>
                      <a:pt x="225" y="346"/>
                      <a:pt x="213" y="3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78" name="Freeform 381"/>
              <p:cNvSpPr>
                <a:spLocks/>
              </p:cNvSpPr>
              <p:nvPr/>
            </p:nvSpPr>
            <p:spPr bwMode="auto">
              <a:xfrm>
                <a:off x="6288088" y="5016500"/>
                <a:ext cx="252413" cy="279400"/>
              </a:xfrm>
              <a:custGeom>
                <a:avLst/>
                <a:gdLst>
                  <a:gd name="T0" fmla="*/ 159 w 159"/>
                  <a:gd name="T1" fmla="*/ 85 h 176"/>
                  <a:gd name="T2" fmla="*/ 120 w 159"/>
                  <a:gd name="T3" fmla="*/ 42 h 176"/>
                  <a:gd name="T4" fmla="*/ 80 w 159"/>
                  <a:gd name="T5" fmla="*/ 0 h 176"/>
                  <a:gd name="T6" fmla="*/ 40 w 159"/>
                  <a:gd name="T7" fmla="*/ 42 h 176"/>
                  <a:gd name="T8" fmla="*/ 0 w 159"/>
                  <a:gd name="T9" fmla="*/ 85 h 176"/>
                  <a:gd name="T10" fmla="*/ 39 w 159"/>
                  <a:gd name="T11" fmla="*/ 85 h 176"/>
                  <a:gd name="T12" fmla="*/ 39 w 159"/>
                  <a:gd name="T13" fmla="*/ 176 h 176"/>
                  <a:gd name="T14" fmla="*/ 121 w 159"/>
                  <a:gd name="T15" fmla="*/ 176 h 176"/>
                  <a:gd name="T16" fmla="*/ 121 w 159"/>
                  <a:gd name="T17" fmla="*/ 85 h 176"/>
                  <a:gd name="T18" fmla="*/ 159 w 159"/>
                  <a:gd name="T19" fmla="*/ 8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9" h="176">
                    <a:moveTo>
                      <a:pt x="159" y="85"/>
                    </a:moveTo>
                    <a:lnTo>
                      <a:pt x="120" y="42"/>
                    </a:lnTo>
                    <a:lnTo>
                      <a:pt x="80" y="0"/>
                    </a:lnTo>
                    <a:lnTo>
                      <a:pt x="40" y="42"/>
                    </a:lnTo>
                    <a:lnTo>
                      <a:pt x="0" y="85"/>
                    </a:lnTo>
                    <a:lnTo>
                      <a:pt x="39" y="85"/>
                    </a:lnTo>
                    <a:lnTo>
                      <a:pt x="39" y="176"/>
                    </a:lnTo>
                    <a:lnTo>
                      <a:pt x="121" y="176"/>
                    </a:lnTo>
                    <a:lnTo>
                      <a:pt x="121" y="85"/>
                    </a:lnTo>
                    <a:lnTo>
                      <a:pt x="159" y="85"/>
                    </a:lnTo>
                    <a:close/>
                  </a:path>
                </a:pathLst>
              </a:custGeom>
              <a:grp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grpSp>
        <p:grpSp>
          <p:nvGrpSpPr>
            <p:cNvPr id="79" name="Group 78"/>
            <p:cNvGrpSpPr/>
            <p:nvPr/>
          </p:nvGrpSpPr>
          <p:grpSpPr>
            <a:xfrm>
              <a:off x="9079536" y="3797660"/>
              <a:ext cx="552482" cy="359923"/>
              <a:chOff x="6380163" y="3919538"/>
              <a:chExt cx="1025525" cy="642938"/>
            </a:xfrm>
            <a:solidFill>
              <a:srgbClr val="298ED1"/>
            </a:solidFill>
          </p:grpSpPr>
          <p:sp>
            <p:nvSpPr>
              <p:cNvPr id="80" name="Oval 79"/>
              <p:cNvSpPr>
                <a:spLocks noChangeArrowheads="1"/>
              </p:cNvSpPr>
              <p:nvPr/>
            </p:nvSpPr>
            <p:spPr bwMode="auto">
              <a:xfrm>
                <a:off x="6767513" y="3919538"/>
                <a:ext cx="261938" cy="266700"/>
              </a:xfrm>
              <a:prstGeom prst="ellipse">
                <a:avLst/>
              </a:pr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81" name="Freeform 80"/>
              <p:cNvSpPr>
                <a:spLocks/>
              </p:cNvSpPr>
              <p:nvPr/>
            </p:nvSpPr>
            <p:spPr bwMode="auto">
              <a:xfrm>
                <a:off x="7034213" y="4337051"/>
                <a:ext cx="371475" cy="225425"/>
              </a:xfrm>
              <a:custGeom>
                <a:avLst/>
                <a:gdLst>
                  <a:gd name="T0" fmla="*/ 50 w 99"/>
                  <a:gd name="T1" fmla="*/ 0 h 60"/>
                  <a:gd name="T2" fmla="*/ 0 w 99"/>
                  <a:gd name="T3" fmla="*/ 60 h 60"/>
                  <a:gd name="T4" fmla="*/ 99 w 99"/>
                  <a:gd name="T5" fmla="*/ 60 h 60"/>
                  <a:gd name="T6" fmla="*/ 50 w 99"/>
                  <a:gd name="T7" fmla="*/ 0 h 60"/>
                </a:gdLst>
                <a:ahLst/>
                <a:cxnLst>
                  <a:cxn ang="0">
                    <a:pos x="T0" y="T1"/>
                  </a:cxn>
                  <a:cxn ang="0">
                    <a:pos x="T2" y="T3"/>
                  </a:cxn>
                  <a:cxn ang="0">
                    <a:pos x="T4" y="T5"/>
                  </a:cxn>
                  <a:cxn ang="0">
                    <a:pos x="T6" y="T7"/>
                  </a:cxn>
                </a:cxnLst>
                <a:rect l="0" t="0" r="r" b="b"/>
                <a:pathLst>
                  <a:path w="99" h="60">
                    <a:moveTo>
                      <a:pt x="50" y="0"/>
                    </a:moveTo>
                    <a:cubicBezTo>
                      <a:pt x="19" y="0"/>
                      <a:pt x="0" y="21"/>
                      <a:pt x="0" y="60"/>
                    </a:cubicBezTo>
                    <a:cubicBezTo>
                      <a:pt x="99" y="60"/>
                      <a:pt x="99" y="60"/>
                      <a:pt x="99" y="60"/>
                    </a:cubicBezTo>
                    <a:cubicBezTo>
                      <a:pt x="99" y="21"/>
                      <a:pt x="80" y="0"/>
                      <a:pt x="50" y="0"/>
                    </a:cubicBezTo>
                    <a:close/>
                  </a:path>
                </a:pathLst>
              </a:cu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82" name="Freeform 81"/>
              <p:cNvSpPr>
                <a:spLocks/>
              </p:cNvSpPr>
              <p:nvPr/>
            </p:nvSpPr>
            <p:spPr bwMode="auto">
              <a:xfrm>
                <a:off x="6665913" y="4227513"/>
                <a:ext cx="457200" cy="334963"/>
              </a:xfrm>
              <a:custGeom>
                <a:avLst/>
                <a:gdLst>
                  <a:gd name="T0" fmla="*/ 61 w 122"/>
                  <a:gd name="T1" fmla="*/ 0 h 89"/>
                  <a:gd name="T2" fmla="*/ 0 w 122"/>
                  <a:gd name="T3" fmla="*/ 22 h 89"/>
                  <a:gd name="T4" fmla="*/ 36 w 122"/>
                  <a:gd name="T5" fmla="*/ 89 h 89"/>
                  <a:gd name="T6" fmla="*/ 53 w 122"/>
                  <a:gd name="T7" fmla="*/ 89 h 89"/>
                  <a:gd name="T8" fmla="*/ 74 w 122"/>
                  <a:gd name="T9" fmla="*/ 89 h 89"/>
                  <a:gd name="T10" fmla="*/ 86 w 122"/>
                  <a:gd name="T11" fmla="*/ 89 h 89"/>
                  <a:gd name="T12" fmla="*/ 122 w 122"/>
                  <a:gd name="T13" fmla="*/ 22 h 89"/>
                  <a:gd name="T14" fmla="*/ 61 w 122"/>
                  <a:gd name="T15" fmla="*/ 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89">
                    <a:moveTo>
                      <a:pt x="61" y="0"/>
                    </a:moveTo>
                    <a:cubicBezTo>
                      <a:pt x="41" y="0"/>
                      <a:pt x="13" y="8"/>
                      <a:pt x="0" y="22"/>
                    </a:cubicBezTo>
                    <a:cubicBezTo>
                      <a:pt x="23" y="32"/>
                      <a:pt x="36" y="55"/>
                      <a:pt x="36" y="89"/>
                    </a:cubicBezTo>
                    <a:cubicBezTo>
                      <a:pt x="53" y="89"/>
                      <a:pt x="53" y="89"/>
                      <a:pt x="53" y="89"/>
                    </a:cubicBezTo>
                    <a:cubicBezTo>
                      <a:pt x="74" y="89"/>
                      <a:pt x="74" y="89"/>
                      <a:pt x="74" y="89"/>
                    </a:cubicBezTo>
                    <a:cubicBezTo>
                      <a:pt x="86" y="89"/>
                      <a:pt x="86" y="89"/>
                      <a:pt x="86" y="89"/>
                    </a:cubicBezTo>
                    <a:cubicBezTo>
                      <a:pt x="86" y="55"/>
                      <a:pt x="99" y="32"/>
                      <a:pt x="122" y="22"/>
                    </a:cubicBezTo>
                    <a:cubicBezTo>
                      <a:pt x="110" y="8"/>
                      <a:pt x="80" y="0"/>
                      <a:pt x="61" y="0"/>
                    </a:cubicBezTo>
                    <a:close/>
                  </a:path>
                </a:pathLst>
              </a:cu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83" name="Oval 82"/>
              <p:cNvSpPr>
                <a:spLocks noChangeArrowheads="1"/>
              </p:cNvSpPr>
              <p:nvPr/>
            </p:nvSpPr>
            <p:spPr bwMode="auto">
              <a:xfrm>
                <a:off x="7123113" y="4130676"/>
                <a:ext cx="180975" cy="179388"/>
              </a:xfrm>
              <a:prstGeom prst="ellipse">
                <a:avLst/>
              </a:pr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84" name="Freeform 83"/>
              <p:cNvSpPr>
                <a:spLocks/>
              </p:cNvSpPr>
              <p:nvPr/>
            </p:nvSpPr>
            <p:spPr bwMode="auto">
              <a:xfrm>
                <a:off x="6380163" y="4337051"/>
                <a:ext cx="371475" cy="225425"/>
              </a:xfrm>
              <a:custGeom>
                <a:avLst/>
                <a:gdLst>
                  <a:gd name="T0" fmla="*/ 50 w 99"/>
                  <a:gd name="T1" fmla="*/ 0 h 60"/>
                  <a:gd name="T2" fmla="*/ 0 w 99"/>
                  <a:gd name="T3" fmla="*/ 60 h 60"/>
                  <a:gd name="T4" fmla="*/ 99 w 99"/>
                  <a:gd name="T5" fmla="*/ 60 h 60"/>
                  <a:gd name="T6" fmla="*/ 50 w 99"/>
                  <a:gd name="T7" fmla="*/ 0 h 60"/>
                </a:gdLst>
                <a:ahLst/>
                <a:cxnLst>
                  <a:cxn ang="0">
                    <a:pos x="T0" y="T1"/>
                  </a:cxn>
                  <a:cxn ang="0">
                    <a:pos x="T2" y="T3"/>
                  </a:cxn>
                  <a:cxn ang="0">
                    <a:pos x="T4" y="T5"/>
                  </a:cxn>
                  <a:cxn ang="0">
                    <a:pos x="T6" y="T7"/>
                  </a:cxn>
                </a:cxnLst>
                <a:rect l="0" t="0" r="r" b="b"/>
                <a:pathLst>
                  <a:path w="99" h="60">
                    <a:moveTo>
                      <a:pt x="50" y="0"/>
                    </a:moveTo>
                    <a:cubicBezTo>
                      <a:pt x="19" y="0"/>
                      <a:pt x="0" y="21"/>
                      <a:pt x="0" y="60"/>
                    </a:cubicBezTo>
                    <a:cubicBezTo>
                      <a:pt x="99" y="60"/>
                      <a:pt x="99" y="60"/>
                      <a:pt x="99" y="60"/>
                    </a:cubicBezTo>
                    <a:cubicBezTo>
                      <a:pt x="99" y="21"/>
                      <a:pt x="80" y="0"/>
                      <a:pt x="50" y="0"/>
                    </a:cubicBezTo>
                    <a:close/>
                  </a:path>
                </a:pathLst>
              </a:cu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85" name="Oval 84"/>
              <p:cNvSpPr>
                <a:spLocks noChangeArrowheads="1"/>
              </p:cNvSpPr>
              <p:nvPr/>
            </p:nvSpPr>
            <p:spPr bwMode="auto">
              <a:xfrm>
                <a:off x="6470650" y="4130676"/>
                <a:ext cx="179388" cy="179388"/>
              </a:xfrm>
              <a:prstGeom prst="ellipse">
                <a:avLst/>
              </a:pr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grpSp>
      </p:grpSp>
      <p:sp>
        <p:nvSpPr>
          <p:cNvPr id="50" name="TextBox 49"/>
          <p:cNvSpPr txBox="1">
            <a:spLocks noChangeArrowheads="1"/>
          </p:cNvSpPr>
          <p:nvPr/>
        </p:nvSpPr>
        <p:spPr bwMode="auto">
          <a:xfrm>
            <a:off x="5807962" y="6133272"/>
            <a:ext cx="156674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accent1"/>
              </a:buClr>
              <a:buFont typeface="Arial" pitchFamily="34" charset="0"/>
              <a:buChar char="•"/>
              <a:defRPr sz="2800">
                <a:solidFill>
                  <a:schemeClr val="tx1"/>
                </a:solidFill>
                <a:latin typeface="Arial" pitchFamily="34" charset="0"/>
              </a:defRPr>
            </a:lvl1pPr>
            <a:lvl2pPr marL="742950" indent="-285750">
              <a:spcBef>
                <a:spcPct val="20000"/>
              </a:spcBef>
              <a:buClr>
                <a:schemeClr val="accent1"/>
              </a:buClr>
              <a:buFont typeface="Arial" pitchFamily="34" charset="0"/>
              <a:buChar char="–"/>
              <a:defRPr sz="2400">
                <a:solidFill>
                  <a:schemeClr val="tx1"/>
                </a:solidFill>
                <a:latin typeface="Arial" pitchFamily="34" charset="0"/>
              </a:defRPr>
            </a:lvl2pPr>
            <a:lvl3pPr marL="1143000" indent="-228600">
              <a:spcBef>
                <a:spcPct val="20000"/>
              </a:spcBef>
              <a:buClr>
                <a:schemeClr val="accent1"/>
              </a:buClr>
              <a:buFont typeface="Arial" pitchFamily="34" charset="0"/>
              <a:buChar char="•"/>
              <a:defRPr sz="2000">
                <a:solidFill>
                  <a:schemeClr val="tx1"/>
                </a:solidFill>
                <a:latin typeface="Arial" pitchFamily="34" charset="0"/>
              </a:defRPr>
            </a:lvl3pPr>
            <a:lvl4pPr marL="1600200" indent="-228600">
              <a:spcBef>
                <a:spcPct val="20000"/>
              </a:spcBef>
              <a:buClr>
                <a:schemeClr val="accent1"/>
              </a:buClr>
              <a:buFont typeface="Arial" pitchFamily="34" charset="0"/>
              <a:buChar char="–"/>
              <a:defRPr>
                <a:solidFill>
                  <a:schemeClr val="tx1"/>
                </a:solidFill>
                <a:latin typeface="Arial" pitchFamily="34" charset="0"/>
              </a:defRPr>
            </a:lvl4pPr>
            <a:lvl5pPr marL="2057400" indent="-228600">
              <a:spcBef>
                <a:spcPct val="20000"/>
              </a:spcBef>
              <a:buClr>
                <a:schemeClr val="accent1"/>
              </a:buClr>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9pPr>
          </a:lstStyle>
          <a:p>
            <a:pPr algn="ctr" fontAlgn="auto">
              <a:lnSpc>
                <a:spcPct val="90000"/>
              </a:lnSpc>
              <a:spcBef>
                <a:spcPct val="0"/>
              </a:spcBef>
              <a:spcAft>
                <a:spcPts val="0"/>
              </a:spcAft>
              <a:buClrTx/>
              <a:buFontTx/>
              <a:buNone/>
            </a:pPr>
            <a:r>
              <a:rPr lang="en-US" altLang="en-US" sz="2000" dirty="0">
                <a:solidFill>
                  <a:srgbClr val="004A7D"/>
                </a:solidFill>
                <a:latin typeface="+mj-lt"/>
                <a:ea typeface="+mn-ea"/>
              </a:rPr>
              <a:t>Direct </a:t>
            </a:r>
            <a:r>
              <a:rPr lang="en-US" altLang="en-US" sz="2000" dirty="0" err="1">
                <a:solidFill>
                  <a:srgbClr val="004A7D"/>
                </a:solidFill>
                <a:latin typeface="+mj-lt"/>
                <a:ea typeface="+mn-ea"/>
              </a:rPr>
              <a:t>TMC</a:t>
            </a:r>
            <a:r>
              <a:rPr lang="en-US" altLang="en-US" sz="2000" dirty="0">
                <a:solidFill>
                  <a:srgbClr val="004A7D"/>
                </a:solidFill>
                <a:latin typeface="+mj-lt"/>
                <a:ea typeface="+mn-ea"/>
              </a:rPr>
              <a:t> </a:t>
            </a:r>
            <a:r>
              <a:rPr lang="en-US" altLang="en-US" sz="2000" dirty="0" smtClean="0">
                <a:solidFill>
                  <a:srgbClr val="004A7D"/>
                </a:solidFill>
                <a:latin typeface="+mj-lt"/>
                <a:ea typeface="+mn-ea"/>
              </a:rPr>
              <a:t>feeds</a:t>
            </a:r>
            <a:endParaRPr lang="en-US" altLang="en-US" sz="2000" dirty="0">
              <a:solidFill>
                <a:srgbClr val="004A7D"/>
              </a:solidFill>
              <a:latin typeface="+mj-lt"/>
              <a:ea typeface="+mn-ea"/>
            </a:endParaRPr>
          </a:p>
        </p:txBody>
      </p:sp>
      <p:grpSp>
        <p:nvGrpSpPr>
          <p:cNvPr id="93" name="Group 92"/>
          <p:cNvGrpSpPr/>
          <p:nvPr/>
        </p:nvGrpSpPr>
        <p:grpSpPr>
          <a:xfrm>
            <a:off x="4953844" y="5984431"/>
            <a:ext cx="854119" cy="799951"/>
            <a:chOff x="8788401" y="2157413"/>
            <a:chExt cx="479425" cy="381001"/>
          </a:xfrm>
          <a:solidFill>
            <a:srgbClr val="298ED1"/>
          </a:solidFill>
        </p:grpSpPr>
        <p:sp>
          <p:nvSpPr>
            <p:cNvPr id="94" name="Freeform 145"/>
            <p:cNvSpPr>
              <a:spLocks noEditPoints="1"/>
            </p:cNvSpPr>
            <p:nvPr/>
          </p:nvSpPr>
          <p:spPr bwMode="auto">
            <a:xfrm>
              <a:off x="8918576" y="2187576"/>
              <a:ext cx="349250" cy="350838"/>
            </a:xfrm>
            <a:custGeom>
              <a:avLst/>
              <a:gdLst>
                <a:gd name="T0" fmla="*/ 0 w 289"/>
                <a:gd name="T1" fmla="*/ 113 h 290"/>
                <a:gd name="T2" fmla="*/ 114 w 289"/>
                <a:gd name="T3" fmla="*/ 227 h 290"/>
                <a:gd name="T4" fmla="*/ 59 w 289"/>
                <a:gd name="T5" fmla="*/ 282 h 290"/>
                <a:gd name="T6" fmla="*/ 289 w 289"/>
                <a:gd name="T7" fmla="*/ 290 h 290"/>
                <a:gd name="T8" fmla="*/ 286 w 289"/>
                <a:gd name="T9" fmla="*/ 179 h 290"/>
                <a:gd name="T10" fmla="*/ 282 w 289"/>
                <a:gd name="T11" fmla="*/ 59 h 290"/>
                <a:gd name="T12" fmla="*/ 227 w 289"/>
                <a:gd name="T13" fmla="*/ 115 h 290"/>
                <a:gd name="T14" fmla="*/ 112 w 289"/>
                <a:gd name="T15" fmla="*/ 0 h 290"/>
                <a:gd name="T16" fmla="*/ 0 w 289"/>
                <a:gd name="T17" fmla="*/ 113 h 290"/>
                <a:gd name="T18" fmla="*/ 112 w 289"/>
                <a:gd name="T19" fmla="*/ 20 h 290"/>
                <a:gd name="T20" fmla="*/ 227 w 289"/>
                <a:gd name="T21" fmla="*/ 135 h 290"/>
                <a:gd name="T22" fmla="*/ 269 w 289"/>
                <a:gd name="T23" fmla="*/ 92 h 290"/>
                <a:gd name="T24" fmla="*/ 271 w 289"/>
                <a:gd name="T25" fmla="*/ 179 h 290"/>
                <a:gd name="T26" fmla="*/ 274 w 289"/>
                <a:gd name="T27" fmla="*/ 275 h 290"/>
                <a:gd name="T28" fmla="*/ 92 w 289"/>
                <a:gd name="T29" fmla="*/ 269 h 290"/>
                <a:gd name="T30" fmla="*/ 134 w 289"/>
                <a:gd name="T31" fmla="*/ 227 h 290"/>
                <a:gd name="T32" fmla="*/ 19 w 289"/>
                <a:gd name="T33" fmla="*/ 113 h 290"/>
                <a:gd name="T34" fmla="*/ 112 w 289"/>
                <a:gd name="T35" fmla="*/ 2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9" h="290">
                  <a:moveTo>
                    <a:pt x="0" y="113"/>
                  </a:moveTo>
                  <a:cubicBezTo>
                    <a:pt x="0" y="113"/>
                    <a:pt x="105" y="218"/>
                    <a:pt x="114" y="227"/>
                  </a:cubicBezTo>
                  <a:cubicBezTo>
                    <a:pt x="106" y="235"/>
                    <a:pt x="59" y="282"/>
                    <a:pt x="59" y="282"/>
                  </a:cubicBezTo>
                  <a:cubicBezTo>
                    <a:pt x="289" y="290"/>
                    <a:pt x="289" y="290"/>
                    <a:pt x="289" y="290"/>
                  </a:cubicBezTo>
                  <a:cubicBezTo>
                    <a:pt x="286" y="179"/>
                    <a:pt x="286" y="179"/>
                    <a:pt x="286" y="179"/>
                  </a:cubicBezTo>
                  <a:cubicBezTo>
                    <a:pt x="282" y="59"/>
                    <a:pt x="282" y="59"/>
                    <a:pt x="282" y="59"/>
                  </a:cubicBezTo>
                  <a:cubicBezTo>
                    <a:pt x="282" y="59"/>
                    <a:pt x="235" y="107"/>
                    <a:pt x="227" y="115"/>
                  </a:cubicBezTo>
                  <a:cubicBezTo>
                    <a:pt x="217" y="106"/>
                    <a:pt x="112" y="0"/>
                    <a:pt x="112" y="0"/>
                  </a:cubicBezTo>
                  <a:lnTo>
                    <a:pt x="0" y="113"/>
                  </a:lnTo>
                  <a:close/>
                  <a:moveTo>
                    <a:pt x="112" y="20"/>
                  </a:moveTo>
                  <a:cubicBezTo>
                    <a:pt x="121" y="29"/>
                    <a:pt x="227" y="135"/>
                    <a:pt x="227" y="135"/>
                  </a:cubicBezTo>
                  <a:cubicBezTo>
                    <a:pt x="227" y="135"/>
                    <a:pt x="255" y="106"/>
                    <a:pt x="269" y="92"/>
                  </a:cubicBezTo>
                  <a:cubicBezTo>
                    <a:pt x="269" y="115"/>
                    <a:pt x="271" y="179"/>
                    <a:pt x="271" y="179"/>
                  </a:cubicBezTo>
                  <a:cubicBezTo>
                    <a:pt x="271" y="179"/>
                    <a:pt x="274" y="251"/>
                    <a:pt x="274" y="275"/>
                  </a:cubicBezTo>
                  <a:cubicBezTo>
                    <a:pt x="262" y="275"/>
                    <a:pt x="115" y="270"/>
                    <a:pt x="92" y="269"/>
                  </a:cubicBezTo>
                  <a:cubicBezTo>
                    <a:pt x="105" y="256"/>
                    <a:pt x="134" y="227"/>
                    <a:pt x="134" y="227"/>
                  </a:cubicBezTo>
                  <a:cubicBezTo>
                    <a:pt x="134" y="227"/>
                    <a:pt x="29" y="122"/>
                    <a:pt x="19" y="113"/>
                  </a:cubicBezTo>
                  <a:cubicBezTo>
                    <a:pt x="28" y="104"/>
                    <a:pt x="103" y="29"/>
                    <a:pt x="112"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95" name="Freeform 146"/>
            <p:cNvSpPr>
              <a:spLocks/>
            </p:cNvSpPr>
            <p:nvPr/>
          </p:nvSpPr>
          <p:spPr bwMode="auto">
            <a:xfrm>
              <a:off x="8788401" y="2157413"/>
              <a:ext cx="330200" cy="330200"/>
            </a:xfrm>
            <a:custGeom>
              <a:avLst/>
              <a:gdLst>
                <a:gd name="T0" fmla="*/ 158 w 208"/>
                <a:gd name="T1" fmla="*/ 5 h 208"/>
                <a:gd name="T2" fmla="*/ 79 w 208"/>
                <a:gd name="T3" fmla="*/ 3 h 208"/>
                <a:gd name="T4" fmla="*/ 0 w 208"/>
                <a:gd name="T5" fmla="*/ 0 h 208"/>
                <a:gd name="T6" fmla="*/ 3 w 208"/>
                <a:gd name="T7" fmla="*/ 79 h 208"/>
                <a:gd name="T8" fmla="*/ 5 w 208"/>
                <a:gd name="T9" fmla="*/ 157 h 208"/>
                <a:gd name="T10" fmla="*/ 42 w 208"/>
                <a:gd name="T11" fmla="*/ 120 h 208"/>
                <a:gd name="T12" fmla="*/ 129 w 208"/>
                <a:gd name="T13" fmla="*/ 208 h 208"/>
                <a:gd name="T14" fmla="*/ 208 w 208"/>
                <a:gd name="T15" fmla="*/ 129 h 208"/>
                <a:gd name="T16" fmla="*/ 120 w 208"/>
                <a:gd name="T17" fmla="*/ 42 h 208"/>
                <a:gd name="T18" fmla="*/ 158 w 208"/>
                <a:gd name="T19" fmla="*/ 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08">
                  <a:moveTo>
                    <a:pt x="158" y="5"/>
                  </a:moveTo>
                  <a:lnTo>
                    <a:pt x="79" y="3"/>
                  </a:lnTo>
                  <a:lnTo>
                    <a:pt x="0" y="0"/>
                  </a:lnTo>
                  <a:lnTo>
                    <a:pt x="3" y="79"/>
                  </a:lnTo>
                  <a:lnTo>
                    <a:pt x="5" y="157"/>
                  </a:lnTo>
                  <a:lnTo>
                    <a:pt x="42" y="120"/>
                  </a:lnTo>
                  <a:lnTo>
                    <a:pt x="129" y="208"/>
                  </a:lnTo>
                  <a:lnTo>
                    <a:pt x="208" y="129"/>
                  </a:lnTo>
                  <a:lnTo>
                    <a:pt x="120" y="42"/>
                  </a:lnTo>
                  <a:lnTo>
                    <a:pt x="158" y="5"/>
                  </a:lnTo>
                  <a:close/>
                </a:path>
              </a:pathLst>
            </a:custGeom>
            <a:grpFill/>
            <a:ln w="158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grpSp>
      <p:grpSp>
        <p:nvGrpSpPr>
          <p:cNvPr id="4" name="Group 3"/>
          <p:cNvGrpSpPr/>
          <p:nvPr/>
        </p:nvGrpSpPr>
        <p:grpSpPr>
          <a:xfrm>
            <a:off x="882647" y="2119438"/>
            <a:ext cx="2292208" cy="1113183"/>
            <a:chOff x="1165894" y="2008464"/>
            <a:chExt cx="3055482" cy="1224158"/>
          </a:xfrm>
        </p:grpSpPr>
        <p:sp>
          <p:nvSpPr>
            <p:cNvPr id="52" name="TextBox 51"/>
            <p:cNvSpPr txBox="1">
              <a:spLocks noChangeArrowheads="1"/>
            </p:cNvSpPr>
            <p:nvPr/>
          </p:nvSpPr>
          <p:spPr bwMode="auto">
            <a:xfrm>
              <a:off x="1165894" y="2318608"/>
              <a:ext cx="220098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accent1"/>
                </a:buClr>
                <a:buFont typeface="Arial" pitchFamily="34" charset="0"/>
                <a:buChar char="•"/>
                <a:defRPr sz="2800">
                  <a:solidFill>
                    <a:schemeClr val="tx1"/>
                  </a:solidFill>
                  <a:latin typeface="Arial" pitchFamily="34" charset="0"/>
                </a:defRPr>
              </a:lvl1pPr>
              <a:lvl2pPr marL="742950" indent="-285750">
                <a:spcBef>
                  <a:spcPct val="20000"/>
                </a:spcBef>
                <a:buClr>
                  <a:schemeClr val="accent1"/>
                </a:buClr>
                <a:buFont typeface="Arial" pitchFamily="34" charset="0"/>
                <a:buChar char="–"/>
                <a:defRPr sz="2400">
                  <a:solidFill>
                    <a:schemeClr val="tx1"/>
                  </a:solidFill>
                  <a:latin typeface="Arial" pitchFamily="34" charset="0"/>
                </a:defRPr>
              </a:lvl2pPr>
              <a:lvl3pPr marL="1143000" indent="-228600">
                <a:spcBef>
                  <a:spcPct val="20000"/>
                </a:spcBef>
                <a:buClr>
                  <a:schemeClr val="accent1"/>
                </a:buClr>
                <a:buFont typeface="Arial" pitchFamily="34" charset="0"/>
                <a:buChar char="•"/>
                <a:defRPr sz="2000">
                  <a:solidFill>
                    <a:schemeClr val="tx1"/>
                  </a:solidFill>
                  <a:latin typeface="Arial" pitchFamily="34" charset="0"/>
                </a:defRPr>
              </a:lvl3pPr>
              <a:lvl4pPr marL="1600200" indent="-228600">
                <a:spcBef>
                  <a:spcPct val="20000"/>
                </a:spcBef>
                <a:buClr>
                  <a:schemeClr val="accent1"/>
                </a:buClr>
                <a:buFont typeface="Arial" pitchFamily="34" charset="0"/>
                <a:buChar char="–"/>
                <a:defRPr>
                  <a:solidFill>
                    <a:schemeClr val="tx1"/>
                  </a:solidFill>
                  <a:latin typeface="Arial" pitchFamily="34" charset="0"/>
                </a:defRPr>
              </a:lvl4pPr>
              <a:lvl5pPr marL="2057400" indent="-228600">
                <a:spcBef>
                  <a:spcPct val="20000"/>
                </a:spcBef>
                <a:buClr>
                  <a:schemeClr val="accent1"/>
                </a:buClr>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9pPr>
            </a:lstStyle>
            <a:p>
              <a:pPr algn="ctr" fontAlgn="auto">
                <a:lnSpc>
                  <a:spcPct val="90000"/>
                </a:lnSpc>
                <a:spcBef>
                  <a:spcPct val="0"/>
                </a:spcBef>
                <a:spcAft>
                  <a:spcPts val="0"/>
                </a:spcAft>
                <a:buClrTx/>
                <a:buFontTx/>
                <a:buNone/>
              </a:pPr>
              <a:r>
                <a:rPr lang="en-US" altLang="en-US" sz="2000" dirty="0" smtClean="0">
                  <a:solidFill>
                    <a:srgbClr val="004A7D"/>
                  </a:solidFill>
                  <a:latin typeface="+mj-lt"/>
                  <a:ea typeface="+mn-ea"/>
                </a:rPr>
                <a:t>Pre Trip Registrations</a:t>
              </a:r>
              <a:endParaRPr lang="en-US" altLang="en-US" sz="2000" dirty="0">
                <a:solidFill>
                  <a:srgbClr val="004A7D"/>
                </a:solidFill>
                <a:latin typeface="+mj-lt"/>
                <a:ea typeface="+mn-ea"/>
              </a:endParaRPr>
            </a:p>
          </p:txBody>
        </p:sp>
        <p:grpSp>
          <p:nvGrpSpPr>
            <p:cNvPr id="15" name="Group 14"/>
            <p:cNvGrpSpPr/>
            <p:nvPr/>
          </p:nvGrpSpPr>
          <p:grpSpPr>
            <a:xfrm>
              <a:off x="3366879" y="2008464"/>
              <a:ext cx="854497" cy="1224158"/>
              <a:chOff x="3347831" y="1788809"/>
              <a:chExt cx="854497" cy="1224158"/>
            </a:xfrm>
          </p:grpSpPr>
          <p:sp>
            <p:nvSpPr>
              <p:cNvPr id="97" name="Freeform 96"/>
              <p:cNvSpPr>
                <a:spLocks noEditPoints="1"/>
              </p:cNvSpPr>
              <p:nvPr/>
            </p:nvSpPr>
            <p:spPr bwMode="auto">
              <a:xfrm>
                <a:off x="3549348" y="2220998"/>
                <a:ext cx="472890" cy="359781"/>
              </a:xfrm>
              <a:custGeom>
                <a:avLst/>
                <a:gdLst>
                  <a:gd name="T0" fmla="*/ 38 w 212"/>
                  <a:gd name="T1" fmla="*/ 31 h 178"/>
                  <a:gd name="T2" fmla="*/ 38 w 212"/>
                  <a:gd name="T3" fmla="*/ 178 h 178"/>
                  <a:gd name="T4" fmla="*/ 0 w 212"/>
                  <a:gd name="T5" fmla="*/ 153 h 178"/>
                  <a:gd name="T6" fmla="*/ 0 w 212"/>
                  <a:gd name="T7" fmla="*/ 56 h 178"/>
                  <a:gd name="T8" fmla="*/ 38 w 212"/>
                  <a:gd name="T9" fmla="*/ 31 h 178"/>
                  <a:gd name="T10" fmla="*/ 48 w 212"/>
                  <a:gd name="T11" fmla="*/ 178 h 178"/>
                  <a:gd name="T12" fmla="*/ 48 w 212"/>
                  <a:gd name="T13" fmla="*/ 31 h 178"/>
                  <a:gd name="T14" fmla="*/ 76 w 212"/>
                  <a:gd name="T15" fmla="*/ 31 h 178"/>
                  <a:gd name="T16" fmla="*/ 76 w 212"/>
                  <a:gd name="T17" fmla="*/ 17 h 178"/>
                  <a:gd name="T18" fmla="*/ 96 w 212"/>
                  <a:gd name="T19" fmla="*/ 0 h 178"/>
                  <a:gd name="T20" fmla="*/ 119 w 212"/>
                  <a:gd name="T21" fmla="*/ 0 h 178"/>
                  <a:gd name="T22" fmla="*/ 136 w 212"/>
                  <a:gd name="T23" fmla="*/ 16 h 178"/>
                  <a:gd name="T24" fmla="*/ 136 w 212"/>
                  <a:gd name="T25" fmla="*/ 31 h 178"/>
                  <a:gd name="T26" fmla="*/ 165 w 212"/>
                  <a:gd name="T27" fmla="*/ 31 h 178"/>
                  <a:gd name="T28" fmla="*/ 165 w 212"/>
                  <a:gd name="T29" fmla="*/ 178 h 178"/>
                  <a:gd name="T30" fmla="*/ 48 w 212"/>
                  <a:gd name="T31" fmla="*/ 178 h 178"/>
                  <a:gd name="T32" fmla="*/ 88 w 212"/>
                  <a:gd name="T33" fmla="*/ 31 h 178"/>
                  <a:gd name="T34" fmla="*/ 124 w 212"/>
                  <a:gd name="T35" fmla="*/ 31 h 178"/>
                  <a:gd name="T36" fmla="*/ 124 w 212"/>
                  <a:gd name="T37" fmla="*/ 12 h 178"/>
                  <a:gd name="T38" fmla="*/ 88 w 212"/>
                  <a:gd name="T39" fmla="*/ 12 h 178"/>
                  <a:gd name="T40" fmla="*/ 88 w 212"/>
                  <a:gd name="T41" fmla="*/ 31 h 178"/>
                  <a:gd name="T42" fmla="*/ 175 w 212"/>
                  <a:gd name="T43" fmla="*/ 31 h 178"/>
                  <a:gd name="T44" fmla="*/ 212 w 212"/>
                  <a:gd name="T45" fmla="*/ 57 h 178"/>
                  <a:gd name="T46" fmla="*/ 212 w 212"/>
                  <a:gd name="T47" fmla="*/ 153 h 178"/>
                  <a:gd name="T48" fmla="*/ 175 w 212"/>
                  <a:gd name="T49" fmla="*/ 178 h 178"/>
                  <a:gd name="T50" fmla="*/ 175 w 212"/>
                  <a:gd name="T51" fmla="*/ 3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2" h="178">
                    <a:moveTo>
                      <a:pt x="38" y="31"/>
                    </a:moveTo>
                    <a:cubicBezTo>
                      <a:pt x="38" y="178"/>
                      <a:pt x="38" y="178"/>
                      <a:pt x="38" y="178"/>
                    </a:cubicBezTo>
                    <a:cubicBezTo>
                      <a:pt x="11" y="178"/>
                      <a:pt x="0" y="175"/>
                      <a:pt x="0" y="153"/>
                    </a:cubicBezTo>
                    <a:cubicBezTo>
                      <a:pt x="0" y="56"/>
                      <a:pt x="0" y="56"/>
                      <a:pt x="0" y="56"/>
                    </a:cubicBezTo>
                    <a:cubicBezTo>
                      <a:pt x="0" y="31"/>
                      <a:pt x="10" y="31"/>
                      <a:pt x="38" y="31"/>
                    </a:cubicBezTo>
                    <a:close/>
                    <a:moveTo>
                      <a:pt x="48" y="178"/>
                    </a:moveTo>
                    <a:cubicBezTo>
                      <a:pt x="48" y="31"/>
                      <a:pt x="48" y="31"/>
                      <a:pt x="48" y="31"/>
                    </a:cubicBezTo>
                    <a:cubicBezTo>
                      <a:pt x="76" y="31"/>
                      <a:pt x="76" y="31"/>
                      <a:pt x="76" y="31"/>
                    </a:cubicBezTo>
                    <a:cubicBezTo>
                      <a:pt x="76" y="17"/>
                      <a:pt x="76" y="17"/>
                      <a:pt x="76" y="17"/>
                    </a:cubicBezTo>
                    <a:cubicBezTo>
                      <a:pt x="76" y="1"/>
                      <a:pt x="81" y="0"/>
                      <a:pt x="96" y="0"/>
                    </a:cubicBezTo>
                    <a:cubicBezTo>
                      <a:pt x="119" y="0"/>
                      <a:pt x="119" y="0"/>
                      <a:pt x="119" y="0"/>
                    </a:cubicBezTo>
                    <a:cubicBezTo>
                      <a:pt x="133" y="0"/>
                      <a:pt x="136" y="4"/>
                      <a:pt x="136" y="16"/>
                    </a:cubicBezTo>
                    <a:cubicBezTo>
                      <a:pt x="136" y="31"/>
                      <a:pt x="136" y="31"/>
                      <a:pt x="136" y="31"/>
                    </a:cubicBezTo>
                    <a:cubicBezTo>
                      <a:pt x="165" y="31"/>
                      <a:pt x="165" y="31"/>
                      <a:pt x="165" y="31"/>
                    </a:cubicBezTo>
                    <a:cubicBezTo>
                      <a:pt x="165" y="178"/>
                      <a:pt x="165" y="178"/>
                      <a:pt x="165" y="178"/>
                    </a:cubicBezTo>
                    <a:lnTo>
                      <a:pt x="48" y="178"/>
                    </a:lnTo>
                    <a:close/>
                    <a:moveTo>
                      <a:pt x="88" y="31"/>
                    </a:moveTo>
                    <a:cubicBezTo>
                      <a:pt x="124" y="31"/>
                      <a:pt x="124" y="31"/>
                      <a:pt x="124" y="31"/>
                    </a:cubicBezTo>
                    <a:cubicBezTo>
                      <a:pt x="124" y="12"/>
                      <a:pt x="124" y="12"/>
                      <a:pt x="124" y="12"/>
                    </a:cubicBezTo>
                    <a:cubicBezTo>
                      <a:pt x="88" y="12"/>
                      <a:pt x="88" y="12"/>
                      <a:pt x="88" y="12"/>
                    </a:cubicBezTo>
                    <a:lnTo>
                      <a:pt x="88" y="31"/>
                    </a:lnTo>
                    <a:close/>
                    <a:moveTo>
                      <a:pt x="175" y="31"/>
                    </a:moveTo>
                    <a:cubicBezTo>
                      <a:pt x="204" y="31"/>
                      <a:pt x="212" y="37"/>
                      <a:pt x="212" y="57"/>
                    </a:cubicBezTo>
                    <a:cubicBezTo>
                      <a:pt x="212" y="153"/>
                      <a:pt x="212" y="153"/>
                      <a:pt x="212" y="153"/>
                    </a:cubicBezTo>
                    <a:cubicBezTo>
                      <a:pt x="212" y="174"/>
                      <a:pt x="203" y="178"/>
                      <a:pt x="175" y="178"/>
                    </a:cubicBezTo>
                    <a:lnTo>
                      <a:pt x="175" y="31"/>
                    </a:lnTo>
                    <a:close/>
                  </a:path>
                </a:pathLst>
              </a:custGeom>
              <a:solidFill>
                <a:srgbClr val="298ED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grpSp>
            <p:nvGrpSpPr>
              <p:cNvPr id="110" name="Group 109"/>
              <p:cNvGrpSpPr/>
              <p:nvPr/>
            </p:nvGrpSpPr>
            <p:grpSpPr>
              <a:xfrm>
                <a:off x="3347831" y="1788809"/>
                <a:ext cx="854497" cy="1224158"/>
                <a:chOff x="8266113" y="3713163"/>
                <a:chExt cx="668338" cy="849313"/>
              </a:xfrm>
              <a:solidFill>
                <a:srgbClr val="268CD1"/>
              </a:solidFill>
            </p:grpSpPr>
            <p:sp>
              <p:nvSpPr>
                <p:cNvPr id="111" name="Freeform 110"/>
                <p:cNvSpPr>
                  <a:spLocks noEditPoints="1"/>
                </p:cNvSpPr>
                <p:nvPr/>
              </p:nvSpPr>
              <p:spPr bwMode="auto">
                <a:xfrm>
                  <a:off x="8266113" y="3795713"/>
                  <a:ext cx="668338" cy="766763"/>
                </a:xfrm>
                <a:custGeom>
                  <a:avLst/>
                  <a:gdLst>
                    <a:gd name="T0" fmla="*/ 158 w 178"/>
                    <a:gd name="T1" fmla="*/ 0 h 204"/>
                    <a:gd name="T2" fmla="*/ 137 w 178"/>
                    <a:gd name="T3" fmla="*/ 0 h 204"/>
                    <a:gd name="T4" fmla="*/ 137 w 178"/>
                    <a:gd name="T5" fmla="*/ 6 h 204"/>
                    <a:gd name="T6" fmla="*/ 137 w 178"/>
                    <a:gd name="T7" fmla="*/ 10 h 204"/>
                    <a:gd name="T8" fmla="*/ 148 w 178"/>
                    <a:gd name="T9" fmla="*/ 10 h 204"/>
                    <a:gd name="T10" fmla="*/ 163 w 178"/>
                    <a:gd name="T11" fmla="*/ 25 h 204"/>
                    <a:gd name="T12" fmla="*/ 163 w 178"/>
                    <a:gd name="T13" fmla="*/ 170 h 204"/>
                    <a:gd name="T14" fmla="*/ 148 w 178"/>
                    <a:gd name="T15" fmla="*/ 185 h 204"/>
                    <a:gd name="T16" fmla="*/ 79 w 178"/>
                    <a:gd name="T17" fmla="*/ 185 h 204"/>
                    <a:gd name="T18" fmla="*/ 64 w 178"/>
                    <a:gd name="T19" fmla="*/ 171 h 204"/>
                    <a:gd name="T20" fmla="*/ 63 w 178"/>
                    <a:gd name="T21" fmla="*/ 144 h 204"/>
                    <a:gd name="T22" fmla="*/ 55 w 178"/>
                    <a:gd name="T23" fmla="*/ 136 h 204"/>
                    <a:gd name="T24" fmla="*/ 31 w 178"/>
                    <a:gd name="T25" fmla="*/ 137 h 204"/>
                    <a:gd name="T26" fmla="*/ 16 w 178"/>
                    <a:gd name="T27" fmla="*/ 122 h 204"/>
                    <a:gd name="T28" fmla="*/ 16 w 178"/>
                    <a:gd name="T29" fmla="*/ 25 h 204"/>
                    <a:gd name="T30" fmla="*/ 31 w 178"/>
                    <a:gd name="T31" fmla="*/ 10 h 204"/>
                    <a:gd name="T32" fmla="*/ 38 w 178"/>
                    <a:gd name="T33" fmla="*/ 10 h 204"/>
                    <a:gd name="T34" fmla="*/ 38 w 178"/>
                    <a:gd name="T35" fmla="*/ 0 h 204"/>
                    <a:gd name="T36" fmla="*/ 20 w 178"/>
                    <a:gd name="T37" fmla="*/ 0 h 204"/>
                    <a:gd name="T38" fmla="*/ 0 w 178"/>
                    <a:gd name="T39" fmla="*/ 20 h 204"/>
                    <a:gd name="T40" fmla="*/ 0 w 178"/>
                    <a:gd name="T41" fmla="*/ 185 h 204"/>
                    <a:gd name="T42" fmla="*/ 20 w 178"/>
                    <a:gd name="T43" fmla="*/ 204 h 204"/>
                    <a:gd name="T44" fmla="*/ 158 w 178"/>
                    <a:gd name="T45" fmla="*/ 204 h 204"/>
                    <a:gd name="T46" fmla="*/ 178 w 178"/>
                    <a:gd name="T47" fmla="*/ 185 h 204"/>
                    <a:gd name="T48" fmla="*/ 178 w 178"/>
                    <a:gd name="T49" fmla="*/ 20 h 204"/>
                    <a:gd name="T50" fmla="*/ 158 w 178"/>
                    <a:gd name="T51" fmla="*/ 0 h 204"/>
                    <a:gd name="T52" fmla="*/ 50 w 178"/>
                    <a:gd name="T53" fmla="*/ 172 h 204"/>
                    <a:gd name="T54" fmla="*/ 31 w 178"/>
                    <a:gd name="T55" fmla="*/ 150 h 204"/>
                    <a:gd name="T56" fmla="*/ 19 w 178"/>
                    <a:gd name="T57" fmla="*/ 135 h 204"/>
                    <a:gd name="T58" fmla="*/ 40 w 178"/>
                    <a:gd name="T59" fmla="*/ 142 h 204"/>
                    <a:gd name="T60" fmla="*/ 46 w 178"/>
                    <a:gd name="T61" fmla="*/ 142 h 204"/>
                    <a:gd name="T62" fmla="*/ 58 w 178"/>
                    <a:gd name="T63" fmla="*/ 153 h 204"/>
                    <a:gd name="T64" fmla="*/ 58 w 178"/>
                    <a:gd name="T65" fmla="*/ 162 h 204"/>
                    <a:gd name="T66" fmla="*/ 65 w 178"/>
                    <a:gd name="T67" fmla="*/ 181 h 204"/>
                    <a:gd name="T68" fmla="*/ 50 w 178"/>
                    <a:gd name="T69" fmla="*/ 17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8" h="204">
                      <a:moveTo>
                        <a:pt x="158" y="0"/>
                      </a:moveTo>
                      <a:cubicBezTo>
                        <a:pt x="137" y="0"/>
                        <a:pt x="137" y="0"/>
                        <a:pt x="137" y="0"/>
                      </a:cubicBezTo>
                      <a:cubicBezTo>
                        <a:pt x="137" y="6"/>
                        <a:pt x="137" y="6"/>
                        <a:pt x="137" y="6"/>
                      </a:cubicBezTo>
                      <a:cubicBezTo>
                        <a:pt x="137" y="10"/>
                        <a:pt x="137" y="10"/>
                        <a:pt x="137" y="10"/>
                      </a:cubicBezTo>
                      <a:cubicBezTo>
                        <a:pt x="148" y="10"/>
                        <a:pt x="148" y="10"/>
                        <a:pt x="148" y="10"/>
                      </a:cubicBezTo>
                      <a:cubicBezTo>
                        <a:pt x="156" y="10"/>
                        <a:pt x="163" y="17"/>
                        <a:pt x="163" y="25"/>
                      </a:cubicBezTo>
                      <a:cubicBezTo>
                        <a:pt x="163" y="170"/>
                        <a:pt x="163" y="170"/>
                        <a:pt x="163" y="170"/>
                      </a:cubicBezTo>
                      <a:cubicBezTo>
                        <a:pt x="163" y="179"/>
                        <a:pt x="156" y="185"/>
                        <a:pt x="148" y="185"/>
                      </a:cubicBezTo>
                      <a:cubicBezTo>
                        <a:pt x="79" y="185"/>
                        <a:pt x="79" y="185"/>
                        <a:pt x="79" y="185"/>
                      </a:cubicBezTo>
                      <a:cubicBezTo>
                        <a:pt x="71" y="185"/>
                        <a:pt x="64" y="179"/>
                        <a:pt x="64" y="171"/>
                      </a:cubicBezTo>
                      <a:cubicBezTo>
                        <a:pt x="63" y="144"/>
                        <a:pt x="63" y="144"/>
                        <a:pt x="63" y="144"/>
                      </a:cubicBezTo>
                      <a:cubicBezTo>
                        <a:pt x="63" y="140"/>
                        <a:pt x="60" y="136"/>
                        <a:pt x="55" y="136"/>
                      </a:cubicBezTo>
                      <a:cubicBezTo>
                        <a:pt x="31" y="137"/>
                        <a:pt x="31" y="137"/>
                        <a:pt x="31" y="137"/>
                      </a:cubicBezTo>
                      <a:cubicBezTo>
                        <a:pt x="22" y="137"/>
                        <a:pt x="16" y="130"/>
                        <a:pt x="16" y="122"/>
                      </a:cubicBezTo>
                      <a:cubicBezTo>
                        <a:pt x="16" y="25"/>
                        <a:pt x="16" y="25"/>
                        <a:pt x="16" y="25"/>
                      </a:cubicBezTo>
                      <a:cubicBezTo>
                        <a:pt x="16" y="17"/>
                        <a:pt x="23" y="10"/>
                        <a:pt x="31" y="10"/>
                      </a:cubicBezTo>
                      <a:cubicBezTo>
                        <a:pt x="38" y="10"/>
                        <a:pt x="38" y="10"/>
                        <a:pt x="38" y="10"/>
                      </a:cubicBezTo>
                      <a:cubicBezTo>
                        <a:pt x="38" y="0"/>
                        <a:pt x="38" y="0"/>
                        <a:pt x="38" y="0"/>
                      </a:cubicBezTo>
                      <a:cubicBezTo>
                        <a:pt x="20" y="0"/>
                        <a:pt x="20" y="0"/>
                        <a:pt x="20" y="0"/>
                      </a:cubicBezTo>
                      <a:cubicBezTo>
                        <a:pt x="9" y="0"/>
                        <a:pt x="0" y="9"/>
                        <a:pt x="0" y="20"/>
                      </a:cubicBezTo>
                      <a:cubicBezTo>
                        <a:pt x="0" y="185"/>
                        <a:pt x="0" y="185"/>
                        <a:pt x="0" y="185"/>
                      </a:cubicBezTo>
                      <a:cubicBezTo>
                        <a:pt x="0" y="195"/>
                        <a:pt x="9" y="204"/>
                        <a:pt x="20" y="204"/>
                      </a:cubicBezTo>
                      <a:cubicBezTo>
                        <a:pt x="158" y="204"/>
                        <a:pt x="158" y="204"/>
                        <a:pt x="158" y="204"/>
                      </a:cubicBezTo>
                      <a:cubicBezTo>
                        <a:pt x="169" y="204"/>
                        <a:pt x="178" y="195"/>
                        <a:pt x="178" y="185"/>
                      </a:cubicBezTo>
                      <a:cubicBezTo>
                        <a:pt x="178" y="20"/>
                        <a:pt x="178" y="20"/>
                        <a:pt x="178" y="20"/>
                      </a:cubicBezTo>
                      <a:cubicBezTo>
                        <a:pt x="178" y="9"/>
                        <a:pt x="169" y="0"/>
                        <a:pt x="158" y="0"/>
                      </a:cubicBezTo>
                      <a:close/>
                      <a:moveTo>
                        <a:pt x="50" y="172"/>
                      </a:moveTo>
                      <a:cubicBezTo>
                        <a:pt x="31" y="150"/>
                        <a:pt x="31" y="150"/>
                        <a:pt x="31" y="150"/>
                      </a:cubicBezTo>
                      <a:cubicBezTo>
                        <a:pt x="26" y="146"/>
                        <a:pt x="18" y="135"/>
                        <a:pt x="19" y="135"/>
                      </a:cubicBezTo>
                      <a:cubicBezTo>
                        <a:pt x="20" y="135"/>
                        <a:pt x="27" y="142"/>
                        <a:pt x="40" y="142"/>
                      </a:cubicBezTo>
                      <a:cubicBezTo>
                        <a:pt x="46" y="142"/>
                        <a:pt x="46" y="142"/>
                        <a:pt x="46" y="142"/>
                      </a:cubicBezTo>
                      <a:cubicBezTo>
                        <a:pt x="53" y="141"/>
                        <a:pt x="58" y="147"/>
                        <a:pt x="58" y="153"/>
                      </a:cubicBezTo>
                      <a:cubicBezTo>
                        <a:pt x="58" y="162"/>
                        <a:pt x="58" y="162"/>
                        <a:pt x="58" y="162"/>
                      </a:cubicBezTo>
                      <a:cubicBezTo>
                        <a:pt x="58" y="174"/>
                        <a:pt x="65" y="179"/>
                        <a:pt x="65" y="181"/>
                      </a:cubicBezTo>
                      <a:cubicBezTo>
                        <a:pt x="65" y="183"/>
                        <a:pt x="54" y="177"/>
                        <a:pt x="50" y="172"/>
                      </a:cubicBezTo>
                      <a:close/>
                    </a:path>
                  </a:pathLst>
                </a:cu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15" name="Freeform 114"/>
                <p:cNvSpPr>
                  <a:spLocks noEditPoints="1"/>
                </p:cNvSpPr>
                <p:nvPr/>
              </p:nvSpPr>
              <p:spPr bwMode="auto">
                <a:xfrm>
                  <a:off x="8431213" y="3713163"/>
                  <a:ext cx="327025" cy="153988"/>
                </a:xfrm>
                <a:custGeom>
                  <a:avLst/>
                  <a:gdLst>
                    <a:gd name="T0" fmla="*/ 77 w 87"/>
                    <a:gd name="T1" fmla="*/ 11 h 41"/>
                    <a:gd name="T2" fmla="*/ 61 w 87"/>
                    <a:gd name="T3" fmla="*/ 11 h 41"/>
                    <a:gd name="T4" fmla="*/ 44 w 87"/>
                    <a:gd name="T5" fmla="*/ 0 h 41"/>
                    <a:gd name="T6" fmla="*/ 26 w 87"/>
                    <a:gd name="T7" fmla="*/ 11 h 41"/>
                    <a:gd name="T8" fmla="*/ 10 w 87"/>
                    <a:gd name="T9" fmla="*/ 11 h 41"/>
                    <a:gd name="T10" fmla="*/ 0 w 87"/>
                    <a:gd name="T11" fmla="*/ 21 h 41"/>
                    <a:gd name="T12" fmla="*/ 0 w 87"/>
                    <a:gd name="T13" fmla="*/ 25 h 41"/>
                    <a:gd name="T14" fmla="*/ 0 w 87"/>
                    <a:gd name="T15" fmla="*/ 41 h 41"/>
                    <a:gd name="T16" fmla="*/ 87 w 87"/>
                    <a:gd name="T17" fmla="*/ 41 h 41"/>
                    <a:gd name="T18" fmla="*/ 87 w 87"/>
                    <a:gd name="T19" fmla="*/ 25 h 41"/>
                    <a:gd name="T20" fmla="*/ 87 w 87"/>
                    <a:gd name="T21" fmla="*/ 21 h 41"/>
                    <a:gd name="T22" fmla="*/ 77 w 87"/>
                    <a:gd name="T23" fmla="*/ 11 h 41"/>
                    <a:gd name="T24" fmla="*/ 43 w 87"/>
                    <a:gd name="T25" fmla="*/ 20 h 41"/>
                    <a:gd name="T26" fmla="*/ 36 w 87"/>
                    <a:gd name="T27" fmla="*/ 13 h 41"/>
                    <a:gd name="T28" fmla="*/ 43 w 87"/>
                    <a:gd name="T29" fmla="*/ 6 h 41"/>
                    <a:gd name="T30" fmla="*/ 51 w 87"/>
                    <a:gd name="T31" fmla="*/ 13 h 41"/>
                    <a:gd name="T32" fmla="*/ 43 w 87"/>
                    <a:gd name="T33"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 h="41">
                      <a:moveTo>
                        <a:pt x="77" y="11"/>
                      </a:moveTo>
                      <a:cubicBezTo>
                        <a:pt x="61" y="11"/>
                        <a:pt x="61" y="11"/>
                        <a:pt x="61" y="11"/>
                      </a:cubicBezTo>
                      <a:cubicBezTo>
                        <a:pt x="60" y="5"/>
                        <a:pt x="50" y="0"/>
                        <a:pt x="44" y="0"/>
                      </a:cubicBezTo>
                      <a:cubicBezTo>
                        <a:pt x="37" y="0"/>
                        <a:pt x="27" y="5"/>
                        <a:pt x="26" y="11"/>
                      </a:cubicBezTo>
                      <a:cubicBezTo>
                        <a:pt x="10" y="11"/>
                        <a:pt x="10" y="11"/>
                        <a:pt x="10" y="11"/>
                      </a:cubicBezTo>
                      <a:cubicBezTo>
                        <a:pt x="5" y="11"/>
                        <a:pt x="0" y="16"/>
                        <a:pt x="0" y="21"/>
                      </a:cubicBezTo>
                      <a:cubicBezTo>
                        <a:pt x="0" y="25"/>
                        <a:pt x="0" y="25"/>
                        <a:pt x="0" y="25"/>
                      </a:cubicBezTo>
                      <a:cubicBezTo>
                        <a:pt x="0" y="41"/>
                        <a:pt x="0" y="41"/>
                        <a:pt x="0" y="41"/>
                      </a:cubicBezTo>
                      <a:cubicBezTo>
                        <a:pt x="87" y="41"/>
                        <a:pt x="87" y="41"/>
                        <a:pt x="87" y="41"/>
                      </a:cubicBezTo>
                      <a:cubicBezTo>
                        <a:pt x="87" y="25"/>
                        <a:pt x="87" y="25"/>
                        <a:pt x="87" y="25"/>
                      </a:cubicBezTo>
                      <a:cubicBezTo>
                        <a:pt x="87" y="21"/>
                        <a:pt x="87" y="21"/>
                        <a:pt x="87" y="21"/>
                      </a:cubicBezTo>
                      <a:cubicBezTo>
                        <a:pt x="87" y="16"/>
                        <a:pt x="83" y="11"/>
                        <a:pt x="77" y="11"/>
                      </a:cubicBezTo>
                      <a:close/>
                      <a:moveTo>
                        <a:pt x="43" y="20"/>
                      </a:moveTo>
                      <a:cubicBezTo>
                        <a:pt x="40" y="20"/>
                        <a:pt x="36" y="17"/>
                        <a:pt x="36" y="13"/>
                      </a:cubicBezTo>
                      <a:cubicBezTo>
                        <a:pt x="36" y="9"/>
                        <a:pt x="40" y="6"/>
                        <a:pt x="43" y="6"/>
                      </a:cubicBezTo>
                      <a:cubicBezTo>
                        <a:pt x="47" y="6"/>
                        <a:pt x="51" y="9"/>
                        <a:pt x="51" y="13"/>
                      </a:cubicBezTo>
                      <a:cubicBezTo>
                        <a:pt x="51" y="17"/>
                        <a:pt x="47" y="20"/>
                        <a:pt x="43" y="20"/>
                      </a:cubicBezTo>
                      <a:close/>
                    </a:path>
                  </a:pathLst>
                </a:cu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grpSp>
          <p:sp>
            <p:nvSpPr>
              <p:cNvPr id="117" name="Freeform 58"/>
              <p:cNvSpPr>
                <a:spLocks noEditPoints="1"/>
              </p:cNvSpPr>
              <p:nvPr/>
            </p:nvSpPr>
            <p:spPr bwMode="auto">
              <a:xfrm>
                <a:off x="3754169" y="2679587"/>
                <a:ext cx="268069" cy="262289"/>
              </a:xfrm>
              <a:custGeom>
                <a:avLst/>
                <a:gdLst>
                  <a:gd name="T0" fmla="*/ 179 w 359"/>
                  <a:gd name="T1" fmla="*/ 0 h 358"/>
                  <a:gd name="T2" fmla="*/ 0 w 359"/>
                  <a:gd name="T3" fmla="*/ 179 h 358"/>
                  <a:gd name="T4" fmla="*/ 179 w 359"/>
                  <a:gd name="T5" fmla="*/ 358 h 358"/>
                  <a:gd name="T6" fmla="*/ 359 w 359"/>
                  <a:gd name="T7" fmla="*/ 179 h 358"/>
                  <a:gd name="T8" fmla="*/ 179 w 359"/>
                  <a:gd name="T9" fmla="*/ 0 h 358"/>
                  <a:gd name="T10" fmla="*/ 144 w 359"/>
                  <a:gd name="T11" fmla="*/ 285 h 358"/>
                  <a:gd name="T12" fmla="*/ 105 w 359"/>
                  <a:gd name="T13" fmla="*/ 246 h 358"/>
                  <a:gd name="T14" fmla="*/ 105 w 359"/>
                  <a:gd name="T15" fmla="*/ 245 h 358"/>
                  <a:gd name="T16" fmla="*/ 57 w 359"/>
                  <a:gd name="T17" fmla="*/ 197 h 358"/>
                  <a:gd name="T18" fmla="*/ 97 w 359"/>
                  <a:gd name="T19" fmla="*/ 158 h 358"/>
                  <a:gd name="T20" fmla="*/ 145 w 359"/>
                  <a:gd name="T21" fmla="*/ 206 h 358"/>
                  <a:gd name="T22" fmla="*/ 261 w 359"/>
                  <a:gd name="T23" fmla="*/ 90 h 358"/>
                  <a:gd name="T24" fmla="*/ 300 w 359"/>
                  <a:gd name="T25" fmla="*/ 129 h 358"/>
                  <a:gd name="T26" fmla="*/ 144 w 359"/>
                  <a:gd name="T27" fmla="*/ 285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9" h="358">
                    <a:moveTo>
                      <a:pt x="179" y="0"/>
                    </a:moveTo>
                    <a:cubicBezTo>
                      <a:pt x="80" y="0"/>
                      <a:pt x="0" y="80"/>
                      <a:pt x="0" y="179"/>
                    </a:cubicBezTo>
                    <a:cubicBezTo>
                      <a:pt x="0" y="278"/>
                      <a:pt x="80" y="358"/>
                      <a:pt x="179" y="358"/>
                    </a:cubicBezTo>
                    <a:cubicBezTo>
                      <a:pt x="278" y="358"/>
                      <a:pt x="359" y="278"/>
                      <a:pt x="359" y="179"/>
                    </a:cubicBezTo>
                    <a:cubicBezTo>
                      <a:pt x="359" y="80"/>
                      <a:pt x="278" y="0"/>
                      <a:pt x="179" y="0"/>
                    </a:cubicBezTo>
                    <a:close/>
                    <a:moveTo>
                      <a:pt x="144" y="285"/>
                    </a:moveTo>
                    <a:cubicBezTo>
                      <a:pt x="105" y="246"/>
                      <a:pt x="105" y="246"/>
                      <a:pt x="105" y="246"/>
                    </a:cubicBezTo>
                    <a:cubicBezTo>
                      <a:pt x="105" y="245"/>
                      <a:pt x="105" y="245"/>
                      <a:pt x="105" y="245"/>
                    </a:cubicBezTo>
                    <a:cubicBezTo>
                      <a:pt x="57" y="197"/>
                      <a:pt x="57" y="197"/>
                      <a:pt x="57" y="197"/>
                    </a:cubicBezTo>
                    <a:cubicBezTo>
                      <a:pt x="97" y="158"/>
                      <a:pt x="97" y="158"/>
                      <a:pt x="97" y="158"/>
                    </a:cubicBezTo>
                    <a:cubicBezTo>
                      <a:pt x="145" y="206"/>
                      <a:pt x="145" y="206"/>
                      <a:pt x="145" y="206"/>
                    </a:cubicBezTo>
                    <a:cubicBezTo>
                      <a:pt x="261" y="90"/>
                      <a:pt x="261" y="90"/>
                      <a:pt x="261" y="90"/>
                    </a:cubicBezTo>
                    <a:cubicBezTo>
                      <a:pt x="300" y="129"/>
                      <a:pt x="300" y="129"/>
                      <a:pt x="300" y="129"/>
                    </a:cubicBezTo>
                    <a:lnTo>
                      <a:pt x="144" y="285"/>
                    </a:lnTo>
                    <a:close/>
                  </a:path>
                </a:pathLst>
              </a:custGeom>
              <a:solidFill>
                <a:srgbClr val="268CD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grpSp>
      </p:grpSp>
      <p:grpSp>
        <p:nvGrpSpPr>
          <p:cNvPr id="3" name="Group 2"/>
          <p:cNvGrpSpPr/>
          <p:nvPr/>
        </p:nvGrpSpPr>
        <p:grpSpPr>
          <a:xfrm>
            <a:off x="412602" y="4125954"/>
            <a:ext cx="2476339" cy="999305"/>
            <a:chOff x="549992" y="4026331"/>
            <a:chExt cx="3300926" cy="1098927"/>
          </a:xfrm>
        </p:grpSpPr>
        <p:sp>
          <p:nvSpPr>
            <p:cNvPr id="51" name="TextBox 50"/>
            <p:cNvSpPr txBox="1">
              <a:spLocks noChangeArrowheads="1"/>
            </p:cNvSpPr>
            <p:nvPr/>
          </p:nvSpPr>
          <p:spPr bwMode="auto">
            <a:xfrm>
              <a:off x="549992" y="4240068"/>
              <a:ext cx="22923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accent1"/>
                </a:buClr>
                <a:buFont typeface="Arial" pitchFamily="34" charset="0"/>
                <a:buChar char="•"/>
                <a:defRPr sz="2800">
                  <a:solidFill>
                    <a:schemeClr val="tx1"/>
                  </a:solidFill>
                  <a:latin typeface="Arial" pitchFamily="34" charset="0"/>
                </a:defRPr>
              </a:lvl1pPr>
              <a:lvl2pPr marL="742950" indent="-285750">
                <a:spcBef>
                  <a:spcPct val="20000"/>
                </a:spcBef>
                <a:buClr>
                  <a:schemeClr val="accent1"/>
                </a:buClr>
                <a:buFont typeface="Arial" pitchFamily="34" charset="0"/>
                <a:buChar char="–"/>
                <a:defRPr sz="2400">
                  <a:solidFill>
                    <a:schemeClr val="tx1"/>
                  </a:solidFill>
                  <a:latin typeface="Arial" pitchFamily="34" charset="0"/>
                </a:defRPr>
              </a:lvl2pPr>
              <a:lvl3pPr marL="1143000" indent="-228600">
                <a:spcBef>
                  <a:spcPct val="20000"/>
                </a:spcBef>
                <a:buClr>
                  <a:schemeClr val="accent1"/>
                </a:buClr>
                <a:buFont typeface="Arial" pitchFamily="34" charset="0"/>
                <a:buChar char="•"/>
                <a:defRPr sz="2000">
                  <a:solidFill>
                    <a:schemeClr val="tx1"/>
                  </a:solidFill>
                  <a:latin typeface="Arial" pitchFamily="34" charset="0"/>
                </a:defRPr>
              </a:lvl3pPr>
              <a:lvl4pPr marL="1600200" indent="-228600">
                <a:spcBef>
                  <a:spcPct val="20000"/>
                </a:spcBef>
                <a:buClr>
                  <a:schemeClr val="accent1"/>
                </a:buClr>
                <a:buFont typeface="Arial" pitchFamily="34" charset="0"/>
                <a:buChar char="–"/>
                <a:defRPr>
                  <a:solidFill>
                    <a:schemeClr val="tx1"/>
                  </a:solidFill>
                  <a:latin typeface="Arial" pitchFamily="34" charset="0"/>
                </a:defRPr>
              </a:lvl4pPr>
              <a:lvl5pPr marL="2057400" indent="-228600">
                <a:spcBef>
                  <a:spcPct val="20000"/>
                </a:spcBef>
                <a:buClr>
                  <a:schemeClr val="accent1"/>
                </a:buClr>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9pPr>
            </a:lstStyle>
            <a:p>
              <a:pPr algn="ctr" fontAlgn="auto">
                <a:lnSpc>
                  <a:spcPct val="90000"/>
                </a:lnSpc>
                <a:spcBef>
                  <a:spcPct val="0"/>
                </a:spcBef>
                <a:spcAft>
                  <a:spcPts val="0"/>
                </a:spcAft>
                <a:buClrTx/>
                <a:buFontTx/>
                <a:buNone/>
              </a:pPr>
              <a:r>
                <a:rPr lang="en-US" altLang="en-US" sz="2000" dirty="0" smtClean="0">
                  <a:solidFill>
                    <a:srgbClr val="004A7D"/>
                  </a:solidFill>
                  <a:latin typeface="+mj-lt"/>
                  <a:ea typeface="+mn-ea"/>
                </a:rPr>
                <a:t>Supplier.com Itineraries </a:t>
              </a:r>
            </a:p>
          </p:txBody>
        </p:sp>
        <p:grpSp>
          <p:nvGrpSpPr>
            <p:cNvPr id="11" name="Group 10"/>
            <p:cNvGrpSpPr/>
            <p:nvPr/>
          </p:nvGrpSpPr>
          <p:grpSpPr>
            <a:xfrm>
              <a:off x="2846601" y="4026331"/>
              <a:ext cx="1004317" cy="1098927"/>
              <a:chOff x="2841065" y="3514361"/>
              <a:chExt cx="1004317" cy="1098927"/>
            </a:xfrm>
          </p:grpSpPr>
          <p:sp>
            <p:nvSpPr>
              <p:cNvPr id="87" name="Freeform 86"/>
              <p:cNvSpPr>
                <a:spLocks/>
              </p:cNvSpPr>
              <p:nvPr/>
            </p:nvSpPr>
            <p:spPr bwMode="auto">
              <a:xfrm>
                <a:off x="3508301" y="3514361"/>
                <a:ext cx="337081" cy="318625"/>
              </a:xfrm>
              <a:custGeom>
                <a:avLst/>
                <a:gdLst>
                  <a:gd name="T0" fmla="*/ 20 w 62"/>
                  <a:gd name="T1" fmla="*/ 14 h 62"/>
                  <a:gd name="T2" fmla="*/ 0 w 62"/>
                  <a:gd name="T3" fmla="*/ 3 h 62"/>
                  <a:gd name="T4" fmla="*/ 10 w 62"/>
                  <a:gd name="T5" fmla="*/ 27 h 62"/>
                  <a:gd name="T6" fmla="*/ 10 w 62"/>
                  <a:gd name="T7" fmla="*/ 39 h 62"/>
                  <a:gd name="T8" fmla="*/ 25 w 62"/>
                  <a:gd name="T9" fmla="*/ 54 h 62"/>
                  <a:gd name="T10" fmla="*/ 34 w 62"/>
                  <a:gd name="T11" fmla="*/ 54 h 62"/>
                  <a:gd name="T12" fmla="*/ 60 w 62"/>
                  <a:gd name="T13" fmla="*/ 62 h 62"/>
                  <a:gd name="T14" fmla="*/ 45 w 62"/>
                  <a:gd name="T15" fmla="*/ 42 h 62"/>
                  <a:gd name="T16" fmla="*/ 20 w 62"/>
                  <a:gd name="T17" fmla="*/ 1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2">
                    <a:moveTo>
                      <a:pt x="20" y="14"/>
                    </a:moveTo>
                    <a:cubicBezTo>
                      <a:pt x="14" y="8"/>
                      <a:pt x="0" y="0"/>
                      <a:pt x="0" y="3"/>
                    </a:cubicBezTo>
                    <a:cubicBezTo>
                      <a:pt x="0" y="5"/>
                      <a:pt x="10" y="12"/>
                      <a:pt x="10" y="27"/>
                    </a:cubicBezTo>
                    <a:cubicBezTo>
                      <a:pt x="10" y="39"/>
                      <a:pt x="10" y="39"/>
                      <a:pt x="10" y="39"/>
                    </a:cubicBezTo>
                    <a:cubicBezTo>
                      <a:pt x="10" y="47"/>
                      <a:pt x="16" y="54"/>
                      <a:pt x="25" y="54"/>
                    </a:cubicBezTo>
                    <a:cubicBezTo>
                      <a:pt x="34" y="54"/>
                      <a:pt x="34" y="54"/>
                      <a:pt x="34" y="54"/>
                    </a:cubicBezTo>
                    <a:cubicBezTo>
                      <a:pt x="50" y="53"/>
                      <a:pt x="58" y="62"/>
                      <a:pt x="60" y="62"/>
                    </a:cubicBezTo>
                    <a:cubicBezTo>
                      <a:pt x="62" y="62"/>
                      <a:pt x="51" y="48"/>
                      <a:pt x="45" y="42"/>
                    </a:cubicBezTo>
                    <a:lnTo>
                      <a:pt x="20" y="14"/>
                    </a:lnTo>
                    <a:close/>
                  </a:path>
                </a:pathLst>
              </a:custGeom>
              <a:solidFill>
                <a:srgbClr val="268CD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88" name="Freeform 87"/>
              <p:cNvSpPr>
                <a:spLocks noEditPoints="1"/>
              </p:cNvSpPr>
              <p:nvPr/>
            </p:nvSpPr>
            <p:spPr bwMode="auto">
              <a:xfrm>
                <a:off x="2841065" y="3520863"/>
                <a:ext cx="995082" cy="1092425"/>
              </a:xfrm>
              <a:custGeom>
                <a:avLst/>
                <a:gdLst>
                  <a:gd name="T0" fmla="*/ 167 w 182"/>
                  <a:gd name="T1" fmla="*/ 64 h 213"/>
                  <a:gd name="T2" fmla="*/ 135 w 182"/>
                  <a:gd name="T3" fmla="*/ 64 h 213"/>
                  <a:gd name="T4" fmla="*/ 120 w 182"/>
                  <a:gd name="T5" fmla="*/ 49 h 213"/>
                  <a:gd name="T6" fmla="*/ 119 w 182"/>
                  <a:gd name="T7" fmla="*/ 15 h 213"/>
                  <a:gd name="T8" fmla="*/ 104 w 182"/>
                  <a:gd name="T9" fmla="*/ 0 h 213"/>
                  <a:gd name="T10" fmla="*/ 15 w 182"/>
                  <a:gd name="T11" fmla="*/ 0 h 213"/>
                  <a:gd name="T12" fmla="*/ 0 w 182"/>
                  <a:gd name="T13" fmla="*/ 15 h 213"/>
                  <a:gd name="T14" fmla="*/ 0 w 182"/>
                  <a:gd name="T15" fmla="*/ 198 h 213"/>
                  <a:gd name="T16" fmla="*/ 15 w 182"/>
                  <a:gd name="T17" fmla="*/ 213 h 213"/>
                  <a:gd name="T18" fmla="*/ 167 w 182"/>
                  <a:gd name="T19" fmla="*/ 213 h 213"/>
                  <a:gd name="T20" fmla="*/ 182 w 182"/>
                  <a:gd name="T21" fmla="*/ 198 h 213"/>
                  <a:gd name="T22" fmla="*/ 182 w 182"/>
                  <a:gd name="T23" fmla="*/ 78 h 213"/>
                  <a:gd name="T24" fmla="*/ 167 w 182"/>
                  <a:gd name="T25" fmla="*/ 64 h 213"/>
                  <a:gd name="T26" fmla="*/ 64 w 182"/>
                  <a:gd name="T27" fmla="*/ 186 h 213"/>
                  <a:gd name="T28" fmla="*/ 32 w 182"/>
                  <a:gd name="T29" fmla="*/ 186 h 213"/>
                  <a:gd name="T30" fmla="*/ 32 w 182"/>
                  <a:gd name="T31" fmla="*/ 127 h 213"/>
                  <a:gd name="T32" fmla="*/ 39 w 182"/>
                  <a:gd name="T33" fmla="*/ 119 h 213"/>
                  <a:gd name="T34" fmla="*/ 57 w 182"/>
                  <a:gd name="T35" fmla="*/ 119 h 213"/>
                  <a:gd name="T36" fmla="*/ 64 w 182"/>
                  <a:gd name="T37" fmla="*/ 127 h 213"/>
                  <a:gd name="T38" fmla="*/ 64 w 182"/>
                  <a:gd name="T39" fmla="*/ 186 h 213"/>
                  <a:gd name="T40" fmla="*/ 106 w 182"/>
                  <a:gd name="T41" fmla="*/ 187 h 213"/>
                  <a:gd name="T42" fmla="*/ 74 w 182"/>
                  <a:gd name="T43" fmla="*/ 187 h 213"/>
                  <a:gd name="T44" fmla="*/ 74 w 182"/>
                  <a:gd name="T45" fmla="*/ 73 h 213"/>
                  <a:gd name="T46" fmla="*/ 81 w 182"/>
                  <a:gd name="T47" fmla="*/ 65 h 213"/>
                  <a:gd name="T48" fmla="*/ 98 w 182"/>
                  <a:gd name="T49" fmla="*/ 65 h 213"/>
                  <a:gd name="T50" fmla="*/ 106 w 182"/>
                  <a:gd name="T51" fmla="*/ 73 h 213"/>
                  <a:gd name="T52" fmla="*/ 106 w 182"/>
                  <a:gd name="T53" fmla="*/ 187 h 213"/>
                  <a:gd name="T54" fmla="*/ 147 w 182"/>
                  <a:gd name="T55" fmla="*/ 187 h 213"/>
                  <a:gd name="T56" fmla="*/ 115 w 182"/>
                  <a:gd name="T57" fmla="*/ 187 h 213"/>
                  <a:gd name="T58" fmla="*/ 115 w 182"/>
                  <a:gd name="T59" fmla="*/ 103 h 213"/>
                  <a:gd name="T60" fmla="*/ 122 w 182"/>
                  <a:gd name="T61" fmla="*/ 95 h 213"/>
                  <a:gd name="T62" fmla="*/ 140 w 182"/>
                  <a:gd name="T63" fmla="*/ 95 h 213"/>
                  <a:gd name="T64" fmla="*/ 147 w 182"/>
                  <a:gd name="T65" fmla="*/ 103 h 213"/>
                  <a:gd name="T66" fmla="*/ 147 w 182"/>
                  <a:gd name="T67" fmla="*/ 18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2" h="213">
                    <a:moveTo>
                      <a:pt x="167" y="64"/>
                    </a:moveTo>
                    <a:cubicBezTo>
                      <a:pt x="135" y="64"/>
                      <a:pt x="135" y="64"/>
                      <a:pt x="135" y="64"/>
                    </a:cubicBezTo>
                    <a:cubicBezTo>
                      <a:pt x="127" y="64"/>
                      <a:pt x="120" y="58"/>
                      <a:pt x="120" y="49"/>
                    </a:cubicBezTo>
                    <a:cubicBezTo>
                      <a:pt x="119" y="15"/>
                      <a:pt x="119" y="15"/>
                      <a:pt x="119" y="15"/>
                    </a:cubicBezTo>
                    <a:cubicBezTo>
                      <a:pt x="119" y="7"/>
                      <a:pt x="112" y="0"/>
                      <a:pt x="104" y="0"/>
                    </a:cubicBezTo>
                    <a:cubicBezTo>
                      <a:pt x="15" y="0"/>
                      <a:pt x="15" y="0"/>
                      <a:pt x="15" y="0"/>
                    </a:cubicBezTo>
                    <a:cubicBezTo>
                      <a:pt x="7" y="0"/>
                      <a:pt x="0" y="7"/>
                      <a:pt x="0" y="15"/>
                    </a:cubicBezTo>
                    <a:cubicBezTo>
                      <a:pt x="0" y="198"/>
                      <a:pt x="0" y="198"/>
                      <a:pt x="0" y="198"/>
                    </a:cubicBezTo>
                    <a:cubicBezTo>
                      <a:pt x="0" y="206"/>
                      <a:pt x="7" y="213"/>
                      <a:pt x="15" y="213"/>
                    </a:cubicBezTo>
                    <a:cubicBezTo>
                      <a:pt x="167" y="213"/>
                      <a:pt x="167" y="213"/>
                      <a:pt x="167" y="213"/>
                    </a:cubicBezTo>
                    <a:cubicBezTo>
                      <a:pt x="175" y="213"/>
                      <a:pt x="182" y="206"/>
                      <a:pt x="182" y="198"/>
                    </a:cubicBezTo>
                    <a:cubicBezTo>
                      <a:pt x="182" y="78"/>
                      <a:pt x="182" y="78"/>
                      <a:pt x="182" y="78"/>
                    </a:cubicBezTo>
                    <a:cubicBezTo>
                      <a:pt x="182" y="70"/>
                      <a:pt x="175" y="63"/>
                      <a:pt x="167" y="64"/>
                    </a:cubicBezTo>
                    <a:close/>
                    <a:moveTo>
                      <a:pt x="64" y="186"/>
                    </a:moveTo>
                    <a:cubicBezTo>
                      <a:pt x="32" y="186"/>
                      <a:pt x="32" y="186"/>
                      <a:pt x="32" y="186"/>
                    </a:cubicBezTo>
                    <a:cubicBezTo>
                      <a:pt x="32" y="127"/>
                      <a:pt x="32" y="127"/>
                      <a:pt x="32" y="127"/>
                    </a:cubicBezTo>
                    <a:cubicBezTo>
                      <a:pt x="32" y="123"/>
                      <a:pt x="35" y="119"/>
                      <a:pt x="39" y="119"/>
                    </a:cubicBezTo>
                    <a:cubicBezTo>
                      <a:pt x="57" y="119"/>
                      <a:pt x="57" y="119"/>
                      <a:pt x="57" y="119"/>
                    </a:cubicBezTo>
                    <a:cubicBezTo>
                      <a:pt x="60" y="119"/>
                      <a:pt x="64" y="123"/>
                      <a:pt x="64" y="127"/>
                    </a:cubicBezTo>
                    <a:lnTo>
                      <a:pt x="64" y="186"/>
                    </a:lnTo>
                    <a:close/>
                    <a:moveTo>
                      <a:pt x="106" y="187"/>
                    </a:moveTo>
                    <a:cubicBezTo>
                      <a:pt x="74" y="187"/>
                      <a:pt x="74" y="187"/>
                      <a:pt x="74" y="187"/>
                    </a:cubicBezTo>
                    <a:cubicBezTo>
                      <a:pt x="74" y="73"/>
                      <a:pt x="74" y="73"/>
                      <a:pt x="74" y="73"/>
                    </a:cubicBezTo>
                    <a:cubicBezTo>
                      <a:pt x="74" y="68"/>
                      <a:pt x="77" y="65"/>
                      <a:pt x="81" y="65"/>
                    </a:cubicBezTo>
                    <a:cubicBezTo>
                      <a:pt x="98" y="65"/>
                      <a:pt x="98" y="65"/>
                      <a:pt x="98" y="65"/>
                    </a:cubicBezTo>
                    <a:cubicBezTo>
                      <a:pt x="102" y="65"/>
                      <a:pt x="106" y="68"/>
                      <a:pt x="106" y="73"/>
                    </a:cubicBezTo>
                    <a:lnTo>
                      <a:pt x="106" y="187"/>
                    </a:lnTo>
                    <a:close/>
                    <a:moveTo>
                      <a:pt x="147" y="187"/>
                    </a:moveTo>
                    <a:cubicBezTo>
                      <a:pt x="115" y="187"/>
                      <a:pt x="115" y="187"/>
                      <a:pt x="115" y="187"/>
                    </a:cubicBezTo>
                    <a:cubicBezTo>
                      <a:pt x="115" y="103"/>
                      <a:pt x="115" y="103"/>
                      <a:pt x="115" y="103"/>
                    </a:cubicBezTo>
                    <a:cubicBezTo>
                      <a:pt x="115" y="98"/>
                      <a:pt x="118" y="95"/>
                      <a:pt x="122" y="95"/>
                    </a:cubicBezTo>
                    <a:cubicBezTo>
                      <a:pt x="140" y="95"/>
                      <a:pt x="140" y="95"/>
                      <a:pt x="140" y="95"/>
                    </a:cubicBezTo>
                    <a:cubicBezTo>
                      <a:pt x="144" y="95"/>
                      <a:pt x="147" y="98"/>
                      <a:pt x="147" y="103"/>
                    </a:cubicBezTo>
                    <a:lnTo>
                      <a:pt x="147" y="187"/>
                    </a:lnTo>
                    <a:close/>
                  </a:path>
                </a:pathLst>
              </a:custGeom>
              <a:solidFill>
                <a:srgbClr val="268CD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22" name="Freeform 164"/>
              <p:cNvSpPr>
                <a:spLocks/>
              </p:cNvSpPr>
              <p:nvPr/>
            </p:nvSpPr>
            <p:spPr bwMode="auto">
              <a:xfrm>
                <a:off x="2915765" y="3832986"/>
                <a:ext cx="299094" cy="160569"/>
              </a:xfrm>
              <a:custGeom>
                <a:avLst/>
                <a:gdLst>
                  <a:gd name="T0" fmla="*/ 325 w 362"/>
                  <a:gd name="T1" fmla="*/ 45 h 213"/>
                  <a:gd name="T2" fmla="*/ 223 w 362"/>
                  <a:gd name="T3" fmla="*/ 93 h 213"/>
                  <a:gd name="T4" fmla="*/ 105 w 362"/>
                  <a:gd name="T5" fmla="*/ 19 h 213"/>
                  <a:gd name="T6" fmla="*/ 75 w 362"/>
                  <a:gd name="T7" fmla="*/ 45 h 213"/>
                  <a:gd name="T8" fmla="*/ 145 w 362"/>
                  <a:gd name="T9" fmla="*/ 129 h 213"/>
                  <a:gd name="T10" fmla="*/ 80 w 362"/>
                  <a:gd name="T11" fmla="*/ 159 h 213"/>
                  <a:gd name="T12" fmla="*/ 0 w 362"/>
                  <a:gd name="T13" fmla="*/ 114 h 213"/>
                  <a:gd name="T14" fmla="*/ 50 w 362"/>
                  <a:gd name="T15" fmla="*/ 198 h 213"/>
                  <a:gd name="T16" fmla="*/ 82 w 362"/>
                  <a:gd name="T17" fmla="*/ 207 h 213"/>
                  <a:gd name="T18" fmla="*/ 344 w 362"/>
                  <a:gd name="T19" fmla="*/ 85 h 213"/>
                  <a:gd name="T20" fmla="*/ 357 w 362"/>
                  <a:gd name="T21" fmla="*/ 55 h 213"/>
                  <a:gd name="T22" fmla="*/ 325 w 362"/>
                  <a:gd name="T23" fmla="*/ 45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2" h="213">
                    <a:moveTo>
                      <a:pt x="325" y="45"/>
                    </a:moveTo>
                    <a:cubicBezTo>
                      <a:pt x="223" y="93"/>
                      <a:pt x="223" y="93"/>
                      <a:pt x="223" y="93"/>
                    </a:cubicBezTo>
                    <a:cubicBezTo>
                      <a:pt x="213" y="87"/>
                      <a:pt x="131" y="36"/>
                      <a:pt x="105" y="19"/>
                    </a:cubicBezTo>
                    <a:cubicBezTo>
                      <a:pt x="76" y="0"/>
                      <a:pt x="75" y="45"/>
                      <a:pt x="75" y="45"/>
                    </a:cubicBezTo>
                    <a:cubicBezTo>
                      <a:pt x="145" y="129"/>
                      <a:pt x="145" y="129"/>
                      <a:pt x="145" y="129"/>
                    </a:cubicBezTo>
                    <a:cubicBezTo>
                      <a:pt x="80" y="159"/>
                      <a:pt x="80" y="159"/>
                      <a:pt x="80" y="159"/>
                    </a:cubicBezTo>
                    <a:cubicBezTo>
                      <a:pt x="0" y="114"/>
                      <a:pt x="0" y="114"/>
                      <a:pt x="0" y="114"/>
                    </a:cubicBezTo>
                    <a:cubicBezTo>
                      <a:pt x="50" y="198"/>
                      <a:pt x="50" y="198"/>
                      <a:pt x="50" y="198"/>
                    </a:cubicBezTo>
                    <a:cubicBezTo>
                      <a:pt x="55" y="209"/>
                      <a:pt x="69" y="213"/>
                      <a:pt x="82" y="207"/>
                    </a:cubicBezTo>
                    <a:cubicBezTo>
                      <a:pt x="344" y="85"/>
                      <a:pt x="344" y="85"/>
                      <a:pt x="344" y="85"/>
                    </a:cubicBezTo>
                    <a:cubicBezTo>
                      <a:pt x="356" y="79"/>
                      <a:pt x="362" y="66"/>
                      <a:pt x="357" y="55"/>
                    </a:cubicBezTo>
                    <a:cubicBezTo>
                      <a:pt x="352" y="43"/>
                      <a:pt x="338" y="39"/>
                      <a:pt x="325" y="45"/>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grpSp>
            <p:nvGrpSpPr>
              <p:cNvPr id="123" name="Group 122"/>
              <p:cNvGrpSpPr/>
              <p:nvPr/>
            </p:nvGrpSpPr>
            <p:grpSpPr>
              <a:xfrm>
                <a:off x="3041012" y="3574511"/>
                <a:ext cx="306627" cy="191870"/>
                <a:chOff x="8814332" y="1994183"/>
                <a:chExt cx="518581" cy="328658"/>
              </a:xfrm>
              <a:solidFill>
                <a:schemeClr val="bg1"/>
              </a:solidFill>
            </p:grpSpPr>
            <p:sp>
              <p:nvSpPr>
                <p:cNvPr id="124" name="Freeform 150"/>
                <p:cNvSpPr>
                  <a:spLocks/>
                </p:cNvSpPr>
                <p:nvPr/>
              </p:nvSpPr>
              <p:spPr bwMode="auto">
                <a:xfrm>
                  <a:off x="8814332" y="1994183"/>
                  <a:ext cx="518581" cy="265395"/>
                </a:xfrm>
                <a:custGeom>
                  <a:avLst/>
                  <a:gdLst>
                    <a:gd name="T0" fmla="*/ 441 w 441"/>
                    <a:gd name="T1" fmla="*/ 223 h 226"/>
                    <a:gd name="T2" fmla="*/ 441 w 441"/>
                    <a:gd name="T3" fmla="*/ 193 h 226"/>
                    <a:gd name="T4" fmla="*/ 428 w 441"/>
                    <a:gd name="T5" fmla="*/ 193 h 226"/>
                    <a:gd name="T6" fmla="*/ 370 w 441"/>
                    <a:gd name="T7" fmla="*/ 109 h 226"/>
                    <a:gd name="T8" fmla="*/ 281 w 441"/>
                    <a:gd name="T9" fmla="*/ 20 h 226"/>
                    <a:gd name="T10" fmla="*/ 68 w 441"/>
                    <a:gd name="T11" fmla="*/ 44 h 226"/>
                    <a:gd name="T12" fmla="*/ 9 w 441"/>
                    <a:gd name="T13" fmla="*/ 118 h 226"/>
                    <a:gd name="T14" fmla="*/ 9 w 441"/>
                    <a:gd name="T15" fmla="*/ 182 h 226"/>
                    <a:gd name="T16" fmla="*/ 0 w 441"/>
                    <a:gd name="T17" fmla="*/ 182 h 226"/>
                    <a:gd name="T18" fmla="*/ 0 w 441"/>
                    <a:gd name="T19" fmla="*/ 226 h 226"/>
                    <a:gd name="T20" fmla="*/ 441 w 441"/>
                    <a:gd name="T21" fmla="*/ 22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1" h="226">
                      <a:moveTo>
                        <a:pt x="441" y="223"/>
                      </a:moveTo>
                      <a:cubicBezTo>
                        <a:pt x="441" y="193"/>
                        <a:pt x="441" y="193"/>
                        <a:pt x="441" y="193"/>
                      </a:cubicBezTo>
                      <a:cubicBezTo>
                        <a:pt x="428" y="193"/>
                        <a:pt x="428" y="193"/>
                        <a:pt x="428" y="193"/>
                      </a:cubicBezTo>
                      <a:cubicBezTo>
                        <a:pt x="428" y="193"/>
                        <a:pt x="435" y="127"/>
                        <a:pt x="370" y="109"/>
                      </a:cubicBezTo>
                      <a:cubicBezTo>
                        <a:pt x="370" y="109"/>
                        <a:pt x="333" y="105"/>
                        <a:pt x="281" y="20"/>
                      </a:cubicBezTo>
                      <a:cubicBezTo>
                        <a:pt x="281" y="20"/>
                        <a:pt x="128" y="0"/>
                        <a:pt x="68" y="44"/>
                      </a:cubicBezTo>
                      <a:cubicBezTo>
                        <a:pt x="68" y="44"/>
                        <a:pt x="18" y="73"/>
                        <a:pt x="9" y="118"/>
                      </a:cubicBezTo>
                      <a:cubicBezTo>
                        <a:pt x="9" y="182"/>
                        <a:pt x="9" y="182"/>
                        <a:pt x="9" y="182"/>
                      </a:cubicBezTo>
                      <a:cubicBezTo>
                        <a:pt x="0" y="182"/>
                        <a:pt x="0" y="182"/>
                        <a:pt x="0" y="182"/>
                      </a:cubicBezTo>
                      <a:cubicBezTo>
                        <a:pt x="0" y="226"/>
                        <a:pt x="0" y="226"/>
                        <a:pt x="0" y="226"/>
                      </a:cubicBezTo>
                      <a:lnTo>
                        <a:pt x="441"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25" name="Freeform 151"/>
                <p:cNvSpPr>
                  <a:spLocks/>
                </p:cNvSpPr>
                <p:nvPr/>
              </p:nvSpPr>
              <p:spPr bwMode="auto">
                <a:xfrm>
                  <a:off x="8871438" y="2028129"/>
                  <a:ext cx="146623" cy="86407"/>
                </a:xfrm>
                <a:custGeom>
                  <a:avLst/>
                  <a:gdLst>
                    <a:gd name="T0" fmla="*/ 125 w 125"/>
                    <a:gd name="T1" fmla="*/ 74 h 74"/>
                    <a:gd name="T2" fmla="*/ 125 w 125"/>
                    <a:gd name="T3" fmla="*/ 6 h 74"/>
                    <a:gd name="T4" fmla="*/ 11 w 125"/>
                    <a:gd name="T5" fmla="*/ 74 h 74"/>
                    <a:gd name="T6" fmla="*/ 125 w 125"/>
                    <a:gd name="T7" fmla="*/ 74 h 74"/>
                  </a:gdLst>
                  <a:ahLst/>
                  <a:cxnLst>
                    <a:cxn ang="0">
                      <a:pos x="T0" y="T1"/>
                    </a:cxn>
                    <a:cxn ang="0">
                      <a:pos x="T2" y="T3"/>
                    </a:cxn>
                    <a:cxn ang="0">
                      <a:pos x="T4" y="T5"/>
                    </a:cxn>
                    <a:cxn ang="0">
                      <a:pos x="T6" y="T7"/>
                    </a:cxn>
                  </a:cxnLst>
                  <a:rect l="0" t="0" r="r" b="b"/>
                  <a:pathLst>
                    <a:path w="125" h="74">
                      <a:moveTo>
                        <a:pt x="125" y="74"/>
                      </a:moveTo>
                      <a:cubicBezTo>
                        <a:pt x="125" y="6"/>
                        <a:pt x="125" y="6"/>
                        <a:pt x="125" y="6"/>
                      </a:cubicBezTo>
                      <a:cubicBezTo>
                        <a:pt x="125" y="6"/>
                        <a:pt x="0" y="0"/>
                        <a:pt x="11" y="74"/>
                      </a:cubicBezTo>
                      <a:lnTo>
                        <a:pt x="125" y="74"/>
                      </a:lnTo>
                      <a:close/>
                    </a:path>
                  </a:pathLst>
                </a:custGeom>
                <a:solidFill>
                  <a:srgbClr val="298ED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26" name="Freeform 152"/>
                <p:cNvSpPr>
                  <a:spLocks/>
                </p:cNvSpPr>
                <p:nvPr/>
              </p:nvSpPr>
              <p:spPr bwMode="auto">
                <a:xfrm>
                  <a:off x="9038125" y="2034300"/>
                  <a:ext cx="140449" cy="80236"/>
                </a:xfrm>
                <a:custGeom>
                  <a:avLst/>
                  <a:gdLst>
                    <a:gd name="T0" fmla="*/ 0 w 120"/>
                    <a:gd name="T1" fmla="*/ 1 h 69"/>
                    <a:gd name="T2" fmla="*/ 0 w 120"/>
                    <a:gd name="T3" fmla="*/ 69 h 69"/>
                    <a:gd name="T4" fmla="*/ 120 w 120"/>
                    <a:gd name="T5" fmla="*/ 69 h 69"/>
                    <a:gd name="T6" fmla="*/ 120 w 120"/>
                    <a:gd name="T7" fmla="*/ 53 h 69"/>
                    <a:gd name="T8" fmla="*/ 75 w 120"/>
                    <a:gd name="T9" fmla="*/ 0 h 69"/>
                    <a:gd name="T10" fmla="*/ 0 w 120"/>
                    <a:gd name="T11" fmla="*/ 1 h 69"/>
                  </a:gdLst>
                  <a:ahLst/>
                  <a:cxnLst>
                    <a:cxn ang="0">
                      <a:pos x="T0" y="T1"/>
                    </a:cxn>
                    <a:cxn ang="0">
                      <a:pos x="T2" y="T3"/>
                    </a:cxn>
                    <a:cxn ang="0">
                      <a:pos x="T4" y="T5"/>
                    </a:cxn>
                    <a:cxn ang="0">
                      <a:pos x="T6" y="T7"/>
                    </a:cxn>
                    <a:cxn ang="0">
                      <a:pos x="T8" y="T9"/>
                    </a:cxn>
                    <a:cxn ang="0">
                      <a:pos x="T10" y="T11"/>
                    </a:cxn>
                  </a:cxnLst>
                  <a:rect l="0" t="0" r="r" b="b"/>
                  <a:pathLst>
                    <a:path w="120" h="69">
                      <a:moveTo>
                        <a:pt x="0" y="1"/>
                      </a:moveTo>
                      <a:cubicBezTo>
                        <a:pt x="0" y="69"/>
                        <a:pt x="0" y="69"/>
                        <a:pt x="0" y="69"/>
                      </a:cubicBezTo>
                      <a:cubicBezTo>
                        <a:pt x="120" y="69"/>
                        <a:pt x="120" y="69"/>
                        <a:pt x="120" y="69"/>
                      </a:cubicBezTo>
                      <a:cubicBezTo>
                        <a:pt x="120" y="53"/>
                        <a:pt x="120" y="53"/>
                        <a:pt x="120" y="53"/>
                      </a:cubicBezTo>
                      <a:cubicBezTo>
                        <a:pt x="120" y="53"/>
                        <a:pt x="88" y="16"/>
                        <a:pt x="75" y="0"/>
                      </a:cubicBezTo>
                      <a:lnTo>
                        <a:pt x="0" y="1"/>
                      </a:lnTo>
                      <a:close/>
                    </a:path>
                  </a:pathLst>
                </a:custGeom>
                <a:solidFill>
                  <a:srgbClr val="298ED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27" name="Oval 153"/>
                <p:cNvSpPr>
                  <a:spLocks noChangeArrowheads="1"/>
                </p:cNvSpPr>
                <p:nvPr/>
              </p:nvSpPr>
              <p:spPr bwMode="auto">
                <a:xfrm>
                  <a:off x="9119924" y="2193228"/>
                  <a:ext cx="117298" cy="117268"/>
                </a:xfrm>
                <a:prstGeom prst="ellipse">
                  <a:avLst/>
                </a:prstGeom>
                <a:solidFill>
                  <a:srgbClr val="298ED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28" name="Freeform 154"/>
                <p:cNvSpPr>
                  <a:spLocks noEditPoints="1"/>
                </p:cNvSpPr>
                <p:nvPr/>
              </p:nvSpPr>
              <p:spPr bwMode="auto">
                <a:xfrm>
                  <a:off x="9109121" y="2182428"/>
                  <a:ext cx="138905" cy="140413"/>
                </a:xfrm>
                <a:custGeom>
                  <a:avLst/>
                  <a:gdLst>
                    <a:gd name="T0" fmla="*/ 0 w 119"/>
                    <a:gd name="T1" fmla="*/ 59 h 119"/>
                    <a:gd name="T2" fmla="*/ 60 w 119"/>
                    <a:gd name="T3" fmla="*/ 119 h 119"/>
                    <a:gd name="T4" fmla="*/ 119 w 119"/>
                    <a:gd name="T5" fmla="*/ 59 h 119"/>
                    <a:gd name="T6" fmla="*/ 60 w 119"/>
                    <a:gd name="T7" fmla="*/ 0 h 119"/>
                    <a:gd name="T8" fmla="*/ 0 w 119"/>
                    <a:gd name="T9" fmla="*/ 59 h 119"/>
                    <a:gd name="T10" fmla="*/ 19 w 119"/>
                    <a:gd name="T11" fmla="*/ 59 h 119"/>
                    <a:gd name="T12" fmla="*/ 60 w 119"/>
                    <a:gd name="T13" fmla="*/ 19 h 119"/>
                    <a:gd name="T14" fmla="*/ 100 w 119"/>
                    <a:gd name="T15" fmla="*/ 59 h 119"/>
                    <a:gd name="T16" fmla="*/ 60 w 119"/>
                    <a:gd name="T17" fmla="*/ 99 h 119"/>
                    <a:gd name="T18" fmla="*/ 19 w 119"/>
                    <a:gd name="T19"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19">
                      <a:moveTo>
                        <a:pt x="0" y="59"/>
                      </a:moveTo>
                      <a:cubicBezTo>
                        <a:pt x="0" y="92"/>
                        <a:pt x="27" y="119"/>
                        <a:pt x="60" y="119"/>
                      </a:cubicBezTo>
                      <a:cubicBezTo>
                        <a:pt x="92" y="119"/>
                        <a:pt x="119" y="92"/>
                        <a:pt x="119" y="59"/>
                      </a:cubicBezTo>
                      <a:cubicBezTo>
                        <a:pt x="119" y="26"/>
                        <a:pt x="92" y="0"/>
                        <a:pt x="60" y="0"/>
                      </a:cubicBezTo>
                      <a:cubicBezTo>
                        <a:pt x="27" y="0"/>
                        <a:pt x="0" y="26"/>
                        <a:pt x="0" y="59"/>
                      </a:cubicBezTo>
                      <a:close/>
                      <a:moveTo>
                        <a:pt x="19" y="59"/>
                      </a:moveTo>
                      <a:cubicBezTo>
                        <a:pt x="19" y="37"/>
                        <a:pt x="37" y="19"/>
                        <a:pt x="60" y="19"/>
                      </a:cubicBezTo>
                      <a:cubicBezTo>
                        <a:pt x="82" y="19"/>
                        <a:pt x="100" y="37"/>
                        <a:pt x="100" y="59"/>
                      </a:cubicBezTo>
                      <a:cubicBezTo>
                        <a:pt x="100" y="81"/>
                        <a:pt x="82" y="99"/>
                        <a:pt x="60" y="99"/>
                      </a:cubicBezTo>
                      <a:cubicBezTo>
                        <a:pt x="37" y="99"/>
                        <a:pt x="19" y="81"/>
                        <a:pt x="19"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29" name="Oval 155"/>
                <p:cNvSpPr>
                  <a:spLocks noChangeArrowheads="1"/>
                </p:cNvSpPr>
                <p:nvPr/>
              </p:nvSpPr>
              <p:spPr bwMode="auto">
                <a:xfrm>
                  <a:off x="8893046" y="2193228"/>
                  <a:ext cx="117298" cy="117268"/>
                </a:xfrm>
                <a:prstGeom prst="ellipse">
                  <a:avLst/>
                </a:prstGeom>
                <a:solidFill>
                  <a:srgbClr val="298ED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30" name="Freeform 156"/>
                <p:cNvSpPr>
                  <a:spLocks noEditPoints="1"/>
                </p:cNvSpPr>
                <p:nvPr/>
              </p:nvSpPr>
              <p:spPr bwMode="auto">
                <a:xfrm>
                  <a:off x="8882241" y="2182428"/>
                  <a:ext cx="138905" cy="140413"/>
                </a:xfrm>
                <a:custGeom>
                  <a:avLst/>
                  <a:gdLst>
                    <a:gd name="T0" fmla="*/ 0 w 119"/>
                    <a:gd name="T1" fmla="*/ 59 h 119"/>
                    <a:gd name="T2" fmla="*/ 59 w 119"/>
                    <a:gd name="T3" fmla="*/ 119 h 119"/>
                    <a:gd name="T4" fmla="*/ 119 w 119"/>
                    <a:gd name="T5" fmla="*/ 59 h 119"/>
                    <a:gd name="T6" fmla="*/ 59 w 119"/>
                    <a:gd name="T7" fmla="*/ 0 h 119"/>
                    <a:gd name="T8" fmla="*/ 0 w 119"/>
                    <a:gd name="T9" fmla="*/ 59 h 119"/>
                    <a:gd name="T10" fmla="*/ 19 w 119"/>
                    <a:gd name="T11" fmla="*/ 59 h 119"/>
                    <a:gd name="T12" fmla="*/ 59 w 119"/>
                    <a:gd name="T13" fmla="*/ 19 h 119"/>
                    <a:gd name="T14" fmla="*/ 99 w 119"/>
                    <a:gd name="T15" fmla="*/ 59 h 119"/>
                    <a:gd name="T16" fmla="*/ 59 w 119"/>
                    <a:gd name="T17" fmla="*/ 99 h 119"/>
                    <a:gd name="T18" fmla="*/ 19 w 119"/>
                    <a:gd name="T19"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19">
                      <a:moveTo>
                        <a:pt x="0" y="59"/>
                      </a:moveTo>
                      <a:cubicBezTo>
                        <a:pt x="0" y="92"/>
                        <a:pt x="26" y="119"/>
                        <a:pt x="59" y="119"/>
                      </a:cubicBezTo>
                      <a:cubicBezTo>
                        <a:pt x="92" y="119"/>
                        <a:pt x="119" y="92"/>
                        <a:pt x="119" y="59"/>
                      </a:cubicBezTo>
                      <a:cubicBezTo>
                        <a:pt x="119" y="26"/>
                        <a:pt x="92" y="0"/>
                        <a:pt x="59" y="0"/>
                      </a:cubicBezTo>
                      <a:cubicBezTo>
                        <a:pt x="26" y="0"/>
                        <a:pt x="0" y="26"/>
                        <a:pt x="0" y="59"/>
                      </a:cubicBezTo>
                      <a:close/>
                      <a:moveTo>
                        <a:pt x="19" y="59"/>
                      </a:moveTo>
                      <a:cubicBezTo>
                        <a:pt x="19" y="37"/>
                        <a:pt x="37" y="19"/>
                        <a:pt x="59" y="19"/>
                      </a:cubicBezTo>
                      <a:cubicBezTo>
                        <a:pt x="81" y="19"/>
                        <a:pt x="99" y="37"/>
                        <a:pt x="99" y="59"/>
                      </a:cubicBezTo>
                      <a:cubicBezTo>
                        <a:pt x="99" y="81"/>
                        <a:pt x="81" y="99"/>
                        <a:pt x="59" y="99"/>
                      </a:cubicBezTo>
                      <a:cubicBezTo>
                        <a:pt x="37" y="99"/>
                        <a:pt x="19" y="81"/>
                        <a:pt x="19" y="59"/>
                      </a:cubicBezTo>
                      <a:close/>
                    </a:path>
                  </a:pathLst>
                </a:cu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31" name="Rectangle 157"/>
                <p:cNvSpPr>
                  <a:spLocks noChangeArrowheads="1"/>
                </p:cNvSpPr>
                <p:nvPr/>
              </p:nvSpPr>
              <p:spPr bwMode="auto">
                <a:xfrm>
                  <a:off x="9291242" y="2219460"/>
                  <a:ext cx="18521" cy="21602"/>
                </a:xfrm>
                <a:prstGeom prst="rect">
                  <a:avLst/>
                </a:prstGeom>
                <a:solidFill>
                  <a:srgbClr val="298ED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32" name="Rectangle 158"/>
                <p:cNvSpPr>
                  <a:spLocks noChangeArrowheads="1"/>
                </p:cNvSpPr>
                <p:nvPr/>
              </p:nvSpPr>
              <p:spPr bwMode="auto">
                <a:xfrm>
                  <a:off x="8845200" y="2219460"/>
                  <a:ext cx="16978" cy="21602"/>
                </a:xfrm>
                <a:prstGeom prst="rect">
                  <a:avLst/>
                </a:prstGeom>
                <a:solidFill>
                  <a:srgbClr val="298ED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grpSp>
        </p:grpSp>
      </p:grpSp>
      <p:grpSp>
        <p:nvGrpSpPr>
          <p:cNvPr id="2" name="Group 1"/>
          <p:cNvGrpSpPr/>
          <p:nvPr/>
        </p:nvGrpSpPr>
        <p:grpSpPr>
          <a:xfrm>
            <a:off x="1170623" y="5830014"/>
            <a:ext cx="2510331" cy="881551"/>
            <a:chOff x="1560424" y="5742132"/>
            <a:chExt cx="3346236" cy="969434"/>
          </a:xfrm>
        </p:grpSpPr>
        <p:sp>
          <p:nvSpPr>
            <p:cNvPr id="48" name="TextBox 47"/>
            <p:cNvSpPr txBox="1">
              <a:spLocks noChangeArrowheads="1"/>
            </p:cNvSpPr>
            <p:nvPr/>
          </p:nvSpPr>
          <p:spPr bwMode="auto">
            <a:xfrm>
              <a:off x="1560424" y="5874723"/>
              <a:ext cx="20828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accent1"/>
                </a:buClr>
                <a:buFont typeface="Arial" pitchFamily="34" charset="0"/>
                <a:buChar char="•"/>
                <a:defRPr sz="2800">
                  <a:solidFill>
                    <a:schemeClr val="tx1"/>
                  </a:solidFill>
                  <a:latin typeface="Arial" pitchFamily="34" charset="0"/>
                </a:defRPr>
              </a:lvl1pPr>
              <a:lvl2pPr marL="742950" indent="-285750">
                <a:spcBef>
                  <a:spcPct val="20000"/>
                </a:spcBef>
                <a:buClr>
                  <a:schemeClr val="accent1"/>
                </a:buClr>
                <a:buFont typeface="Arial" pitchFamily="34" charset="0"/>
                <a:buChar char="–"/>
                <a:defRPr sz="2400">
                  <a:solidFill>
                    <a:schemeClr val="tx1"/>
                  </a:solidFill>
                  <a:latin typeface="Arial" pitchFamily="34" charset="0"/>
                </a:defRPr>
              </a:lvl2pPr>
              <a:lvl3pPr marL="1143000" indent="-228600">
                <a:spcBef>
                  <a:spcPct val="20000"/>
                </a:spcBef>
                <a:buClr>
                  <a:schemeClr val="accent1"/>
                </a:buClr>
                <a:buFont typeface="Arial" pitchFamily="34" charset="0"/>
                <a:buChar char="•"/>
                <a:defRPr sz="2000">
                  <a:solidFill>
                    <a:schemeClr val="tx1"/>
                  </a:solidFill>
                  <a:latin typeface="Arial" pitchFamily="34" charset="0"/>
                </a:defRPr>
              </a:lvl3pPr>
              <a:lvl4pPr marL="1600200" indent="-228600">
                <a:spcBef>
                  <a:spcPct val="20000"/>
                </a:spcBef>
                <a:buClr>
                  <a:schemeClr val="accent1"/>
                </a:buClr>
                <a:buFont typeface="Arial" pitchFamily="34" charset="0"/>
                <a:buChar char="–"/>
                <a:defRPr>
                  <a:solidFill>
                    <a:schemeClr val="tx1"/>
                  </a:solidFill>
                  <a:latin typeface="Arial" pitchFamily="34" charset="0"/>
                </a:defRPr>
              </a:lvl4pPr>
              <a:lvl5pPr marL="2057400" indent="-228600">
                <a:spcBef>
                  <a:spcPct val="20000"/>
                </a:spcBef>
                <a:buClr>
                  <a:schemeClr val="accent1"/>
                </a:buClr>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9pPr>
            </a:lstStyle>
            <a:p>
              <a:pPr algn="ctr" fontAlgn="auto">
                <a:lnSpc>
                  <a:spcPct val="90000"/>
                </a:lnSpc>
                <a:spcBef>
                  <a:spcPct val="0"/>
                </a:spcBef>
                <a:spcAft>
                  <a:spcPts val="0"/>
                </a:spcAft>
                <a:buClrTx/>
                <a:buFontTx/>
                <a:buNone/>
              </a:pPr>
              <a:r>
                <a:rPr lang="en-US" altLang="en-US" sz="2000" dirty="0">
                  <a:solidFill>
                    <a:srgbClr val="004A7D"/>
                  </a:solidFill>
                  <a:latin typeface="+mj-lt"/>
                  <a:ea typeface="+mn-ea"/>
                </a:rPr>
                <a:t>Web service </a:t>
              </a:r>
              <a:br>
                <a:rPr lang="en-US" altLang="en-US" sz="2000" dirty="0">
                  <a:solidFill>
                    <a:srgbClr val="004A7D"/>
                  </a:solidFill>
                  <a:latin typeface="+mj-lt"/>
                  <a:ea typeface="+mn-ea"/>
                </a:rPr>
              </a:br>
              <a:r>
                <a:rPr lang="en-US" altLang="en-US" sz="2000" dirty="0" err="1">
                  <a:solidFill>
                    <a:srgbClr val="004A7D"/>
                  </a:solidFill>
                  <a:latin typeface="+mj-lt"/>
                  <a:ea typeface="+mn-ea"/>
                </a:rPr>
                <a:t>GDS</a:t>
              </a:r>
              <a:r>
                <a:rPr lang="en-US" altLang="en-US" sz="2000" dirty="0">
                  <a:solidFill>
                    <a:srgbClr val="004A7D"/>
                  </a:solidFill>
                  <a:latin typeface="+mj-lt"/>
                  <a:ea typeface="+mn-ea"/>
                </a:rPr>
                <a:t> feeds</a:t>
              </a:r>
            </a:p>
          </p:txBody>
        </p:sp>
        <p:grpSp>
          <p:nvGrpSpPr>
            <p:cNvPr id="17" name="Group 16"/>
            <p:cNvGrpSpPr/>
            <p:nvPr/>
          </p:nvGrpSpPr>
          <p:grpSpPr>
            <a:xfrm>
              <a:off x="3578948" y="5742132"/>
              <a:ext cx="1327712" cy="969434"/>
              <a:chOff x="2998056" y="5622310"/>
              <a:chExt cx="1327712" cy="969434"/>
            </a:xfrm>
          </p:grpSpPr>
          <p:grpSp>
            <p:nvGrpSpPr>
              <p:cNvPr id="59" name="Group 58"/>
              <p:cNvGrpSpPr/>
              <p:nvPr/>
            </p:nvGrpSpPr>
            <p:grpSpPr>
              <a:xfrm>
                <a:off x="2998056" y="5739464"/>
                <a:ext cx="1261391" cy="852280"/>
                <a:chOff x="7223125" y="3860800"/>
                <a:chExt cx="1236663" cy="893763"/>
              </a:xfrm>
              <a:solidFill>
                <a:srgbClr val="298ED1"/>
              </a:solidFill>
            </p:grpSpPr>
            <p:sp>
              <p:nvSpPr>
                <p:cNvPr id="60" name="Freeform 59"/>
                <p:cNvSpPr>
                  <a:spLocks noEditPoints="1"/>
                </p:cNvSpPr>
                <p:nvPr/>
              </p:nvSpPr>
              <p:spPr bwMode="auto">
                <a:xfrm>
                  <a:off x="7304088" y="3860800"/>
                  <a:ext cx="1073150" cy="763588"/>
                </a:xfrm>
                <a:custGeom>
                  <a:avLst/>
                  <a:gdLst>
                    <a:gd name="T0" fmla="*/ 1280 w 1350"/>
                    <a:gd name="T1" fmla="*/ 0 h 960"/>
                    <a:gd name="T2" fmla="*/ 70 w 1350"/>
                    <a:gd name="T3" fmla="*/ 0 h 960"/>
                    <a:gd name="T4" fmla="*/ 0 w 1350"/>
                    <a:gd name="T5" fmla="*/ 70 h 960"/>
                    <a:gd name="T6" fmla="*/ 0 w 1350"/>
                    <a:gd name="T7" fmla="*/ 890 h 960"/>
                    <a:gd name="T8" fmla="*/ 70 w 1350"/>
                    <a:gd name="T9" fmla="*/ 960 h 960"/>
                    <a:gd name="T10" fmla="*/ 1280 w 1350"/>
                    <a:gd name="T11" fmla="*/ 960 h 960"/>
                    <a:gd name="T12" fmla="*/ 1350 w 1350"/>
                    <a:gd name="T13" fmla="*/ 890 h 960"/>
                    <a:gd name="T14" fmla="*/ 1350 w 1350"/>
                    <a:gd name="T15" fmla="*/ 70 h 960"/>
                    <a:gd name="T16" fmla="*/ 1280 w 1350"/>
                    <a:gd name="T17" fmla="*/ 0 h 960"/>
                    <a:gd name="T18" fmla="*/ 675 w 1350"/>
                    <a:gd name="T19" fmla="*/ 28 h 960"/>
                    <a:gd name="T20" fmla="*/ 711 w 1350"/>
                    <a:gd name="T21" fmla="*/ 64 h 960"/>
                    <a:gd name="T22" fmla="*/ 675 w 1350"/>
                    <a:gd name="T23" fmla="*/ 100 h 960"/>
                    <a:gd name="T24" fmla="*/ 640 w 1350"/>
                    <a:gd name="T25" fmla="*/ 64 h 960"/>
                    <a:gd name="T26" fmla="*/ 675 w 1350"/>
                    <a:gd name="T27" fmla="*/ 28 h 960"/>
                    <a:gd name="T28" fmla="*/ 1247 w 1350"/>
                    <a:gd name="T29" fmla="*/ 850 h 960"/>
                    <a:gd name="T30" fmla="*/ 104 w 1350"/>
                    <a:gd name="T31" fmla="*/ 850 h 960"/>
                    <a:gd name="T32" fmla="*/ 104 w 1350"/>
                    <a:gd name="T33" fmla="*/ 133 h 960"/>
                    <a:gd name="T34" fmla="*/ 1247 w 1350"/>
                    <a:gd name="T35" fmla="*/ 133 h 960"/>
                    <a:gd name="T36" fmla="*/ 1247 w 1350"/>
                    <a:gd name="T37" fmla="*/ 85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50" h="960">
                      <a:moveTo>
                        <a:pt x="1280" y="0"/>
                      </a:moveTo>
                      <a:cubicBezTo>
                        <a:pt x="70" y="0"/>
                        <a:pt x="70" y="0"/>
                        <a:pt x="70" y="0"/>
                      </a:cubicBezTo>
                      <a:cubicBezTo>
                        <a:pt x="32" y="0"/>
                        <a:pt x="0" y="31"/>
                        <a:pt x="0" y="70"/>
                      </a:cubicBezTo>
                      <a:cubicBezTo>
                        <a:pt x="0" y="890"/>
                        <a:pt x="0" y="890"/>
                        <a:pt x="0" y="890"/>
                      </a:cubicBezTo>
                      <a:cubicBezTo>
                        <a:pt x="0" y="929"/>
                        <a:pt x="32" y="960"/>
                        <a:pt x="70" y="960"/>
                      </a:cubicBezTo>
                      <a:cubicBezTo>
                        <a:pt x="1280" y="960"/>
                        <a:pt x="1280" y="960"/>
                        <a:pt x="1280" y="960"/>
                      </a:cubicBezTo>
                      <a:cubicBezTo>
                        <a:pt x="1319" y="960"/>
                        <a:pt x="1350" y="929"/>
                        <a:pt x="1350" y="890"/>
                      </a:cubicBezTo>
                      <a:cubicBezTo>
                        <a:pt x="1350" y="70"/>
                        <a:pt x="1350" y="70"/>
                        <a:pt x="1350" y="70"/>
                      </a:cubicBezTo>
                      <a:cubicBezTo>
                        <a:pt x="1350" y="31"/>
                        <a:pt x="1319" y="0"/>
                        <a:pt x="1280" y="0"/>
                      </a:cubicBezTo>
                      <a:close/>
                      <a:moveTo>
                        <a:pt x="675" y="28"/>
                      </a:moveTo>
                      <a:cubicBezTo>
                        <a:pt x="695" y="28"/>
                        <a:pt x="711" y="44"/>
                        <a:pt x="711" y="64"/>
                      </a:cubicBezTo>
                      <a:cubicBezTo>
                        <a:pt x="711" y="84"/>
                        <a:pt x="695" y="100"/>
                        <a:pt x="675" y="100"/>
                      </a:cubicBezTo>
                      <a:cubicBezTo>
                        <a:pt x="656" y="100"/>
                        <a:pt x="640" y="84"/>
                        <a:pt x="640" y="64"/>
                      </a:cubicBezTo>
                      <a:cubicBezTo>
                        <a:pt x="640" y="44"/>
                        <a:pt x="656" y="28"/>
                        <a:pt x="675" y="28"/>
                      </a:cubicBezTo>
                      <a:close/>
                      <a:moveTo>
                        <a:pt x="1247" y="850"/>
                      </a:moveTo>
                      <a:cubicBezTo>
                        <a:pt x="104" y="850"/>
                        <a:pt x="104" y="850"/>
                        <a:pt x="104" y="850"/>
                      </a:cubicBezTo>
                      <a:cubicBezTo>
                        <a:pt x="104" y="133"/>
                        <a:pt x="104" y="133"/>
                        <a:pt x="104" y="133"/>
                      </a:cubicBezTo>
                      <a:cubicBezTo>
                        <a:pt x="1247" y="133"/>
                        <a:pt x="1247" y="133"/>
                        <a:pt x="1247" y="133"/>
                      </a:cubicBezTo>
                      <a:lnTo>
                        <a:pt x="1247" y="850"/>
                      </a:lnTo>
                      <a:close/>
                    </a:path>
                  </a:pathLst>
                </a:cu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61" name="Freeform 60"/>
                <p:cNvSpPr>
                  <a:spLocks noEditPoints="1"/>
                </p:cNvSpPr>
                <p:nvPr/>
              </p:nvSpPr>
              <p:spPr bwMode="auto">
                <a:xfrm>
                  <a:off x="7223125" y="4660900"/>
                  <a:ext cx="1236663" cy="93663"/>
                </a:xfrm>
                <a:custGeom>
                  <a:avLst/>
                  <a:gdLst>
                    <a:gd name="T0" fmla="*/ 0 w 1556"/>
                    <a:gd name="T1" fmla="*/ 0 h 117"/>
                    <a:gd name="T2" fmla="*/ 0 w 1556"/>
                    <a:gd name="T3" fmla="*/ 40 h 117"/>
                    <a:gd name="T4" fmla="*/ 77 w 1556"/>
                    <a:gd name="T5" fmla="*/ 117 h 117"/>
                    <a:gd name="T6" fmla="*/ 1479 w 1556"/>
                    <a:gd name="T7" fmla="*/ 117 h 117"/>
                    <a:gd name="T8" fmla="*/ 1556 w 1556"/>
                    <a:gd name="T9" fmla="*/ 40 h 117"/>
                    <a:gd name="T10" fmla="*/ 1556 w 1556"/>
                    <a:gd name="T11" fmla="*/ 0 h 117"/>
                    <a:gd name="T12" fmla="*/ 0 w 1556"/>
                    <a:gd name="T13" fmla="*/ 0 h 117"/>
                    <a:gd name="T14" fmla="*/ 920 w 1556"/>
                    <a:gd name="T15" fmla="*/ 76 h 117"/>
                    <a:gd name="T16" fmla="*/ 919 w 1556"/>
                    <a:gd name="T17" fmla="*/ 76 h 117"/>
                    <a:gd name="T18" fmla="*/ 919 w 1556"/>
                    <a:gd name="T19" fmla="*/ 78 h 117"/>
                    <a:gd name="T20" fmla="*/ 635 w 1556"/>
                    <a:gd name="T21" fmla="*/ 78 h 117"/>
                    <a:gd name="T22" fmla="*/ 635 w 1556"/>
                    <a:gd name="T23" fmla="*/ 42 h 117"/>
                    <a:gd name="T24" fmla="*/ 636 w 1556"/>
                    <a:gd name="T25" fmla="*/ 42 h 117"/>
                    <a:gd name="T26" fmla="*/ 636 w 1556"/>
                    <a:gd name="T27" fmla="*/ 41 h 117"/>
                    <a:gd name="T28" fmla="*/ 920 w 1556"/>
                    <a:gd name="T29" fmla="*/ 41 h 117"/>
                    <a:gd name="T30" fmla="*/ 920 w 1556"/>
                    <a:gd name="T31"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6" h="117">
                      <a:moveTo>
                        <a:pt x="0" y="0"/>
                      </a:moveTo>
                      <a:cubicBezTo>
                        <a:pt x="0" y="40"/>
                        <a:pt x="0" y="40"/>
                        <a:pt x="0" y="40"/>
                      </a:cubicBezTo>
                      <a:cubicBezTo>
                        <a:pt x="0" y="83"/>
                        <a:pt x="35" y="117"/>
                        <a:pt x="77" y="117"/>
                      </a:cubicBezTo>
                      <a:cubicBezTo>
                        <a:pt x="1479" y="117"/>
                        <a:pt x="1479" y="117"/>
                        <a:pt x="1479" y="117"/>
                      </a:cubicBezTo>
                      <a:cubicBezTo>
                        <a:pt x="1522" y="117"/>
                        <a:pt x="1556" y="83"/>
                        <a:pt x="1556" y="40"/>
                      </a:cubicBezTo>
                      <a:cubicBezTo>
                        <a:pt x="1556" y="0"/>
                        <a:pt x="1556" y="0"/>
                        <a:pt x="1556" y="0"/>
                      </a:cubicBezTo>
                      <a:lnTo>
                        <a:pt x="0" y="0"/>
                      </a:lnTo>
                      <a:close/>
                      <a:moveTo>
                        <a:pt x="920" y="76"/>
                      </a:moveTo>
                      <a:cubicBezTo>
                        <a:pt x="919" y="76"/>
                        <a:pt x="919" y="76"/>
                        <a:pt x="919" y="76"/>
                      </a:cubicBezTo>
                      <a:cubicBezTo>
                        <a:pt x="919" y="78"/>
                        <a:pt x="919" y="78"/>
                        <a:pt x="919" y="78"/>
                      </a:cubicBezTo>
                      <a:cubicBezTo>
                        <a:pt x="635" y="78"/>
                        <a:pt x="635" y="78"/>
                        <a:pt x="635" y="78"/>
                      </a:cubicBezTo>
                      <a:cubicBezTo>
                        <a:pt x="635" y="42"/>
                        <a:pt x="635" y="42"/>
                        <a:pt x="635" y="42"/>
                      </a:cubicBezTo>
                      <a:cubicBezTo>
                        <a:pt x="636" y="42"/>
                        <a:pt x="636" y="42"/>
                        <a:pt x="636" y="42"/>
                      </a:cubicBezTo>
                      <a:cubicBezTo>
                        <a:pt x="636" y="41"/>
                        <a:pt x="636" y="41"/>
                        <a:pt x="636" y="41"/>
                      </a:cubicBezTo>
                      <a:cubicBezTo>
                        <a:pt x="920" y="41"/>
                        <a:pt x="920" y="41"/>
                        <a:pt x="920" y="41"/>
                      </a:cubicBezTo>
                      <a:lnTo>
                        <a:pt x="920" y="76"/>
                      </a:lnTo>
                      <a:close/>
                    </a:path>
                  </a:pathLst>
                </a:cu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grpSp>
          <p:sp>
            <p:nvSpPr>
              <p:cNvPr id="121" name="Freeform 146"/>
              <p:cNvSpPr>
                <a:spLocks/>
              </p:cNvSpPr>
              <p:nvPr/>
            </p:nvSpPr>
            <p:spPr bwMode="auto">
              <a:xfrm rot="16200000" flipH="1" flipV="1">
                <a:off x="3960492" y="5585377"/>
                <a:ext cx="328343" cy="402209"/>
              </a:xfrm>
              <a:custGeom>
                <a:avLst/>
                <a:gdLst>
                  <a:gd name="T0" fmla="*/ 158 w 208"/>
                  <a:gd name="T1" fmla="*/ 5 h 208"/>
                  <a:gd name="T2" fmla="*/ 79 w 208"/>
                  <a:gd name="T3" fmla="*/ 3 h 208"/>
                  <a:gd name="T4" fmla="*/ 0 w 208"/>
                  <a:gd name="T5" fmla="*/ 0 h 208"/>
                  <a:gd name="T6" fmla="*/ 3 w 208"/>
                  <a:gd name="T7" fmla="*/ 79 h 208"/>
                  <a:gd name="T8" fmla="*/ 5 w 208"/>
                  <a:gd name="T9" fmla="*/ 157 h 208"/>
                  <a:gd name="T10" fmla="*/ 42 w 208"/>
                  <a:gd name="T11" fmla="*/ 120 h 208"/>
                  <a:gd name="T12" fmla="*/ 129 w 208"/>
                  <a:gd name="T13" fmla="*/ 208 h 208"/>
                  <a:gd name="T14" fmla="*/ 208 w 208"/>
                  <a:gd name="T15" fmla="*/ 129 h 208"/>
                  <a:gd name="T16" fmla="*/ 120 w 208"/>
                  <a:gd name="T17" fmla="*/ 42 h 208"/>
                  <a:gd name="T18" fmla="*/ 158 w 208"/>
                  <a:gd name="T19" fmla="*/ 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08">
                    <a:moveTo>
                      <a:pt x="158" y="5"/>
                    </a:moveTo>
                    <a:lnTo>
                      <a:pt x="79" y="3"/>
                    </a:lnTo>
                    <a:lnTo>
                      <a:pt x="0" y="0"/>
                    </a:lnTo>
                    <a:lnTo>
                      <a:pt x="3" y="79"/>
                    </a:lnTo>
                    <a:lnTo>
                      <a:pt x="5" y="157"/>
                    </a:lnTo>
                    <a:lnTo>
                      <a:pt x="42" y="120"/>
                    </a:lnTo>
                    <a:lnTo>
                      <a:pt x="129" y="208"/>
                    </a:lnTo>
                    <a:lnTo>
                      <a:pt x="208" y="129"/>
                    </a:lnTo>
                    <a:lnTo>
                      <a:pt x="120" y="42"/>
                    </a:lnTo>
                    <a:lnTo>
                      <a:pt x="158" y="5"/>
                    </a:lnTo>
                    <a:close/>
                  </a:path>
                </a:pathLst>
              </a:custGeom>
              <a:solidFill>
                <a:srgbClr val="268CD1"/>
              </a:solidFill>
              <a:ln w="158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33" name="Rectangle 132"/>
              <p:cNvSpPr>
                <a:spLocks noChangeArrowheads="1"/>
              </p:cNvSpPr>
              <p:nvPr/>
            </p:nvSpPr>
            <p:spPr bwMode="auto">
              <a:xfrm>
                <a:off x="3347639" y="6233741"/>
                <a:ext cx="562223" cy="54915"/>
              </a:xfrm>
              <a:prstGeom prst="rect">
                <a:avLst/>
              </a:prstGeom>
              <a:solidFill>
                <a:srgbClr val="268CD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34" name="Rectangle 133"/>
              <p:cNvSpPr>
                <a:spLocks noChangeArrowheads="1"/>
              </p:cNvSpPr>
              <p:nvPr/>
            </p:nvSpPr>
            <p:spPr bwMode="auto">
              <a:xfrm>
                <a:off x="3347639" y="6087300"/>
                <a:ext cx="562223" cy="59492"/>
              </a:xfrm>
              <a:prstGeom prst="rect">
                <a:avLst/>
              </a:prstGeom>
              <a:solidFill>
                <a:srgbClr val="268CD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35" name="Rectangle 134"/>
              <p:cNvSpPr>
                <a:spLocks noChangeArrowheads="1"/>
              </p:cNvSpPr>
              <p:nvPr/>
            </p:nvSpPr>
            <p:spPr bwMode="auto">
              <a:xfrm>
                <a:off x="3347639" y="5943146"/>
                <a:ext cx="562223" cy="59492"/>
              </a:xfrm>
              <a:prstGeom prst="rect">
                <a:avLst/>
              </a:prstGeom>
              <a:solidFill>
                <a:srgbClr val="268CD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grpSp>
      </p:grpSp>
      <p:sp>
        <p:nvSpPr>
          <p:cNvPr id="62" name="Title 1"/>
          <p:cNvSpPr>
            <a:spLocks noGrp="1"/>
          </p:cNvSpPr>
          <p:nvPr>
            <p:ph type="title"/>
          </p:nvPr>
        </p:nvSpPr>
        <p:spPr>
          <a:xfrm>
            <a:off x="480185" y="521303"/>
            <a:ext cx="8183725" cy="615553"/>
          </a:xfrm>
        </p:spPr>
        <p:txBody>
          <a:bodyPr/>
          <a:lstStyle/>
          <a:p>
            <a:pPr>
              <a:lnSpc>
                <a:spcPct val="90000"/>
              </a:lnSpc>
            </a:pPr>
            <a:r>
              <a:rPr lang="en-US" altLang="en-US" sz="4000" dirty="0">
                <a:solidFill>
                  <a:schemeClr val="bg1"/>
                </a:solidFill>
              </a:rPr>
              <a:t>Capture ALL your data</a:t>
            </a:r>
            <a:endParaRPr lang="en-US" altLang="en-US" sz="4000" dirty="0" smtClean="0">
              <a:solidFill>
                <a:schemeClr val="bg1"/>
              </a:solidFill>
            </a:endParaRPr>
          </a:p>
        </p:txBody>
      </p:sp>
      <p:grpSp>
        <p:nvGrpSpPr>
          <p:cNvPr id="5" name="Group 4"/>
          <p:cNvGrpSpPr/>
          <p:nvPr/>
        </p:nvGrpSpPr>
        <p:grpSpPr>
          <a:xfrm>
            <a:off x="3729354" y="1711136"/>
            <a:ext cx="1686389" cy="1004985"/>
            <a:chOff x="4971177" y="1610948"/>
            <a:chExt cx="2247933" cy="1105174"/>
          </a:xfrm>
        </p:grpSpPr>
        <p:sp>
          <p:nvSpPr>
            <p:cNvPr id="69" name="TextBox 68"/>
            <p:cNvSpPr txBox="1">
              <a:spLocks noChangeArrowheads="1"/>
            </p:cNvSpPr>
            <p:nvPr/>
          </p:nvSpPr>
          <p:spPr bwMode="auto">
            <a:xfrm>
              <a:off x="4971177" y="1879137"/>
              <a:ext cx="155109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accent1"/>
                </a:buClr>
                <a:buFont typeface="Arial" pitchFamily="34" charset="0"/>
                <a:buChar char="•"/>
                <a:defRPr sz="2800">
                  <a:solidFill>
                    <a:schemeClr val="tx1"/>
                  </a:solidFill>
                  <a:latin typeface="Arial" pitchFamily="34" charset="0"/>
                </a:defRPr>
              </a:lvl1pPr>
              <a:lvl2pPr marL="742950" indent="-285750">
                <a:spcBef>
                  <a:spcPct val="20000"/>
                </a:spcBef>
                <a:buClr>
                  <a:schemeClr val="accent1"/>
                </a:buClr>
                <a:buFont typeface="Arial" pitchFamily="34" charset="0"/>
                <a:buChar char="–"/>
                <a:defRPr sz="2400">
                  <a:solidFill>
                    <a:schemeClr val="tx1"/>
                  </a:solidFill>
                  <a:latin typeface="Arial" pitchFamily="34" charset="0"/>
                </a:defRPr>
              </a:lvl2pPr>
              <a:lvl3pPr marL="1143000" indent="-228600">
                <a:spcBef>
                  <a:spcPct val="20000"/>
                </a:spcBef>
                <a:buClr>
                  <a:schemeClr val="accent1"/>
                </a:buClr>
                <a:buFont typeface="Arial" pitchFamily="34" charset="0"/>
                <a:buChar char="•"/>
                <a:defRPr sz="2000">
                  <a:solidFill>
                    <a:schemeClr val="tx1"/>
                  </a:solidFill>
                  <a:latin typeface="Arial" pitchFamily="34" charset="0"/>
                </a:defRPr>
              </a:lvl3pPr>
              <a:lvl4pPr marL="1600200" indent="-228600">
                <a:spcBef>
                  <a:spcPct val="20000"/>
                </a:spcBef>
                <a:buClr>
                  <a:schemeClr val="accent1"/>
                </a:buClr>
                <a:buFont typeface="Arial" pitchFamily="34" charset="0"/>
                <a:buChar char="–"/>
                <a:defRPr>
                  <a:solidFill>
                    <a:schemeClr val="tx1"/>
                  </a:solidFill>
                  <a:latin typeface="Arial" pitchFamily="34" charset="0"/>
                </a:defRPr>
              </a:lvl4pPr>
              <a:lvl5pPr marL="2057400" indent="-228600">
                <a:spcBef>
                  <a:spcPct val="20000"/>
                </a:spcBef>
                <a:buClr>
                  <a:schemeClr val="accent1"/>
                </a:buClr>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9pPr>
            </a:lstStyle>
            <a:p>
              <a:pPr algn="ctr" fontAlgn="auto">
                <a:lnSpc>
                  <a:spcPct val="90000"/>
                </a:lnSpc>
                <a:spcBef>
                  <a:spcPct val="0"/>
                </a:spcBef>
                <a:spcAft>
                  <a:spcPts val="0"/>
                </a:spcAft>
                <a:buClrTx/>
                <a:buFontTx/>
                <a:buNone/>
              </a:pPr>
              <a:r>
                <a:rPr lang="en-US" altLang="en-US" sz="2000" dirty="0" smtClean="0">
                  <a:solidFill>
                    <a:srgbClr val="004A7D"/>
                  </a:solidFill>
                  <a:latin typeface="+mj-lt"/>
                  <a:ea typeface="+mn-ea"/>
                </a:rPr>
                <a:t>Mobile Check-ins</a:t>
              </a:r>
              <a:endParaRPr lang="en-US" altLang="en-US" sz="2000" dirty="0">
                <a:solidFill>
                  <a:srgbClr val="004A7D"/>
                </a:solidFill>
                <a:latin typeface="+mj-lt"/>
                <a:ea typeface="+mn-ea"/>
              </a:endParaRPr>
            </a:p>
          </p:txBody>
        </p:sp>
        <p:grpSp>
          <p:nvGrpSpPr>
            <p:cNvPr id="70" name="Group 69"/>
            <p:cNvGrpSpPr/>
            <p:nvPr/>
          </p:nvGrpSpPr>
          <p:grpSpPr>
            <a:xfrm>
              <a:off x="6522273" y="1610948"/>
              <a:ext cx="696837" cy="1105174"/>
              <a:chOff x="9632156" y="3530601"/>
              <a:chExt cx="303213" cy="492125"/>
            </a:xfrm>
            <a:solidFill>
              <a:srgbClr val="0078C9"/>
            </a:solidFill>
          </p:grpSpPr>
          <p:sp>
            <p:nvSpPr>
              <p:cNvPr id="71" name="Freeform 377"/>
              <p:cNvSpPr>
                <a:spLocks noEditPoints="1"/>
              </p:cNvSpPr>
              <p:nvPr/>
            </p:nvSpPr>
            <p:spPr bwMode="auto">
              <a:xfrm>
                <a:off x="9632156" y="3530601"/>
                <a:ext cx="303213" cy="492125"/>
              </a:xfrm>
              <a:custGeom>
                <a:avLst/>
                <a:gdLst>
                  <a:gd name="T0" fmla="*/ 221 w 251"/>
                  <a:gd name="T1" fmla="*/ 0 h 407"/>
                  <a:gd name="T2" fmla="*/ 30 w 251"/>
                  <a:gd name="T3" fmla="*/ 0 h 407"/>
                  <a:gd name="T4" fmla="*/ 0 w 251"/>
                  <a:gd name="T5" fmla="*/ 32 h 407"/>
                  <a:gd name="T6" fmla="*/ 0 w 251"/>
                  <a:gd name="T7" fmla="*/ 375 h 407"/>
                  <a:gd name="T8" fmla="*/ 30 w 251"/>
                  <a:gd name="T9" fmla="*/ 407 h 407"/>
                  <a:gd name="T10" fmla="*/ 221 w 251"/>
                  <a:gd name="T11" fmla="*/ 407 h 407"/>
                  <a:gd name="T12" fmla="*/ 251 w 251"/>
                  <a:gd name="T13" fmla="*/ 375 h 407"/>
                  <a:gd name="T14" fmla="*/ 251 w 251"/>
                  <a:gd name="T15" fmla="*/ 32 h 407"/>
                  <a:gd name="T16" fmla="*/ 221 w 251"/>
                  <a:gd name="T17" fmla="*/ 0 h 407"/>
                  <a:gd name="T18" fmla="*/ 99 w 251"/>
                  <a:gd name="T19" fmla="*/ 385 h 407"/>
                  <a:gd name="T20" fmla="*/ 91 w 251"/>
                  <a:gd name="T21" fmla="*/ 393 h 407"/>
                  <a:gd name="T22" fmla="*/ 83 w 251"/>
                  <a:gd name="T23" fmla="*/ 385 h 407"/>
                  <a:gd name="T24" fmla="*/ 83 w 251"/>
                  <a:gd name="T25" fmla="*/ 382 h 407"/>
                  <a:gd name="T26" fmla="*/ 91 w 251"/>
                  <a:gd name="T27" fmla="*/ 374 h 407"/>
                  <a:gd name="T28" fmla="*/ 99 w 251"/>
                  <a:gd name="T29" fmla="*/ 382 h 407"/>
                  <a:gd name="T30" fmla="*/ 99 w 251"/>
                  <a:gd name="T31" fmla="*/ 385 h 407"/>
                  <a:gd name="T32" fmla="*/ 126 w 251"/>
                  <a:gd name="T33" fmla="*/ 399 h 407"/>
                  <a:gd name="T34" fmla="*/ 125 w 251"/>
                  <a:gd name="T35" fmla="*/ 399 h 407"/>
                  <a:gd name="T36" fmla="*/ 110 w 251"/>
                  <a:gd name="T37" fmla="*/ 385 h 407"/>
                  <a:gd name="T38" fmla="*/ 125 w 251"/>
                  <a:gd name="T39" fmla="*/ 370 h 407"/>
                  <a:gd name="T40" fmla="*/ 126 w 251"/>
                  <a:gd name="T41" fmla="*/ 370 h 407"/>
                  <a:gd name="T42" fmla="*/ 141 w 251"/>
                  <a:gd name="T43" fmla="*/ 385 h 407"/>
                  <a:gd name="T44" fmla="*/ 126 w 251"/>
                  <a:gd name="T45" fmla="*/ 399 h 407"/>
                  <a:gd name="T46" fmla="*/ 166 w 251"/>
                  <a:gd name="T47" fmla="*/ 387 h 407"/>
                  <a:gd name="T48" fmla="*/ 158 w 251"/>
                  <a:gd name="T49" fmla="*/ 395 h 407"/>
                  <a:gd name="T50" fmla="*/ 150 w 251"/>
                  <a:gd name="T51" fmla="*/ 387 h 407"/>
                  <a:gd name="T52" fmla="*/ 150 w 251"/>
                  <a:gd name="T53" fmla="*/ 383 h 407"/>
                  <a:gd name="T54" fmla="*/ 158 w 251"/>
                  <a:gd name="T55" fmla="*/ 375 h 407"/>
                  <a:gd name="T56" fmla="*/ 166 w 251"/>
                  <a:gd name="T57" fmla="*/ 383 h 407"/>
                  <a:gd name="T58" fmla="*/ 166 w 251"/>
                  <a:gd name="T59" fmla="*/ 387 h 407"/>
                  <a:gd name="T60" fmla="*/ 220 w 251"/>
                  <a:gd name="T61" fmla="*/ 360 h 407"/>
                  <a:gd name="T62" fmla="*/ 31 w 251"/>
                  <a:gd name="T63" fmla="*/ 360 h 407"/>
                  <a:gd name="T64" fmla="*/ 31 w 251"/>
                  <a:gd name="T65" fmla="*/ 47 h 407"/>
                  <a:gd name="T66" fmla="*/ 220 w 251"/>
                  <a:gd name="T67" fmla="*/ 47 h 407"/>
                  <a:gd name="T68" fmla="*/ 220 w 251"/>
                  <a:gd name="T69" fmla="*/ 36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1" h="407">
                    <a:moveTo>
                      <a:pt x="221" y="0"/>
                    </a:moveTo>
                    <a:cubicBezTo>
                      <a:pt x="30" y="0"/>
                      <a:pt x="30" y="0"/>
                      <a:pt x="30" y="0"/>
                    </a:cubicBezTo>
                    <a:cubicBezTo>
                      <a:pt x="13" y="0"/>
                      <a:pt x="0" y="14"/>
                      <a:pt x="0" y="32"/>
                    </a:cubicBezTo>
                    <a:cubicBezTo>
                      <a:pt x="0" y="375"/>
                      <a:pt x="0" y="375"/>
                      <a:pt x="0" y="375"/>
                    </a:cubicBezTo>
                    <a:cubicBezTo>
                      <a:pt x="0" y="393"/>
                      <a:pt x="13" y="407"/>
                      <a:pt x="30" y="407"/>
                    </a:cubicBezTo>
                    <a:cubicBezTo>
                      <a:pt x="221" y="407"/>
                      <a:pt x="221" y="407"/>
                      <a:pt x="221" y="407"/>
                    </a:cubicBezTo>
                    <a:cubicBezTo>
                      <a:pt x="238" y="407"/>
                      <a:pt x="251" y="393"/>
                      <a:pt x="251" y="375"/>
                    </a:cubicBezTo>
                    <a:cubicBezTo>
                      <a:pt x="251" y="32"/>
                      <a:pt x="251" y="32"/>
                      <a:pt x="251" y="32"/>
                    </a:cubicBezTo>
                    <a:cubicBezTo>
                      <a:pt x="251" y="14"/>
                      <a:pt x="238" y="0"/>
                      <a:pt x="221" y="0"/>
                    </a:cubicBezTo>
                    <a:close/>
                    <a:moveTo>
                      <a:pt x="99" y="385"/>
                    </a:moveTo>
                    <a:cubicBezTo>
                      <a:pt x="99" y="390"/>
                      <a:pt x="96" y="393"/>
                      <a:pt x="91" y="393"/>
                    </a:cubicBezTo>
                    <a:cubicBezTo>
                      <a:pt x="87" y="393"/>
                      <a:pt x="83" y="390"/>
                      <a:pt x="83" y="385"/>
                    </a:cubicBezTo>
                    <a:cubicBezTo>
                      <a:pt x="83" y="382"/>
                      <a:pt x="83" y="382"/>
                      <a:pt x="83" y="382"/>
                    </a:cubicBezTo>
                    <a:cubicBezTo>
                      <a:pt x="83" y="377"/>
                      <a:pt x="87" y="374"/>
                      <a:pt x="91" y="374"/>
                    </a:cubicBezTo>
                    <a:cubicBezTo>
                      <a:pt x="96" y="374"/>
                      <a:pt x="99" y="377"/>
                      <a:pt x="99" y="382"/>
                    </a:cubicBezTo>
                    <a:lnTo>
                      <a:pt x="99" y="385"/>
                    </a:lnTo>
                    <a:close/>
                    <a:moveTo>
                      <a:pt x="126" y="399"/>
                    </a:moveTo>
                    <a:cubicBezTo>
                      <a:pt x="125" y="399"/>
                      <a:pt x="125" y="399"/>
                      <a:pt x="125" y="399"/>
                    </a:cubicBezTo>
                    <a:cubicBezTo>
                      <a:pt x="117" y="399"/>
                      <a:pt x="110" y="393"/>
                      <a:pt x="110" y="385"/>
                    </a:cubicBezTo>
                    <a:cubicBezTo>
                      <a:pt x="110" y="377"/>
                      <a:pt x="117" y="370"/>
                      <a:pt x="125" y="370"/>
                    </a:cubicBezTo>
                    <a:cubicBezTo>
                      <a:pt x="126" y="370"/>
                      <a:pt x="126" y="370"/>
                      <a:pt x="126" y="370"/>
                    </a:cubicBezTo>
                    <a:cubicBezTo>
                      <a:pt x="134" y="370"/>
                      <a:pt x="141" y="377"/>
                      <a:pt x="141" y="385"/>
                    </a:cubicBezTo>
                    <a:cubicBezTo>
                      <a:pt x="141" y="393"/>
                      <a:pt x="134" y="399"/>
                      <a:pt x="126" y="399"/>
                    </a:cubicBezTo>
                    <a:close/>
                    <a:moveTo>
                      <a:pt x="166" y="387"/>
                    </a:moveTo>
                    <a:cubicBezTo>
                      <a:pt x="166" y="391"/>
                      <a:pt x="162" y="395"/>
                      <a:pt x="158" y="395"/>
                    </a:cubicBezTo>
                    <a:cubicBezTo>
                      <a:pt x="153" y="395"/>
                      <a:pt x="150" y="391"/>
                      <a:pt x="150" y="387"/>
                    </a:cubicBezTo>
                    <a:cubicBezTo>
                      <a:pt x="150" y="383"/>
                      <a:pt x="150" y="383"/>
                      <a:pt x="150" y="383"/>
                    </a:cubicBezTo>
                    <a:cubicBezTo>
                      <a:pt x="150" y="379"/>
                      <a:pt x="153" y="375"/>
                      <a:pt x="158" y="375"/>
                    </a:cubicBezTo>
                    <a:cubicBezTo>
                      <a:pt x="162" y="375"/>
                      <a:pt x="166" y="379"/>
                      <a:pt x="166" y="383"/>
                    </a:cubicBezTo>
                    <a:lnTo>
                      <a:pt x="166" y="387"/>
                    </a:lnTo>
                    <a:close/>
                    <a:moveTo>
                      <a:pt x="220" y="360"/>
                    </a:moveTo>
                    <a:cubicBezTo>
                      <a:pt x="31" y="360"/>
                      <a:pt x="31" y="360"/>
                      <a:pt x="31" y="360"/>
                    </a:cubicBezTo>
                    <a:cubicBezTo>
                      <a:pt x="31" y="47"/>
                      <a:pt x="31" y="47"/>
                      <a:pt x="31" y="47"/>
                    </a:cubicBezTo>
                    <a:cubicBezTo>
                      <a:pt x="220" y="47"/>
                      <a:pt x="220" y="47"/>
                      <a:pt x="220" y="47"/>
                    </a:cubicBezTo>
                    <a:lnTo>
                      <a:pt x="220" y="3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72" name="Freeform 378"/>
              <p:cNvSpPr>
                <a:spLocks/>
              </p:cNvSpPr>
              <p:nvPr/>
            </p:nvSpPr>
            <p:spPr bwMode="auto">
              <a:xfrm>
                <a:off x="9867106" y="3594101"/>
                <a:ext cx="25400" cy="11113"/>
              </a:xfrm>
              <a:custGeom>
                <a:avLst/>
                <a:gdLst>
                  <a:gd name="T0" fmla="*/ 21 w 21"/>
                  <a:gd name="T1" fmla="*/ 5 h 10"/>
                  <a:gd name="T2" fmla="*/ 17 w 21"/>
                  <a:gd name="T3" fmla="*/ 10 h 10"/>
                  <a:gd name="T4" fmla="*/ 5 w 21"/>
                  <a:gd name="T5" fmla="*/ 10 h 10"/>
                  <a:gd name="T6" fmla="*/ 0 w 21"/>
                  <a:gd name="T7" fmla="*/ 5 h 10"/>
                  <a:gd name="T8" fmla="*/ 0 w 21"/>
                  <a:gd name="T9" fmla="*/ 5 h 10"/>
                  <a:gd name="T10" fmla="*/ 5 w 21"/>
                  <a:gd name="T11" fmla="*/ 0 h 10"/>
                  <a:gd name="T12" fmla="*/ 17 w 21"/>
                  <a:gd name="T13" fmla="*/ 0 h 10"/>
                  <a:gd name="T14" fmla="*/ 21 w 21"/>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
                    <a:moveTo>
                      <a:pt x="21" y="5"/>
                    </a:moveTo>
                    <a:cubicBezTo>
                      <a:pt x="21" y="7"/>
                      <a:pt x="19" y="10"/>
                      <a:pt x="17" y="10"/>
                    </a:cubicBezTo>
                    <a:cubicBezTo>
                      <a:pt x="5" y="10"/>
                      <a:pt x="5" y="10"/>
                      <a:pt x="5" y="10"/>
                    </a:cubicBezTo>
                    <a:cubicBezTo>
                      <a:pt x="2" y="10"/>
                      <a:pt x="0" y="7"/>
                      <a:pt x="0" y="5"/>
                    </a:cubicBezTo>
                    <a:cubicBezTo>
                      <a:pt x="0" y="5"/>
                      <a:pt x="0" y="5"/>
                      <a:pt x="0" y="5"/>
                    </a:cubicBezTo>
                    <a:cubicBezTo>
                      <a:pt x="0" y="2"/>
                      <a:pt x="2" y="0"/>
                      <a:pt x="5" y="0"/>
                    </a:cubicBezTo>
                    <a:cubicBezTo>
                      <a:pt x="17" y="0"/>
                      <a:pt x="17" y="0"/>
                      <a:pt x="17" y="0"/>
                    </a:cubicBezTo>
                    <a:cubicBezTo>
                      <a:pt x="19" y="0"/>
                      <a:pt x="21" y="2"/>
                      <a:pt x="2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73" name="Freeform 379"/>
              <p:cNvSpPr>
                <a:spLocks/>
              </p:cNvSpPr>
              <p:nvPr/>
            </p:nvSpPr>
            <p:spPr bwMode="auto">
              <a:xfrm>
                <a:off x="9675019" y="3594101"/>
                <a:ext cx="50800" cy="28575"/>
              </a:xfrm>
              <a:custGeom>
                <a:avLst/>
                <a:gdLst>
                  <a:gd name="T0" fmla="*/ 41 w 41"/>
                  <a:gd name="T1" fmla="*/ 12 h 24"/>
                  <a:gd name="T2" fmla="*/ 29 w 41"/>
                  <a:gd name="T3" fmla="*/ 24 h 24"/>
                  <a:gd name="T4" fmla="*/ 12 w 41"/>
                  <a:gd name="T5" fmla="*/ 24 h 24"/>
                  <a:gd name="T6" fmla="*/ 0 w 41"/>
                  <a:gd name="T7" fmla="*/ 12 h 24"/>
                  <a:gd name="T8" fmla="*/ 0 w 41"/>
                  <a:gd name="T9" fmla="*/ 12 h 24"/>
                  <a:gd name="T10" fmla="*/ 12 w 41"/>
                  <a:gd name="T11" fmla="*/ 0 h 24"/>
                  <a:gd name="T12" fmla="*/ 29 w 41"/>
                  <a:gd name="T13" fmla="*/ 0 h 24"/>
                  <a:gd name="T14" fmla="*/ 41 w 41"/>
                  <a:gd name="T15" fmla="*/ 12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24">
                    <a:moveTo>
                      <a:pt x="41" y="12"/>
                    </a:moveTo>
                    <a:cubicBezTo>
                      <a:pt x="41" y="18"/>
                      <a:pt x="36" y="24"/>
                      <a:pt x="29" y="24"/>
                    </a:cubicBezTo>
                    <a:cubicBezTo>
                      <a:pt x="12" y="24"/>
                      <a:pt x="12" y="24"/>
                      <a:pt x="12" y="24"/>
                    </a:cubicBezTo>
                    <a:cubicBezTo>
                      <a:pt x="6" y="24"/>
                      <a:pt x="0" y="18"/>
                      <a:pt x="0" y="12"/>
                    </a:cubicBezTo>
                    <a:cubicBezTo>
                      <a:pt x="0" y="12"/>
                      <a:pt x="0" y="12"/>
                      <a:pt x="0" y="12"/>
                    </a:cubicBezTo>
                    <a:cubicBezTo>
                      <a:pt x="0" y="5"/>
                      <a:pt x="6" y="0"/>
                      <a:pt x="12" y="0"/>
                    </a:cubicBezTo>
                    <a:cubicBezTo>
                      <a:pt x="29" y="0"/>
                      <a:pt x="29" y="0"/>
                      <a:pt x="29" y="0"/>
                    </a:cubicBezTo>
                    <a:cubicBezTo>
                      <a:pt x="36" y="0"/>
                      <a:pt x="41" y="5"/>
                      <a:pt x="4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grpSp>
      </p:grpSp>
      <p:sp>
        <p:nvSpPr>
          <p:cNvPr id="63" name="Oval 62"/>
          <p:cNvSpPr/>
          <p:nvPr/>
        </p:nvSpPr>
        <p:spPr>
          <a:xfrm>
            <a:off x="3135446" y="2854510"/>
            <a:ext cx="2849453" cy="2860490"/>
          </a:xfrm>
          <a:prstGeom prst="ellipse">
            <a:avLst/>
          </a:prstGeom>
          <a:solidFill>
            <a:schemeClr val="accent4"/>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3200" b="1" dirty="0" smtClean="0">
                <a:solidFill>
                  <a:srgbClr val="FFFFFF"/>
                </a:solidFill>
                <a:latin typeface="+mj-lt"/>
              </a:rPr>
              <a:t>Single </a:t>
            </a:r>
          </a:p>
          <a:p>
            <a:pPr algn="ctr" fontAlgn="auto">
              <a:spcBef>
                <a:spcPts val="0"/>
              </a:spcBef>
              <a:spcAft>
                <a:spcPts val="0"/>
              </a:spcAft>
            </a:pPr>
            <a:r>
              <a:rPr lang="en-US" sz="3200" b="1" dirty="0" smtClean="0">
                <a:solidFill>
                  <a:srgbClr val="FFFFFF"/>
                </a:solidFill>
                <a:latin typeface="+mj-lt"/>
              </a:rPr>
              <a:t>Open</a:t>
            </a:r>
          </a:p>
          <a:p>
            <a:pPr algn="ctr" fontAlgn="auto">
              <a:spcBef>
                <a:spcPts val="0"/>
              </a:spcBef>
              <a:spcAft>
                <a:spcPts val="0"/>
              </a:spcAft>
            </a:pPr>
            <a:r>
              <a:rPr lang="en-US" sz="3200" b="1" dirty="0" smtClean="0">
                <a:solidFill>
                  <a:srgbClr val="FFFFFF"/>
                </a:solidFill>
                <a:latin typeface="+mj-lt"/>
              </a:rPr>
              <a:t>Platform</a:t>
            </a:r>
          </a:p>
        </p:txBody>
      </p:sp>
    </p:spTree>
    <p:extLst>
      <p:ext uri="{BB962C8B-B14F-4D97-AF65-F5344CB8AC3E}">
        <p14:creationId xmlns:p14="http://schemas.microsoft.com/office/powerpoint/2010/main" val="2524692738"/>
      </p:ext>
    </p:extLst>
  </p:cSld>
  <p:clrMapOvr>
    <a:masterClrMapping/>
  </p:clrMapOvr>
  <p:transition xmlns:p14="http://schemas.microsoft.com/office/powerpoint/2010/main" spd="slow">
    <p:push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50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1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0" y="-68240"/>
            <a:ext cx="9144000" cy="16491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dirty="0" err="1">
              <a:solidFill>
                <a:srgbClr val="FFFFFF"/>
              </a:solidFill>
            </a:endParaRPr>
          </a:p>
        </p:txBody>
      </p:sp>
      <p:sp>
        <p:nvSpPr>
          <p:cNvPr id="62" name="Title 1"/>
          <p:cNvSpPr>
            <a:spLocks noGrp="1"/>
          </p:cNvSpPr>
          <p:nvPr>
            <p:ph type="title"/>
          </p:nvPr>
        </p:nvSpPr>
        <p:spPr>
          <a:xfrm>
            <a:off x="480185" y="521303"/>
            <a:ext cx="8183725" cy="615553"/>
          </a:xfrm>
        </p:spPr>
        <p:txBody>
          <a:bodyPr/>
          <a:lstStyle/>
          <a:p>
            <a:pPr>
              <a:lnSpc>
                <a:spcPct val="90000"/>
              </a:lnSpc>
            </a:pPr>
            <a:r>
              <a:rPr lang="en-US" altLang="en-US" sz="4000" dirty="0">
                <a:solidFill>
                  <a:schemeClr val="bg1"/>
                </a:solidFill>
              </a:rPr>
              <a:t>Capture ALL your data</a:t>
            </a:r>
            <a:endParaRPr lang="en-US" altLang="en-US" sz="4000" dirty="0" smtClean="0">
              <a:solidFill>
                <a:schemeClr val="bg1"/>
              </a:solidFill>
            </a:endParaRPr>
          </a:p>
        </p:txBody>
      </p:sp>
      <p:grpSp>
        <p:nvGrpSpPr>
          <p:cNvPr id="13" name="Group 12"/>
          <p:cNvGrpSpPr/>
          <p:nvPr/>
        </p:nvGrpSpPr>
        <p:grpSpPr>
          <a:xfrm>
            <a:off x="6065636" y="2479240"/>
            <a:ext cx="1979021" cy="1117070"/>
            <a:chOff x="6065636" y="2479240"/>
            <a:chExt cx="1979021" cy="1117070"/>
          </a:xfrm>
        </p:grpSpPr>
        <p:sp>
          <p:nvSpPr>
            <p:cNvPr id="74" name="TextBox 73"/>
            <p:cNvSpPr txBox="1">
              <a:spLocks noChangeArrowheads="1"/>
            </p:cNvSpPr>
            <p:nvPr/>
          </p:nvSpPr>
          <p:spPr bwMode="auto">
            <a:xfrm>
              <a:off x="6794796" y="2667640"/>
              <a:ext cx="124986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accent1"/>
                </a:buClr>
                <a:buFont typeface="Arial" pitchFamily="34" charset="0"/>
                <a:buChar char="•"/>
                <a:defRPr sz="2800">
                  <a:solidFill>
                    <a:schemeClr val="tx1"/>
                  </a:solidFill>
                  <a:latin typeface="Arial" pitchFamily="34" charset="0"/>
                </a:defRPr>
              </a:lvl1pPr>
              <a:lvl2pPr marL="742950" indent="-285750">
                <a:spcBef>
                  <a:spcPct val="20000"/>
                </a:spcBef>
                <a:buClr>
                  <a:schemeClr val="accent1"/>
                </a:buClr>
                <a:buFont typeface="Arial" pitchFamily="34" charset="0"/>
                <a:buChar char="–"/>
                <a:defRPr sz="2400">
                  <a:solidFill>
                    <a:schemeClr val="tx1"/>
                  </a:solidFill>
                  <a:latin typeface="Arial" pitchFamily="34" charset="0"/>
                </a:defRPr>
              </a:lvl2pPr>
              <a:lvl3pPr marL="1143000" indent="-228600">
                <a:spcBef>
                  <a:spcPct val="20000"/>
                </a:spcBef>
                <a:buClr>
                  <a:schemeClr val="accent1"/>
                </a:buClr>
                <a:buFont typeface="Arial" pitchFamily="34" charset="0"/>
                <a:buChar char="•"/>
                <a:defRPr sz="2000">
                  <a:solidFill>
                    <a:schemeClr val="tx1"/>
                  </a:solidFill>
                  <a:latin typeface="Arial" pitchFamily="34" charset="0"/>
                </a:defRPr>
              </a:lvl3pPr>
              <a:lvl4pPr marL="1600200" indent="-228600">
                <a:spcBef>
                  <a:spcPct val="20000"/>
                </a:spcBef>
                <a:buClr>
                  <a:schemeClr val="accent1"/>
                </a:buClr>
                <a:buFont typeface="Arial" pitchFamily="34" charset="0"/>
                <a:buChar char="–"/>
                <a:defRPr>
                  <a:solidFill>
                    <a:schemeClr val="tx1"/>
                  </a:solidFill>
                  <a:latin typeface="Arial" pitchFamily="34" charset="0"/>
                </a:defRPr>
              </a:lvl4pPr>
              <a:lvl5pPr marL="2057400" indent="-228600">
                <a:spcBef>
                  <a:spcPct val="20000"/>
                </a:spcBef>
                <a:buClr>
                  <a:schemeClr val="accent1"/>
                </a:buClr>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9pPr>
            </a:lstStyle>
            <a:p>
              <a:pPr algn="ctr" fontAlgn="auto">
                <a:lnSpc>
                  <a:spcPct val="90000"/>
                </a:lnSpc>
                <a:spcBef>
                  <a:spcPct val="0"/>
                </a:spcBef>
                <a:spcAft>
                  <a:spcPts val="0"/>
                </a:spcAft>
                <a:buClrTx/>
                <a:buFontTx/>
                <a:buNone/>
              </a:pPr>
              <a:r>
                <a:rPr lang="en-US" altLang="en-US" sz="2000" dirty="0" smtClean="0">
                  <a:solidFill>
                    <a:srgbClr val="004A7D"/>
                  </a:solidFill>
                  <a:latin typeface="+mj-lt"/>
                  <a:ea typeface="+mn-ea"/>
                </a:rPr>
                <a:t>Study </a:t>
              </a:r>
            </a:p>
            <a:p>
              <a:pPr algn="ctr" fontAlgn="auto">
                <a:lnSpc>
                  <a:spcPct val="90000"/>
                </a:lnSpc>
                <a:spcBef>
                  <a:spcPct val="0"/>
                </a:spcBef>
                <a:spcAft>
                  <a:spcPts val="0"/>
                </a:spcAft>
                <a:buClrTx/>
                <a:buFontTx/>
                <a:buNone/>
              </a:pPr>
              <a:r>
                <a:rPr lang="en-US" altLang="en-US" sz="2000" dirty="0" smtClean="0">
                  <a:solidFill>
                    <a:srgbClr val="004A7D"/>
                  </a:solidFill>
                  <a:latin typeface="+mj-lt"/>
                  <a:ea typeface="+mn-ea"/>
                </a:rPr>
                <a:t>Abroad</a:t>
              </a:r>
              <a:endParaRPr lang="en-US" altLang="en-US" sz="2000" dirty="0">
                <a:solidFill>
                  <a:srgbClr val="004A7D"/>
                </a:solidFill>
                <a:latin typeface="+mj-lt"/>
                <a:ea typeface="+mn-ea"/>
              </a:endParaRPr>
            </a:p>
          </p:txBody>
        </p:sp>
        <p:grpSp>
          <p:nvGrpSpPr>
            <p:cNvPr id="75" name="Group 74"/>
            <p:cNvGrpSpPr/>
            <p:nvPr/>
          </p:nvGrpSpPr>
          <p:grpSpPr>
            <a:xfrm>
              <a:off x="6065636" y="2479240"/>
              <a:ext cx="790753" cy="1117070"/>
              <a:chOff x="8053876" y="1800300"/>
              <a:chExt cx="1054063" cy="1228433"/>
            </a:xfrm>
          </p:grpSpPr>
          <p:sp>
            <p:nvSpPr>
              <p:cNvPr id="86" name="Freeform 100"/>
              <p:cNvSpPr>
                <a:spLocks noEditPoints="1"/>
              </p:cNvSpPr>
              <p:nvPr/>
            </p:nvSpPr>
            <p:spPr bwMode="auto">
              <a:xfrm>
                <a:off x="8101175" y="2145805"/>
                <a:ext cx="945468" cy="882928"/>
              </a:xfrm>
              <a:custGeom>
                <a:avLst/>
                <a:gdLst>
                  <a:gd name="T0" fmla="*/ 185 w 185"/>
                  <a:gd name="T1" fmla="*/ 94 h 187"/>
                  <a:gd name="T2" fmla="*/ 185 w 185"/>
                  <a:gd name="T3" fmla="*/ 94 h 187"/>
                  <a:gd name="T4" fmla="*/ 92 w 185"/>
                  <a:gd name="T5" fmla="*/ 0 h 187"/>
                  <a:gd name="T6" fmla="*/ 0 w 185"/>
                  <a:gd name="T7" fmla="*/ 94 h 187"/>
                  <a:gd name="T8" fmla="*/ 92 w 185"/>
                  <a:gd name="T9" fmla="*/ 187 h 187"/>
                  <a:gd name="T10" fmla="*/ 185 w 185"/>
                  <a:gd name="T11" fmla="*/ 94 h 187"/>
                  <a:gd name="T12" fmla="*/ 159 w 185"/>
                  <a:gd name="T13" fmla="*/ 130 h 187"/>
                  <a:gd name="T14" fmla="*/ 133 w 185"/>
                  <a:gd name="T15" fmla="*/ 125 h 187"/>
                  <a:gd name="T16" fmla="*/ 136 w 185"/>
                  <a:gd name="T17" fmla="*/ 102 h 187"/>
                  <a:gd name="T18" fmla="*/ 168 w 185"/>
                  <a:gd name="T19" fmla="*/ 102 h 187"/>
                  <a:gd name="T20" fmla="*/ 159 w 185"/>
                  <a:gd name="T21" fmla="*/ 130 h 187"/>
                  <a:gd name="T22" fmla="*/ 92 w 185"/>
                  <a:gd name="T23" fmla="*/ 168 h 187"/>
                  <a:gd name="T24" fmla="*/ 72 w 185"/>
                  <a:gd name="T25" fmla="*/ 140 h 187"/>
                  <a:gd name="T26" fmla="*/ 113 w 185"/>
                  <a:gd name="T27" fmla="*/ 140 h 187"/>
                  <a:gd name="T28" fmla="*/ 92 w 185"/>
                  <a:gd name="T29" fmla="*/ 168 h 187"/>
                  <a:gd name="T30" fmla="*/ 68 w 185"/>
                  <a:gd name="T31" fmla="*/ 123 h 187"/>
                  <a:gd name="T32" fmla="*/ 66 w 185"/>
                  <a:gd name="T33" fmla="*/ 102 h 187"/>
                  <a:gd name="T34" fmla="*/ 119 w 185"/>
                  <a:gd name="T35" fmla="*/ 102 h 187"/>
                  <a:gd name="T36" fmla="*/ 117 w 185"/>
                  <a:gd name="T37" fmla="*/ 123 h 187"/>
                  <a:gd name="T38" fmla="*/ 68 w 185"/>
                  <a:gd name="T39" fmla="*/ 123 h 187"/>
                  <a:gd name="T40" fmla="*/ 26 w 185"/>
                  <a:gd name="T41" fmla="*/ 57 h 187"/>
                  <a:gd name="T42" fmla="*/ 52 w 185"/>
                  <a:gd name="T43" fmla="*/ 62 h 187"/>
                  <a:gd name="T44" fmla="*/ 49 w 185"/>
                  <a:gd name="T45" fmla="*/ 85 h 187"/>
                  <a:gd name="T46" fmla="*/ 17 w 185"/>
                  <a:gd name="T47" fmla="*/ 85 h 187"/>
                  <a:gd name="T48" fmla="*/ 26 w 185"/>
                  <a:gd name="T49" fmla="*/ 57 h 187"/>
                  <a:gd name="T50" fmla="*/ 92 w 185"/>
                  <a:gd name="T51" fmla="*/ 19 h 187"/>
                  <a:gd name="T52" fmla="*/ 113 w 185"/>
                  <a:gd name="T53" fmla="*/ 47 h 187"/>
                  <a:gd name="T54" fmla="*/ 72 w 185"/>
                  <a:gd name="T55" fmla="*/ 47 h 187"/>
                  <a:gd name="T56" fmla="*/ 92 w 185"/>
                  <a:gd name="T57" fmla="*/ 19 h 187"/>
                  <a:gd name="T58" fmla="*/ 92 w 185"/>
                  <a:gd name="T59" fmla="*/ 65 h 187"/>
                  <a:gd name="T60" fmla="*/ 117 w 185"/>
                  <a:gd name="T61" fmla="*/ 64 h 187"/>
                  <a:gd name="T62" fmla="*/ 119 w 185"/>
                  <a:gd name="T63" fmla="*/ 85 h 187"/>
                  <a:gd name="T64" fmla="*/ 66 w 185"/>
                  <a:gd name="T65" fmla="*/ 85 h 187"/>
                  <a:gd name="T66" fmla="*/ 68 w 185"/>
                  <a:gd name="T67" fmla="*/ 64 h 187"/>
                  <a:gd name="T68" fmla="*/ 92 w 185"/>
                  <a:gd name="T69" fmla="*/ 65 h 187"/>
                  <a:gd name="T70" fmla="*/ 17 w 185"/>
                  <a:gd name="T71" fmla="*/ 102 h 187"/>
                  <a:gd name="T72" fmla="*/ 49 w 185"/>
                  <a:gd name="T73" fmla="*/ 102 h 187"/>
                  <a:gd name="T74" fmla="*/ 52 w 185"/>
                  <a:gd name="T75" fmla="*/ 125 h 187"/>
                  <a:gd name="T76" fmla="*/ 26 w 185"/>
                  <a:gd name="T77" fmla="*/ 130 h 187"/>
                  <a:gd name="T78" fmla="*/ 17 w 185"/>
                  <a:gd name="T79" fmla="*/ 102 h 187"/>
                  <a:gd name="T80" fmla="*/ 136 w 185"/>
                  <a:gd name="T81" fmla="*/ 85 h 187"/>
                  <a:gd name="T82" fmla="*/ 133 w 185"/>
                  <a:gd name="T83" fmla="*/ 62 h 187"/>
                  <a:gd name="T84" fmla="*/ 159 w 185"/>
                  <a:gd name="T85" fmla="*/ 57 h 187"/>
                  <a:gd name="T86" fmla="*/ 168 w 185"/>
                  <a:gd name="T87" fmla="*/ 85 h 187"/>
                  <a:gd name="T88" fmla="*/ 136 w 185"/>
                  <a:gd name="T89" fmla="*/ 85 h 187"/>
                  <a:gd name="T90" fmla="*/ 148 w 185"/>
                  <a:gd name="T91" fmla="*/ 42 h 187"/>
                  <a:gd name="T92" fmla="*/ 130 w 185"/>
                  <a:gd name="T93" fmla="*/ 46 h 187"/>
                  <a:gd name="T94" fmla="*/ 120 w 185"/>
                  <a:gd name="T95" fmla="*/ 22 h 187"/>
                  <a:gd name="T96" fmla="*/ 148 w 185"/>
                  <a:gd name="T97" fmla="*/ 42 h 187"/>
                  <a:gd name="T98" fmla="*/ 65 w 185"/>
                  <a:gd name="T99" fmla="*/ 22 h 187"/>
                  <a:gd name="T100" fmla="*/ 55 w 185"/>
                  <a:gd name="T101" fmla="*/ 46 h 187"/>
                  <a:gd name="T102" fmla="*/ 37 w 185"/>
                  <a:gd name="T103" fmla="*/ 42 h 187"/>
                  <a:gd name="T104" fmla="*/ 65 w 185"/>
                  <a:gd name="T105" fmla="*/ 22 h 187"/>
                  <a:gd name="T106" fmla="*/ 37 w 185"/>
                  <a:gd name="T107" fmla="*/ 145 h 187"/>
                  <a:gd name="T108" fmla="*/ 55 w 185"/>
                  <a:gd name="T109" fmla="*/ 142 h 187"/>
                  <a:gd name="T110" fmla="*/ 65 w 185"/>
                  <a:gd name="T111" fmla="*/ 165 h 187"/>
                  <a:gd name="T112" fmla="*/ 37 w 185"/>
                  <a:gd name="T113" fmla="*/ 145 h 187"/>
                  <a:gd name="T114" fmla="*/ 120 w 185"/>
                  <a:gd name="T115" fmla="*/ 165 h 187"/>
                  <a:gd name="T116" fmla="*/ 130 w 185"/>
                  <a:gd name="T117" fmla="*/ 142 h 187"/>
                  <a:gd name="T118" fmla="*/ 148 w 185"/>
                  <a:gd name="T119" fmla="*/ 145 h 187"/>
                  <a:gd name="T120" fmla="*/ 120 w 185"/>
                  <a:gd name="T121" fmla="*/ 16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5" h="187">
                    <a:moveTo>
                      <a:pt x="185" y="94"/>
                    </a:moveTo>
                    <a:cubicBezTo>
                      <a:pt x="185" y="94"/>
                      <a:pt x="185" y="94"/>
                      <a:pt x="185" y="94"/>
                    </a:cubicBezTo>
                    <a:cubicBezTo>
                      <a:pt x="185" y="42"/>
                      <a:pt x="143" y="0"/>
                      <a:pt x="92" y="0"/>
                    </a:cubicBezTo>
                    <a:cubicBezTo>
                      <a:pt x="42" y="0"/>
                      <a:pt x="0" y="42"/>
                      <a:pt x="0" y="94"/>
                    </a:cubicBezTo>
                    <a:cubicBezTo>
                      <a:pt x="0" y="145"/>
                      <a:pt x="42" y="187"/>
                      <a:pt x="92" y="187"/>
                    </a:cubicBezTo>
                    <a:cubicBezTo>
                      <a:pt x="143" y="187"/>
                      <a:pt x="185" y="145"/>
                      <a:pt x="185" y="94"/>
                    </a:cubicBezTo>
                    <a:close/>
                    <a:moveTo>
                      <a:pt x="159" y="130"/>
                    </a:moveTo>
                    <a:cubicBezTo>
                      <a:pt x="150" y="128"/>
                      <a:pt x="142" y="127"/>
                      <a:pt x="133" y="125"/>
                    </a:cubicBezTo>
                    <a:cubicBezTo>
                      <a:pt x="135" y="118"/>
                      <a:pt x="135" y="110"/>
                      <a:pt x="136" y="102"/>
                    </a:cubicBezTo>
                    <a:cubicBezTo>
                      <a:pt x="168" y="102"/>
                      <a:pt x="168" y="102"/>
                      <a:pt x="168" y="102"/>
                    </a:cubicBezTo>
                    <a:cubicBezTo>
                      <a:pt x="167" y="112"/>
                      <a:pt x="163" y="122"/>
                      <a:pt x="159" y="130"/>
                    </a:cubicBezTo>
                    <a:close/>
                    <a:moveTo>
                      <a:pt x="92" y="168"/>
                    </a:moveTo>
                    <a:cubicBezTo>
                      <a:pt x="86" y="168"/>
                      <a:pt x="78" y="158"/>
                      <a:pt x="72" y="140"/>
                    </a:cubicBezTo>
                    <a:cubicBezTo>
                      <a:pt x="86" y="139"/>
                      <a:pt x="99" y="139"/>
                      <a:pt x="113" y="140"/>
                    </a:cubicBezTo>
                    <a:cubicBezTo>
                      <a:pt x="107" y="158"/>
                      <a:pt x="99" y="168"/>
                      <a:pt x="92" y="168"/>
                    </a:cubicBezTo>
                    <a:close/>
                    <a:moveTo>
                      <a:pt x="68" y="123"/>
                    </a:moveTo>
                    <a:cubicBezTo>
                      <a:pt x="67" y="117"/>
                      <a:pt x="66" y="110"/>
                      <a:pt x="66" y="102"/>
                    </a:cubicBezTo>
                    <a:cubicBezTo>
                      <a:pt x="119" y="102"/>
                      <a:pt x="119" y="102"/>
                      <a:pt x="119" y="102"/>
                    </a:cubicBezTo>
                    <a:cubicBezTo>
                      <a:pt x="119" y="110"/>
                      <a:pt x="118" y="117"/>
                      <a:pt x="117" y="123"/>
                    </a:cubicBezTo>
                    <a:cubicBezTo>
                      <a:pt x="101" y="122"/>
                      <a:pt x="84" y="122"/>
                      <a:pt x="68" y="123"/>
                    </a:cubicBezTo>
                    <a:close/>
                    <a:moveTo>
                      <a:pt x="26" y="57"/>
                    </a:moveTo>
                    <a:cubicBezTo>
                      <a:pt x="35" y="59"/>
                      <a:pt x="43" y="61"/>
                      <a:pt x="52" y="62"/>
                    </a:cubicBezTo>
                    <a:cubicBezTo>
                      <a:pt x="50" y="69"/>
                      <a:pt x="50" y="77"/>
                      <a:pt x="49" y="85"/>
                    </a:cubicBezTo>
                    <a:cubicBezTo>
                      <a:pt x="17" y="85"/>
                      <a:pt x="17" y="85"/>
                      <a:pt x="17" y="85"/>
                    </a:cubicBezTo>
                    <a:cubicBezTo>
                      <a:pt x="18" y="75"/>
                      <a:pt x="21" y="65"/>
                      <a:pt x="26" y="57"/>
                    </a:cubicBezTo>
                    <a:close/>
                    <a:moveTo>
                      <a:pt x="92" y="19"/>
                    </a:moveTo>
                    <a:cubicBezTo>
                      <a:pt x="99" y="19"/>
                      <a:pt x="107" y="30"/>
                      <a:pt x="113" y="47"/>
                    </a:cubicBezTo>
                    <a:cubicBezTo>
                      <a:pt x="99" y="49"/>
                      <a:pt x="86" y="49"/>
                      <a:pt x="72" y="47"/>
                    </a:cubicBezTo>
                    <a:cubicBezTo>
                      <a:pt x="78" y="30"/>
                      <a:pt x="86" y="19"/>
                      <a:pt x="92" y="19"/>
                    </a:cubicBezTo>
                    <a:close/>
                    <a:moveTo>
                      <a:pt x="92" y="65"/>
                    </a:moveTo>
                    <a:cubicBezTo>
                      <a:pt x="101" y="65"/>
                      <a:pt x="109" y="65"/>
                      <a:pt x="117" y="64"/>
                    </a:cubicBezTo>
                    <a:cubicBezTo>
                      <a:pt x="118" y="70"/>
                      <a:pt x="119" y="78"/>
                      <a:pt x="119" y="85"/>
                    </a:cubicBezTo>
                    <a:cubicBezTo>
                      <a:pt x="66" y="85"/>
                      <a:pt x="66" y="85"/>
                      <a:pt x="66" y="85"/>
                    </a:cubicBezTo>
                    <a:cubicBezTo>
                      <a:pt x="66" y="78"/>
                      <a:pt x="67" y="70"/>
                      <a:pt x="68" y="64"/>
                    </a:cubicBezTo>
                    <a:cubicBezTo>
                      <a:pt x="76" y="65"/>
                      <a:pt x="84" y="65"/>
                      <a:pt x="92" y="65"/>
                    </a:cubicBezTo>
                    <a:close/>
                    <a:moveTo>
                      <a:pt x="17" y="102"/>
                    </a:moveTo>
                    <a:cubicBezTo>
                      <a:pt x="49" y="102"/>
                      <a:pt x="49" y="102"/>
                      <a:pt x="49" y="102"/>
                    </a:cubicBezTo>
                    <a:cubicBezTo>
                      <a:pt x="50" y="110"/>
                      <a:pt x="50" y="118"/>
                      <a:pt x="52" y="125"/>
                    </a:cubicBezTo>
                    <a:cubicBezTo>
                      <a:pt x="43" y="127"/>
                      <a:pt x="35" y="128"/>
                      <a:pt x="26" y="130"/>
                    </a:cubicBezTo>
                    <a:cubicBezTo>
                      <a:pt x="21" y="122"/>
                      <a:pt x="18" y="112"/>
                      <a:pt x="17" y="102"/>
                    </a:cubicBezTo>
                    <a:close/>
                    <a:moveTo>
                      <a:pt x="136" y="85"/>
                    </a:moveTo>
                    <a:cubicBezTo>
                      <a:pt x="135" y="77"/>
                      <a:pt x="135" y="69"/>
                      <a:pt x="133" y="62"/>
                    </a:cubicBezTo>
                    <a:cubicBezTo>
                      <a:pt x="142" y="61"/>
                      <a:pt x="150" y="59"/>
                      <a:pt x="159" y="57"/>
                    </a:cubicBezTo>
                    <a:cubicBezTo>
                      <a:pt x="163" y="65"/>
                      <a:pt x="167" y="75"/>
                      <a:pt x="168" y="85"/>
                    </a:cubicBezTo>
                    <a:lnTo>
                      <a:pt x="136" y="85"/>
                    </a:lnTo>
                    <a:close/>
                    <a:moveTo>
                      <a:pt x="148" y="42"/>
                    </a:moveTo>
                    <a:cubicBezTo>
                      <a:pt x="142" y="43"/>
                      <a:pt x="136" y="45"/>
                      <a:pt x="130" y="46"/>
                    </a:cubicBezTo>
                    <a:cubicBezTo>
                      <a:pt x="127" y="37"/>
                      <a:pt x="124" y="29"/>
                      <a:pt x="120" y="22"/>
                    </a:cubicBezTo>
                    <a:cubicBezTo>
                      <a:pt x="131" y="27"/>
                      <a:pt x="141" y="33"/>
                      <a:pt x="148" y="42"/>
                    </a:cubicBezTo>
                    <a:close/>
                    <a:moveTo>
                      <a:pt x="65" y="22"/>
                    </a:moveTo>
                    <a:cubicBezTo>
                      <a:pt x="61" y="29"/>
                      <a:pt x="58" y="37"/>
                      <a:pt x="55" y="46"/>
                    </a:cubicBezTo>
                    <a:cubicBezTo>
                      <a:pt x="49" y="45"/>
                      <a:pt x="43" y="43"/>
                      <a:pt x="37" y="42"/>
                    </a:cubicBezTo>
                    <a:cubicBezTo>
                      <a:pt x="44" y="33"/>
                      <a:pt x="54" y="27"/>
                      <a:pt x="65" y="22"/>
                    </a:cubicBezTo>
                    <a:close/>
                    <a:moveTo>
                      <a:pt x="37" y="145"/>
                    </a:moveTo>
                    <a:cubicBezTo>
                      <a:pt x="43" y="144"/>
                      <a:pt x="49" y="143"/>
                      <a:pt x="55" y="142"/>
                    </a:cubicBezTo>
                    <a:cubicBezTo>
                      <a:pt x="58" y="151"/>
                      <a:pt x="61" y="158"/>
                      <a:pt x="65" y="165"/>
                    </a:cubicBezTo>
                    <a:cubicBezTo>
                      <a:pt x="54" y="161"/>
                      <a:pt x="44" y="154"/>
                      <a:pt x="37" y="145"/>
                    </a:cubicBezTo>
                    <a:close/>
                    <a:moveTo>
                      <a:pt x="120" y="165"/>
                    </a:moveTo>
                    <a:cubicBezTo>
                      <a:pt x="124" y="158"/>
                      <a:pt x="127" y="151"/>
                      <a:pt x="130" y="142"/>
                    </a:cubicBezTo>
                    <a:cubicBezTo>
                      <a:pt x="136" y="143"/>
                      <a:pt x="142" y="144"/>
                      <a:pt x="148" y="145"/>
                    </a:cubicBezTo>
                    <a:cubicBezTo>
                      <a:pt x="141" y="154"/>
                      <a:pt x="131" y="161"/>
                      <a:pt x="120" y="165"/>
                    </a:cubicBezTo>
                    <a:close/>
                  </a:path>
                </a:pathLst>
              </a:custGeom>
              <a:solidFill>
                <a:srgbClr val="298ED1"/>
              </a:solid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600">
                  <a:solidFill>
                    <a:srgbClr val="000000"/>
                  </a:solidFill>
                  <a:latin typeface="+mj-lt"/>
                  <a:ea typeface="+mn-ea"/>
                </a:endParaRPr>
              </a:p>
            </p:txBody>
          </p:sp>
          <p:sp>
            <p:nvSpPr>
              <p:cNvPr id="89" name="Freeform 88"/>
              <p:cNvSpPr>
                <a:spLocks noEditPoints="1"/>
              </p:cNvSpPr>
              <p:nvPr/>
            </p:nvSpPr>
            <p:spPr bwMode="auto">
              <a:xfrm>
                <a:off x="8053876" y="1800300"/>
                <a:ext cx="1054063" cy="391149"/>
              </a:xfrm>
              <a:custGeom>
                <a:avLst/>
                <a:gdLst>
                  <a:gd name="T0" fmla="*/ 1423 w 1448"/>
                  <a:gd name="T1" fmla="*/ 126 h 677"/>
                  <a:gd name="T2" fmla="*/ 760 w 1448"/>
                  <a:gd name="T3" fmla="*/ 0 h 677"/>
                  <a:gd name="T4" fmla="*/ 749 w 1448"/>
                  <a:gd name="T5" fmla="*/ 0 h 677"/>
                  <a:gd name="T6" fmla="*/ 26 w 1448"/>
                  <a:gd name="T7" fmla="*/ 126 h 677"/>
                  <a:gd name="T8" fmla="*/ 2 w 1448"/>
                  <a:gd name="T9" fmla="*/ 153 h 677"/>
                  <a:gd name="T10" fmla="*/ 20 w 1448"/>
                  <a:gd name="T11" fmla="*/ 183 h 677"/>
                  <a:gd name="T12" fmla="*/ 584 w 1448"/>
                  <a:gd name="T13" fmla="*/ 409 h 677"/>
                  <a:gd name="T14" fmla="*/ 603 w 1448"/>
                  <a:gd name="T15" fmla="*/ 410 h 677"/>
                  <a:gd name="T16" fmla="*/ 1170 w 1448"/>
                  <a:gd name="T17" fmla="*/ 254 h 677"/>
                  <a:gd name="T18" fmla="*/ 1170 w 1448"/>
                  <a:gd name="T19" fmla="*/ 397 h 677"/>
                  <a:gd name="T20" fmla="*/ 1137 w 1448"/>
                  <a:gd name="T21" fmla="*/ 451 h 677"/>
                  <a:gd name="T22" fmla="*/ 1169 w 1448"/>
                  <a:gd name="T23" fmla="*/ 506 h 677"/>
                  <a:gd name="T24" fmla="*/ 1138 w 1448"/>
                  <a:gd name="T25" fmla="*/ 643 h 677"/>
                  <a:gd name="T26" fmla="*/ 1143 w 1448"/>
                  <a:gd name="T27" fmla="*/ 667 h 677"/>
                  <a:gd name="T28" fmla="*/ 1164 w 1448"/>
                  <a:gd name="T29" fmla="*/ 677 h 677"/>
                  <a:gd name="T30" fmla="*/ 1236 w 1448"/>
                  <a:gd name="T31" fmla="*/ 677 h 677"/>
                  <a:gd name="T32" fmla="*/ 1257 w 1448"/>
                  <a:gd name="T33" fmla="*/ 667 h 677"/>
                  <a:gd name="T34" fmla="*/ 1262 w 1448"/>
                  <a:gd name="T35" fmla="*/ 643 h 677"/>
                  <a:gd name="T36" fmla="*/ 1231 w 1448"/>
                  <a:gd name="T37" fmla="*/ 506 h 677"/>
                  <a:gd name="T38" fmla="*/ 1263 w 1448"/>
                  <a:gd name="T39" fmla="*/ 451 h 677"/>
                  <a:gd name="T40" fmla="*/ 1230 w 1448"/>
                  <a:gd name="T41" fmla="*/ 397 h 677"/>
                  <a:gd name="T42" fmla="*/ 1230 w 1448"/>
                  <a:gd name="T43" fmla="*/ 238 h 677"/>
                  <a:gd name="T44" fmla="*/ 1425 w 1448"/>
                  <a:gd name="T45" fmla="*/ 184 h 677"/>
                  <a:gd name="T46" fmla="*/ 1447 w 1448"/>
                  <a:gd name="T47" fmla="*/ 155 h 677"/>
                  <a:gd name="T48" fmla="*/ 1423 w 1448"/>
                  <a:gd name="T49" fmla="*/ 126 h 677"/>
                  <a:gd name="T50" fmla="*/ 1200 w 1448"/>
                  <a:gd name="T51" fmla="*/ 622 h 677"/>
                  <a:gd name="T52" fmla="*/ 1200 w 1448"/>
                  <a:gd name="T53" fmla="*/ 621 h 677"/>
                  <a:gd name="T54" fmla="*/ 1200 w 1448"/>
                  <a:gd name="T55" fmla="*/ 622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48" h="677">
                    <a:moveTo>
                      <a:pt x="1423" y="126"/>
                    </a:moveTo>
                    <a:cubicBezTo>
                      <a:pt x="760" y="0"/>
                      <a:pt x="760" y="0"/>
                      <a:pt x="760" y="0"/>
                    </a:cubicBezTo>
                    <a:cubicBezTo>
                      <a:pt x="756" y="0"/>
                      <a:pt x="753" y="0"/>
                      <a:pt x="749" y="0"/>
                    </a:cubicBezTo>
                    <a:cubicBezTo>
                      <a:pt x="26" y="126"/>
                      <a:pt x="26" y="126"/>
                      <a:pt x="26" y="126"/>
                    </a:cubicBezTo>
                    <a:cubicBezTo>
                      <a:pt x="13" y="129"/>
                      <a:pt x="3" y="139"/>
                      <a:pt x="2" y="153"/>
                    </a:cubicBezTo>
                    <a:cubicBezTo>
                      <a:pt x="0" y="166"/>
                      <a:pt x="8" y="178"/>
                      <a:pt x="20" y="183"/>
                    </a:cubicBezTo>
                    <a:cubicBezTo>
                      <a:pt x="584" y="409"/>
                      <a:pt x="584" y="409"/>
                      <a:pt x="584" y="409"/>
                    </a:cubicBezTo>
                    <a:cubicBezTo>
                      <a:pt x="590" y="411"/>
                      <a:pt x="597" y="412"/>
                      <a:pt x="603" y="410"/>
                    </a:cubicBezTo>
                    <a:cubicBezTo>
                      <a:pt x="1170" y="254"/>
                      <a:pt x="1170" y="254"/>
                      <a:pt x="1170" y="254"/>
                    </a:cubicBezTo>
                    <a:cubicBezTo>
                      <a:pt x="1170" y="397"/>
                      <a:pt x="1170" y="397"/>
                      <a:pt x="1170" y="397"/>
                    </a:cubicBezTo>
                    <a:cubicBezTo>
                      <a:pt x="1151" y="407"/>
                      <a:pt x="1137" y="428"/>
                      <a:pt x="1137" y="451"/>
                    </a:cubicBezTo>
                    <a:cubicBezTo>
                      <a:pt x="1137" y="475"/>
                      <a:pt x="1150" y="495"/>
                      <a:pt x="1169" y="506"/>
                    </a:cubicBezTo>
                    <a:cubicBezTo>
                      <a:pt x="1138" y="643"/>
                      <a:pt x="1138" y="643"/>
                      <a:pt x="1138" y="643"/>
                    </a:cubicBezTo>
                    <a:cubicBezTo>
                      <a:pt x="1136" y="651"/>
                      <a:pt x="1138" y="660"/>
                      <a:pt x="1143" y="667"/>
                    </a:cubicBezTo>
                    <a:cubicBezTo>
                      <a:pt x="1148" y="673"/>
                      <a:pt x="1156" y="677"/>
                      <a:pt x="1164" y="677"/>
                    </a:cubicBezTo>
                    <a:cubicBezTo>
                      <a:pt x="1236" y="677"/>
                      <a:pt x="1236" y="677"/>
                      <a:pt x="1236" y="677"/>
                    </a:cubicBezTo>
                    <a:cubicBezTo>
                      <a:pt x="1244" y="677"/>
                      <a:pt x="1252" y="673"/>
                      <a:pt x="1257" y="667"/>
                    </a:cubicBezTo>
                    <a:cubicBezTo>
                      <a:pt x="1263" y="660"/>
                      <a:pt x="1264" y="651"/>
                      <a:pt x="1262" y="643"/>
                    </a:cubicBezTo>
                    <a:cubicBezTo>
                      <a:pt x="1231" y="506"/>
                      <a:pt x="1231" y="506"/>
                      <a:pt x="1231" y="506"/>
                    </a:cubicBezTo>
                    <a:cubicBezTo>
                      <a:pt x="1250" y="495"/>
                      <a:pt x="1263" y="475"/>
                      <a:pt x="1263" y="451"/>
                    </a:cubicBezTo>
                    <a:cubicBezTo>
                      <a:pt x="1263" y="428"/>
                      <a:pt x="1249" y="407"/>
                      <a:pt x="1230" y="397"/>
                    </a:cubicBezTo>
                    <a:cubicBezTo>
                      <a:pt x="1230" y="238"/>
                      <a:pt x="1230" y="238"/>
                      <a:pt x="1230" y="238"/>
                    </a:cubicBezTo>
                    <a:cubicBezTo>
                      <a:pt x="1425" y="184"/>
                      <a:pt x="1425" y="184"/>
                      <a:pt x="1425" y="184"/>
                    </a:cubicBezTo>
                    <a:cubicBezTo>
                      <a:pt x="1439" y="181"/>
                      <a:pt x="1448" y="168"/>
                      <a:pt x="1447" y="155"/>
                    </a:cubicBezTo>
                    <a:cubicBezTo>
                      <a:pt x="1447" y="141"/>
                      <a:pt x="1437" y="129"/>
                      <a:pt x="1423" y="126"/>
                    </a:cubicBezTo>
                    <a:close/>
                    <a:moveTo>
                      <a:pt x="1200" y="622"/>
                    </a:moveTo>
                    <a:cubicBezTo>
                      <a:pt x="1200" y="621"/>
                      <a:pt x="1200" y="621"/>
                      <a:pt x="1200" y="621"/>
                    </a:cubicBezTo>
                    <a:cubicBezTo>
                      <a:pt x="1200" y="622"/>
                      <a:pt x="1200" y="622"/>
                      <a:pt x="1200" y="622"/>
                    </a:cubicBezTo>
                    <a:close/>
                  </a:path>
                </a:pathLst>
              </a:custGeom>
              <a:solidFill>
                <a:srgbClr val="298ED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90" name="Freeform 89"/>
              <p:cNvSpPr>
                <a:spLocks/>
              </p:cNvSpPr>
              <p:nvPr/>
            </p:nvSpPr>
            <p:spPr bwMode="auto">
              <a:xfrm>
                <a:off x="8327205" y="2011451"/>
                <a:ext cx="479780" cy="206536"/>
              </a:xfrm>
              <a:custGeom>
                <a:avLst/>
                <a:gdLst>
                  <a:gd name="T0" fmla="*/ 659 w 659"/>
                  <a:gd name="T1" fmla="*/ 0 h 358"/>
                  <a:gd name="T2" fmla="*/ 246 w 659"/>
                  <a:gd name="T3" fmla="*/ 114 h 358"/>
                  <a:gd name="T4" fmla="*/ 219 w 659"/>
                  <a:gd name="T5" fmla="*/ 117 h 358"/>
                  <a:gd name="T6" fmla="*/ 181 w 659"/>
                  <a:gd name="T7" fmla="*/ 110 h 358"/>
                  <a:gd name="T8" fmla="*/ 0 w 659"/>
                  <a:gd name="T9" fmla="*/ 37 h 358"/>
                  <a:gd name="T10" fmla="*/ 0 w 659"/>
                  <a:gd name="T11" fmla="*/ 242 h 358"/>
                  <a:gd name="T12" fmla="*/ 330 w 659"/>
                  <a:gd name="T13" fmla="*/ 358 h 358"/>
                  <a:gd name="T14" fmla="*/ 659 w 659"/>
                  <a:gd name="T15" fmla="*/ 242 h 358"/>
                  <a:gd name="T16" fmla="*/ 659 w 659"/>
                  <a:gd name="T17"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9" h="358">
                    <a:moveTo>
                      <a:pt x="659" y="0"/>
                    </a:moveTo>
                    <a:cubicBezTo>
                      <a:pt x="246" y="114"/>
                      <a:pt x="246" y="114"/>
                      <a:pt x="246" y="114"/>
                    </a:cubicBezTo>
                    <a:cubicBezTo>
                      <a:pt x="237" y="116"/>
                      <a:pt x="228" y="117"/>
                      <a:pt x="219" y="117"/>
                    </a:cubicBezTo>
                    <a:cubicBezTo>
                      <a:pt x="206" y="117"/>
                      <a:pt x="193" y="115"/>
                      <a:pt x="181" y="110"/>
                    </a:cubicBezTo>
                    <a:cubicBezTo>
                      <a:pt x="0" y="37"/>
                      <a:pt x="0" y="37"/>
                      <a:pt x="0" y="37"/>
                    </a:cubicBezTo>
                    <a:cubicBezTo>
                      <a:pt x="0" y="242"/>
                      <a:pt x="0" y="242"/>
                      <a:pt x="0" y="242"/>
                    </a:cubicBezTo>
                    <a:cubicBezTo>
                      <a:pt x="0" y="306"/>
                      <a:pt x="148" y="358"/>
                      <a:pt x="330" y="358"/>
                    </a:cubicBezTo>
                    <a:cubicBezTo>
                      <a:pt x="512" y="358"/>
                      <a:pt x="659" y="306"/>
                      <a:pt x="659" y="242"/>
                    </a:cubicBezTo>
                    <a:lnTo>
                      <a:pt x="659" y="0"/>
                    </a:lnTo>
                    <a:close/>
                  </a:path>
                </a:pathLst>
              </a:custGeom>
              <a:solidFill>
                <a:srgbClr val="298ED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grpSp>
      </p:grpSp>
      <p:grpSp>
        <p:nvGrpSpPr>
          <p:cNvPr id="12" name="Group 11"/>
          <p:cNvGrpSpPr/>
          <p:nvPr/>
        </p:nvGrpSpPr>
        <p:grpSpPr>
          <a:xfrm>
            <a:off x="6182097" y="4320684"/>
            <a:ext cx="2225043" cy="1046614"/>
            <a:chOff x="6182097" y="4320684"/>
            <a:chExt cx="2225043" cy="1046614"/>
          </a:xfrm>
        </p:grpSpPr>
        <p:sp>
          <p:nvSpPr>
            <p:cNvPr id="91" name="TextBox 90"/>
            <p:cNvSpPr txBox="1">
              <a:spLocks noChangeArrowheads="1"/>
            </p:cNvSpPr>
            <p:nvPr/>
          </p:nvSpPr>
          <p:spPr bwMode="auto">
            <a:xfrm>
              <a:off x="7091157" y="4592150"/>
              <a:ext cx="13159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accent1"/>
                </a:buClr>
                <a:buFont typeface="Arial" pitchFamily="34" charset="0"/>
                <a:buChar char="•"/>
                <a:defRPr sz="2800">
                  <a:solidFill>
                    <a:schemeClr val="tx1"/>
                  </a:solidFill>
                  <a:latin typeface="Arial" pitchFamily="34" charset="0"/>
                </a:defRPr>
              </a:lvl1pPr>
              <a:lvl2pPr marL="742950" indent="-285750">
                <a:spcBef>
                  <a:spcPct val="20000"/>
                </a:spcBef>
                <a:buClr>
                  <a:schemeClr val="accent1"/>
                </a:buClr>
                <a:buFont typeface="Arial" pitchFamily="34" charset="0"/>
                <a:buChar char="–"/>
                <a:defRPr sz="2400">
                  <a:solidFill>
                    <a:schemeClr val="tx1"/>
                  </a:solidFill>
                  <a:latin typeface="Arial" pitchFamily="34" charset="0"/>
                </a:defRPr>
              </a:lvl2pPr>
              <a:lvl3pPr marL="1143000" indent="-228600">
                <a:spcBef>
                  <a:spcPct val="20000"/>
                </a:spcBef>
                <a:buClr>
                  <a:schemeClr val="accent1"/>
                </a:buClr>
                <a:buFont typeface="Arial" pitchFamily="34" charset="0"/>
                <a:buChar char="•"/>
                <a:defRPr sz="2000">
                  <a:solidFill>
                    <a:schemeClr val="tx1"/>
                  </a:solidFill>
                  <a:latin typeface="Arial" pitchFamily="34" charset="0"/>
                </a:defRPr>
              </a:lvl3pPr>
              <a:lvl4pPr marL="1600200" indent="-228600">
                <a:spcBef>
                  <a:spcPct val="20000"/>
                </a:spcBef>
                <a:buClr>
                  <a:schemeClr val="accent1"/>
                </a:buClr>
                <a:buFont typeface="Arial" pitchFamily="34" charset="0"/>
                <a:buChar char="–"/>
                <a:defRPr>
                  <a:solidFill>
                    <a:schemeClr val="tx1"/>
                  </a:solidFill>
                  <a:latin typeface="Arial" pitchFamily="34" charset="0"/>
                </a:defRPr>
              </a:lvl4pPr>
              <a:lvl5pPr marL="2057400" indent="-228600">
                <a:spcBef>
                  <a:spcPct val="20000"/>
                </a:spcBef>
                <a:buClr>
                  <a:schemeClr val="accent1"/>
                </a:buClr>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9pPr>
            </a:lstStyle>
            <a:p>
              <a:pPr algn="ctr" fontAlgn="auto">
                <a:lnSpc>
                  <a:spcPct val="90000"/>
                </a:lnSpc>
                <a:spcBef>
                  <a:spcPct val="0"/>
                </a:spcBef>
                <a:spcAft>
                  <a:spcPts val="0"/>
                </a:spcAft>
                <a:buClrTx/>
                <a:buFontTx/>
                <a:buNone/>
              </a:pPr>
              <a:r>
                <a:rPr lang="en-US" altLang="en-US" sz="2000" dirty="0" err="1">
                  <a:solidFill>
                    <a:srgbClr val="004A7D"/>
                  </a:solidFill>
                  <a:latin typeface="+mj-lt"/>
                  <a:ea typeface="+mn-ea"/>
                </a:rPr>
                <a:t>HR</a:t>
              </a:r>
              <a:r>
                <a:rPr lang="en-US" altLang="en-US" sz="2000" dirty="0">
                  <a:solidFill>
                    <a:srgbClr val="004A7D"/>
                  </a:solidFill>
                  <a:latin typeface="+mj-lt"/>
                  <a:ea typeface="+mn-ea"/>
                </a:rPr>
                <a:t> feeds</a:t>
              </a:r>
            </a:p>
          </p:txBody>
        </p:sp>
        <p:grpSp>
          <p:nvGrpSpPr>
            <p:cNvPr id="92" name="Group 91"/>
            <p:cNvGrpSpPr/>
            <p:nvPr/>
          </p:nvGrpSpPr>
          <p:grpSpPr>
            <a:xfrm>
              <a:off x="6182097" y="4320684"/>
              <a:ext cx="898214" cy="1046614"/>
              <a:chOff x="8655207" y="3668792"/>
              <a:chExt cx="1197307" cy="1150953"/>
            </a:xfrm>
          </p:grpSpPr>
          <p:grpSp>
            <p:nvGrpSpPr>
              <p:cNvPr id="96" name="Group 95"/>
              <p:cNvGrpSpPr/>
              <p:nvPr/>
            </p:nvGrpSpPr>
            <p:grpSpPr>
              <a:xfrm>
                <a:off x="8655207" y="3668792"/>
                <a:ext cx="1197307" cy="1150953"/>
                <a:chOff x="6288088" y="4819650"/>
                <a:chExt cx="371475" cy="476250"/>
              </a:xfrm>
              <a:solidFill>
                <a:srgbClr val="268CD1"/>
              </a:solidFill>
            </p:grpSpPr>
            <p:sp>
              <p:nvSpPr>
                <p:cNvPr id="105" name="Freeform 380"/>
                <p:cNvSpPr>
                  <a:spLocks noEditPoints="1"/>
                </p:cNvSpPr>
                <p:nvPr/>
              </p:nvSpPr>
              <p:spPr bwMode="auto">
                <a:xfrm>
                  <a:off x="6356350" y="4819650"/>
                  <a:ext cx="303213" cy="436563"/>
                </a:xfrm>
                <a:custGeom>
                  <a:avLst/>
                  <a:gdLst>
                    <a:gd name="T0" fmla="*/ 191 w 251"/>
                    <a:gd name="T1" fmla="*/ 0 h 361"/>
                    <a:gd name="T2" fmla="*/ 37 w 251"/>
                    <a:gd name="T3" fmla="*/ 0 h 361"/>
                    <a:gd name="T4" fmla="*/ 0 w 251"/>
                    <a:gd name="T5" fmla="*/ 37 h 361"/>
                    <a:gd name="T6" fmla="*/ 0 w 251"/>
                    <a:gd name="T7" fmla="*/ 324 h 361"/>
                    <a:gd name="T8" fmla="*/ 37 w 251"/>
                    <a:gd name="T9" fmla="*/ 361 h 361"/>
                    <a:gd name="T10" fmla="*/ 213 w 251"/>
                    <a:gd name="T11" fmla="*/ 361 h 361"/>
                    <a:gd name="T12" fmla="*/ 251 w 251"/>
                    <a:gd name="T13" fmla="*/ 324 h 361"/>
                    <a:gd name="T14" fmla="*/ 251 w 251"/>
                    <a:gd name="T15" fmla="*/ 59 h 361"/>
                    <a:gd name="T16" fmla="*/ 191 w 251"/>
                    <a:gd name="T17" fmla="*/ 0 h 361"/>
                    <a:gd name="T18" fmla="*/ 196 w 251"/>
                    <a:gd name="T19" fmla="*/ 26 h 361"/>
                    <a:gd name="T20" fmla="*/ 224 w 251"/>
                    <a:gd name="T21" fmla="*/ 54 h 361"/>
                    <a:gd name="T22" fmla="*/ 196 w 251"/>
                    <a:gd name="T23" fmla="*/ 54 h 361"/>
                    <a:gd name="T24" fmla="*/ 196 w 251"/>
                    <a:gd name="T25" fmla="*/ 26 h 361"/>
                    <a:gd name="T26" fmla="*/ 213 w 251"/>
                    <a:gd name="T27" fmla="*/ 346 h 361"/>
                    <a:gd name="T28" fmla="*/ 37 w 251"/>
                    <a:gd name="T29" fmla="*/ 346 h 361"/>
                    <a:gd name="T30" fmla="*/ 16 w 251"/>
                    <a:gd name="T31" fmla="*/ 324 h 361"/>
                    <a:gd name="T32" fmla="*/ 16 w 251"/>
                    <a:gd name="T33" fmla="*/ 37 h 361"/>
                    <a:gd name="T34" fmla="*/ 37 w 251"/>
                    <a:gd name="T35" fmla="*/ 15 h 361"/>
                    <a:gd name="T36" fmla="*/ 180 w 251"/>
                    <a:gd name="T37" fmla="*/ 15 h 361"/>
                    <a:gd name="T38" fmla="*/ 180 w 251"/>
                    <a:gd name="T39" fmla="*/ 59 h 361"/>
                    <a:gd name="T40" fmla="*/ 191 w 251"/>
                    <a:gd name="T41" fmla="*/ 70 h 361"/>
                    <a:gd name="T42" fmla="*/ 235 w 251"/>
                    <a:gd name="T43" fmla="*/ 70 h 361"/>
                    <a:gd name="T44" fmla="*/ 235 w 251"/>
                    <a:gd name="T45" fmla="*/ 324 h 361"/>
                    <a:gd name="T46" fmla="*/ 213 w 251"/>
                    <a:gd name="T47" fmla="*/ 346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1" h="361">
                      <a:moveTo>
                        <a:pt x="191" y="0"/>
                      </a:moveTo>
                      <a:cubicBezTo>
                        <a:pt x="37" y="0"/>
                        <a:pt x="37" y="0"/>
                        <a:pt x="37" y="0"/>
                      </a:cubicBezTo>
                      <a:cubicBezTo>
                        <a:pt x="17" y="0"/>
                        <a:pt x="0" y="17"/>
                        <a:pt x="0" y="37"/>
                      </a:cubicBezTo>
                      <a:cubicBezTo>
                        <a:pt x="0" y="324"/>
                        <a:pt x="0" y="324"/>
                        <a:pt x="0" y="324"/>
                      </a:cubicBezTo>
                      <a:cubicBezTo>
                        <a:pt x="0" y="345"/>
                        <a:pt x="17" y="361"/>
                        <a:pt x="37" y="361"/>
                      </a:cubicBezTo>
                      <a:cubicBezTo>
                        <a:pt x="213" y="361"/>
                        <a:pt x="213" y="361"/>
                        <a:pt x="213" y="361"/>
                      </a:cubicBezTo>
                      <a:cubicBezTo>
                        <a:pt x="234" y="361"/>
                        <a:pt x="251" y="345"/>
                        <a:pt x="251" y="324"/>
                      </a:cubicBezTo>
                      <a:cubicBezTo>
                        <a:pt x="251" y="59"/>
                        <a:pt x="251" y="59"/>
                        <a:pt x="251" y="59"/>
                      </a:cubicBezTo>
                      <a:lnTo>
                        <a:pt x="191" y="0"/>
                      </a:lnTo>
                      <a:close/>
                      <a:moveTo>
                        <a:pt x="196" y="26"/>
                      </a:moveTo>
                      <a:cubicBezTo>
                        <a:pt x="204" y="35"/>
                        <a:pt x="216" y="46"/>
                        <a:pt x="224" y="54"/>
                      </a:cubicBezTo>
                      <a:cubicBezTo>
                        <a:pt x="196" y="54"/>
                        <a:pt x="196" y="54"/>
                        <a:pt x="196" y="54"/>
                      </a:cubicBezTo>
                      <a:lnTo>
                        <a:pt x="196" y="26"/>
                      </a:lnTo>
                      <a:close/>
                      <a:moveTo>
                        <a:pt x="213" y="346"/>
                      </a:moveTo>
                      <a:cubicBezTo>
                        <a:pt x="37" y="346"/>
                        <a:pt x="37" y="346"/>
                        <a:pt x="37" y="346"/>
                      </a:cubicBezTo>
                      <a:cubicBezTo>
                        <a:pt x="25" y="346"/>
                        <a:pt x="16" y="336"/>
                        <a:pt x="16" y="324"/>
                      </a:cubicBezTo>
                      <a:cubicBezTo>
                        <a:pt x="16" y="37"/>
                        <a:pt x="16" y="37"/>
                        <a:pt x="16" y="37"/>
                      </a:cubicBezTo>
                      <a:cubicBezTo>
                        <a:pt x="16" y="25"/>
                        <a:pt x="25" y="15"/>
                        <a:pt x="37" y="15"/>
                      </a:cubicBezTo>
                      <a:cubicBezTo>
                        <a:pt x="37" y="15"/>
                        <a:pt x="155" y="15"/>
                        <a:pt x="180" y="15"/>
                      </a:cubicBezTo>
                      <a:cubicBezTo>
                        <a:pt x="180" y="59"/>
                        <a:pt x="180" y="59"/>
                        <a:pt x="180" y="59"/>
                      </a:cubicBezTo>
                      <a:cubicBezTo>
                        <a:pt x="180" y="65"/>
                        <a:pt x="185" y="70"/>
                        <a:pt x="191" y="70"/>
                      </a:cubicBezTo>
                      <a:cubicBezTo>
                        <a:pt x="235" y="70"/>
                        <a:pt x="235" y="70"/>
                        <a:pt x="235" y="70"/>
                      </a:cubicBezTo>
                      <a:cubicBezTo>
                        <a:pt x="235" y="105"/>
                        <a:pt x="235" y="324"/>
                        <a:pt x="235" y="324"/>
                      </a:cubicBezTo>
                      <a:cubicBezTo>
                        <a:pt x="235" y="336"/>
                        <a:pt x="225" y="346"/>
                        <a:pt x="213" y="3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06" name="Freeform 381"/>
                <p:cNvSpPr>
                  <a:spLocks/>
                </p:cNvSpPr>
                <p:nvPr/>
              </p:nvSpPr>
              <p:spPr bwMode="auto">
                <a:xfrm>
                  <a:off x="6288088" y="5016500"/>
                  <a:ext cx="252413" cy="279400"/>
                </a:xfrm>
                <a:custGeom>
                  <a:avLst/>
                  <a:gdLst>
                    <a:gd name="T0" fmla="*/ 159 w 159"/>
                    <a:gd name="T1" fmla="*/ 85 h 176"/>
                    <a:gd name="T2" fmla="*/ 120 w 159"/>
                    <a:gd name="T3" fmla="*/ 42 h 176"/>
                    <a:gd name="T4" fmla="*/ 80 w 159"/>
                    <a:gd name="T5" fmla="*/ 0 h 176"/>
                    <a:gd name="T6" fmla="*/ 40 w 159"/>
                    <a:gd name="T7" fmla="*/ 42 h 176"/>
                    <a:gd name="T8" fmla="*/ 0 w 159"/>
                    <a:gd name="T9" fmla="*/ 85 h 176"/>
                    <a:gd name="T10" fmla="*/ 39 w 159"/>
                    <a:gd name="T11" fmla="*/ 85 h 176"/>
                    <a:gd name="T12" fmla="*/ 39 w 159"/>
                    <a:gd name="T13" fmla="*/ 176 h 176"/>
                    <a:gd name="T14" fmla="*/ 121 w 159"/>
                    <a:gd name="T15" fmla="*/ 176 h 176"/>
                    <a:gd name="T16" fmla="*/ 121 w 159"/>
                    <a:gd name="T17" fmla="*/ 85 h 176"/>
                    <a:gd name="T18" fmla="*/ 159 w 159"/>
                    <a:gd name="T19" fmla="*/ 8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9" h="176">
                      <a:moveTo>
                        <a:pt x="159" y="85"/>
                      </a:moveTo>
                      <a:lnTo>
                        <a:pt x="120" y="42"/>
                      </a:lnTo>
                      <a:lnTo>
                        <a:pt x="80" y="0"/>
                      </a:lnTo>
                      <a:lnTo>
                        <a:pt x="40" y="42"/>
                      </a:lnTo>
                      <a:lnTo>
                        <a:pt x="0" y="85"/>
                      </a:lnTo>
                      <a:lnTo>
                        <a:pt x="39" y="85"/>
                      </a:lnTo>
                      <a:lnTo>
                        <a:pt x="39" y="176"/>
                      </a:lnTo>
                      <a:lnTo>
                        <a:pt x="121" y="176"/>
                      </a:lnTo>
                      <a:lnTo>
                        <a:pt x="121" y="85"/>
                      </a:lnTo>
                      <a:lnTo>
                        <a:pt x="159" y="85"/>
                      </a:lnTo>
                      <a:close/>
                    </a:path>
                  </a:pathLst>
                </a:custGeom>
                <a:grp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grpSp>
          <p:grpSp>
            <p:nvGrpSpPr>
              <p:cNvPr id="98" name="Group 97"/>
              <p:cNvGrpSpPr/>
              <p:nvPr/>
            </p:nvGrpSpPr>
            <p:grpSpPr>
              <a:xfrm>
                <a:off x="9079536" y="3797660"/>
                <a:ext cx="552482" cy="359923"/>
                <a:chOff x="6380163" y="3919538"/>
                <a:chExt cx="1025525" cy="642938"/>
              </a:xfrm>
              <a:solidFill>
                <a:srgbClr val="298ED1"/>
              </a:solidFill>
            </p:grpSpPr>
            <p:sp>
              <p:nvSpPr>
                <p:cNvPr id="99" name="Oval 98"/>
                <p:cNvSpPr>
                  <a:spLocks noChangeArrowheads="1"/>
                </p:cNvSpPr>
                <p:nvPr/>
              </p:nvSpPr>
              <p:spPr bwMode="auto">
                <a:xfrm>
                  <a:off x="6767513" y="3919538"/>
                  <a:ext cx="261938" cy="266700"/>
                </a:xfrm>
                <a:prstGeom prst="ellipse">
                  <a:avLst/>
                </a:pr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00" name="Freeform 99"/>
                <p:cNvSpPr>
                  <a:spLocks/>
                </p:cNvSpPr>
                <p:nvPr/>
              </p:nvSpPr>
              <p:spPr bwMode="auto">
                <a:xfrm>
                  <a:off x="7034213" y="4337051"/>
                  <a:ext cx="371475" cy="225425"/>
                </a:xfrm>
                <a:custGeom>
                  <a:avLst/>
                  <a:gdLst>
                    <a:gd name="T0" fmla="*/ 50 w 99"/>
                    <a:gd name="T1" fmla="*/ 0 h 60"/>
                    <a:gd name="T2" fmla="*/ 0 w 99"/>
                    <a:gd name="T3" fmla="*/ 60 h 60"/>
                    <a:gd name="T4" fmla="*/ 99 w 99"/>
                    <a:gd name="T5" fmla="*/ 60 h 60"/>
                    <a:gd name="T6" fmla="*/ 50 w 99"/>
                    <a:gd name="T7" fmla="*/ 0 h 60"/>
                  </a:gdLst>
                  <a:ahLst/>
                  <a:cxnLst>
                    <a:cxn ang="0">
                      <a:pos x="T0" y="T1"/>
                    </a:cxn>
                    <a:cxn ang="0">
                      <a:pos x="T2" y="T3"/>
                    </a:cxn>
                    <a:cxn ang="0">
                      <a:pos x="T4" y="T5"/>
                    </a:cxn>
                    <a:cxn ang="0">
                      <a:pos x="T6" y="T7"/>
                    </a:cxn>
                  </a:cxnLst>
                  <a:rect l="0" t="0" r="r" b="b"/>
                  <a:pathLst>
                    <a:path w="99" h="60">
                      <a:moveTo>
                        <a:pt x="50" y="0"/>
                      </a:moveTo>
                      <a:cubicBezTo>
                        <a:pt x="19" y="0"/>
                        <a:pt x="0" y="21"/>
                        <a:pt x="0" y="60"/>
                      </a:cubicBezTo>
                      <a:cubicBezTo>
                        <a:pt x="99" y="60"/>
                        <a:pt x="99" y="60"/>
                        <a:pt x="99" y="60"/>
                      </a:cubicBezTo>
                      <a:cubicBezTo>
                        <a:pt x="99" y="21"/>
                        <a:pt x="80" y="0"/>
                        <a:pt x="50" y="0"/>
                      </a:cubicBezTo>
                      <a:close/>
                    </a:path>
                  </a:pathLst>
                </a:cu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01" name="Freeform 100"/>
                <p:cNvSpPr>
                  <a:spLocks/>
                </p:cNvSpPr>
                <p:nvPr/>
              </p:nvSpPr>
              <p:spPr bwMode="auto">
                <a:xfrm>
                  <a:off x="6665913" y="4227513"/>
                  <a:ext cx="457200" cy="334963"/>
                </a:xfrm>
                <a:custGeom>
                  <a:avLst/>
                  <a:gdLst>
                    <a:gd name="T0" fmla="*/ 61 w 122"/>
                    <a:gd name="T1" fmla="*/ 0 h 89"/>
                    <a:gd name="T2" fmla="*/ 0 w 122"/>
                    <a:gd name="T3" fmla="*/ 22 h 89"/>
                    <a:gd name="T4" fmla="*/ 36 w 122"/>
                    <a:gd name="T5" fmla="*/ 89 h 89"/>
                    <a:gd name="T6" fmla="*/ 53 w 122"/>
                    <a:gd name="T7" fmla="*/ 89 h 89"/>
                    <a:gd name="T8" fmla="*/ 74 w 122"/>
                    <a:gd name="T9" fmla="*/ 89 h 89"/>
                    <a:gd name="T10" fmla="*/ 86 w 122"/>
                    <a:gd name="T11" fmla="*/ 89 h 89"/>
                    <a:gd name="T12" fmla="*/ 122 w 122"/>
                    <a:gd name="T13" fmla="*/ 22 h 89"/>
                    <a:gd name="T14" fmla="*/ 61 w 122"/>
                    <a:gd name="T15" fmla="*/ 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89">
                      <a:moveTo>
                        <a:pt x="61" y="0"/>
                      </a:moveTo>
                      <a:cubicBezTo>
                        <a:pt x="41" y="0"/>
                        <a:pt x="13" y="8"/>
                        <a:pt x="0" y="22"/>
                      </a:cubicBezTo>
                      <a:cubicBezTo>
                        <a:pt x="23" y="32"/>
                        <a:pt x="36" y="55"/>
                        <a:pt x="36" y="89"/>
                      </a:cubicBezTo>
                      <a:cubicBezTo>
                        <a:pt x="53" y="89"/>
                        <a:pt x="53" y="89"/>
                        <a:pt x="53" y="89"/>
                      </a:cubicBezTo>
                      <a:cubicBezTo>
                        <a:pt x="74" y="89"/>
                        <a:pt x="74" y="89"/>
                        <a:pt x="74" y="89"/>
                      </a:cubicBezTo>
                      <a:cubicBezTo>
                        <a:pt x="86" y="89"/>
                        <a:pt x="86" y="89"/>
                        <a:pt x="86" y="89"/>
                      </a:cubicBezTo>
                      <a:cubicBezTo>
                        <a:pt x="86" y="55"/>
                        <a:pt x="99" y="32"/>
                        <a:pt x="122" y="22"/>
                      </a:cubicBezTo>
                      <a:cubicBezTo>
                        <a:pt x="110" y="8"/>
                        <a:pt x="80" y="0"/>
                        <a:pt x="61" y="0"/>
                      </a:cubicBezTo>
                      <a:close/>
                    </a:path>
                  </a:pathLst>
                </a:cu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02" name="Oval 101"/>
                <p:cNvSpPr>
                  <a:spLocks noChangeArrowheads="1"/>
                </p:cNvSpPr>
                <p:nvPr/>
              </p:nvSpPr>
              <p:spPr bwMode="auto">
                <a:xfrm>
                  <a:off x="7123113" y="4130676"/>
                  <a:ext cx="180975" cy="179388"/>
                </a:xfrm>
                <a:prstGeom prst="ellipse">
                  <a:avLst/>
                </a:pr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03" name="Freeform 102"/>
                <p:cNvSpPr>
                  <a:spLocks/>
                </p:cNvSpPr>
                <p:nvPr/>
              </p:nvSpPr>
              <p:spPr bwMode="auto">
                <a:xfrm>
                  <a:off x="6380163" y="4337051"/>
                  <a:ext cx="371475" cy="225425"/>
                </a:xfrm>
                <a:custGeom>
                  <a:avLst/>
                  <a:gdLst>
                    <a:gd name="T0" fmla="*/ 50 w 99"/>
                    <a:gd name="T1" fmla="*/ 0 h 60"/>
                    <a:gd name="T2" fmla="*/ 0 w 99"/>
                    <a:gd name="T3" fmla="*/ 60 h 60"/>
                    <a:gd name="T4" fmla="*/ 99 w 99"/>
                    <a:gd name="T5" fmla="*/ 60 h 60"/>
                    <a:gd name="T6" fmla="*/ 50 w 99"/>
                    <a:gd name="T7" fmla="*/ 0 h 60"/>
                  </a:gdLst>
                  <a:ahLst/>
                  <a:cxnLst>
                    <a:cxn ang="0">
                      <a:pos x="T0" y="T1"/>
                    </a:cxn>
                    <a:cxn ang="0">
                      <a:pos x="T2" y="T3"/>
                    </a:cxn>
                    <a:cxn ang="0">
                      <a:pos x="T4" y="T5"/>
                    </a:cxn>
                    <a:cxn ang="0">
                      <a:pos x="T6" y="T7"/>
                    </a:cxn>
                  </a:cxnLst>
                  <a:rect l="0" t="0" r="r" b="b"/>
                  <a:pathLst>
                    <a:path w="99" h="60">
                      <a:moveTo>
                        <a:pt x="50" y="0"/>
                      </a:moveTo>
                      <a:cubicBezTo>
                        <a:pt x="19" y="0"/>
                        <a:pt x="0" y="21"/>
                        <a:pt x="0" y="60"/>
                      </a:cubicBezTo>
                      <a:cubicBezTo>
                        <a:pt x="99" y="60"/>
                        <a:pt x="99" y="60"/>
                        <a:pt x="99" y="60"/>
                      </a:cubicBezTo>
                      <a:cubicBezTo>
                        <a:pt x="99" y="21"/>
                        <a:pt x="80" y="0"/>
                        <a:pt x="50" y="0"/>
                      </a:cubicBezTo>
                      <a:close/>
                    </a:path>
                  </a:pathLst>
                </a:cu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04" name="Oval 103"/>
                <p:cNvSpPr>
                  <a:spLocks noChangeArrowheads="1"/>
                </p:cNvSpPr>
                <p:nvPr/>
              </p:nvSpPr>
              <p:spPr bwMode="auto">
                <a:xfrm>
                  <a:off x="6470650" y="4130676"/>
                  <a:ext cx="179388" cy="179388"/>
                </a:xfrm>
                <a:prstGeom prst="ellipse">
                  <a:avLst/>
                </a:pr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grpSp>
        </p:grpSp>
      </p:grpSp>
      <p:grpSp>
        <p:nvGrpSpPr>
          <p:cNvPr id="10" name="Group 9"/>
          <p:cNvGrpSpPr/>
          <p:nvPr/>
        </p:nvGrpSpPr>
        <p:grpSpPr>
          <a:xfrm>
            <a:off x="4953844" y="5984431"/>
            <a:ext cx="2420860" cy="799951"/>
            <a:chOff x="4953844" y="5984431"/>
            <a:chExt cx="2420860" cy="799951"/>
          </a:xfrm>
        </p:grpSpPr>
        <p:sp>
          <p:nvSpPr>
            <p:cNvPr id="107" name="TextBox 106"/>
            <p:cNvSpPr txBox="1">
              <a:spLocks noChangeArrowheads="1"/>
            </p:cNvSpPr>
            <p:nvPr/>
          </p:nvSpPr>
          <p:spPr bwMode="auto">
            <a:xfrm>
              <a:off x="5807962" y="6133272"/>
              <a:ext cx="156674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accent1"/>
                </a:buClr>
                <a:buFont typeface="Arial" pitchFamily="34" charset="0"/>
                <a:buChar char="•"/>
                <a:defRPr sz="2800">
                  <a:solidFill>
                    <a:schemeClr val="tx1"/>
                  </a:solidFill>
                  <a:latin typeface="Arial" pitchFamily="34" charset="0"/>
                </a:defRPr>
              </a:lvl1pPr>
              <a:lvl2pPr marL="742950" indent="-285750">
                <a:spcBef>
                  <a:spcPct val="20000"/>
                </a:spcBef>
                <a:buClr>
                  <a:schemeClr val="accent1"/>
                </a:buClr>
                <a:buFont typeface="Arial" pitchFamily="34" charset="0"/>
                <a:buChar char="–"/>
                <a:defRPr sz="2400">
                  <a:solidFill>
                    <a:schemeClr val="tx1"/>
                  </a:solidFill>
                  <a:latin typeface="Arial" pitchFamily="34" charset="0"/>
                </a:defRPr>
              </a:lvl2pPr>
              <a:lvl3pPr marL="1143000" indent="-228600">
                <a:spcBef>
                  <a:spcPct val="20000"/>
                </a:spcBef>
                <a:buClr>
                  <a:schemeClr val="accent1"/>
                </a:buClr>
                <a:buFont typeface="Arial" pitchFamily="34" charset="0"/>
                <a:buChar char="•"/>
                <a:defRPr sz="2000">
                  <a:solidFill>
                    <a:schemeClr val="tx1"/>
                  </a:solidFill>
                  <a:latin typeface="Arial" pitchFamily="34" charset="0"/>
                </a:defRPr>
              </a:lvl3pPr>
              <a:lvl4pPr marL="1600200" indent="-228600">
                <a:spcBef>
                  <a:spcPct val="20000"/>
                </a:spcBef>
                <a:buClr>
                  <a:schemeClr val="accent1"/>
                </a:buClr>
                <a:buFont typeface="Arial" pitchFamily="34" charset="0"/>
                <a:buChar char="–"/>
                <a:defRPr>
                  <a:solidFill>
                    <a:schemeClr val="tx1"/>
                  </a:solidFill>
                  <a:latin typeface="Arial" pitchFamily="34" charset="0"/>
                </a:defRPr>
              </a:lvl4pPr>
              <a:lvl5pPr marL="2057400" indent="-228600">
                <a:spcBef>
                  <a:spcPct val="20000"/>
                </a:spcBef>
                <a:buClr>
                  <a:schemeClr val="accent1"/>
                </a:buClr>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9pPr>
            </a:lstStyle>
            <a:p>
              <a:pPr algn="ctr" fontAlgn="auto">
                <a:lnSpc>
                  <a:spcPct val="90000"/>
                </a:lnSpc>
                <a:spcBef>
                  <a:spcPct val="0"/>
                </a:spcBef>
                <a:spcAft>
                  <a:spcPts val="0"/>
                </a:spcAft>
                <a:buClrTx/>
                <a:buFontTx/>
                <a:buNone/>
              </a:pPr>
              <a:r>
                <a:rPr lang="en-US" altLang="en-US" sz="2000" dirty="0">
                  <a:solidFill>
                    <a:srgbClr val="004A7D"/>
                  </a:solidFill>
                  <a:latin typeface="+mj-lt"/>
                  <a:ea typeface="+mn-ea"/>
                </a:rPr>
                <a:t>Direct </a:t>
              </a:r>
              <a:r>
                <a:rPr lang="en-US" altLang="en-US" sz="2000" dirty="0" err="1">
                  <a:solidFill>
                    <a:srgbClr val="004A7D"/>
                  </a:solidFill>
                  <a:latin typeface="+mj-lt"/>
                  <a:ea typeface="+mn-ea"/>
                </a:rPr>
                <a:t>TMC</a:t>
              </a:r>
              <a:r>
                <a:rPr lang="en-US" altLang="en-US" sz="2000" dirty="0">
                  <a:solidFill>
                    <a:srgbClr val="004A7D"/>
                  </a:solidFill>
                  <a:latin typeface="+mj-lt"/>
                  <a:ea typeface="+mn-ea"/>
                </a:rPr>
                <a:t> </a:t>
              </a:r>
              <a:r>
                <a:rPr lang="en-US" altLang="en-US" sz="2000" dirty="0" smtClean="0">
                  <a:solidFill>
                    <a:srgbClr val="004A7D"/>
                  </a:solidFill>
                  <a:latin typeface="+mj-lt"/>
                  <a:ea typeface="+mn-ea"/>
                </a:rPr>
                <a:t>feeds</a:t>
              </a:r>
              <a:endParaRPr lang="en-US" altLang="en-US" sz="2000" dirty="0">
                <a:solidFill>
                  <a:srgbClr val="004A7D"/>
                </a:solidFill>
                <a:latin typeface="+mj-lt"/>
                <a:ea typeface="+mn-ea"/>
              </a:endParaRPr>
            </a:p>
          </p:txBody>
        </p:sp>
        <p:grpSp>
          <p:nvGrpSpPr>
            <p:cNvPr id="108" name="Group 107"/>
            <p:cNvGrpSpPr/>
            <p:nvPr/>
          </p:nvGrpSpPr>
          <p:grpSpPr>
            <a:xfrm>
              <a:off x="4953844" y="5984431"/>
              <a:ext cx="854119" cy="799951"/>
              <a:chOff x="8788401" y="2157413"/>
              <a:chExt cx="479425" cy="381001"/>
            </a:xfrm>
            <a:solidFill>
              <a:srgbClr val="298ED1"/>
            </a:solidFill>
          </p:grpSpPr>
          <p:sp>
            <p:nvSpPr>
              <p:cNvPr id="109" name="Freeform 145"/>
              <p:cNvSpPr>
                <a:spLocks noEditPoints="1"/>
              </p:cNvSpPr>
              <p:nvPr/>
            </p:nvSpPr>
            <p:spPr bwMode="auto">
              <a:xfrm>
                <a:off x="8918576" y="2187576"/>
                <a:ext cx="349250" cy="350838"/>
              </a:xfrm>
              <a:custGeom>
                <a:avLst/>
                <a:gdLst>
                  <a:gd name="T0" fmla="*/ 0 w 289"/>
                  <a:gd name="T1" fmla="*/ 113 h 290"/>
                  <a:gd name="T2" fmla="*/ 114 w 289"/>
                  <a:gd name="T3" fmla="*/ 227 h 290"/>
                  <a:gd name="T4" fmla="*/ 59 w 289"/>
                  <a:gd name="T5" fmla="*/ 282 h 290"/>
                  <a:gd name="T6" fmla="*/ 289 w 289"/>
                  <a:gd name="T7" fmla="*/ 290 h 290"/>
                  <a:gd name="T8" fmla="*/ 286 w 289"/>
                  <a:gd name="T9" fmla="*/ 179 h 290"/>
                  <a:gd name="T10" fmla="*/ 282 w 289"/>
                  <a:gd name="T11" fmla="*/ 59 h 290"/>
                  <a:gd name="T12" fmla="*/ 227 w 289"/>
                  <a:gd name="T13" fmla="*/ 115 h 290"/>
                  <a:gd name="T14" fmla="*/ 112 w 289"/>
                  <a:gd name="T15" fmla="*/ 0 h 290"/>
                  <a:gd name="T16" fmla="*/ 0 w 289"/>
                  <a:gd name="T17" fmla="*/ 113 h 290"/>
                  <a:gd name="T18" fmla="*/ 112 w 289"/>
                  <a:gd name="T19" fmla="*/ 20 h 290"/>
                  <a:gd name="T20" fmla="*/ 227 w 289"/>
                  <a:gd name="T21" fmla="*/ 135 h 290"/>
                  <a:gd name="T22" fmla="*/ 269 w 289"/>
                  <a:gd name="T23" fmla="*/ 92 h 290"/>
                  <a:gd name="T24" fmla="*/ 271 w 289"/>
                  <a:gd name="T25" fmla="*/ 179 h 290"/>
                  <a:gd name="T26" fmla="*/ 274 w 289"/>
                  <a:gd name="T27" fmla="*/ 275 h 290"/>
                  <a:gd name="T28" fmla="*/ 92 w 289"/>
                  <a:gd name="T29" fmla="*/ 269 h 290"/>
                  <a:gd name="T30" fmla="*/ 134 w 289"/>
                  <a:gd name="T31" fmla="*/ 227 h 290"/>
                  <a:gd name="T32" fmla="*/ 19 w 289"/>
                  <a:gd name="T33" fmla="*/ 113 h 290"/>
                  <a:gd name="T34" fmla="*/ 112 w 289"/>
                  <a:gd name="T35" fmla="*/ 2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9" h="290">
                    <a:moveTo>
                      <a:pt x="0" y="113"/>
                    </a:moveTo>
                    <a:cubicBezTo>
                      <a:pt x="0" y="113"/>
                      <a:pt x="105" y="218"/>
                      <a:pt x="114" y="227"/>
                    </a:cubicBezTo>
                    <a:cubicBezTo>
                      <a:pt x="106" y="235"/>
                      <a:pt x="59" y="282"/>
                      <a:pt x="59" y="282"/>
                    </a:cubicBezTo>
                    <a:cubicBezTo>
                      <a:pt x="289" y="290"/>
                      <a:pt x="289" y="290"/>
                      <a:pt x="289" y="290"/>
                    </a:cubicBezTo>
                    <a:cubicBezTo>
                      <a:pt x="286" y="179"/>
                      <a:pt x="286" y="179"/>
                      <a:pt x="286" y="179"/>
                    </a:cubicBezTo>
                    <a:cubicBezTo>
                      <a:pt x="282" y="59"/>
                      <a:pt x="282" y="59"/>
                      <a:pt x="282" y="59"/>
                    </a:cubicBezTo>
                    <a:cubicBezTo>
                      <a:pt x="282" y="59"/>
                      <a:pt x="235" y="107"/>
                      <a:pt x="227" y="115"/>
                    </a:cubicBezTo>
                    <a:cubicBezTo>
                      <a:pt x="217" y="106"/>
                      <a:pt x="112" y="0"/>
                      <a:pt x="112" y="0"/>
                    </a:cubicBezTo>
                    <a:lnTo>
                      <a:pt x="0" y="113"/>
                    </a:lnTo>
                    <a:close/>
                    <a:moveTo>
                      <a:pt x="112" y="20"/>
                    </a:moveTo>
                    <a:cubicBezTo>
                      <a:pt x="121" y="29"/>
                      <a:pt x="227" y="135"/>
                      <a:pt x="227" y="135"/>
                    </a:cubicBezTo>
                    <a:cubicBezTo>
                      <a:pt x="227" y="135"/>
                      <a:pt x="255" y="106"/>
                      <a:pt x="269" y="92"/>
                    </a:cubicBezTo>
                    <a:cubicBezTo>
                      <a:pt x="269" y="115"/>
                      <a:pt x="271" y="179"/>
                      <a:pt x="271" y="179"/>
                    </a:cubicBezTo>
                    <a:cubicBezTo>
                      <a:pt x="271" y="179"/>
                      <a:pt x="274" y="251"/>
                      <a:pt x="274" y="275"/>
                    </a:cubicBezTo>
                    <a:cubicBezTo>
                      <a:pt x="262" y="275"/>
                      <a:pt x="115" y="270"/>
                      <a:pt x="92" y="269"/>
                    </a:cubicBezTo>
                    <a:cubicBezTo>
                      <a:pt x="105" y="256"/>
                      <a:pt x="134" y="227"/>
                      <a:pt x="134" y="227"/>
                    </a:cubicBezTo>
                    <a:cubicBezTo>
                      <a:pt x="134" y="227"/>
                      <a:pt x="29" y="122"/>
                      <a:pt x="19" y="113"/>
                    </a:cubicBezTo>
                    <a:cubicBezTo>
                      <a:pt x="28" y="104"/>
                      <a:pt x="103" y="29"/>
                      <a:pt x="112"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12" name="Freeform 146"/>
              <p:cNvSpPr>
                <a:spLocks/>
              </p:cNvSpPr>
              <p:nvPr/>
            </p:nvSpPr>
            <p:spPr bwMode="auto">
              <a:xfrm>
                <a:off x="8788401" y="2157413"/>
                <a:ext cx="330200" cy="330200"/>
              </a:xfrm>
              <a:custGeom>
                <a:avLst/>
                <a:gdLst>
                  <a:gd name="T0" fmla="*/ 158 w 208"/>
                  <a:gd name="T1" fmla="*/ 5 h 208"/>
                  <a:gd name="T2" fmla="*/ 79 w 208"/>
                  <a:gd name="T3" fmla="*/ 3 h 208"/>
                  <a:gd name="T4" fmla="*/ 0 w 208"/>
                  <a:gd name="T5" fmla="*/ 0 h 208"/>
                  <a:gd name="T6" fmla="*/ 3 w 208"/>
                  <a:gd name="T7" fmla="*/ 79 h 208"/>
                  <a:gd name="T8" fmla="*/ 5 w 208"/>
                  <a:gd name="T9" fmla="*/ 157 h 208"/>
                  <a:gd name="T10" fmla="*/ 42 w 208"/>
                  <a:gd name="T11" fmla="*/ 120 h 208"/>
                  <a:gd name="T12" fmla="*/ 129 w 208"/>
                  <a:gd name="T13" fmla="*/ 208 h 208"/>
                  <a:gd name="T14" fmla="*/ 208 w 208"/>
                  <a:gd name="T15" fmla="*/ 129 h 208"/>
                  <a:gd name="T16" fmla="*/ 120 w 208"/>
                  <a:gd name="T17" fmla="*/ 42 h 208"/>
                  <a:gd name="T18" fmla="*/ 158 w 208"/>
                  <a:gd name="T19" fmla="*/ 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08">
                    <a:moveTo>
                      <a:pt x="158" y="5"/>
                    </a:moveTo>
                    <a:lnTo>
                      <a:pt x="79" y="3"/>
                    </a:lnTo>
                    <a:lnTo>
                      <a:pt x="0" y="0"/>
                    </a:lnTo>
                    <a:lnTo>
                      <a:pt x="3" y="79"/>
                    </a:lnTo>
                    <a:lnTo>
                      <a:pt x="5" y="157"/>
                    </a:lnTo>
                    <a:lnTo>
                      <a:pt x="42" y="120"/>
                    </a:lnTo>
                    <a:lnTo>
                      <a:pt x="129" y="208"/>
                    </a:lnTo>
                    <a:lnTo>
                      <a:pt x="208" y="129"/>
                    </a:lnTo>
                    <a:lnTo>
                      <a:pt x="120" y="42"/>
                    </a:lnTo>
                    <a:lnTo>
                      <a:pt x="158" y="5"/>
                    </a:lnTo>
                    <a:close/>
                  </a:path>
                </a:pathLst>
              </a:custGeom>
              <a:grpFill/>
              <a:ln w="158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grpSp>
      </p:grpSp>
      <p:grpSp>
        <p:nvGrpSpPr>
          <p:cNvPr id="113" name="Group 112"/>
          <p:cNvGrpSpPr/>
          <p:nvPr/>
        </p:nvGrpSpPr>
        <p:grpSpPr>
          <a:xfrm>
            <a:off x="882647" y="2119438"/>
            <a:ext cx="2292208" cy="1113183"/>
            <a:chOff x="1165894" y="2008464"/>
            <a:chExt cx="3055482" cy="1224158"/>
          </a:xfrm>
        </p:grpSpPr>
        <p:sp>
          <p:nvSpPr>
            <p:cNvPr id="114" name="TextBox 113"/>
            <p:cNvSpPr txBox="1">
              <a:spLocks noChangeArrowheads="1"/>
            </p:cNvSpPr>
            <p:nvPr/>
          </p:nvSpPr>
          <p:spPr bwMode="auto">
            <a:xfrm>
              <a:off x="1165894" y="2318608"/>
              <a:ext cx="220098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accent1"/>
                </a:buClr>
                <a:buFont typeface="Arial" pitchFamily="34" charset="0"/>
                <a:buChar char="•"/>
                <a:defRPr sz="2800">
                  <a:solidFill>
                    <a:schemeClr val="tx1"/>
                  </a:solidFill>
                  <a:latin typeface="Arial" pitchFamily="34" charset="0"/>
                </a:defRPr>
              </a:lvl1pPr>
              <a:lvl2pPr marL="742950" indent="-285750">
                <a:spcBef>
                  <a:spcPct val="20000"/>
                </a:spcBef>
                <a:buClr>
                  <a:schemeClr val="accent1"/>
                </a:buClr>
                <a:buFont typeface="Arial" pitchFamily="34" charset="0"/>
                <a:buChar char="–"/>
                <a:defRPr sz="2400">
                  <a:solidFill>
                    <a:schemeClr val="tx1"/>
                  </a:solidFill>
                  <a:latin typeface="Arial" pitchFamily="34" charset="0"/>
                </a:defRPr>
              </a:lvl2pPr>
              <a:lvl3pPr marL="1143000" indent="-228600">
                <a:spcBef>
                  <a:spcPct val="20000"/>
                </a:spcBef>
                <a:buClr>
                  <a:schemeClr val="accent1"/>
                </a:buClr>
                <a:buFont typeface="Arial" pitchFamily="34" charset="0"/>
                <a:buChar char="•"/>
                <a:defRPr sz="2000">
                  <a:solidFill>
                    <a:schemeClr val="tx1"/>
                  </a:solidFill>
                  <a:latin typeface="Arial" pitchFamily="34" charset="0"/>
                </a:defRPr>
              </a:lvl3pPr>
              <a:lvl4pPr marL="1600200" indent="-228600">
                <a:spcBef>
                  <a:spcPct val="20000"/>
                </a:spcBef>
                <a:buClr>
                  <a:schemeClr val="accent1"/>
                </a:buClr>
                <a:buFont typeface="Arial" pitchFamily="34" charset="0"/>
                <a:buChar char="–"/>
                <a:defRPr>
                  <a:solidFill>
                    <a:schemeClr val="tx1"/>
                  </a:solidFill>
                  <a:latin typeface="Arial" pitchFamily="34" charset="0"/>
                </a:defRPr>
              </a:lvl4pPr>
              <a:lvl5pPr marL="2057400" indent="-228600">
                <a:spcBef>
                  <a:spcPct val="20000"/>
                </a:spcBef>
                <a:buClr>
                  <a:schemeClr val="accent1"/>
                </a:buClr>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9pPr>
            </a:lstStyle>
            <a:p>
              <a:pPr algn="ctr" fontAlgn="auto">
                <a:lnSpc>
                  <a:spcPct val="90000"/>
                </a:lnSpc>
                <a:spcBef>
                  <a:spcPct val="0"/>
                </a:spcBef>
                <a:spcAft>
                  <a:spcPts val="0"/>
                </a:spcAft>
                <a:buClrTx/>
                <a:buFontTx/>
                <a:buNone/>
              </a:pPr>
              <a:r>
                <a:rPr lang="en-US" altLang="en-US" sz="2000" dirty="0" smtClean="0">
                  <a:solidFill>
                    <a:srgbClr val="004A7D"/>
                  </a:solidFill>
                  <a:latin typeface="+mj-lt"/>
                  <a:ea typeface="+mn-ea"/>
                </a:rPr>
                <a:t>Pre Trip Registrations</a:t>
              </a:r>
              <a:endParaRPr lang="en-US" altLang="en-US" sz="2000" dirty="0">
                <a:solidFill>
                  <a:srgbClr val="004A7D"/>
                </a:solidFill>
                <a:latin typeface="+mj-lt"/>
                <a:ea typeface="+mn-ea"/>
              </a:endParaRPr>
            </a:p>
          </p:txBody>
        </p:sp>
        <p:grpSp>
          <p:nvGrpSpPr>
            <p:cNvPr id="116" name="Group 115"/>
            <p:cNvGrpSpPr/>
            <p:nvPr/>
          </p:nvGrpSpPr>
          <p:grpSpPr>
            <a:xfrm>
              <a:off x="3366879" y="2008464"/>
              <a:ext cx="854497" cy="1224158"/>
              <a:chOff x="3347831" y="1788809"/>
              <a:chExt cx="854497" cy="1224158"/>
            </a:xfrm>
          </p:grpSpPr>
          <p:sp>
            <p:nvSpPr>
              <p:cNvPr id="118" name="Freeform 117"/>
              <p:cNvSpPr>
                <a:spLocks noEditPoints="1"/>
              </p:cNvSpPr>
              <p:nvPr/>
            </p:nvSpPr>
            <p:spPr bwMode="auto">
              <a:xfrm>
                <a:off x="3549348" y="2220998"/>
                <a:ext cx="472890" cy="359781"/>
              </a:xfrm>
              <a:custGeom>
                <a:avLst/>
                <a:gdLst>
                  <a:gd name="T0" fmla="*/ 38 w 212"/>
                  <a:gd name="T1" fmla="*/ 31 h 178"/>
                  <a:gd name="T2" fmla="*/ 38 w 212"/>
                  <a:gd name="T3" fmla="*/ 178 h 178"/>
                  <a:gd name="T4" fmla="*/ 0 w 212"/>
                  <a:gd name="T5" fmla="*/ 153 h 178"/>
                  <a:gd name="T6" fmla="*/ 0 w 212"/>
                  <a:gd name="T7" fmla="*/ 56 h 178"/>
                  <a:gd name="T8" fmla="*/ 38 w 212"/>
                  <a:gd name="T9" fmla="*/ 31 h 178"/>
                  <a:gd name="T10" fmla="*/ 48 w 212"/>
                  <a:gd name="T11" fmla="*/ 178 h 178"/>
                  <a:gd name="T12" fmla="*/ 48 w 212"/>
                  <a:gd name="T13" fmla="*/ 31 h 178"/>
                  <a:gd name="T14" fmla="*/ 76 w 212"/>
                  <a:gd name="T15" fmla="*/ 31 h 178"/>
                  <a:gd name="T16" fmla="*/ 76 w 212"/>
                  <a:gd name="T17" fmla="*/ 17 h 178"/>
                  <a:gd name="T18" fmla="*/ 96 w 212"/>
                  <a:gd name="T19" fmla="*/ 0 h 178"/>
                  <a:gd name="T20" fmla="*/ 119 w 212"/>
                  <a:gd name="T21" fmla="*/ 0 h 178"/>
                  <a:gd name="T22" fmla="*/ 136 w 212"/>
                  <a:gd name="T23" fmla="*/ 16 h 178"/>
                  <a:gd name="T24" fmla="*/ 136 w 212"/>
                  <a:gd name="T25" fmla="*/ 31 h 178"/>
                  <a:gd name="T26" fmla="*/ 165 w 212"/>
                  <a:gd name="T27" fmla="*/ 31 h 178"/>
                  <a:gd name="T28" fmla="*/ 165 w 212"/>
                  <a:gd name="T29" fmla="*/ 178 h 178"/>
                  <a:gd name="T30" fmla="*/ 48 w 212"/>
                  <a:gd name="T31" fmla="*/ 178 h 178"/>
                  <a:gd name="T32" fmla="*/ 88 w 212"/>
                  <a:gd name="T33" fmla="*/ 31 h 178"/>
                  <a:gd name="T34" fmla="*/ 124 w 212"/>
                  <a:gd name="T35" fmla="*/ 31 h 178"/>
                  <a:gd name="T36" fmla="*/ 124 w 212"/>
                  <a:gd name="T37" fmla="*/ 12 h 178"/>
                  <a:gd name="T38" fmla="*/ 88 w 212"/>
                  <a:gd name="T39" fmla="*/ 12 h 178"/>
                  <a:gd name="T40" fmla="*/ 88 w 212"/>
                  <a:gd name="T41" fmla="*/ 31 h 178"/>
                  <a:gd name="T42" fmla="*/ 175 w 212"/>
                  <a:gd name="T43" fmla="*/ 31 h 178"/>
                  <a:gd name="T44" fmla="*/ 212 w 212"/>
                  <a:gd name="T45" fmla="*/ 57 h 178"/>
                  <a:gd name="T46" fmla="*/ 212 w 212"/>
                  <a:gd name="T47" fmla="*/ 153 h 178"/>
                  <a:gd name="T48" fmla="*/ 175 w 212"/>
                  <a:gd name="T49" fmla="*/ 178 h 178"/>
                  <a:gd name="T50" fmla="*/ 175 w 212"/>
                  <a:gd name="T51" fmla="*/ 3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2" h="178">
                    <a:moveTo>
                      <a:pt x="38" y="31"/>
                    </a:moveTo>
                    <a:cubicBezTo>
                      <a:pt x="38" y="178"/>
                      <a:pt x="38" y="178"/>
                      <a:pt x="38" y="178"/>
                    </a:cubicBezTo>
                    <a:cubicBezTo>
                      <a:pt x="11" y="178"/>
                      <a:pt x="0" y="175"/>
                      <a:pt x="0" y="153"/>
                    </a:cubicBezTo>
                    <a:cubicBezTo>
                      <a:pt x="0" y="56"/>
                      <a:pt x="0" y="56"/>
                      <a:pt x="0" y="56"/>
                    </a:cubicBezTo>
                    <a:cubicBezTo>
                      <a:pt x="0" y="31"/>
                      <a:pt x="10" y="31"/>
                      <a:pt x="38" y="31"/>
                    </a:cubicBezTo>
                    <a:close/>
                    <a:moveTo>
                      <a:pt x="48" y="178"/>
                    </a:moveTo>
                    <a:cubicBezTo>
                      <a:pt x="48" y="31"/>
                      <a:pt x="48" y="31"/>
                      <a:pt x="48" y="31"/>
                    </a:cubicBezTo>
                    <a:cubicBezTo>
                      <a:pt x="76" y="31"/>
                      <a:pt x="76" y="31"/>
                      <a:pt x="76" y="31"/>
                    </a:cubicBezTo>
                    <a:cubicBezTo>
                      <a:pt x="76" y="17"/>
                      <a:pt x="76" y="17"/>
                      <a:pt x="76" y="17"/>
                    </a:cubicBezTo>
                    <a:cubicBezTo>
                      <a:pt x="76" y="1"/>
                      <a:pt x="81" y="0"/>
                      <a:pt x="96" y="0"/>
                    </a:cubicBezTo>
                    <a:cubicBezTo>
                      <a:pt x="119" y="0"/>
                      <a:pt x="119" y="0"/>
                      <a:pt x="119" y="0"/>
                    </a:cubicBezTo>
                    <a:cubicBezTo>
                      <a:pt x="133" y="0"/>
                      <a:pt x="136" y="4"/>
                      <a:pt x="136" y="16"/>
                    </a:cubicBezTo>
                    <a:cubicBezTo>
                      <a:pt x="136" y="31"/>
                      <a:pt x="136" y="31"/>
                      <a:pt x="136" y="31"/>
                    </a:cubicBezTo>
                    <a:cubicBezTo>
                      <a:pt x="165" y="31"/>
                      <a:pt x="165" y="31"/>
                      <a:pt x="165" y="31"/>
                    </a:cubicBezTo>
                    <a:cubicBezTo>
                      <a:pt x="165" y="178"/>
                      <a:pt x="165" y="178"/>
                      <a:pt x="165" y="178"/>
                    </a:cubicBezTo>
                    <a:lnTo>
                      <a:pt x="48" y="178"/>
                    </a:lnTo>
                    <a:close/>
                    <a:moveTo>
                      <a:pt x="88" y="31"/>
                    </a:moveTo>
                    <a:cubicBezTo>
                      <a:pt x="124" y="31"/>
                      <a:pt x="124" y="31"/>
                      <a:pt x="124" y="31"/>
                    </a:cubicBezTo>
                    <a:cubicBezTo>
                      <a:pt x="124" y="12"/>
                      <a:pt x="124" y="12"/>
                      <a:pt x="124" y="12"/>
                    </a:cubicBezTo>
                    <a:cubicBezTo>
                      <a:pt x="88" y="12"/>
                      <a:pt x="88" y="12"/>
                      <a:pt x="88" y="12"/>
                    </a:cubicBezTo>
                    <a:lnTo>
                      <a:pt x="88" y="31"/>
                    </a:lnTo>
                    <a:close/>
                    <a:moveTo>
                      <a:pt x="175" y="31"/>
                    </a:moveTo>
                    <a:cubicBezTo>
                      <a:pt x="204" y="31"/>
                      <a:pt x="212" y="37"/>
                      <a:pt x="212" y="57"/>
                    </a:cubicBezTo>
                    <a:cubicBezTo>
                      <a:pt x="212" y="153"/>
                      <a:pt x="212" y="153"/>
                      <a:pt x="212" y="153"/>
                    </a:cubicBezTo>
                    <a:cubicBezTo>
                      <a:pt x="212" y="174"/>
                      <a:pt x="203" y="178"/>
                      <a:pt x="175" y="178"/>
                    </a:cubicBezTo>
                    <a:lnTo>
                      <a:pt x="175" y="31"/>
                    </a:lnTo>
                    <a:close/>
                  </a:path>
                </a:pathLst>
              </a:custGeom>
              <a:solidFill>
                <a:srgbClr val="298ED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grpSp>
            <p:nvGrpSpPr>
              <p:cNvPr id="119" name="Group 118"/>
              <p:cNvGrpSpPr/>
              <p:nvPr/>
            </p:nvGrpSpPr>
            <p:grpSpPr>
              <a:xfrm>
                <a:off x="3347831" y="1788809"/>
                <a:ext cx="854497" cy="1224158"/>
                <a:chOff x="8266113" y="3713163"/>
                <a:chExt cx="668338" cy="849313"/>
              </a:xfrm>
              <a:solidFill>
                <a:srgbClr val="268CD1"/>
              </a:solidFill>
            </p:grpSpPr>
            <p:sp>
              <p:nvSpPr>
                <p:cNvPr id="136" name="Freeform 135"/>
                <p:cNvSpPr>
                  <a:spLocks noEditPoints="1"/>
                </p:cNvSpPr>
                <p:nvPr/>
              </p:nvSpPr>
              <p:spPr bwMode="auto">
                <a:xfrm>
                  <a:off x="8266113" y="3795713"/>
                  <a:ext cx="668338" cy="766763"/>
                </a:xfrm>
                <a:custGeom>
                  <a:avLst/>
                  <a:gdLst>
                    <a:gd name="T0" fmla="*/ 158 w 178"/>
                    <a:gd name="T1" fmla="*/ 0 h 204"/>
                    <a:gd name="T2" fmla="*/ 137 w 178"/>
                    <a:gd name="T3" fmla="*/ 0 h 204"/>
                    <a:gd name="T4" fmla="*/ 137 w 178"/>
                    <a:gd name="T5" fmla="*/ 6 h 204"/>
                    <a:gd name="T6" fmla="*/ 137 w 178"/>
                    <a:gd name="T7" fmla="*/ 10 h 204"/>
                    <a:gd name="T8" fmla="*/ 148 w 178"/>
                    <a:gd name="T9" fmla="*/ 10 h 204"/>
                    <a:gd name="T10" fmla="*/ 163 w 178"/>
                    <a:gd name="T11" fmla="*/ 25 h 204"/>
                    <a:gd name="T12" fmla="*/ 163 w 178"/>
                    <a:gd name="T13" fmla="*/ 170 h 204"/>
                    <a:gd name="T14" fmla="*/ 148 w 178"/>
                    <a:gd name="T15" fmla="*/ 185 h 204"/>
                    <a:gd name="T16" fmla="*/ 79 w 178"/>
                    <a:gd name="T17" fmla="*/ 185 h 204"/>
                    <a:gd name="T18" fmla="*/ 64 w 178"/>
                    <a:gd name="T19" fmla="*/ 171 h 204"/>
                    <a:gd name="T20" fmla="*/ 63 w 178"/>
                    <a:gd name="T21" fmla="*/ 144 h 204"/>
                    <a:gd name="T22" fmla="*/ 55 w 178"/>
                    <a:gd name="T23" fmla="*/ 136 h 204"/>
                    <a:gd name="T24" fmla="*/ 31 w 178"/>
                    <a:gd name="T25" fmla="*/ 137 h 204"/>
                    <a:gd name="T26" fmla="*/ 16 w 178"/>
                    <a:gd name="T27" fmla="*/ 122 h 204"/>
                    <a:gd name="T28" fmla="*/ 16 w 178"/>
                    <a:gd name="T29" fmla="*/ 25 h 204"/>
                    <a:gd name="T30" fmla="*/ 31 w 178"/>
                    <a:gd name="T31" fmla="*/ 10 h 204"/>
                    <a:gd name="T32" fmla="*/ 38 w 178"/>
                    <a:gd name="T33" fmla="*/ 10 h 204"/>
                    <a:gd name="T34" fmla="*/ 38 w 178"/>
                    <a:gd name="T35" fmla="*/ 0 h 204"/>
                    <a:gd name="T36" fmla="*/ 20 w 178"/>
                    <a:gd name="T37" fmla="*/ 0 h 204"/>
                    <a:gd name="T38" fmla="*/ 0 w 178"/>
                    <a:gd name="T39" fmla="*/ 20 h 204"/>
                    <a:gd name="T40" fmla="*/ 0 w 178"/>
                    <a:gd name="T41" fmla="*/ 185 h 204"/>
                    <a:gd name="T42" fmla="*/ 20 w 178"/>
                    <a:gd name="T43" fmla="*/ 204 h 204"/>
                    <a:gd name="T44" fmla="*/ 158 w 178"/>
                    <a:gd name="T45" fmla="*/ 204 h 204"/>
                    <a:gd name="T46" fmla="*/ 178 w 178"/>
                    <a:gd name="T47" fmla="*/ 185 h 204"/>
                    <a:gd name="T48" fmla="*/ 178 w 178"/>
                    <a:gd name="T49" fmla="*/ 20 h 204"/>
                    <a:gd name="T50" fmla="*/ 158 w 178"/>
                    <a:gd name="T51" fmla="*/ 0 h 204"/>
                    <a:gd name="T52" fmla="*/ 50 w 178"/>
                    <a:gd name="T53" fmla="*/ 172 h 204"/>
                    <a:gd name="T54" fmla="*/ 31 w 178"/>
                    <a:gd name="T55" fmla="*/ 150 h 204"/>
                    <a:gd name="T56" fmla="*/ 19 w 178"/>
                    <a:gd name="T57" fmla="*/ 135 h 204"/>
                    <a:gd name="T58" fmla="*/ 40 w 178"/>
                    <a:gd name="T59" fmla="*/ 142 h 204"/>
                    <a:gd name="T60" fmla="*/ 46 w 178"/>
                    <a:gd name="T61" fmla="*/ 142 h 204"/>
                    <a:gd name="T62" fmla="*/ 58 w 178"/>
                    <a:gd name="T63" fmla="*/ 153 h 204"/>
                    <a:gd name="T64" fmla="*/ 58 w 178"/>
                    <a:gd name="T65" fmla="*/ 162 h 204"/>
                    <a:gd name="T66" fmla="*/ 65 w 178"/>
                    <a:gd name="T67" fmla="*/ 181 h 204"/>
                    <a:gd name="T68" fmla="*/ 50 w 178"/>
                    <a:gd name="T69" fmla="*/ 17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8" h="204">
                      <a:moveTo>
                        <a:pt x="158" y="0"/>
                      </a:moveTo>
                      <a:cubicBezTo>
                        <a:pt x="137" y="0"/>
                        <a:pt x="137" y="0"/>
                        <a:pt x="137" y="0"/>
                      </a:cubicBezTo>
                      <a:cubicBezTo>
                        <a:pt x="137" y="6"/>
                        <a:pt x="137" y="6"/>
                        <a:pt x="137" y="6"/>
                      </a:cubicBezTo>
                      <a:cubicBezTo>
                        <a:pt x="137" y="10"/>
                        <a:pt x="137" y="10"/>
                        <a:pt x="137" y="10"/>
                      </a:cubicBezTo>
                      <a:cubicBezTo>
                        <a:pt x="148" y="10"/>
                        <a:pt x="148" y="10"/>
                        <a:pt x="148" y="10"/>
                      </a:cubicBezTo>
                      <a:cubicBezTo>
                        <a:pt x="156" y="10"/>
                        <a:pt x="163" y="17"/>
                        <a:pt x="163" y="25"/>
                      </a:cubicBezTo>
                      <a:cubicBezTo>
                        <a:pt x="163" y="170"/>
                        <a:pt x="163" y="170"/>
                        <a:pt x="163" y="170"/>
                      </a:cubicBezTo>
                      <a:cubicBezTo>
                        <a:pt x="163" y="179"/>
                        <a:pt x="156" y="185"/>
                        <a:pt x="148" y="185"/>
                      </a:cubicBezTo>
                      <a:cubicBezTo>
                        <a:pt x="79" y="185"/>
                        <a:pt x="79" y="185"/>
                        <a:pt x="79" y="185"/>
                      </a:cubicBezTo>
                      <a:cubicBezTo>
                        <a:pt x="71" y="185"/>
                        <a:pt x="64" y="179"/>
                        <a:pt x="64" y="171"/>
                      </a:cubicBezTo>
                      <a:cubicBezTo>
                        <a:pt x="63" y="144"/>
                        <a:pt x="63" y="144"/>
                        <a:pt x="63" y="144"/>
                      </a:cubicBezTo>
                      <a:cubicBezTo>
                        <a:pt x="63" y="140"/>
                        <a:pt x="60" y="136"/>
                        <a:pt x="55" y="136"/>
                      </a:cubicBezTo>
                      <a:cubicBezTo>
                        <a:pt x="31" y="137"/>
                        <a:pt x="31" y="137"/>
                        <a:pt x="31" y="137"/>
                      </a:cubicBezTo>
                      <a:cubicBezTo>
                        <a:pt x="22" y="137"/>
                        <a:pt x="16" y="130"/>
                        <a:pt x="16" y="122"/>
                      </a:cubicBezTo>
                      <a:cubicBezTo>
                        <a:pt x="16" y="25"/>
                        <a:pt x="16" y="25"/>
                        <a:pt x="16" y="25"/>
                      </a:cubicBezTo>
                      <a:cubicBezTo>
                        <a:pt x="16" y="17"/>
                        <a:pt x="23" y="10"/>
                        <a:pt x="31" y="10"/>
                      </a:cubicBezTo>
                      <a:cubicBezTo>
                        <a:pt x="38" y="10"/>
                        <a:pt x="38" y="10"/>
                        <a:pt x="38" y="10"/>
                      </a:cubicBezTo>
                      <a:cubicBezTo>
                        <a:pt x="38" y="0"/>
                        <a:pt x="38" y="0"/>
                        <a:pt x="38" y="0"/>
                      </a:cubicBezTo>
                      <a:cubicBezTo>
                        <a:pt x="20" y="0"/>
                        <a:pt x="20" y="0"/>
                        <a:pt x="20" y="0"/>
                      </a:cubicBezTo>
                      <a:cubicBezTo>
                        <a:pt x="9" y="0"/>
                        <a:pt x="0" y="9"/>
                        <a:pt x="0" y="20"/>
                      </a:cubicBezTo>
                      <a:cubicBezTo>
                        <a:pt x="0" y="185"/>
                        <a:pt x="0" y="185"/>
                        <a:pt x="0" y="185"/>
                      </a:cubicBezTo>
                      <a:cubicBezTo>
                        <a:pt x="0" y="195"/>
                        <a:pt x="9" y="204"/>
                        <a:pt x="20" y="204"/>
                      </a:cubicBezTo>
                      <a:cubicBezTo>
                        <a:pt x="158" y="204"/>
                        <a:pt x="158" y="204"/>
                        <a:pt x="158" y="204"/>
                      </a:cubicBezTo>
                      <a:cubicBezTo>
                        <a:pt x="169" y="204"/>
                        <a:pt x="178" y="195"/>
                        <a:pt x="178" y="185"/>
                      </a:cubicBezTo>
                      <a:cubicBezTo>
                        <a:pt x="178" y="20"/>
                        <a:pt x="178" y="20"/>
                        <a:pt x="178" y="20"/>
                      </a:cubicBezTo>
                      <a:cubicBezTo>
                        <a:pt x="178" y="9"/>
                        <a:pt x="169" y="0"/>
                        <a:pt x="158" y="0"/>
                      </a:cubicBezTo>
                      <a:close/>
                      <a:moveTo>
                        <a:pt x="50" y="172"/>
                      </a:moveTo>
                      <a:cubicBezTo>
                        <a:pt x="31" y="150"/>
                        <a:pt x="31" y="150"/>
                        <a:pt x="31" y="150"/>
                      </a:cubicBezTo>
                      <a:cubicBezTo>
                        <a:pt x="26" y="146"/>
                        <a:pt x="18" y="135"/>
                        <a:pt x="19" y="135"/>
                      </a:cubicBezTo>
                      <a:cubicBezTo>
                        <a:pt x="20" y="135"/>
                        <a:pt x="27" y="142"/>
                        <a:pt x="40" y="142"/>
                      </a:cubicBezTo>
                      <a:cubicBezTo>
                        <a:pt x="46" y="142"/>
                        <a:pt x="46" y="142"/>
                        <a:pt x="46" y="142"/>
                      </a:cubicBezTo>
                      <a:cubicBezTo>
                        <a:pt x="53" y="141"/>
                        <a:pt x="58" y="147"/>
                        <a:pt x="58" y="153"/>
                      </a:cubicBezTo>
                      <a:cubicBezTo>
                        <a:pt x="58" y="162"/>
                        <a:pt x="58" y="162"/>
                        <a:pt x="58" y="162"/>
                      </a:cubicBezTo>
                      <a:cubicBezTo>
                        <a:pt x="58" y="174"/>
                        <a:pt x="65" y="179"/>
                        <a:pt x="65" y="181"/>
                      </a:cubicBezTo>
                      <a:cubicBezTo>
                        <a:pt x="65" y="183"/>
                        <a:pt x="54" y="177"/>
                        <a:pt x="50" y="172"/>
                      </a:cubicBezTo>
                      <a:close/>
                    </a:path>
                  </a:pathLst>
                </a:cu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37" name="Freeform 136"/>
                <p:cNvSpPr>
                  <a:spLocks noEditPoints="1"/>
                </p:cNvSpPr>
                <p:nvPr/>
              </p:nvSpPr>
              <p:spPr bwMode="auto">
                <a:xfrm>
                  <a:off x="8431213" y="3713163"/>
                  <a:ext cx="327025" cy="153988"/>
                </a:xfrm>
                <a:custGeom>
                  <a:avLst/>
                  <a:gdLst>
                    <a:gd name="T0" fmla="*/ 77 w 87"/>
                    <a:gd name="T1" fmla="*/ 11 h 41"/>
                    <a:gd name="T2" fmla="*/ 61 w 87"/>
                    <a:gd name="T3" fmla="*/ 11 h 41"/>
                    <a:gd name="T4" fmla="*/ 44 w 87"/>
                    <a:gd name="T5" fmla="*/ 0 h 41"/>
                    <a:gd name="T6" fmla="*/ 26 w 87"/>
                    <a:gd name="T7" fmla="*/ 11 h 41"/>
                    <a:gd name="T8" fmla="*/ 10 w 87"/>
                    <a:gd name="T9" fmla="*/ 11 h 41"/>
                    <a:gd name="T10" fmla="*/ 0 w 87"/>
                    <a:gd name="T11" fmla="*/ 21 h 41"/>
                    <a:gd name="T12" fmla="*/ 0 w 87"/>
                    <a:gd name="T13" fmla="*/ 25 h 41"/>
                    <a:gd name="T14" fmla="*/ 0 w 87"/>
                    <a:gd name="T15" fmla="*/ 41 h 41"/>
                    <a:gd name="T16" fmla="*/ 87 w 87"/>
                    <a:gd name="T17" fmla="*/ 41 h 41"/>
                    <a:gd name="T18" fmla="*/ 87 w 87"/>
                    <a:gd name="T19" fmla="*/ 25 h 41"/>
                    <a:gd name="T20" fmla="*/ 87 w 87"/>
                    <a:gd name="T21" fmla="*/ 21 h 41"/>
                    <a:gd name="T22" fmla="*/ 77 w 87"/>
                    <a:gd name="T23" fmla="*/ 11 h 41"/>
                    <a:gd name="T24" fmla="*/ 43 w 87"/>
                    <a:gd name="T25" fmla="*/ 20 h 41"/>
                    <a:gd name="T26" fmla="*/ 36 w 87"/>
                    <a:gd name="T27" fmla="*/ 13 h 41"/>
                    <a:gd name="T28" fmla="*/ 43 w 87"/>
                    <a:gd name="T29" fmla="*/ 6 h 41"/>
                    <a:gd name="T30" fmla="*/ 51 w 87"/>
                    <a:gd name="T31" fmla="*/ 13 h 41"/>
                    <a:gd name="T32" fmla="*/ 43 w 87"/>
                    <a:gd name="T33"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 h="41">
                      <a:moveTo>
                        <a:pt x="77" y="11"/>
                      </a:moveTo>
                      <a:cubicBezTo>
                        <a:pt x="61" y="11"/>
                        <a:pt x="61" y="11"/>
                        <a:pt x="61" y="11"/>
                      </a:cubicBezTo>
                      <a:cubicBezTo>
                        <a:pt x="60" y="5"/>
                        <a:pt x="50" y="0"/>
                        <a:pt x="44" y="0"/>
                      </a:cubicBezTo>
                      <a:cubicBezTo>
                        <a:pt x="37" y="0"/>
                        <a:pt x="27" y="5"/>
                        <a:pt x="26" y="11"/>
                      </a:cubicBezTo>
                      <a:cubicBezTo>
                        <a:pt x="10" y="11"/>
                        <a:pt x="10" y="11"/>
                        <a:pt x="10" y="11"/>
                      </a:cubicBezTo>
                      <a:cubicBezTo>
                        <a:pt x="5" y="11"/>
                        <a:pt x="0" y="16"/>
                        <a:pt x="0" y="21"/>
                      </a:cubicBezTo>
                      <a:cubicBezTo>
                        <a:pt x="0" y="25"/>
                        <a:pt x="0" y="25"/>
                        <a:pt x="0" y="25"/>
                      </a:cubicBezTo>
                      <a:cubicBezTo>
                        <a:pt x="0" y="41"/>
                        <a:pt x="0" y="41"/>
                        <a:pt x="0" y="41"/>
                      </a:cubicBezTo>
                      <a:cubicBezTo>
                        <a:pt x="87" y="41"/>
                        <a:pt x="87" y="41"/>
                        <a:pt x="87" y="41"/>
                      </a:cubicBezTo>
                      <a:cubicBezTo>
                        <a:pt x="87" y="25"/>
                        <a:pt x="87" y="25"/>
                        <a:pt x="87" y="25"/>
                      </a:cubicBezTo>
                      <a:cubicBezTo>
                        <a:pt x="87" y="21"/>
                        <a:pt x="87" y="21"/>
                        <a:pt x="87" y="21"/>
                      </a:cubicBezTo>
                      <a:cubicBezTo>
                        <a:pt x="87" y="16"/>
                        <a:pt x="83" y="11"/>
                        <a:pt x="77" y="11"/>
                      </a:cubicBezTo>
                      <a:close/>
                      <a:moveTo>
                        <a:pt x="43" y="20"/>
                      </a:moveTo>
                      <a:cubicBezTo>
                        <a:pt x="40" y="20"/>
                        <a:pt x="36" y="17"/>
                        <a:pt x="36" y="13"/>
                      </a:cubicBezTo>
                      <a:cubicBezTo>
                        <a:pt x="36" y="9"/>
                        <a:pt x="40" y="6"/>
                        <a:pt x="43" y="6"/>
                      </a:cubicBezTo>
                      <a:cubicBezTo>
                        <a:pt x="47" y="6"/>
                        <a:pt x="51" y="9"/>
                        <a:pt x="51" y="13"/>
                      </a:cubicBezTo>
                      <a:cubicBezTo>
                        <a:pt x="51" y="17"/>
                        <a:pt x="47" y="20"/>
                        <a:pt x="43" y="20"/>
                      </a:cubicBezTo>
                      <a:close/>
                    </a:path>
                  </a:pathLst>
                </a:cu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grpSp>
          <p:sp>
            <p:nvSpPr>
              <p:cNvPr id="120" name="Freeform 58"/>
              <p:cNvSpPr>
                <a:spLocks noEditPoints="1"/>
              </p:cNvSpPr>
              <p:nvPr/>
            </p:nvSpPr>
            <p:spPr bwMode="auto">
              <a:xfrm>
                <a:off x="3754169" y="2679587"/>
                <a:ext cx="268069" cy="262289"/>
              </a:xfrm>
              <a:custGeom>
                <a:avLst/>
                <a:gdLst>
                  <a:gd name="T0" fmla="*/ 179 w 359"/>
                  <a:gd name="T1" fmla="*/ 0 h 358"/>
                  <a:gd name="T2" fmla="*/ 0 w 359"/>
                  <a:gd name="T3" fmla="*/ 179 h 358"/>
                  <a:gd name="T4" fmla="*/ 179 w 359"/>
                  <a:gd name="T5" fmla="*/ 358 h 358"/>
                  <a:gd name="T6" fmla="*/ 359 w 359"/>
                  <a:gd name="T7" fmla="*/ 179 h 358"/>
                  <a:gd name="T8" fmla="*/ 179 w 359"/>
                  <a:gd name="T9" fmla="*/ 0 h 358"/>
                  <a:gd name="T10" fmla="*/ 144 w 359"/>
                  <a:gd name="T11" fmla="*/ 285 h 358"/>
                  <a:gd name="T12" fmla="*/ 105 w 359"/>
                  <a:gd name="T13" fmla="*/ 246 h 358"/>
                  <a:gd name="T14" fmla="*/ 105 w 359"/>
                  <a:gd name="T15" fmla="*/ 245 h 358"/>
                  <a:gd name="T16" fmla="*/ 57 w 359"/>
                  <a:gd name="T17" fmla="*/ 197 h 358"/>
                  <a:gd name="T18" fmla="*/ 97 w 359"/>
                  <a:gd name="T19" fmla="*/ 158 h 358"/>
                  <a:gd name="T20" fmla="*/ 145 w 359"/>
                  <a:gd name="T21" fmla="*/ 206 h 358"/>
                  <a:gd name="T22" fmla="*/ 261 w 359"/>
                  <a:gd name="T23" fmla="*/ 90 h 358"/>
                  <a:gd name="T24" fmla="*/ 300 w 359"/>
                  <a:gd name="T25" fmla="*/ 129 h 358"/>
                  <a:gd name="T26" fmla="*/ 144 w 359"/>
                  <a:gd name="T27" fmla="*/ 285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9" h="358">
                    <a:moveTo>
                      <a:pt x="179" y="0"/>
                    </a:moveTo>
                    <a:cubicBezTo>
                      <a:pt x="80" y="0"/>
                      <a:pt x="0" y="80"/>
                      <a:pt x="0" y="179"/>
                    </a:cubicBezTo>
                    <a:cubicBezTo>
                      <a:pt x="0" y="278"/>
                      <a:pt x="80" y="358"/>
                      <a:pt x="179" y="358"/>
                    </a:cubicBezTo>
                    <a:cubicBezTo>
                      <a:pt x="278" y="358"/>
                      <a:pt x="359" y="278"/>
                      <a:pt x="359" y="179"/>
                    </a:cubicBezTo>
                    <a:cubicBezTo>
                      <a:pt x="359" y="80"/>
                      <a:pt x="278" y="0"/>
                      <a:pt x="179" y="0"/>
                    </a:cubicBezTo>
                    <a:close/>
                    <a:moveTo>
                      <a:pt x="144" y="285"/>
                    </a:moveTo>
                    <a:cubicBezTo>
                      <a:pt x="105" y="246"/>
                      <a:pt x="105" y="246"/>
                      <a:pt x="105" y="246"/>
                    </a:cubicBezTo>
                    <a:cubicBezTo>
                      <a:pt x="105" y="245"/>
                      <a:pt x="105" y="245"/>
                      <a:pt x="105" y="245"/>
                    </a:cubicBezTo>
                    <a:cubicBezTo>
                      <a:pt x="57" y="197"/>
                      <a:pt x="57" y="197"/>
                      <a:pt x="57" y="197"/>
                    </a:cubicBezTo>
                    <a:cubicBezTo>
                      <a:pt x="97" y="158"/>
                      <a:pt x="97" y="158"/>
                      <a:pt x="97" y="158"/>
                    </a:cubicBezTo>
                    <a:cubicBezTo>
                      <a:pt x="145" y="206"/>
                      <a:pt x="145" y="206"/>
                      <a:pt x="145" y="206"/>
                    </a:cubicBezTo>
                    <a:cubicBezTo>
                      <a:pt x="261" y="90"/>
                      <a:pt x="261" y="90"/>
                      <a:pt x="261" y="90"/>
                    </a:cubicBezTo>
                    <a:cubicBezTo>
                      <a:pt x="300" y="129"/>
                      <a:pt x="300" y="129"/>
                      <a:pt x="300" y="129"/>
                    </a:cubicBezTo>
                    <a:lnTo>
                      <a:pt x="144" y="285"/>
                    </a:lnTo>
                    <a:close/>
                  </a:path>
                </a:pathLst>
              </a:custGeom>
              <a:solidFill>
                <a:srgbClr val="268CD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grpSp>
      </p:grpSp>
      <p:grpSp>
        <p:nvGrpSpPr>
          <p:cNvPr id="138" name="Group 137"/>
          <p:cNvGrpSpPr/>
          <p:nvPr/>
        </p:nvGrpSpPr>
        <p:grpSpPr>
          <a:xfrm>
            <a:off x="412602" y="4125954"/>
            <a:ext cx="2476339" cy="999305"/>
            <a:chOff x="549992" y="4026331"/>
            <a:chExt cx="3300926" cy="1098927"/>
          </a:xfrm>
        </p:grpSpPr>
        <p:sp>
          <p:nvSpPr>
            <p:cNvPr id="139" name="TextBox 138"/>
            <p:cNvSpPr txBox="1">
              <a:spLocks noChangeArrowheads="1"/>
            </p:cNvSpPr>
            <p:nvPr/>
          </p:nvSpPr>
          <p:spPr bwMode="auto">
            <a:xfrm>
              <a:off x="549992" y="4240068"/>
              <a:ext cx="22923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accent1"/>
                </a:buClr>
                <a:buFont typeface="Arial" pitchFamily="34" charset="0"/>
                <a:buChar char="•"/>
                <a:defRPr sz="2800">
                  <a:solidFill>
                    <a:schemeClr val="tx1"/>
                  </a:solidFill>
                  <a:latin typeface="Arial" pitchFamily="34" charset="0"/>
                </a:defRPr>
              </a:lvl1pPr>
              <a:lvl2pPr marL="742950" indent="-285750">
                <a:spcBef>
                  <a:spcPct val="20000"/>
                </a:spcBef>
                <a:buClr>
                  <a:schemeClr val="accent1"/>
                </a:buClr>
                <a:buFont typeface="Arial" pitchFamily="34" charset="0"/>
                <a:buChar char="–"/>
                <a:defRPr sz="2400">
                  <a:solidFill>
                    <a:schemeClr val="tx1"/>
                  </a:solidFill>
                  <a:latin typeface="Arial" pitchFamily="34" charset="0"/>
                </a:defRPr>
              </a:lvl2pPr>
              <a:lvl3pPr marL="1143000" indent="-228600">
                <a:spcBef>
                  <a:spcPct val="20000"/>
                </a:spcBef>
                <a:buClr>
                  <a:schemeClr val="accent1"/>
                </a:buClr>
                <a:buFont typeface="Arial" pitchFamily="34" charset="0"/>
                <a:buChar char="•"/>
                <a:defRPr sz="2000">
                  <a:solidFill>
                    <a:schemeClr val="tx1"/>
                  </a:solidFill>
                  <a:latin typeface="Arial" pitchFamily="34" charset="0"/>
                </a:defRPr>
              </a:lvl3pPr>
              <a:lvl4pPr marL="1600200" indent="-228600">
                <a:spcBef>
                  <a:spcPct val="20000"/>
                </a:spcBef>
                <a:buClr>
                  <a:schemeClr val="accent1"/>
                </a:buClr>
                <a:buFont typeface="Arial" pitchFamily="34" charset="0"/>
                <a:buChar char="–"/>
                <a:defRPr>
                  <a:solidFill>
                    <a:schemeClr val="tx1"/>
                  </a:solidFill>
                  <a:latin typeface="Arial" pitchFamily="34" charset="0"/>
                </a:defRPr>
              </a:lvl4pPr>
              <a:lvl5pPr marL="2057400" indent="-228600">
                <a:spcBef>
                  <a:spcPct val="20000"/>
                </a:spcBef>
                <a:buClr>
                  <a:schemeClr val="accent1"/>
                </a:buClr>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9pPr>
            </a:lstStyle>
            <a:p>
              <a:pPr algn="ctr" fontAlgn="auto">
                <a:lnSpc>
                  <a:spcPct val="90000"/>
                </a:lnSpc>
                <a:spcBef>
                  <a:spcPct val="0"/>
                </a:spcBef>
                <a:spcAft>
                  <a:spcPts val="0"/>
                </a:spcAft>
                <a:buClrTx/>
                <a:buFontTx/>
                <a:buNone/>
              </a:pPr>
              <a:r>
                <a:rPr lang="en-US" altLang="en-US" sz="2000" dirty="0" smtClean="0">
                  <a:solidFill>
                    <a:srgbClr val="004A7D"/>
                  </a:solidFill>
                  <a:latin typeface="+mj-lt"/>
                  <a:ea typeface="+mn-ea"/>
                </a:rPr>
                <a:t>Supplier.com Itineraries </a:t>
              </a:r>
            </a:p>
          </p:txBody>
        </p:sp>
        <p:grpSp>
          <p:nvGrpSpPr>
            <p:cNvPr id="140" name="Group 139"/>
            <p:cNvGrpSpPr/>
            <p:nvPr/>
          </p:nvGrpSpPr>
          <p:grpSpPr>
            <a:xfrm>
              <a:off x="2846601" y="4026331"/>
              <a:ext cx="1004317" cy="1098927"/>
              <a:chOff x="2841065" y="3514361"/>
              <a:chExt cx="1004317" cy="1098927"/>
            </a:xfrm>
          </p:grpSpPr>
          <p:sp>
            <p:nvSpPr>
              <p:cNvPr id="141" name="Freeform 140"/>
              <p:cNvSpPr>
                <a:spLocks/>
              </p:cNvSpPr>
              <p:nvPr/>
            </p:nvSpPr>
            <p:spPr bwMode="auto">
              <a:xfrm>
                <a:off x="3508301" y="3514361"/>
                <a:ext cx="337081" cy="318625"/>
              </a:xfrm>
              <a:custGeom>
                <a:avLst/>
                <a:gdLst>
                  <a:gd name="T0" fmla="*/ 20 w 62"/>
                  <a:gd name="T1" fmla="*/ 14 h 62"/>
                  <a:gd name="T2" fmla="*/ 0 w 62"/>
                  <a:gd name="T3" fmla="*/ 3 h 62"/>
                  <a:gd name="T4" fmla="*/ 10 w 62"/>
                  <a:gd name="T5" fmla="*/ 27 h 62"/>
                  <a:gd name="T6" fmla="*/ 10 w 62"/>
                  <a:gd name="T7" fmla="*/ 39 h 62"/>
                  <a:gd name="T8" fmla="*/ 25 w 62"/>
                  <a:gd name="T9" fmla="*/ 54 h 62"/>
                  <a:gd name="T10" fmla="*/ 34 w 62"/>
                  <a:gd name="T11" fmla="*/ 54 h 62"/>
                  <a:gd name="T12" fmla="*/ 60 w 62"/>
                  <a:gd name="T13" fmla="*/ 62 h 62"/>
                  <a:gd name="T14" fmla="*/ 45 w 62"/>
                  <a:gd name="T15" fmla="*/ 42 h 62"/>
                  <a:gd name="T16" fmla="*/ 20 w 62"/>
                  <a:gd name="T17" fmla="*/ 1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2">
                    <a:moveTo>
                      <a:pt x="20" y="14"/>
                    </a:moveTo>
                    <a:cubicBezTo>
                      <a:pt x="14" y="8"/>
                      <a:pt x="0" y="0"/>
                      <a:pt x="0" y="3"/>
                    </a:cubicBezTo>
                    <a:cubicBezTo>
                      <a:pt x="0" y="5"/>
                      <a:pt x="10" y="12"/>
                      <a:pt x="10" y="27"/>
                    </a:cubicBezTo>
                    <a:cubicBezTo>
                      <a:pt x="10" y="39"/>
                      <a:pt x="10" y="39"/>
                      <a:pt x="10" y="39"/>
                    </a:cubicBezTo>
                    <a:cubicBezTo>
                      <a:pt x="10" y="47"/>
                      <a:pt x="16" y="54"/>
                      <a:pt x="25" y="54"/>
                    </a:cubicBezTo>
                    <a:cubicBezTo>
                      <a:pt x="34" y="54"/>
                      <a:pt x="34" y="54"/>
                      <a:pt x="34" y="54"/>
                    </a:cubicBezTo>
                    <a:cubicBezTo>
                      <a:pt x="50" y="53"/>
                      <a:pt x="58" y="62"/>
                      <a:pt x="60" y="62"/>
                    </a:cubicBezTo>
                    <a:cubicBezTo>
                      <a:pt x="62" y="62"/>
                      <a:pt x="51" y="48"/>
                      <a:pt x="45" y="42"/>
                    </a:cubicBezTo>
                    <a:lnTo>
                      <a:pt x="20" y="14"/>
                    </a:lnTo>
                    <a:close/>
                  </a:path>
                </a:pathLst>
              </a:custGeom>
              <a:solidFill>
                <a:srgbClr val="268CD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42" name="Freeform 141"/>
              <p:cNvSpPr>
                <a:spLocks noEditPoints="1"/>
              </p:cNvSpPr>
              <p:nvPr/>
            </p:nvSpPr>
            <p:spPr bwMode="auto">
              <a:xfrm>
                <a:off x="2841065" y="3520863"/>
                <a:ext cx="995082" cy="1092425"/>
              </a:xfrm>
              <a:custGeom>
                <a:avLst/>
                <a:gdLst>
                  <a:gd name="T0" fmla="*/ 167 w 182"/>
                  <a:gd name="T1" fmla="*/ 64 h 213"/>
                  <a:gd name="T2" fmla="*/ 135 w 182"/>
                  <a:gd name="T3" fmla="*/ 64 h 213"/>
                  <a:gd name="T4" fmla="*/ 120 w 182"/>
                  <a:gd name="T5" fmla="*/ 49 h 213"/>
                  <a:gd name="T6" fmla="*/ 119 w 182"/>
                  <a:gd name="T7" fmla="*/ 15 h 213"/>
                  <a:gd name="T8" fmla="*/ 104 w 182"/>
                  <a:gd name="T9" fmla="*/ 0 h 213"/>
                  <a:gd name="T10" fmla="*/ 15 w 182"/>
                  <a:gd name="T11" fmla="*/ 0 h 213"/>
                  <a:gd name="T12" fmla="*/ 0 w 182"/>
                  <a:gd name="T13" fmla="*/ 15 h 213"/>
                  <a:gd name="T14" fmla="*/ 0 w 182"/>
                  <a:gd name="T15" fmla="*/ 198 h 213"/>
                  <a:gd name="T16" fmla="*/ 15 w 182"/>
                  <a:gd name="T17" fmla="*/ 213 h 213"/>
                  <a:gd name="T18" fmla="*/ 167 w 182"/>
                  <a:gd name="T19" fmla="*/ 213 h 213"/>
                  <a:gd name="T20" fmla="*/ 182 w 182"/>
                  <a:gd name="T21" fmla="*/ 198 h 213"/>
                  <a:gd name="T22" fmla="*/ 182 w 182"/>
                  <a:gd name="T23" fmla="*/ 78 h 213"/>
                  <a:gd name="T24" fmla="*/ 167 w 182"/>
                  <a:gd name="T25" fmla="*/ 64 h 213"/>
                  <a:gd name="T26" fmla="*/ 64 w 182"/>
                  <a:gd name="T27" fmla="*/ 186 h 213"/>
                  <a:gd name="T28" fmla="*/ 32 w 182"/>
                  <a:gd name="T29" fmla="*/ 186 h 213"/>
                  <a:gd name="T30" fmla="*/ 32 w 182"/>
                  <a:gd name="T31" fmla="*/ 127 h 213"/>
                  <a:gd name="T32" fmla="*/ 39 w 182"/>
                  <a:gd name="T33" fmla="*/ 119 h 213"/>
                  <a:gd name="T34" fmla="*/ 57 w 182"/>
                  <a:gd name="T35" fmla="*/ 119 h 213"/>
                  <a:gd name="T36" fmla="*/ 64 w 182"/>
                  <a:gd name="T37" fmla="*/ 127 h 213"/>
                  <a:gd name="T38" fmla="*/ 64 w 182"/>
                  <a:gd name="T39" fmla="*/ 186 h 213"/>
                  <a:gd name="T40" fmla="*/ 106 w 182"/>
                  <a:gd name="T41" fmla="*/ 187 h 213"/>
                  <a:gd name="T42" fmla="*/ 74 w 182"/>
                  <a:gd name="T43" fmla="*/ 187 h 213"/>
                  <a:gd name="T44" fmla="*/ 74 w 182"/>
                  <a:gd name="T45" fmla="*/ 73 h 213"/>
                  <a:gd name="T46" fmla="*/ 81 w 182"/>
                  <a:gd name="T47" fmla="*/ 65 h 213"/>
                  <a:gd name="T48" fmla="*/ 98 w 182"/>
                  <a:gd name="T49" fmla="*/ 65 h 213"/>
                  <a:gd name="T50" fmla="*/ 106 w 182"/>
                  <a:gd name="T51" fmla="*/ 73 h 213"/>
                  <a:gd name="T52" fmla="*/ 106 w 182"/>
                  <a:gd name="T53" fmla="*/ 187 h 213"/>
                  <a:gd name="T54" fmla="*/ 147 w 182"/>
                  <a:gd name="T55" fmla="*/ 187 h 213"/>
                  <a:gd name="T56" fmla="*/ 115 w 182"/>
                  <a:gd name="T57" fmla="*/ 187 h 213"/>
                  <a:gd name="T58" fmla="*/ 115 w 182"/>
                  <a:gd name="T59" fmla="*/ 103 h 213"/>
                  <a:gd name="T60" fmla="*/ 122 w 182"/>
                  <a:gd name="T61" fmla="*/ 95 h 213"/>
                  <a:gd name="T62" fmla="*/ 140 w 182"/>
                  <a:gd name="T63" fmla="*/ 95 h 213"/>
                  <a:gd name="T64" fmla="*/ 147 w 182"/>
                  <a:gd name="T65" fmla="*/ 103 h 213"/>
                  <a:gd name="T66" fmla="*/ 147 w 182"/>
                  <a:gd name="T67" fmla="*/ 18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2" h="213">
                    <a:moveTo>
                      <a:pt x="167" y="64"/>
                    </a:moveTo>
                    <a:cubicBezTo>
                      <a:pt x="135" y="64"/>
                      <a:pt x="135" y="64"/>
                      <a:pt x="135" y="64"/>
                    </a:cubicBezTo>
                    <a:cubicBezTo>
                      <a:pt x="127" y="64"/>
                      <a:pt x="120" y="58"/>
                      <a:pt x="120" y="49"/>
                    </a:cubicBezTo>
                    <a:cubicBezTo>
                      <a:pt x="119" y="15"/>
                      <a:pt x="119" y="15"/>
                      <a:pt x="119" y="15"/>
                    </a:cubicBezTo>
                    <a:cubicBezTo>
                      <a:pt x="119" y="7"/>
                      <a:pt x="112" y="0"/>
                      <a:pt x="104" y="0"/>
                    </a:cubicBezTo>
                    <a:cubicBezTo>
                      <a:pt x="15" y="0"/>
                      <a:pt x="15" y="0"/>
                      <a:pt x="15" y="0"/>
                    </a:cubicBezTo>
                    <a:cubicBezTo>
                      <a:pt x="7" y="0"/>
                      <a:pt x="0" y="7"/>
                      <a:pt x="0" y="15"/>
                    </a:cubicBezTo>
                    <a:cubicBezTo>
                      <a:pt x="0" y="198"/>
                      <a:pt x="0" y="198"/>
                      <a:pt x="0" y="198"/>
                    </a:cubicBezTo>
                    <a:cubicBezTo>
                      <a:pt x="0" y="206"/>
                      <a:pt x="7" y="213"/>
                      <a:pt x="15" y="213"/>
                    </a:cubicBezTo>
                    <a:cubicBezTo>
                      <a:pt x="167" y="213"/>
                      <a:pt x="167" y="213"/>
                      <a:pt x="167" y="213"/>
                    </a:cubicBezTo>
                    <a:cubicBezTo>
                      <a:pt x="175" y="213"/>
                      <a:pt x="182" y="206"/>
                      <a:pt x="182" y="198"/>
                    </a:cubicBezTo>
                    <a:cubicBezTo>
                      <a:pt x="182" y="78"/>
                      <a:pt x="182" y="78"/>
                      <a:pt x="182" y="78"/>
                    </a:cubicBezTo>
                    <a:cubicBezTo>
                      <a:pt x="182" y="70"/>
                      <a:pt x="175" y="63"/>
                      <a:pt x="167" y="64"/>
                    </a:cubicBezTo>
                    <a:close/>
                    <a:moveTo>
                      <a:pt x="64" y="186"/>
                    </a:moveTo>
                    <a:cubicBezTo>
                      <a:pt x="32" y="186"/>
                      <a:pt x="32" y="186"/>
                      <a:pt x="32" y="186"/>
                    </a:cubicBezTo>
                    <a:cubicBezTo>
                      <a:pt x="32" y="127"/>
                      <a:pt x="32" y="127"/>
                      <a:pt x="32" y="127"/>
                    </a:cubicBezTo>
                    <a:cubicBezTo>
                      <a:pt x="32" y="123"/>
                      <a:pt x="35" y="119"/>
                      <a:pt x="39" y="119"/>
                    </a:cubicBezTo>
                    <a:cubicBezTo>
                      <a:pt x="57" y="119"/>
                      <a:pt x="57" y="119"/>
                      <a:pt x="57" y="119"/>
                    </a:cubicBezTo>
                    <a:cubicBezTo>
                      <a:pt x="60" y="119"/>
                      <a:pt x="64" y="123"/>
                      <a:pt x="64" y="127"/>
                    </a:cubicBezTo>
                    <a:lnTo>
                      <a:pt x="64" y="186"/>
                    </a:lnTo>
                    <a:close/>
                    <a:moveTo>
                      <a:pt x="106" y="187"/>
                    </a:moveTo>
                    <a:cubicBezTo>
                      <a:pt x="74" y="187"/>
                      <a:pt x="74" y="187"/>
                      <a:pt x="74" y="187"/>
                    </a:cubicBezTo>
                    <a:cubicBezTo>
                      <a:pt x="74" y="73"/>
                      <a:pt x="74" y="73"/>
                      <a:pt x="74" y="73"/>
                    </a:cubicBezTo>
                    <a:cubicBezTo>
                      <a:pt x="74" y="68"/>
                      <a:pt x="77" y="65"/>
                      <a:pt x="81" y="65"/>
                    </a:cubicBezTo>
                    <a:cubicBezTo>
                      <a:pt x="98" y="65"/>
                      <a:pt x="98" y="65"/>
                      <a:pt x="98" y="65"/>
                    </a:cubicBezTo>
                    <a:cubicBezTo>
                      <a:pt x="102" y="65"/>
                      <a:pt x="106" y="68"/>
                      <a:pt x="106" y="73"/>
                    </a:cubicBezTo>
                    <a:lnTo>
                      <a:pt x="106" y="187"/>
                    </a:lnTo>
                    <a:close/>
                    <a:moveTo>
                      <a:pt x="147" y="187"/>
                    </a:moveTo>
                    <a:cubicBezTo>
                      <a:pt x="115" y="187"/>
                      <a:pt x="115" y="187"/>
                      <a:pt x="115" y="187"/>
                    </a:cubicBezTo>
                    <a:cubicBezTo>
                      <a:pt x="115" y="103"/>
                      <a:pt x="115" y="103"/>
                      <a:pt x="115" y="103"/>
                    </a:cubicBezTo>
                    <a:cubicBezTo>
                      <a:pt x="115" y="98"/>
                      <a:pt x="118" y="95"/>
                      <a:pt x="122" y="95"/>
                    </a:cubicBezTo>
                    <a:cubicBezTo>
                      <a:pt x="140" y="95"/>
                      <a:pt x="140" y="95"/>
                      <a:pt x="140" y="95"/>
                    </a:cubicBezTo>
                    <a:cubicBezTo>
                      <a:pt x="144" y="95"/>
                      <a:pt x="147" y="98"/>
                      <a:pt x="147" y="103"/>
                    </a:cubicBezTo>
                    <a:lnTo>
                      <a:pt x="147" y="187"/>
                    </a:lnTo>
                    <a:close/>
                  </a:path>
                </a:pathLst>
              </a:custGeom>
              <a:solidFill>
                <a:srgbClr val="268CD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43" name="Freeform 164"/>
              <p:cNvSpPr>
                <a:spLocks/>
              </p:cNvSpPr>
              <p:nvPr/>
            </p:nvSpPr>
            <p:spPr bwMode="auto">
              <a:xfrm>
                <a:off x="2915765" y="3832986"/>
                <a:ext cx="299094" cy="160569"/>
              </a:xfrm>
              <a:custGeom>
                <a:avLst/>
                <a:gdLst>
                  <a:gd name="T0" fmla="*/ 325 w 362"/>
                  <a:gd name="T1" fmla="*/ 45 h 213"/>
                  <a:gd name="T2" fmla="*/ 223 w 362"/>
                  <a:gd name="T3" fmla="*/ 93 h 213"/>
                  <a:gd name="T4" fmla="*/ 105 w 362"/>
                  <a:gd name="T5" fmla="*/ 19 h 213"/>
                  <a:gd name="T6" fmla="*/ 75 w 362"/>
                  <a:gd name="T7" fmla="*/ 45 h 213"/>
                  <a:gd name="T8" fmla="*/ 145 w 362"/>
                  <a:gd name="T9" fmla="*/ 129 h 213"/>
                  <a:gd name="T10" fmla="*/ 80 w 362"/>
                  <a:gd name="T11" fmla="*/ 159 h 213"/>
                  <a:gd name="T12" fmla="*/ 0 w 362"/>
                  <a:gd name="T13" fmla="*/ 114 h 213"/>
                  <a:gd name="T14" fmla="*/ 50 w 362"/>
                  <a:gd name="T15" fmla="*/ 198 h 213"/>
                  <a:gd name="T16" fmla="*/ 82 w 362"/>
                  <a:gd name="T17" fmla="*/ 207 h 213"/>
                  <a:gd name="T18" fmla="*/ 344 w 362"/>
                  <a:gd name="T19" fmla="*/ 85 h 213"/>
                  <a:gd name="T20" fmla="*/ 357 w 362"/>
                  <a:gd name="T21" fmla="*/ 55 h 213"/>
                  <a:gd name="T22" fmla="*/ 325 w 362"/>
                  <a:gd name="T23" fmla="*/ 45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2" h="213">
                    <a:moveTo>
                      <a:pt x="325" y="45"/>
                    </a:moveTo>
                    <a:cubicBezTo>
                      <a:pt x="223" y="93"/>
                      <a:pt x="223" y="93"/>
                      <a:pt x="223" y="93"/>
                    </a:cubicBezTo>
                    <a:cubicBezTo>
                      <a:pt x="213" y="87"/>
                      <a:pt x="131" y="36"/>
                      <a:pt x="105" y="19"/>
                    </a:cubicBezTo>
                    <a:cubicBezTo>
                      <a:pt x="76" y="0"/>
                      <a:pt x="75" y="45"/>
                      <a:pt x="75" y="45"/>
                    </a:cubicBezTo>
                    <a:cubicBezTo>
                      <a:pt x="145" y="129"/>
                      <a:pt x="145" y="129"/>
                      <a:pt x="145" y="129"/>
                    </a:cubicBezTo>
                    <a:cubicBezTo>
                      <a:pt x="80" y="159"/>
                      <a:pt x="80" y="159"/>
                      <a:pt x="80" y="159"/>
                    </a:cubicBezTo>
                    <a:cubicBezTo>
                      <a:pt x="0" y="114"/>
                      <a:pt x="0" y="114"/>
                      <a:pt x="0" y="114"/>
                    </a:cubicBezTo>
                    <a:cubicBezTo>
                      <a:pt x="50" y="198"/>
                      <a:pt x="50" y="198"/>
                      <a:pt x="50" y="198"/>
                    </a:cubicBezTo>
                    <a:cubicBezTo>
                      <a:pt x="55" y="209"/>
                      <a:pt x="69" y="213"/>
                      <a:pt x="82" y="207"/>
                    </a:cubicBezTo>
                    <a:cubicBezTo>
                      <a:pt x="344" y="85"/>
                      <a:pt x="344" y="85"/>
                      <a:pt x="344" y="85"/>
                    </a:cubicBezTo>
                    <a:cubicBezTo>
                      <a:pt x="356" y="79"/>
                      <a:pt x="362" y="66"/>
                      <a:pt x="357" y="55"/>
                    </a:cubicBezTo>
                    <a:cubicBezTo>
                      <a:pt x="352" y="43"/>
                      <a:pt x="338" y="39"/>
                      <a:pt x="325" y="45"/>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grpSp>
            <p:nvGrpSpPr>
              <p:cNvPr id="144" name="Group 143"/>
              <p:cNvGrpSpPr/>
              <p:nvPr/>
            </p:nvGrpSpPr>
            <p:grpSpPr>
              <a:xfrm>
                <a:off x="3041012" y="3574511"/>
                <a:ext cx="306627" cy="191870"/>
                <a:chOff x="8814332" y="1994183"/>
                <a:chExt cx="518581" cy="328658"/>
              </a:xfrm>
              <a:solidFill>
                <a:schemeClr val="bg1"/>
              </a:solidFill>
            </p:grpSpPr>
            <p:sp>
              <p:nvSpPr>
                <p:cNvPr id="145" name="Freeform 150"/>
                <p:cNvSpPr>
                  <a:spLocks/>
                </p:cNvSpPr>
                <p:nvPr/>
              </p:nvSpPr>
              <p:spPr bwMode="auto">
                <a:xfrm>
                  <a:off x="8814332" y="1994183"/>
                  <a:ext cx="518581" cy="265395"/>
                </a:xfrm>
                <a:custGeom>
                  <a:avLst/>
                  <a:gdLst>
                    <a:gd name="T0" fmla="*/ 441 w 441"/>
                    <a:gd name="T1" fmla="*/ 223 h 226"/>
                    <a:gd name="T2" fmla="*/ 441 w 441"/>
                    <a:gd name="T3" fmla="*/ 193 h 226"/>
                    <a:gd name="T4" fmla="*/ 428 w 441"/>
                    <a:gd name="T5" fmla="*/ 193 h 226"/>
                    <a:gd name="T6" fmla="*/ 370 w 441"/>
                    <a:gd name="T7" fmla="*/ 109 h 226"/>
                    <a:gd name="T8" fmla="*/ 281 w 441"/>
                    <a:gd name="T9" fmla="*/ 20 h 226"/>
                    <a:gd name="T10" fmla="*/ 68 w 441"/>
                    <a:gd name="T11" fmla="*/ 44 h 226"/>
                    <a:gd name="T12" fmla="*/ 9 w 441"/>
                    <a:gd name="T13" fmla="*/ 118 h 226"/>
                    <a:gd name="T14" fmla="*/ 9 w 441"/>
                    <a:gd name="T15" fmla="*/ 182 h 226"/>
                    <a:gd name="T16" fmla="*/ 0 w 441"/>
                    <a:gd name="T17" fmla="*/ 182 h 226"/>
                    <a:gd name="T18" fmla="*/ 0 w 441"/>
                    <a:gd name="T19" fmla="*/ 226 h 226"/>
                    <a:gd name="T20" fmla="*/ 441 w 441"/>
                    <a:gd name="T21" fmla="*/ 22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1" h="226">
                      <a:moveTo>
                        <a:pt x="441" y="223"/>
                      </a:moveTo>
                      <a:cubicBezTo>
                        <a:pt x="441" y="193"/>
                        <a:pt x="441" y="193"/>
                        <a:pt x="441" y="193"/>
                      </a:cubicBezTo>
                      <a:cubicBezTo>
                        <a:pt x="428" y="193"/>
                        <a:pt x="428" y="193"/>
                        <a:pt x="428" y="193"/>
                      </a:cubicBezTo>
                      <a:cubicBezTo>
                        <a:pt x="428" y="193"/>
                        <a:pt x="435" y="127"/>
                        <a:pt x="370" y="109"/>
                      </a:cubicBezTo>
                      <a:cubicBezTo>
                        <a:pt x="370" y="109"/>
                        <a:pt x="333" y="105"/>
                        <a:pt x="281" y="20"/>
                      </a:cubicBezTo>
                      <a:cubicBezTo>
                        <a:pt x="281" y="20"/>
                        <a:pt x="128" y="0"/>
                        <a:pt x="68" y="44"/>
                      </a:cubicBezTo>
                      <a:cubicBezTo>
                        <a:pt x="68" y="44"/>
                        <a:pt x="18" y="73"/>
                        <a:pt x="9" y="118"/>
                      </a:cubicBezTo>
                      <a:cubicBezTo>
                        <a:pt x="9" y="182"/>
                        <a:pt x="9" y="182"/>
                        <a:pt x="9" y="182"/>
                      </a:cubicBezTo>
                      <a:cubicBezTo>
                        <a:pt x="0" y="182"/>
                        <a:pt x="0" y="182"/>
                        <a:pt x="0" y="182"/>
                      </a:cubicBezTo>
                      <a:cubicBezTo>
                        <a:pt x="0" y="226"/>
                        <a:pt x="0" y="226"/>
                        <a:pt x="0" y="226"/>
                      </a:cubicBezTo>
                      <a:lnTo>
                        <a:pt x="441"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46" name="Freeform 151"/>
                <p:cNvSpPr>
                  <a:spLocks/>
                </p:cNvSpPr>
                <p:nvPr/>
              </p:nvSpPr>
              <p:spPr bwMode="auto">
                <a:xfrm>
                  <a:off x="8871438" y="2028129"/>
                  <a:ext cx="146623" cy="86407"/>
                </a:xfrm>
                <a:custGeom>
                  <a:avLst/>
                  <a:gdLst>
                    <a:gd name="T0" fmla="*/ 125 w 125"/>
                    <a:gd name="T1" fmla="*/ 74 h 74"/>
                    <a:gd name="T2" fmla="*/ 125 w 125"/>
                    <a:gd name="T3" fmla="*/ 6 h 74"/>
                    <a:gd name="T4" fmla="*/ 11 w 125"/>
                    <a:gd name="T5" fmla="*/ 74 h 74"/>
                    <a:gd name="T6" fmla="*/ 125 w 125"/>
                    <a:gd name="T7" fmla="*/ 74 h 74"/>
                  </a:gdLst>
                  <a:ahLst/>
                  <a:cxnLst>
                    <a:cxn ang="0">
                      <a:pos x="T0" y="T1"/>
                    </a:cxn>
                    <a:cxn ang="0">
                      <a:pos x="T2" y="T3"/>
                    </a:cxn>
                    <a:cxn ang="0">
                      <a:pos x="T4" y="T5"/>
                    </a:cxn>
                    <a:cxn ang="0">
                      <a:pos x="T6" y="T7"/>
                    </a:cxn>
                  </a:cxnLst>
                  <a:rect l="0" t="0" r="r" b="b"/>
                  <a:pathLst>
                    <a:path w="125" h="74">
                      <a:moveTo>
                        <a:pt x="125" y="74"/>
                      </a:moveTo>
                      <a:cubicBezTo>
                        <a:pt x="125" y="6"/>
                        <a:pt x="125" y="6"/>
                        <a:pt x="125" y="6"/>
                      </a:cubicBezTo>
                      <a:cubicBezTo>
                        <a:pt x="125" y="6"/>
                        <a:pt x="0" y="0"/>
                        <a:pt x="11" y="74"/>
                      </a:cubicBezTo>
                      <a:lnTo>
                        <a:pt x="125" y="74"/>
                      </a:lnTo>
                      <a:close/>
                    </a:path>
                  </a:pathLst>
                </a:custGeom>
                <a:solidFill>
                  <a:srgbClr val="298ED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47" name="Freeform 152"/>
                <p:cNvSpPr>
                  <a:spLocks/>
                </p:cNvSpPr>
                <p:nvPr/>
              </p:nvSpPr>
              <p:spPr bwMode="auto">
                <a:xfrm>
                  <a:off x="9038125" y="2034300"/>
                  <a:ext cx="140449" cy="80236"/>
                </a:xfrm>
                <a:custGeom>
                  <a:avLst/>
                  <a:gdLst>
                    <a:gd name="T0" fmla="*/ 0 w 120"/>
                    <a:gd name="T1" fmla="*/ 1 h 69"/>
                    <a:gd name="T2" fmla="*/ 0 w 120"/>
                    <a:gd name="T3" fmla="*/ 69 h 69"/>
                    <a:gd name="T4" fmla="*/ 120 w 120"/>
                    <a:gd name="T5" fmla="*/ 69 h 69"/>
                    <a:gd name="T6" fmla="*/ 120 w 120"/>
                    <a:gd name="T7" fmla="*/ 53 h 69"/>
                    <a:gd name="T8" fmla="*/ 75 w 120"/>
                    <a:gd name="T9" fmla="*/ 0 h 69"/>
                    <a:gd name="T10" fmla="*/ 0 w 120"/>
                    <a:gd name="T11" fmla="*/ 1 h 69"/>
                  </a:gdLst>
                  <a:ahLst/>
                  <a:cxnLst>
                    <a:cxn ang="0">
                      <a:pos x="T0" y="T1"/>
                    </a:cxn>
                    <a:cxn ang="0">
                      <a:pos x="T2" y="T3"/>
                    </a:cxn>
                    <a:cxn ang="0">
                      <a:pos x="T4" y="T5"/>
                    </a:cxn>
                    <a:cxn ang="0">
                      <a:pos x="T6" y="T7"/>
                    </a:cxn>
                    <a:cxn ang="0">
                      <a:pos x="T8" y="T9"/>
                    </a:cxn>
                    <a:cxn ang="0">
                      <a:pos x="T10" y="T11"/>
                    </a:cxn>
                  </a:cxnLst>
                  <a:rect l="0" t="0" r="r" b="b"/>
                  <a:pathLst>
                    <a:path w="120" h="69">
                      <a:moveTo>
                        <a:pt x="0" y="1"/>
                      </a:moveTo>
                      <a:cubicBezTo>
                        <a:pt x="0" y="69"/>
                        <a:pt x="0" y="69"/>
                        <a:pt x="0" y="69"/>
                      </a:cubicBezTo>
                      <a:cubicBezTo>
                        <a:pt x="120" y="69"/>
                        <a:pt x="120" y="69"/>
                        <a:pt x="120" y="69"/>
                      </a:cubicBezTo>
                      <a:cubicBezTo>
                        <a:pt x="120" y="53"/>
                        <a:pt x="120" y="53"/>
                        <a:pt x="120" y="53"/>
                      </a:cubicBezTo>
                      <a:cubicBezTo>
                        <a:pt x="120" y="53"/>
                        <a:pt x="88" y="16"/>
                        <a:pt x="75" y="0"/>
                      </a:cubicBezTo>
                      <a:lnTo>
                        <a:pt x="0" y="1"/>
                      </a:lnTo>
                      <a:close/>
                    </a:path>
                  </a:pathLst>
                </a:custGeom>
                <a:solidFill>
                  <a:srgbClr val="298ED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48" name="Oval 153"/>
                <p:cNvSpPr>
                  <a:spLocks noChangeArrowheads="1"/>
                </p:cNvSpPr>
                <p:nvPr/>
              </p:nvSpPr>
              <p:spPr bwMode="auto">
                <a:xfrm>
                  <a:off x="9119924" y="2193228"/>
                  <a:ext cx="117298" cy="117268"/>
                </a:xfrm>
                <a:prstGeom prst="ellipse">
                  <a:avLst/>
                </a:prstGeom>
                <a:solidFill>
                  <a:srgbClr val="298ED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49" name="Freeform 154"/>
                <p:cNvSpPr>
                  <a:spLocks noEditPoints="1"/>
                </p:cNvSpPr>
                <p:nvPr/>
              </p:nvSpPr>
              <p:spPr bwMode="auto">
                <a:xfrm>
                  <a:off x="9109121" y="2182428"/>
                  <a:ext cx="138905" cy="140413"/>
                </a:xfrm>
                <a:custGeom>
                  <a:avLst/>
                  <a:gdLst>
                    <a:gd name="T0" fmla="*/ 0 w 119"/>
                    <a:gd name="T1" fmla="*/ 59 h 119"/>
                    <a:gd name="T2" fmla="*/ 60 w 119"/>
                    <a:gd name="T3" fmla="*/ 119 h 119"/>
                    <a:gd name="T4" fmla="*/ 119 w 119"/>
                    <a:gd name="T5" fmla="*/ 59 h 119"/>
                    <a:gd name="T6" fmla="*/ 60 w 119"/>
                    <a:gd name="T7" fmla="*/ 0 h 119"/>
                    <a:gd name="T8" fmla="*/ 0 w 119"/>
                    <a:gd name="T9" fmla="*/ 59 h 119"/>
                    <a:gd name="T10" fmla="*/ 19 w 119"/>
                    <a:gd name="T11" fmla="*/ 59 h 119"/>
                    <a:gd name="T12" fmla="*/ 60 w 119"/>
                    <a:gd name="T13" fmla="*/ 19 h 119"/>
                    <a:gd name="T14" fmla="*/ 100 w 119"/>
                    <a:gd name="T15" fmla="*/ 59 h 119"/>
                    <a:gd name="T16" fmla="*/ 60 w 119"/>
                    <a:gd name="T17" fmla="*/ 99 h 119"/>
                    <a:gd name="T18" fmla="*/ 19 w 119"/>
                    <a:gd name="T19"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19">
                      <a:moveTo>
                        <a:pt x="0" y="59"/>
                      </a:moveTo>
                      <a:cubicBezTo>
                        <a:pt x="0" y="92"/>
                        <a:pt x="27" y="119"/>
                        <a:pt x="60" y="119"/>
                      </a:cubicBezTo>
                      <a:cubicBezTo>
                        <a:pt x="92" y="119"/>
                        <a:pt x="119" y="92"/>
                        <a:pt x="119" y="59"/>
                      </a:cubicBezTo>
                      <a:cubicBezTo>
                        <a:pt x="119" y="26"/>
                        <a:pt x="92" y="0"/>
                        <a:pt x="60" y="0"/>
                      </a:cubicBezTo>
                      <a:cubicBezTo>
                        <a:pt x="27" y="0"/>
                        <a:pt x="0" y="26"/>
                        <a:pt x="0" y="59"/>
                      </a:cubicBezTo>
                      <a:close/>
                      <a:moveTo>
                        <a:pt x="19" y="59"/>
                      </a:moveTo>
                      <a:cubicBezTo>
                        <a:pt x="19" y="37"/>
                        <a:pt x="37" y="19"/>
                        <a:pt x="60" y="19"/>
                      </a:cubicBezTo>
                      <a:cubicBezTo>
                        <a:pt x="82" y="19"/>
                        <a:pt x="100" y="37"/>
                        <a:pt x="100" y="59"/>
                      </a:cubicBezTo>
                      <a:cubicBezTo>
                        <a:pt x="100" y="81"/>
                        <a:pt x="82" y="99"/>
                        <a:pt x="60" y="99"/>
                      </a:cubicBezTo>
                      <a:cubicBezTo>
                        <a:pt x="37" y="99"/>
                        <a:pt x="19" y="81"/>
                        <a:pt x="19"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50" name="Oval 155"/>
                <p:cNvSpPr>
                  <a:spLocks noChangeArrowheads="1"/>
                </p:cNvSpPr>
                <p:nvPr/>
              </p:nvSpPr>
              <p:spPr bwMode="auto">
                <a:xfrm>
                  <a:off x="8893046" y="2193228"/>
                  <a:ext cx="117298" cy="117268"/>
                </a:xfrm>
                <a:prstGeom prst="ellipse">
                  <a:avLst/>
                </a:prstGeom>
                <a:solidFill>
                  <a:srgbClr val="298ED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51" name="Freeform 156"/>
                <p:cNvSpPr>
                  <a:spLocks noEditPoints="1"/>
                </p:cNvSpPr>
                <p:nvPr/>
              </p:nvSpPr>
              <p:spPr bwMode="auto">
                <a:xfrm>
                  <a:off x="8882241" y="2182428"/>
                  <a:ext cx="138905" cy="140413"/>
                </a:xfrm>
                <a:custGeom>
                  <a:avLst/>
                  <a:gdLst>
                    <a:gd name="T0" fmla="*/ 0 w 119"/>
                    <a:gd name="T1" fmla="*/ 59 h 119"/>
                    <a:gd name="T2" fmla="*/ 59 w 119"/>
                    <a:gd name="T3" fmla="*/ 119 h 119"/>
                    <a:gd name="T4" fmla="*/ 119 w 119"/>
                    <a:gd name="T5" fmla="*/ 59 h 119"/>
                    <a:gd name="T6" fmla="*/ 59 w 119"/>
                    <a:gd name="T7" fmla="*/ 0 h 119"/>
                    <a:gd name="T8" fmla="*/ 0 w 119"/>
                    <a:gd name="T9" fmla="*/ 59 h 119"/>
                    <a:gd name="T10" fmla="*/ 19 w 119"/>
                    <a:gd name="T11" fmla="*/ 59 h 119"/>
                    <a:gd name="T12" fmla="*/ 59 w 119"/>
                    <a:gd name="T13" fmla="*/ 19 h 119"/>
                    <a:gd name="T14" fmla="*/ 99 w 119"/>
                    <a:gd name="T15" fmla="*/ 59 h 119"/>
                    <a:gd name="T16" fmla="*/ 59 w 119"/>
                    <a:gd name="T17" fmla="*/ 99 h 119"/>
                    <a:gd name="T18" fmla="*/ 19 w 119"/>
                    <a:gd name="T19"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19">
                      <a:moveTo>
                        <a:pt x="0" y="59"/>
                      </a:moveTo>
                      <a:cubicBezTo>
                        <a:pt x="0" y="92"/>
                        <a:pt x="26" y="119"/>
                        <a:pt x="59" y="119"/>
                      </a:cubicBezTo>
                      <a:cubicBezTo>
                        <a:pt x="92" y="119"/>
                        <a:pt x="119" y="92"/>
                        <a:pt x="119" y="59"/>
                      </a:cubicBezTo>
                      <a:cubicBezTo>
                        <a:pt x="119" y="26"/>
                        <a:pt x="92" y="0"/>
                        <a:pt x="59" y="0"/>
                      </a:cubicBezTo>
                      <a:cubicBezTo>
                        <a:pt x="26" y="0"/>
                        <a:pt x="0" y="26"/>
                        <a:pt x="0" y="59"/>
                      </a:cubicBezTo>
                      <a:close/>
                      <a:moveTo>
                        <a:pt x="19" y="59"/>
                      </a:moveTo>
                      <a:cubicBezTo>
                        <a:pt x="19" y="37"/>
                        <a:pt x="37" y="19"/>
                        <a:pt x="59" y="19"/>
                      </a:cubicBezTo>
                      <a:cubicBezTo>
                        <a:pt x="81" y="19"/>
                        <a:pt x="99" y="37"/>
                        <a:pt x="99" y="59"/>
                      </a:cubicBezTo>
                      <a:cubicBezTo>
                        <a:pt x="99" y="81"/>
                        <a:pt x="81" y="99"/>
                        <a:pt x="59" y="99"/>
                      </a:cubicBezTo>
                      <a:cubicBezTo>
                        <a:pt x="37" y="99"/>
                        <a:pt x="19" y="81"/>
                        <a:pt x="19" y="59"/>
                      </a:cubicBezTo>
                      <a:close/>
                    </a:path>
                  </a:pathLst>
                </a:cu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52" name="Rectangle 157"/>
                <p:cNvSpPr>
                  <a:spLocks noChangeArrowheads="1"/>
                </p:cNvSpPr>
                <p:nvPr/>
              </p:nvSpPr>
              <p:spPr bwMode="auto">
                <a:xfrm>
                  <a:off x="9291242" y="2219460"/>
                  <a:ext cx="18521" cy="21602"/>
                </a:xfrm>
                <a:prstGeom prst="rect">
                  <a:avLst/>
                </a:prstGeom>
                <a:solidFill>
                  <a:srgbClr val="298ED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53" name="Rectangle 158"/>
                <p:cNvSpPr>
                  <a:spLocks noChangeArrowheads="1"/>
                </p:cNvSpPr>
                <p:nvPr/>
              </p:nvSpPr>
              <p:spPr bwMode="auto">
                <a:xfrm>
                  <a:off x="8845200" y="2219460"/>
                  <a:ext cx="16978" cy="21602"/>
                </a:xfrm>
                <a:prstGeom prst="rect">
                  <a:avLst/>
                </a:prstGeom>
                <a:solidFill>
                  <a:srgbClr val="298ED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grpSp>
        </p:grpSp>
      </p:grpSp>
      <p:grpSp>
        <p:nvGrpSpPr>
          <p:cNvPr id="154" name="Group 153"/>
          <p:cNvGrpSpPr/>
          <p:nvPr/>
        </p:nvGrpSpPr>
        <p:grpSpPr>
          <a:xfrm>
            <a:off x="1170623" y="5830014"/>
            <a:ext cx="2510331" cy="881551"/>
            <a:chOff x="1560424" y="5742132"/>
            <a:chExt cx="3346236" cy="969434"/>
          </a:xfrm>
        </p:grpSpPr>
        <p:sp>
          <p:nvSpPr>
            <p:cNvPr id="155" name="TextBox 154"/>
            <p:cNvSpPr txBox="1">
              <a:spLocks noChangeArrowheads="1"/>
            </p:cNvSpPr>
            <p:nvPr/>
          </p:nvSpPr>
          <p:spPr bwMode="auto">
            <a:xfrm>
              <a:off x="1560424" y="5874723"/>
              <a:ext cx="20828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accent1"/>
                </a:buClr>
                <a:buFont typeface="Arial" pitchFamily="34" charset="0"/>
                <a:buChar char="•"/>
                <a:defRPr sz="2800">
                  <a:solidFill>
                    <a:schemeClr val="tx1"/>
                  </a:solidFill>
                  <a:latin typeface="Arial" pitchFamily="34" charset="0"/>
                </a:defRPr>
              </a:lvl1pPr>
              <a:lvl2pPr marL="742950" indent="-285750">
                <a:spcBef>
                  <a:spcPct val="20000"/>
                </a:spcBef>
                <a:buClr>
                  <a:schemeClr val="accent1"/>
                </a:buClr>
                <a:buFont typeface="Arial" pitchFamily="34" charset="0"/>
                <a:buChar char="–"/>
                <a:defRPr sz="2400">
                  <a:solidFill>
                    <a:schemeClr val="tx1"/>
                  </a:solidFill>
                  <a:latin typeface="Arial" pitchFamily="34" charset="0"/>
                </a:defRPr>
              </a:lvl2pPr>
              <a:lvl3pPr marL="1143000" indent="-228600">
                <a:spcBef>
                  <a:spcPct val="20000"/>
                </a:spcBef>
                <a:buClr>
                  <a:schemeClr val="accent1"/>
                </a:buClr>
                <a:buFont typeface="Arial" pitchFamily="34" charset="0"/>
                <a:buChar char="•"/>
                <a:defRPr sz="2000">
                  <a:solidFill>
                    <a:schemeClr val="tx1"/>
                  </a:solidFill>
                  <a:latin typeface="Arial" pitchFamily="34" charset="0"/>
                </a:defRPr>
              </a:lvl3pPr>
              <a:lvl4pPr marL="1600200" indent="-228600">
                <a:spcBef>
                  <a:spcPct val="20000"/>
                </a:spcBef>
                <a:buClr>
                  <a:schemeClr val="accent1"/>
                </a:buClr>
                <a:buFont typeface="Arial" pitchFamily="34" charset="0"/>
                <a:buChar char="–"/>
                <a:defRPr>
                  <a:solidFill>
                    <a:schemeClr val="tx1"/>
                  </a:solidFill>
                  <a:latin typeface="Arial" pitchFamily="34" charset="0"/>
                </a:defRPr>
              </a:lvl4pPr>
              <a:lvl5pPr marL="2057400" indent="-228600">
                <a:spcBef>
                  <a:spcPct val="20000"/>
                </a:spcBef>
                <a:buClr>
                  <a:schemeClr val="accent1"/>
                </a:buClr>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9pPr>
            </a:lstStyle>
            <a:p>
              <a:pPr algn="ctr" fontAlgn="auto">
                <a:lnSpc>
                  <a:spcPct val="90000"/>
                </a:lnSpc>
                <a:spcBef>
                  <a:spcPct val="0"/>
                </a:spcBef>
                <a:spcAft>
                  <a:spcPts val="0"/>
                </a:spcAft>
                <a:buClrTx/>
                <a:buFontTx/>
                <a:buNone/>
              </a:pPr>
              <a:r>
                <a:rPr lang="en-US" altLang="en-US" sz="2000" dirty="0">
                  <a:solidFill>
                    <a:srgbClr val="004A7D"/>
                  </a:solidFill>
                  <a:latin typeface="+mj-lt"/>
                  <a:ea typeface="+mn-ea"/>
                </a:rPr>
                <a:t>Web service </a:t>
              </a:r>
              <a:br>
                <a:rPr lang="en-US" altLang="en-US" sz="2000" dirty="0">
                  <a:solidFill>
                    <a:srgbClr val="004A7D"/>
                  </a:solidFill>
                  <a:latin typeface="+mj-lt"/>
                  <a:ea typeface="+mn-ea"/>
                </a:rPr>
              </a:br>
              <a:r>
                <a:rPr lang="en-US" altLang="en-US" sz="2000" dirty="0" err="1">
                  <a:solidFill>
                    <a:srgbClr val="004A7D"/>
                  </a:solidFill>
                  <a:latin typeface="+mj-lt"/>
                  <a:ea typeface="+mn-ea"/>
                </a:rPr>
                <a:t>GDS</a:t>
              </a:r>
              <a:r>
                <a:rPr lang="en-US" altLang="en-US" sz="2000" dirty="0">
                  <a:solidFill>
                    <a:srgbClr val="004A7D"/>
                  </a:solidFill>
                  <a:latin typeface="+mj-lt"/>
                  <a:ea typeface="+mn-ea"/>
                </a:rPr>
                <a:t> feeds</a:t>
              </a:r>
            </a:p>
          </p:txBody>
        </p:sp>
        <p:grpSp>
          <p:nvGrpSpPr>
            <p:cNvPr id="156" name="Group 155"/>
            <p:cNvGrpSpPr/>
            <p:nvPr/>
          </p:nvGrpSpPr>
          <p:grpSpPr>
            <a:xfrm>
              <a:off x="3578948" y="5742132"/>
              <a:ext cx="1327712" cy="969434"/>
              <a:chOff x="2998056" y="5622310"/>
              <a:chExt cx="1327712" cy="969434"/>
            </a:xfrm>
          </p:grpSpPr>
          <p:grpSp>
            <p:nvGrpSpPr>
              <p:cNvPr id="157" name="Group 156"/>
              <p:cNvGrpSpPr/>
              <p:nvPr/>
            </p:nvGrpSpPr>
            <p:grpSpPr>
              <a:xfrm>
                <a:off x="2998056" y="5739464"/>
                <a:ext cx="1261391" cy="852280"/>
                <a:chOff x="7223125" y="3860800"/>
                <a:chExt cx="1236663" cy="893763"/>
              </a:xfrm>
              <a:solidFill>
                <a:srgbClr val="298ED1"/>
              </a:solidFill>
            </p:grpSpPr>
            <p:sp>
              <p:nvSpPr>
                <p:cNvPr id="162" name="Freeform 161"/>
                <p:cNvSpPr>
                  <a:spLocks noEditPoints="1"/>
                </p:cNvSpPr>
                <p:nvPr/>
              </p:nvSpPr>
              <p:spPr bwMode="auto">
                <a:xfrm>
                  <a:off x="7304088" y="3860800"/>
                  <a:ext cx="1073150" cy="763588"/>
                </a:xfrm>
                <a:custGeom>
                  <a:avLst/>
                  <a:gdLst>
                    <a:gd name="T0" fmla="*/ 1280 w 1350"/>
                    <a:gd name="T1" fmla="*/ 0 h 960"/>
                    <a:gd name="T2" fmla="*/ 70 w 1350"/>
                    <a:gd name="T3" fmla="*/ 0 h 960"/>
                    <a:gd name="T4" fmla="*/ 0 w 1350"/>
                    <a:gd name="T5" fmla="*/ 70 h 960"/>
                    <a:gd name="T6" fmla="*/ 0 w 1350"/>
                    <a:gd name="T7" fmla="*/ 890 h 960"/>
                    <a:gd name="T8" fmla="*/ 70 w 1350"/>
                    <a:gd name="T9" fmla="*/ 960 h 960"/>
                    <a:gd name="T10" fmla="*/ 1280 w 1350"/>
                    <a:gd name="T11" fmla="*/ 960 h 960"/>
                    <a:gd name="T12" fmla="*/ 1350 w 1350"/>
                    <a:gd name="T13" fmla="*/ 890 h 960"/>
                    <a:gd name="T14" fmla="*/ 1350 w 1350"/>
                    <a:gd name="T15" fmla="*/ 70 h 960"/>
                    <a:gd name="T16" fmla="*/ 1280 w 1350"/>
                    <a:gd name="T17" fmla="*/ 0 h 960"/>
                    <a:gd name="T18" fmla="*/ 675 w 1350"/>
                    <a:gd name="T19" fmla="*/ 28 h 960"/>
                    <a:gd name="T20" fmla="*/ 711 w 1350"/>
                    <a:gd name="T21" fmla="*/ 64 h 960"/>
                    <a:gd name="T22" fmla="*/ 675 w 1350"/>
                    <a:gd name="T23" fmla="*/ 100 h 960"/>
                    <a:gd name="T24" fmla="*/ 640 w 1350"/>
                    <a:gd name="T25" fmla="*/ 64 h 960"/>
                    <a:gd name="T26" fmla="*/ 675 w 1350"/>
                    <a:gd name="T27" fmla="*/ 28 h 960"/>
                    <a:gd name="T28" fmla="*/ 1247 w 1350"/>
                    <a:gd name="T29" fmla="*/ 850 h 960"/>
                    <a:gd name="T30" fmla="*/ 104 w 1350"/>
                    <a:gd name="T31" fmla="*/ 850 h 960"/>
                    <a:gd name="T32" fmla="*/ 104 w 1350"/>
                    <a:gd name="T33" fmla="*/ 133 h 960"/>
                    <a:gd name="T34" fmla="*/ 1247 w 1350"/>
                    <a:gd name="T35" fmla="*/ 133 h 960"/>
                    <a:gd name="T36" fmla="*/ 1247 w 1350"/>
                    <a:gd name="T37" fmla="*/ 85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50" h="960">
                      <a:moveTo>
                        <a:pt x="1280" y="0"/>
                      </a:moveTo>
                      <a:cubicBezTo>
                        <a:pt x="70" y="0"/>
                        <a:pt x="70" y="0"/>
                        <a:pt x="70" y="0"/>
                      </a:cubicBezTo>
                      <a:cubicBezTo>
                        <a:pt x="32" y="0"/>
                        <a:pt x="0" y="31"/>
                        <a:pt x="0" y="70"/>
                      </a:cubicBezTo>
                      <a:cubicBezTo>
                        <a:pt x="0" y="890"/>
                        <a:pt x="0" y="890"/>
                        <a:pt x="0" y="890"/>
                      </a:cubicBezTo>
                      <a:cubicBezTo>
                        <a:pt x="0" y="929"/>
                        <a:pt x="32" y="960"/>
                        <a:pt x="70" y="960"/>
                      </a:cubicBezTo>
                      <a:cubicBezTo>
                        <a:pt x="1280" y="960"/>
                        <a:pt x="1280" y="960"/>
                        <a:pt x="1280" y="960"/>
                      </a:cubicBezTo>
                      <a:cubicBezTo>
                        <a:pt x="1319" y="960"/>
                        <a:pt x="1350" y="929"/>
                        <a:pt x="1350" y="890"/>
                      </a:cubicBezTo>
                      <a:cubicBezTo>
                        <a:pt x="1350" y="70"/>
                        <a:pt x="1350" y="70"/>
                        <a:pt x="1350" y="70"/>
                      </a:cubicBezTo>
                      <a:cubicBezTo>
                        <a:pt x="1350" y="31"/>
                        <a:pt x="1319" y="0"/>
                        <a:pt x="1280" y="0"/>
                      </a:cubicBezTo>
                      <a:close/>
                      <a:moveTo>
                        <a:pt x="675" y="28"/>
                      </a:moveTo>
                      <a:cubicBezTo>
                        <a:pt x="695" y="28"/>
                        <a:pt x="711" y="44"/>
                        <a:pt x="711" y="64"/>
                      </a:cubicBezTo>
                      <a:cubicBezTo>
                        <a:pt x="711" y="84"/>
                        <a:pt x="695" y="100"/>
                        <a:pt x="675" y="100"/>
                      </a:cubicBezTo>
                      <a:cubicBezTo>
                        <a:pt x="656" y="100"/>
                        <a:pt x="640" y="84"/>
                        <a:pt x="640" y="64"/>
                      </a:cubicBezTo>
                      <a:cubicBezTo>
                        <a:pt x="640" y="44"/>
                        <a:pt x="656" y="28"/>
                        <a:pt x="675" y="28"/>
                      </a:cubicBezTo>
                      <a:close/>
                      <a:moveTo>
                        <a:pt x="1247" y="850"/>
                      </a:moveTo>
                      <a:cubicBezTo>
                        <a:pt x="104" y="850"/>
                        <a:pt x="104" y="850"/>
                        <a:pt x="104" y="850"/>
                      </a:cubicBezTo>
                      <a:cubicBezTo>
                        <a:pt x="104" y="133"/>
                        <a:pt x="104" y="133"/>
                        <a:pt x="104" y="133"/>
                      </a:cubicBezTo>
                      <a:cubicBezTo>
                        <a:pt x="1247" y="133"/>
                        <a:pt x="1247" y="133"/>
                        <a:pt x="1247" y="133"/>
                      </a:cubicBezTo>
                      <a:lnTo>
                        <a:pt x="1247" y="850"/>
                      </a:lnTo>
                      <a:close/>
                    </a:path>
                  </a:pathLst>
                </a:cu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63" name="Freeform 162"/>
                <p:cNvSpPr>
                  <a:spLocks noEditPoints="1"/>
                </p:cNvSpPr>
                <p:nvPr/>
              </p:nvSpPr>
              <p:spPr bwMode="auto">
                <a:xfrm>
                  <a:off x="7223125" y="4660900"/>
                  <a:ext cx="1236663" cy="93663"/>
                </a:xfrm>
                <a:custGeom>
                  <a:avLst/>
                  <a:gdLst>
                    <a:gd name="T0" fmla="*/ 0 w 1556"/>
                    <a:gd name="T1" fmla="*/ 0 h 117"/>
                    <a:gd name="T2" fmla="*/ 0 w 1556"/>
                    <a:gd name="T3" fmla="*/ 40 h 117"/>
                    <a:gd name="T4" fmla="*/ 77 w 1556"/>
                    <a:gd name="T5" fmla="*/ 117 h 117"/>
                    <a:gd name="T6" fmla="*/ 1479 w 1556"/>
                    <a:gd name="T7" fmla="*/ 117 h 117"/>
                    <a:gd name="T8" fmla="*/ 1556 w 1556"/>
                    <a:gd name="T9" fmla="*/ 40 h 117"/>
                    <a:gd name="T10" fmla="*/ 1556 w 1556"/>
                    <a:gd name="T11" fmla="*/ 0 h 117"/>
                    <a:gd name="T12" fmla="*/ 0 w 1556"/>
                    <a:gd name="T13" fmla="*/ 0 h 117"/>
                    <a:gd name="T14" fmla="*/ 920 w 1556"/>
                    <a:gd name="T15" fmla="*/ 76 h 117"/>
                    <a:gd name="T16" fmla="*/ 919 w 1556"/>
                    <a:gd name="T17" fmla="*/ 76 h 117"/>
                    <a:gd name="T18" fmla="*/ 919 w 1556"/>
                    <a:gd name="T19" fmla="*/ 78 h 117"/>
                    <a:gd name="T20" fmla="*/ 635 w 1556"/>
                    <a:gd name="T21" fmla="*/ 78 h 117"/>
                    <a:gd name="T22" fmla="*/ 635 w 1556"/>
                    <a:gd name="T23" fmla="*/ 42 h 117"/>
                    <a:gd name="T24" fmla="*/ 636 w 1556"/>
                    <a:gd name="T25" fmla="*/ 42 h 117"/>
                    <a:gd name="T26" fmla="*/ 636 w 1556"/>
                    <a:gd name="T27" fmla="*/ 41 h 117"/>
                    <a:gd name="T28" fmla="*/ 920 w 1556"/>
                    <a:gd name="T29" fmla="*/ 41 h 117"/>
                    <a:gd name="T30" fmla="*/ 920 w 1556"/>
                    <a:gd name="T31"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6" h="117">
                      <a:moveTo>
                        <a:pt x="0" y="0"/>
                      </a:moveTo>
                      <a:cubicBezTo>
                        <a:pt x="0" y="40"/>
                        <a:pt x="0" y="40"/>
                        <a:pt x="0" y="40"/>
                      </a:cubicBezTo>
                      <a:cubicBezTo>
                        <a:pt x="0" y="83"/>
                        <a:pt x="35" y="117"/>
                        <a:pt x="77" y="117"/>
                      </a:cubicBezTo>
                      <a:cubicBezTo>
                        <a:pt x="1479" y="117"/>
                        <a:pt x="1479" y="117"/>
                        <a:pt x="1479" y="117"/>
                      </a:cubicBezTo>
                      <a:cubicBezTo>
                        <a:pt x="1522" y="117"/>
                        <a:pt x="1556" y="83"/>
                        <a:pt x="1556" y="40"/>
                      </a:cubicBezTo>
                      <a:cubicBezTo>
                        <a:pt x="1556" y="0"/>
                        <a:pt x="1556" y="0"/>
                        <a:pt x="1556" y="0"/>
                      </a:cubicBezTo>
                      <a:lnTo>
                        <a:pt x="0" y="0"/>
                      </a:lnTo>
                      <a:close/>
                      <a:moveTo>
                        <a:pt x="920" y="76"/>
                      </a:moveTo>
                      <a:cubicBezTo>
                        <a:pt x="919" y="76"/>
                        <a:pt x="919" y="76"/>
                        <a:pt x="919" y="76"/>
                      </a:cubicBezTo>
                      <a:cubicBezTo>
                        <a:pt x="919" y="78"/>
                        <a:pt x="919" y="78"/>
                        <a:pt x="919" y="78"/>
                      </a:cubicBezTo>
                      <a:cubicBezTo>
                        <a:pt x="635" y="78"/>
                        <a:pt x="635" y="78"/>
                        <a:pt x="635" y="78"/>
                      </a:cubicBezTo>
                      <a:cubicBezTo>
                        <a:pt x="635" y="42"/>
                        <a:pt x="635" y="42"/>
                        <a:pt x="635" y="42"/>
                      </a:cubicBezTo>
                      <a:cubicBezTo>
                        <a:pt x="636" y="42"/>
                        <a:pt x="636" y="42"/>
                        <a:pt x="636" y="42"/>
                      </a:cubicBezTo>
                      <a:cubicBezTo>
                        <a:pt x="636" y="41"/>
                        <a:pt x="636" y="41"/>
                        <a:pt x="636" y="41"/>
                      </a:cubicBezTo>
                      <a:cubicBezTo>
                        <a:pt x="920" y="41"/>
                        <a:pt x="920" y="41"/>
                        <a:pt x="920" y="41"/>
                      </a:cubicBezTo>
                      <a:lnTo>
                        <a:pt x="920" y="76"/>
                      </a:lnTo>
                      <a:close/>
                    </a:path>
                  </a:pathLst>
                </a:cu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grpSp>
          <p:sp>
            <p:nvSpPr>
              <p:cNvPr id="158" name="Freeform 146"/>
              <p:cNvSpPr>
                <a:spLocks/>
              </p:cNvSpPr>
              <p:nvPr/>
            </p:nvSpPr>
            <p:spPr bwMode="auto">
              <a:xfrm rot="16200000" flipH="1" flipV="1">
                <a:off x="3960492" y="5585377"/>
                <a:ext cx="328343" cy="402209"/>
              </a:xfrm>
              <a:custGeom>
                <a:avLst/>
                <a:gdLst>
                  <a:gd name="T0" fmla="*/ 158 w 208"/>
                  <a:gd name="T1" fmla="*/ 5 h 208"/>
                  <a:gd name="T2" fmla="*/ 79 w 208"/>
                  <a:gd name="T3" fmla="*/ 3 h 208"/>
                  <a:gd name="T4" fmla="*/ 0 w 208"/>
                  <a:gd name="T5" fmla="*/ 0 h 208"/>
                  <a:gd name="T6" fmla="*/ 3 w 208"/>
                  <a:gd name="T7" fmla="*/ 79 h 208"/>
                  <a:gd name="T8" fmla="*/ 5 w 208"/>
                  <a:gd name="T9" fmla="*/ 157 h 208"/>
                  <a:gd name="T10" fmla="*/ 42 w 208"/>
                  <a:gd name="T11" fmla="*/ 120 h 208"/>
                  <a:gd name="T12" fmla="*/ 129 w 208"/>
                  <a:gd name="T13" fmla="*/ 208 h 208"/>
                  <a:gd name="T14" fmla="*/ 208 w 208"/>
                  <a:gd name="T15" fmla="*/ 129 h 208"/>
                  <a:gd name="T16" fmla="*/ 120 w 208"/>
                  <a:gd name="T17" fmla="*/ 42 h 208"/>
                  <a:gd name="T18" fmla="*/ 158 w 208"/>
                  <a:gd name="T19" fmla="*/ 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08">
                    <a:moveTo>
                      <a:pt x="158" y="5"/>
                    </a:moveTo>
                    <a:lnTo>
                      <a:pt x="79" y="3"/>
                    </a:lnTo>
                    <a:lnTo>
                      <a:pt x="0" y="0"/>
                    </a:lnTo>
                    <a:lnTo>
                      <a:pt x="3" y="79"/>
                    </a:lnTo>
                    <a:lnTo>
                      <a:pt x="5" y="157"/>
                    </a:lnTo>
                    <a:lnTo>
                      <a:pt x="42" y="120"/>
                    </a:lnTo>
                    <a:lnTo>
                      <a:pt x="129" y="208"/>
                    </a:lnTo>
                    <a:lnTo>
                      <a:pt x="208" y="129"/>
                    </a:lnTo>
                    <a:lnTo>
                      <a:pt x="120" y="42"/>
                    </a:lnTo>
                    <a:lnTo>
                      <a:pt x="158" y="5"/>
                    </a:lnTo>
                    <a:close/>
                  </a:path>
                </a:pathLst>
              </a:custGeom>
              <a:solidFill>
                <a:srgbClr val="268CD1"/>
              </a:solidFill>
              <a:ln w="158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59" name="Rectangle 158"/>
              <p:cNvSpPr>
                <a:spLocks noChangeArrowheads="1"/>
              </p:cNvSpPr>
              <p:nvPr/>
            </p:nvSpPr>
            <p:spPr bwMode="auto">
              <a:xfrm>
                <a:off x="3347639" y="6233741"/>
                <a:ext cx="562223" cy="54915"/>
              </a:xfrm>
              <a:prstGeom prst="rect">
                <a:avLst/>
              </a:prstGeom>
              <a:solidFill>
                <a:srgbClr val="268CD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60" name="Rectangle 159"/>
              <p:cNvSpPr>
                <a:spLocks noChangeArrowheads="1"/>
              </p:cNvSpPr>
              <p:nvPr/>
            </p:nvSpPr>
            <p:spPr bwMode="auto">
              <a:xfrm>
                <a:off x="3347639" y="6087300"/>
                <a:ext cx="562223" cy="59492"/>
              </a:xfrm>
              <a:prstGeom prst="rect">
                <a:avLst/>
              </a:prstGeom>
              <a:solidFill>
                <a:srgbClr val="268CD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61" name="Rectangle 160"/>
              <p:cNvSpPr>
                <a:spLocks noChangeArrowheads="1"/>
              </p:cNvSpPr>
              <p:nvPr/>
            </p:nvSpPr>
            <p:spPr bwMode="auto">
              <a:xfrm>
                <a:off x="3347639" y="5943146"/>
                <a:ext cx="562223" cy="59492"/>
              </a:xfrm>
              <a:prstGeom prst="rect">
                <a:avLst/>
              </a:prstGeom>
              <a:solidFill>
                <a:srgbClr val="268CD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grpSp>
      </p:grpSp>
      <p:grpSp>
        <p:nvGrpSpPr>
          <p:cNvPr id="164" name="Group 163"/>
          <p:cNvGrpSpPr/>
          <p:nvPr/>
        </p:nvGrpSpPr>
        <p:grpSpPr>
          <a:xfrm>
            <a:off x="3729354" y="1711136"/>
            <a:ext cx="1686389" cy="1004985"/>
            <a:chOff x="4971177" y="1610948"/>
            <a:chExt cx="2247933" cy="1105174"/>
          </a:xfrm>
        </p:grpSpPr>
        <p:sp>
          <p:nvSpPr>
            <p:cNvPr id="165" name="TextBox 164"/>
            <p:cNvSpPr txBox="1">
              <a:spLocks noChangeArrowheads="1"/>
            </p:cNvSpPr>
            <p:nvPr/>
          </p:nvSpPr>
          <p:spPr bwMode="auto">
            <a:xfrm>
              <a:off x="4971177" y="1879137"/>
              <a:ext cx="155109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accent1"/>
                </a:buClr>
                <a:buFont typeface="Arial" pitchFamily="34" charset="0"/>
                <a:buChar char="•"/>
                <a:defRPr sz="2800">
                  <a:solidFill>
                    <a:schemeClr val="tx1"/>
                  </a:solidFill>
                  <a:latin typeface="Arial" pitchFamily="34" charset="0"/>
                </a:defRPr>
              </a:lvl1pPr>
              <a:lvl2pPr marL="742950" indent="-285750">
                <a:spcBef>
                  <a:spcPct val="20000"/>
                </a:spcBef>
                <a:buClr>
                  <a:schemeClr val="accent1"/>
                </a:buClr>
                <a:buFont typeface="Arial" pitchFamily="34" charset="0"/>
                <a:buChar char="–"/>
                <a:defRPr sz="2400">
                  <a:solidFill>
                    <a:schemeClr val="tx1"/>
                  </a:solidFill>
                  <a:latin typeface="Arial" pitchFamily="34" charset="0"/>
                </a:defRPr>
              </a:lvl2pPr>
              <a:lvl3pPr marL="1143000" indent="-228600">
                <a:spcBef>
                  <a:spcPct val="20000"/>
                </a:spcBef>
                <a:buClr>
                  <a:schemeClr val="accent1"/>
                </a:buClr>
                <a:buFont typeface="Arial" pitchFamily="34" charset="0"/>
                <a:buChar char="•"/>
                <a:defRPr sz="2000">
                  <a:solidFill>
                    <a:schemeClr val="tx1"/>
                  </a:solidFill>
                  <a:latin typeface="Arial" pitchFamily="34" charset="0"/>
                </a:defRPr>
              </a:lvl3pPr>
              <a:lvl4pPr marL="1600200" indent="-228600">
                <a:spcBef>
                  <a:spcPct val="20000"/>
                </a:spcBef>
                <a:buClr>
                  <a:schemeClr val="accent1"/>
                </a:buClr>
                <a:buFont typeface="Arial" pitchFamily="34" charset="0"/>
                <a:buChar char="–"/>
                <a:defRPr>
                  <a:solidFill>
                    <a:schemeClr val="tx1"/>
                  </a:solidFill>
                  <a:latin typeface="Arial" pitchFamily="34" charset="0"/>
                </a:defRPr>
              </a:lvl4pPr>
              <a:lvl5pPr marL="2057400" indent="-228600">
                <a:spcBef>
                  <a:spcPct val="20000"/>
                </a:spcBef>
                <a:buClr>
                  <a:schemeClr val="accent1"/>
                </a:buClr>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Arial" pitchFamily="34" charset="0"/>
                <a:buChar char="•"/>
                <a:defRPr>
                  <a:solidFill>
                    <a:schemeClr val="tx1"/>
                  </a:solidFill>
                  <a:latin typeface="Arial" pitchFamily="34" charset="0"/>
                </a:defRPr>
              </a:lvl9pPr>
            </a:lstStyle>
            <a:p>
              <a:pPr algn="ctr" fontAlgn="auto">
                <a:lnSpc>
                  <a:spcPct val="90000"/>
                </a:lnSpc>
                <a:spcBef>
                  <a:spcPct val="0"/>
                </a:spcBef>
                <a:spcAft>
                  <a:spcPts val="0"/>
                </a:spcAft>
                <a:buClrTx/>
                <a:buFontTx/>
                <a:buNone/>
              </a:pPr>
              <a:r>
                <a:rPr lang="en-US" altLang="en-US" sz="2000" dirty="0" smtClean="0">
                  <a:solidFill>
                    <a:srgbClr val="004A7D"/>
                  </a:solidFill>
                  <a:latin typeface="+mj-lt"/>
                  <a:ea typeface="+mn-ea"/>
                </a:rPr>
                <a:t>Mobile Check-ins</a:t>
              </a:r>
              <a:endParaRPr lang="en-US" altLang="en-US" sz="2000" dirty="0">
                <a:solidFill>
                  <a:srgbClr val="004A7D"/>
                </a:solidFill>
                <a:latin typeface="+mj-lt"/>
                <a:ea typeface="+mn-ea"/>
              </a:endParaRPr>
            </a:p>
          </p:txBody>
        </p:sp>
        <p:grpSp>
          <p:nvGrpSpPr>
            <p:cNvPr id="166" name="Group 165"/>
            <p:cNvGrpSpPr/>
            <p:nvPr/>
          </p:nvGrpSpPr>
          <p:grpSpPr>
            <a:xfrm>
              <a:off x="6522273" y="1610948"/>
              <a:ext cx="696837" cy="1105174"/>
              <a:chOff x="9632156" y="3530601"/>
              <a:chExt cx="303213" cy="492125"/>
            </a:xfrm>
            <a:solidFill>
              <a:srgbClr val="0078C9"/>
            </a:solidFill>
          </p:grpSpPr>
          <p:sp>
            <p:nvSpPr>
              <p:cNvPr id="167" name="Freeform 377"/>
              <p:cNvSpPr>
                <a:spLocks noEditPoints="1"/>
              </p:cNvSpPr>
              <p:nvPr/>
            </p:nvSpPr>
            <p:spPr bwMode="auto">
              <a:xfrm>
                <a:off x="9632156" y="3530601"/>
                <a:ext cx="303213" cy="492125"/>
              </a:xfrm>
              <a:custGeom>
                <a:avLst/>
                <a:gdLst>
                  <a:gd name="T0" fmla="*/ 221 w 251"/>
                  <a:gd name="T1" fmla="*/ 0 h 407"/>
                  <a:gd name="T2" fmla="*/ 30 w 251"/>
                  <a:gd name="T3" fmla="*/ 0 h 407"/>
                  <a:gd name="T4" fmla="*/ 0 w 251"/>
                  <a:gd name="T5" fmla="*/ 32 h 407"/>
                  <a:gd name="T6" fmla="*/ 0 w 251"/>
                  <a:gd name="T7" fmla="*/ 375 h 407"/>
                  <a:gd name="T8" fmla="*/ 30 w 251"/>
                  <a:gd name="T9" fmla="*/ 407 h 407"/>
                  <a:gd name="T10" fmla="*/ 221 w 251"/>
                  <a:gd name="T11" fmla="*/ 407 h 407"/>
                  <a:gd name="T12" fmla="*/ 251 w 251"/>
                  <a:gd name="T13" fmla="*/ 375 h 407"/>
                  <a:gd name="T14" fmla="*/ 251 w 251"/>
                  <a:gd name="T15" fmla="*/ 32 h 407"/>
                  <a:gd name="T16" fmla="*/ 221 w 251"/>
                  <a:gd name="T17" fmla="*/ 0 h 407"/>
                  <a:gd name="T18" fmla="*/ 99 w 251"/>
                  <a:gd name="T19" fmla="*/ 385 h 407"/>
                  <a:gd name="T20" fmla="*/ 91 w 251"/>
                  <a:gd name="T21" fmla="*/ 393 h 407"/>
                  <a:gd name="T22" fmla="*/ 83 w 251"/>
                  <a:gd name="T23" fmla="*/ 385 h 407"/>
                  <a:gd name="T24" fmla="*/ 83 w 251"/>
                  <a:gd name="T25" fmla="*/ 382 h 407"/>
                  <a:gd name="T26" fmla="*/ 91 w 251"/>
                  <a:gd name="T27" fmla="*/ 374 h 407"/>
                  <a:gd name="T28" fmla="*/ 99 w 251"/>
                  <a:gd name="T29" fmla="*/ 382 h 407"/>
                  <a:gd name="T30" fmla="*/ 99 w 251"/>
                  <a:gd name="T31" fmla="*/ 385 h 407"/>
                  <a:gd name="T32" fmla="*/ 126 w 251"/>
                  <a:gd name="T33" fmla="*/ 399 h 407"/>
                  <a:gd name="T34" fmla="*/ 125 w 251"/>
                  <a:gd name="T35" fmla="*/ 399 h 407"/>
                  <a:gd name="T36" fmla="*/ 110 w 251"/>
                  <a:gd name="T37" fmla="*/ 385 h 407"/>
                  <a:gd name="T38" fmla="*/ 125 w 251"/>
                  <a:gd name="T39" fmla="*/ 370 h 407"/>
                  <a:gd name="T40" fmla="*/ 126 w 251"/>
                  <a:gd name="T41" fmla="*/ 370 h 407"/>
                  <a:gd name="T42" fmla="*/ 141 w 251"/>
                  <a:gd name="T43" fmla="*/ 385 h 407"/>
                  <a:gd name="T44" fmla="*/ 126 w 251"/>
                  <a:gd name="T45" fmla="*/ 399 h 407"/>
                  <a:gd name="T46" fmla="*/ 166 w 251"/>
                  <a:gd name="T47" fmla="*/ 387 h 407"/>
                  <a:gd name="T48" fmla="*/ 158 w 251"/>
                  <a:gd name="T49" fmla="*/ 395 h 407"/>
                  <a:gd name="T50" fmla="*/ 150 w 251"/>
                  <a:gd name="T51" fmla="*/ 387 h 407"/>
                  <a:gd name="T52" fmla="*/ 150 w 251"/>
                  <a:gd name="T53" fmla="*/ 383 h 407"/>
                  <a:gd name="T54" fmla="*/ 158 w 251"/>
                  <a:gd name="T55" fmla="*/ 375 h 407"/>
                  <a:gd name="T56" fmla="*/ 166 w 251"/>
                  <a:gd name="T57" fmla="*/ 383 h 407"/>
                  <a:gd name="T58" fmla="*/ 166 w 251"/>
                  <a:gd name="T59" fmla="*/ 387 h 407"/>
                  <a:gd name="T60" fmla="*/ 220 w 251"/>
                  <a:gd name="T61" fmla="*/ 360 h 407"/>
                  <a:gd name="T62" fmla="*/ 31 w 251"/>
                  <a:gd name="T63" fmla="*/ 360 h 407"/>
                  <a:gd name="T64" fmla="*/ 31 w 251"/>
                  <a:gd name="T65" fmla="*/ 47 h 407"/>
                  <a:gd name="T66" fmla="*/ 220 w 251"/>
                  <a:gd name="T67" fmla="*/ 47 h 407"/>
                  <a:gd name="T68" fmla="*/ 220 w 251"/>
                  <a:gd name="T69" fmla="*/ 36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1" h="407">
                    <a:moveTo>
                      <a:pt x="221" y="0"/>
                    </a:moveTo>
                    <a:cubicBezTo>
                      <a:pt x="30" y="0"/>
                      <a:pt x="30" y="0"/>
                      <a:pt x="30" y="0"/>
                    </a:cubicBezTo>
                    <a:cubicBezTo>
                      <a:pt x="13" y="0"/>
                      <a:pt x="0" y="14"/>
                      <a:pt x="0" y="32"/>
                    </a:cubicBezTo>
                    <a:cubicBezTo>
                      <a:pt x="0" y="375"/>
                      <a:pt x="0" y="375"/>
                      <a:pt x="0" y="375"/>
                    </a:cubicBezTo>
                    <a:cubicBezTo>
                      <a:pt x="0" y="393"/>
                      <a:pt x="13" y="407"/>
                      <a:pt x="30" y="407"/>
                    </a:cubicBezTo>
                    <a:cubicBezTo>
                      <a:pt x="221" y="407"/>
                      <a:pt x="221" y="407"/>
                      <a:pt x="221" y="407"/>
                    </a:cubicBezTo>
                    <a:cubicBezTo>
                      <a:pt x="238" y="407"/>
                      <a:pt x="251" y="393"/>
                      <a:pt x="251" y="375"/>
                    </a:cubicBezTo>
                    <a:cubicBezTo>
                      <a:pt x="251" y="32"/>
                      <a:pt x="251" y="32"/>
                      <a:pt x="251" y="32"/>
                    </a:cubicBezTo>
                    <a:cubicBezTo>
                      <a:pt x="251" y="14"/>
                      <a:pt x="238" y="0"/>
                      <a:pt x="221" y="0"/>
                    </a:cubicBezTo>
                    <a:close/>
                    <a:moveTo>
                      <a:pt x="99" y="385"/>
                    </a:moveTo>
                    <a:cubicBezTo>
                      <a:pt x="99" y="390"/>
                      <a:pt x="96" y="393"/>
                      <a:pt x="91" y="393"/>
                    </a:cubicBezTo>
                    <a:cubicBezTo>
                      <a:pt x="87" y="393"/>
                      <a:pt x="83" y="390"/>
                      <a:pt x="83" y="385"/>
                    </a:cubicBezTo>
                    <a:cubicBezTo>
                      <a:pt x="83" y="382"/>
                      <a:pt x="83" y="382"/>
                      <a:pt x="83" y="382"/>
                    </a:cubicBezTo>
                    <a:cubicBezTo>
                      <a:pt x="83" y="377"/>
                      <a:pt x="87" y="374"/>
                      <a:pt x="91" y="374"/>
                    </a:cubicBezTo>
                    <a:cubicBezTo>
                      <a:pt x="96" y="374"/>
                      <a:pt x="99" y="377"/>
                      <a:pt x="99" y="382"/>
                    </a:cubicBezTo>
                    <a:lnTo>
                      <a:pt x="99" y="385"/>
                    </a:lnTo>
                    <a:close/>
                    <a:moveTo>
                      <a:pt x="126" y="399"/>
                    </a:moveTo>
                    <a:cubicBezTo>
                      <a:pt x="125" y="399"/>
                      <a:pt x="125" y="399"/>
                      <a:pt x="125" y="399"/>
                    </a:cubicBezTo>
                    <a:cubicBezTo>
                      <a:pt x="117" y="399"/>
                      <a:pt x="110" y="393"/>
                      <a:pt x="110" y="385"/>
                    </a:cubicBezTo>
                    <a:cubicBezTo>
                      <a:pt x="110" y="377"/>
                      <a:pt x="117" y="370"/>
                      <a:pt x="125" y="370"/>
                    </a:cubicBezTo>
                    <a:cubicBezTo>
                      <a:pt x="126" y="370"/>
                      <a:pt x="126" y="370"/>
                      <a:pt x="126" y="370"/>
                    </a:cubicBezTo>
                    <a:cubicBezTo>
                      <a:pt x="134" y="370"/>
                      <a:pt x="141" y="377"/>
                      <a:pt x="141" y="385"/>
                    </a:cubicBezTo>
                    <a:cubicBezTo>
                      <a:pt x="141" y="393"/>
                      <a:pt x="134" y="399"/>
                      <a:pt x="126" y="399"/>
                    </a:cubicBezTo>
                    <a:close/>
                    <a:moveTo>
                      <a:pt x="166" y="387"/>
                    </a:moveTo>
                    <a:cubicBezTo>
                      <a:pt x="166" y="391"/>
                      <a:pt x="162" y="395"/>
                      <a:pt x="158" y="395"/>
                    </a:cubicBezTo>
                    <a:cubicBezTo>
                      <a:pt x="153" y="395"/>
                      <a:pt x="150" y="391"/>
                      <a:pt x="150" y="387"/>
                    </a:cubicBezTo>
                    <a:cubicBezTo>
                      <a:pt x="150" y="383"/>
                      <a:pt x="150" y="383"/>
                      <a:pt x="150" y="383"/>
                    </a:cubicBezTo>
                    <a:cubicBezTo>
                      <a:pt x="150" y="379"/>
                      <a:pt x="153" y="375"/>
                      <a:pt x="158" y="375"/>
                    </a:cubicBezTo>
                    <a:cubicBezTo>
                      <a:pt x="162" y="375"/>
                      <a:pt x="166" y="379"/>
                      <a:pt x="166" y="383"/>
                    </a:cubicBezTo>
                    <a:lnTo>
                      <a:pt x="166" y="387"/>
                    </a:lnTo>
                    <a:close/>
                    <a:moveTo>
                      <a:pt x="220" y="360"/>
                    </a:moveTo>
                    <a:cubicBezTo>
                      <a:pt x="31" y="360"/>
                      <a:pt x="31" y="360"/>
                      <a:pt x="31" y="360"/>
                    </a:cubicBezTo>
                    <a:cubicBezTo>
                      <a:pt x="31" y="47"/>
                      <a:pt x="31" y="47"/>
                      <a:pt x="31" y="47"/>
                    </a:cubicBezTo>
                    <a:cubicBezTo>
                      <a:pt x="220" y="47"/>
                      <a:pt x="220" y="47"/>
                      <a:pt x="220" y="47"/>
                    </a:cubicBezTo>
                    <a:lnTo>
                      <a:pt x="220" y="3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68" name="Freeform 378"/>
              <p:cNvSpPr>
                <a:spLocks/>
              </p:cNvSpPr>
              <p:nvPr/>
            </p:nvSpPr>
            <p:spPr bwMode="auto">
              <a:xfrm>
                <a:off x="9867106" y="3594101"/>
                <a:ext cx="25400" cy="11113"/>
              </a:xfrm>
              <a:custGeom>
                <a:avLst/>
                <a:gdLst>
                  <a:gd name="T0" fmla="*/ 21 w 21"/>
                  <a:gd name="T1" fmla="*/ 5 h 10"/>
                  <a:gd name="T2" fmla="*/ 17 w 21"/>
                  <a:gd name="T3" fmla="*/ 10 h 10"/>
                  <a:gd name="T4" fmla="*/ 5 w 21"/>
                  <a:gd name="T5" fmla="*/ 10 h 10"/>
                  <a:gd name="T6" fmla="*/ 0 w 21"/>
                  <a:gd name="T7" fmla="*/ 5 h 10"/>
                  <a:gd name="T8" fmla="*/ 0 w 21"/>
                  <a:gd name="T9" fmla="*/ 5 h 10"/>
                  <a:gd name="T10" fmla="*/ 5 w 21"/>
                  <a:gd name="T11" fmla="*/ 0 h 10"/>
                  <a:gd name="T12" fmla="*/ 17 w 21"/>
                  <a:gd name="T13" fmla="*/ 0 h 10"/>
                  <a:gd name="T14" fmla="*/ 21 w 21"/>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
                    <a:moveTo>
                      <a:pt x="21" y="5"/>
                    </a:moveTo>
                    <a:cubicBezTo>
                      <a:pt x="21" y="7"/>
                      <a:pt x="19" y="10"/>
                      <a:pt x="17" y="10"/>
                    </a:cubicBezTo>
                    <a:cubicBezTo>
                      <a:pt x="5" y="10"/>
                      <a:pt x="5" y="10"/>
                      <a:pt x="5" y="10"/>
                    </a:cubicBezTo>
                    <a:cubicBezTo>
                      <a:pt x="2" y="10"/>
                      <a:pt x="0" y="7"/>
                      <a:pt x="0" y="5"/>
                    </a:cubicBezTo>
                    <a:cubicBezTo>
                      <a:pt x="0" y="5"/>
                      <a:pt x="0" y="5"/>
                      <a:pt x="0" y="5"/>
                    </a:cubicBezTo>
                    <a:cubicBezTo>
                      <a:pt x="0" y="2"/>
                      <a:pt x="2" y="0"/>
                      <a:pt x="5" y="0"/>
                    </a:cubicBezTo>
                    <a:cubicBezTo>
                      <a:pt x="17" y="0"/>
                      <a:pt x="17" y="0"/>
                      <a:pt x="17" y="0"/>
                    </a:cubicBezTo>
                    <a:cubicBezTo>
                      <a:pt x="19" y="0"/>
                      <a:pt x="21" y="2"/>
                      <a:pt x="2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sp>
            <p:nvSpPr>
              <p:cNvPr id="169" name="Freeform 379"/>
              <p:cNvSpPr>
                <a:spLocks/>
              </p:cNvSpPr>
              <p:nvPr/>
            </p:nvSpPr>
            <p:spPr bwMode="auto">
              <a:xfrm>
                <a:off x="9675019" y="3594101"/>
                <a:ext cx="50800" cy="28575"/>
              </a:xfrm>
              <a:custGeom>
                <a:avLst/>
                <a:gdLst>
                  <a:gd name="T0" fmla="*/ 41 w 41"/>
                  <a:gd name="T1" fmla="*/ 12 h 24"/>
                  <a:gd name="T2" fmla="*/ 29 w 41"/>
                  <a:gd name="T3" fmla="*/ 24 h 24"/>
                  <a:gd name="T4" fmla="*/ 12 w 41"/>
                  <a:gd name="T5" fmla="*/ 24 h 24"/>
                  <a:gd name="T6" fmla="*/ 0 w 41"/>
                  <a:gd name="T7" fmla="*/ 12 h 24"/>
                  <a:gd name="T8" fmla="*/ 0 w 41"/>
                  <a:gd name="T9" fmla="*/ 12 h 24"/>
                  <a:gd name="T10" fmla="*/ 12 w 41"/>
                  <a:gd name="T11" fmla="*/ 0 h 24"/>
                  <a:gd name="T12" fmla="*/ 29 w 41"/>
                  <a:gd name="T13" fmla="*/ 0 h 24"/>
                  <a:gd name="T14" fmla="*/ 41 w 41"/>
                  <a:gd name="T15" fmla="*/ 12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24">
                    <a:moveTo>
                      <a:pt x="41" y="12"/>
                    </a:moveTo>
                    <a:cubicBezTo>
                      <a:pt x="41" y="18"/>
                      <a:pt x="36" y="24"/>
                      <a:pt x="29" y="24"/>
                    </a:cubicBezTo>
                    <a:cubicBezTo>
                      <a:pt x="12" y="24"/>
                      <a:pt x="12" y="24"/>
                      <a:pt x="12" y="24"/>
                    </a:cubicBezTo>
                    <a:cubicBezTo>
                      <a:pt x="6" y="24"/>
                      <a:pt x="0" y="18"/>
                      <a:pt x="0" y="12"/>
                    </a:cubicBezTo>
                    <a:cubicBezTo>
                      <a:pt x="0" y="12"/>
                      <a:pt x="0" y="12"/>
                      <a:pt x="0" y="12"/>
                    </a:cubicBezTo>
                    <a:cubicBezTo>
                      <a:pt x="0" y="5"/>
                      <a:pt x="6" y="0"/>
                      <a:pt x="12" y="0"/>
                    </a:cubicBezTo>
                    <a:cubicBezTo>
                      <a:pt x="29" y="0"/>
                      <a:pt x="29" y="0"/>
                      <a:pt x="29" y="0"/>
                    </a:cubicBezTo>
                    <a:cubicBezTo>
                      <a:pt x="36" y="0"/>
                      <a:pt x="41" y="5"/>
                      <a:pt x="4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a:solidFill>
                    <a:srgbClr val="FFFFFF"/>
                  </a:solidFill>
                  <a:latin typeface="+mj-lt"/>
                  <a:ea typeface="+mn-ea"/>
                </a:endParaRPr>
              </a:p>
            </p:txBody>
          </p:sp>
        </p:grpSp>
      </p:grpSp>
      <p:sp>
        <p:nvSpPr>
          <p:cNvPr id="170" name="Oval 169"/>
          <p:cNvSpPr/>
          <p:nvPr/>
        </p:nvSpPr>
        <p:spPr>
          <a:xfrm>
            <a:off x="3135446" y="2854510"/>
            <a:ext cx="2849453" cy="2860490"/>
          </a:xfrm>
          <a:prstGeom prst="ellipse">
            <a:avLst/>
          </a:prstGeom>
          <a:solidFill>
            <a:schemeClr val="accent4"/>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3200" b="1" dirty="0" smtClean="0">
                <a:solidFill>
                  <a:srgbClr val="FFFFFF"/>
                </a:solidFill>
                <a:latin typeface="+mj-lt"/>
              </a:rPr>
              <a:t>Single </a:t>
            </a:r>
          </a:p>
          <a:p>
            <a:pPr algn="ctr" fontAlgn="auto">
              <a:spcBef>
                <a:spcPts val="0"/>
              </a:spcBef>
              <a:spcAft>
                <a:spcPts val="0"/>
              </a:spcAft>
            </a:pPr>
            <a:r>
              <a:rPr lang="en-US" sz="3200" b="1" dirty="0" smtClean="0">
                <a:solidFill>
                  <a:srgbClr val="FFFFFF"/>
                </a:solidFill>
                <a:latin typeface="+mj-lt"/>
              </a:rPr>
              <a:t>Open</a:t>
            </a:r>
          </a:p>
          <a:p>
            <a:pPr algn="ctr" fontAlgn="auto">
              <a:spcBef>
                <a:spcPts val="0"/>
              </a:spcBef>
              <a:spcAft>
                <a:spcPts val="0"/>
              </a:spcAft>
            </a:pPr>
            <a:r>
              <a:rPr lang="en-US" sz="3200" b="1" dirty="0" smtClean="0">
                <a:solidFill>
                  <a:srgbClr val="FFFFFF"/>
                </a:solidFill>
                <a:latin typeface="+mj-lt"/>
              </a:rPr>
              <a:t>Platform</a:t>
            </a:r>
          </a:p>
        </p:txBody>
      </p:sp>
    </p:spTree>
    <p:extLst>
      <p:ext uri="{BB962C8B-B14F-4D97-AF65-F5344CB8AC3E}">
        <p14:creationId xmlns:p14="http://schemas.microsoft.com/office/powerpoint/2010/main" val="675661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2.22222E-6 -4.43108E-6 L -0.2632 0.17924 " pathEditMode="relative" rAng="0" ptsTypes="AA">
                                      <p:cBhvr>
                                        <p:cTn id="6" dur="2000" fill="hold"/>
                                        <p:tgtEl>
                                          <p:spTgt spid="13"/>
                                        </p:tgtEl>
                                        <p:attrNameLst>
                                          <p:attrName>ppt_x</p:attrName>
                                          <p:attrName>ppt_y</p:attrName>
                                        </p:attrNameLst>
                                      </p:cBhvr>
                                      <p:rCtr x="-13160" y="8950"/>
                                    </p:animMotion>
                                  </p:childTnLst>
                                </p:cTn>
                              </p:par>
                              <p:par>
                                <p:cTn id="7" presetID="42" presetClass="path" presetSubtype="0" accel="50000" decel="50000" fill="hold" nodeType="withEffect">
                                  <p:stCondLst>
                                    <p:cond delay="0"/>
                                  </p:stCondLst>
                                  <p:childTnLst>
                                    <p:animMotion origin="layout" path="M -3.05556E-6 3.33025E-6 L -0.28107 -0.07285 " pathEditMode="relative" rAng="0" ptsTypes="AA">
                                      <p:cBhvr>
                                        <p:cTn id="8" dur="2000" fill="hold"/>
                                        <p:tgtEl>
                                          <p:spTgt spid="12"/>
                                        </p:tgtEl>
                                        <p:attrNameLst>
                                          <p:attrName>ppt_x</p:attrName>
                                          <p:attrName>ppt_y</p:attrName>
                                        </p:attrNameLst>
                                      </p:cBhvr>
                                      <p:rCtr x="-14063" y="-3654"/>
                                    </p:animMotion>
                                  </p:childTnLst>
                                </p:cTn>
                              </p:par>
                              <p:par>
                                <p:cTn id="9" presetID="42" presetClass="path" presetSubtype="0" accel="50000" decel="50000" fill="hold" nodeType="withEffect">
                                  <p:stCondLst>
                                    <p:cond delay="0"/>
                                  </p:stCondLst>
                                  <p:childTnLst>
                                    <p:animMotion origin="layout" path="M -1.94444E-6 2.73821E-6 L -0.17413 -0.30851 " pathEditMode="relative" rAng="0" ptsTypes="AA">
                                      <p:cBhvr>
                                        <p:cTn id="10" dur="2000" fill="hold"/>
                                        <p:tgtEl>
                                          <p:spTgt spid="10"/>
                                        </p:tgtEl>
                                        <p:attrNameLst>
                                          <p:attrName>ppt_x</p:attrName>
                                          <p:attrName>ppt_y</p:attrName>
                                        </p:attrNameLst>
                                      </p:cBhvr>
                                      <p:rCtr x="-8715" y="-15426"/>
                                    </p:animMotion>
                                  </p:childTnLst>
                                </p:cTn>
                              </p:par>
                              <p:par>
                                <p:cTn id="11" presetID="42" presetClass="path" presetSubtype="0" accel="50000" decel="50000" fill="hold" nodeType="withEffect">
                                  <p:stCondLst>
                                    <p:cond delay="0"/>
                                  </p:stCondLst>
                                  <p:childTnLst>
                                    <p:animMotion origin="layout" path="M 5E-6 4.52359E-6 L 0.27813 0.23196 " pathEditMode="relative" rAng="0" ptsTypes="AA">
                                      <p:cBhvr>
                                        <p:cTn id="12" dur="2000" fill="hold"/>
                                        <p:tgtEl>
                                          <p:spTgt spid="113"/>
                                        </p:tgtEl>
                                        <p:attrNameLst>
                                          <p:attrName>ppt_x</p:attrName>
                                          <p:attrName>ppt_y</p:attrName>
                                        </p:attrNameLst>
                                      </p:cBhvr>
                                      <p:rCtr x="13906" y="11586"/>
                                    </p:animMotion>
                                  </p:childTnLst>
                                </p:cTn>
                              </p:par>
                              <p:par>
                                <p:cTn id="13" presetID="42" presetClass="path" presetSubtype="0" accel="50000" decel="50000" fill="hold" nodeType="withEffect">
                                  <p:stCondLst>
                                    <p:cond delay="0"/>
                                  </p:stCondLst>
                                  <p:childTnLst>
                                    <p:animMotion origin="layout" path="M 4.44444E-6 -3.04348E-6 L 0.31944 -0.04116 " pathEditMode="relative" rAng="0" ptsTypes="AA">
                                      <p:cBhvr>
                                        <p:cTn id="14" dur="2000" fill="hold"/>
                                        <p:tgtEl>
                                          <p:spTgt spid="138"/>
                                        </p:tgtEl>
                                        <p:attrNameLst>
                                          <p:attrName>ppt_x</p:attrName>
                                          <p:attrName>ppt_y</p:attrName>
                                        </p:attrNameLst>
                                      </p:cBhvr>
                                      <p:rCtr x="15972" y="-2058"/>
                                    </p:animMotion>
                                  </p:childTnLst>
                                </p:cTn>
                              </p:par>
                              <p:par>
                                <p:cTn id="15" presetID="42" presetClass="path" presetSubtype="0" accel="50000" decel="50000" fill="hold" nodeType="withEffect">
                                  <p:stCondLst>
                                    <p:cond delay="0"/>
                                  </p:stCondLst>
                                  <p:childTnLst>
                                    <p:animMotion origin="layout" path="M 2.22222E-6 3.98705E-6 L 0.22639 -0.28076 " pathEditMode="relative" rAng="0" ptsTypes="AA">
                                      <p:cBhvr>
                                        <p:cTn id="16" dur="2000" fill="hold"/>
                                        <p:tgtEl>
                                          <p:spTgt spid="154"/>
                                        </p:tgtEl>
                                        <p:attrNameLst>
                                          <p:attrName>ppt_x</p:attrName>
                                          <p:attrName>ppt_y</p:attrName>
                                        </p:attrNameLst>
                                      </p:cBhvr>
                                      <p:rCtr x="11319" y="-14038"/>
                                    </p:animMotion>
                                  </p:childTnLst>
                                </p:cTn>
                              </p:par>
                              <p:par>
                                <p:cTn id="17" presetID="42" presetClass="path" presetSubtype="0" accel="50000" decel="50000" fill="hold" nodeType="withEffect">
                                  <p:stCondLst>
                                    <p:cond delay="0"/>
                                  </p:stCondLst>
                                  <p:childTnLst>
                                    <p:animMotion origin="layout" path="M 0 3.321E-6 L 0.00833 0.29926 " pathEditMode="relative" rAng="0" ptsTypes="AA">
                                      <p:cBhvr>
                                        <p:cTn id="18" dur="2000" fill="hold"/>
                                        <p:tgtEl>
                                          <p:spTgt spid="164"/>
                                        </p:tgtEl>
                                        <p:attrNameLst>
                                          <p:attrName>ppt_x</p:attrName>
                                          <p:attrName>ppt_y</p:attrName>
                                        </p:attrNameLst>
                                      </p:cBhvr>
                                      <p:rCtr x="417" y="1496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oncurCorporateTemplate2013_Helvetica_16x9">
  <a:themeElements>
    <a:clrScheme name="Concur 2013">
      <a:dk1>
        <a:srgbClr val="000000"/>
      </a:dk1>
      <a:lt1>
        <a:srgbClr val="FFFFFF"/>
      </a:lt1>
      <a:dk2>
        <a:srgbClr val="004A7D"/>
      </a:dk2>
      <a:lt2>
        <a:srgbClr val="CBCBC4"/>
      </a:lt2>
      <a:accent1>
        <a:srgbClr val="0078C9"/>
      </a:accent1>
      <a:accent2>
        <a:srgbClr val="00A9F2"/>
      </a:accent2>
      <a:accent3>
        <a:srgbClr val="89BF42"/>
      </a:accent3>
      <a:accent4>
        <a:srgbClr val="548D3D"/>
      </a:accent4>
      <a:accent5>
        <a:srgbClr val="D25533"/>
      </a:accent5>
      <a:accent6>
        <a:srgbClr val="F4A900"/>
      </a:accent6>
      <a:hlink>
        <a:srgbClr val="898D8D"/>
      </a:hlink>
      <a:folHlink>
        <a:srgbClr val="898D8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solidFill>
            <a:schemeClr val="bg1"/>
          </a:solidFill>
        </a:ln>
      </a:spPr>
      <a:bodyPr rtlCol="0" anchor="ctr"/>
      <a:lstStyle>
        <a:defPPr algn="ctr">
          <a:defRPr sz="2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ConcurCorporateTemplate2013_Helvetica_16x9" id="{A09BE1D0-94B0-44B7-9420-2ECF7BB955CC}" vid="{59E5CBDF-7240-4762-BDFB-AAFD424E1AE9}"/>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ur 2013">
    <a:dk1>
      <a:srgbClr val="000000"/>
    </a:dk1>
    <a:lt1>
      <a:srgbClr val="FFFFFF"/>
    </a:lt1>
    <a:dk2>
      <a:srgbClr val="004A7D"/>
    </a:dk2>
    <a:lt2>
      <a:srgbClr val="CBCBC4"/>
    </a:lt2>
    <a:accent1>
      <a:srgbClr val="0078C9"/>
    </a:accent1>
    <a:accent2>
      <a:srgbClr val="00A9F2"/>
    </a:accent2>
    <a:accent3>
      <a:srgbClr val="89BF42"/>
    </a:accent3>
    <a:accent4>
      <a:srgbClr val="548D3D"/>
    </a:accent4>
    <a:accent5>
      <a:srgbClr val="D25533"/>
    </a:accent5>
    <a:accent6>
      <a:srgbClr val="F4A900"/>
    </a:accent6>
    <a:hlink>
      <a:srgbClr val="898D8D"/>
    </a:hlink>
    <a:folHlink>
      <a:srgbClr val="898D8D"/>
    </a:folHlink>
  </a:clrScheme>
</a:themeOverride>
</file>

<file path=docProps/app.xml><?xml version="1.0" encoding="utf-8"?>
<Properties xmlns="http://schemas.openxmlformats.org/officeDocument/2006/extended-properties" xmlns:vt="http://schemas.openxmlformats.org/officeDocument/2006/docPropsVTypes">
  <TotalTime>0</TotalTime>
  <Words>1527</Words>
  <Application>Microsoft Macintosh PowerPoint</Application>
  <PresentationFormat>On-screen Show (4:3)</PresentationFormat>
  <Paragraphs>286</Paragraphs>
  <Slides>28</Slides>
  <Notes>13</Notes>
  <HiddenSlides>0</HiddenSlides>
  <MMClips>0</MMClips>
  <ScaleCrop>false</ScaleCrop>
  <HeadingPairs>
    <vt:vector size="4" baseType="variant">
      <vt:variant>
        <vt:lpstr>Theme</vt:lpstr>
      </vt:variant>
      <vt:variant>
        <vt:i4>3</vt:i4>
      </vt:variant>
      <vt:variant>
        <vt:lpstr>Slide Titles</vt:lpstr>
      </vt:variant>
      <vt:variant>
        <vt:i4>28</vt:i4>
      </vt:variant>
    </vt:vector>
  </HeadingPairs>
  <TitlesOfParts>
    <vt:vector size="31" baseType="lpstr">
      <vt:lpstr>Default Design</vt:lpstr>
      <vt:lpstr>Custom Design</vt:lpstr>
      <vt:lpstr>1_ConcurCorporateTemplate2013_Helvetica_16x9</vt:lpstr>
      <vt:lpstr>The Challenges of Travel Risk Management in Higher Education</vt:lpstr>
      <vt:lpstr>Introduction</vt:lpstr>
      <vt:lpstr>PowerPoint Presentation</vt:lpstr>
      <vt:lpstr>PowerPoint Presentation</vt:lpstr>
      <vt:lpstr>Disparate Process = Disparate Data </vt:lpstr>
      <vt:lpstr>Disparate Process = Disparate Data </vt:lpstr>
      <vt:lpstr>PowerPoint Presentation</vt:lpstr>
      <vt:lpstr>Capture ALL your data</vt:lpstr>
      <vt:lpstr>Capture ALL your data</vt:lpstr>
      <vt:lpstr>Two-way communication is critical</vt:lpstr>
      <vt:lpstr>PowerPoint Presentation</vt:lpstr>
      <vt:lpstr>Best Practices in TRM in Higher Ed</vt:lpstr>
      <vt:lpstr>University of Tulsa Overview</vt:lpstr>
      <vt:lpstr>2013 and before</vt:lpstr>
      <vt:lpstr>2014/5 Admin Travel Stats</vt:lpstr>
      <vt:lpstr>Policies</vt:lpstr>
      <vt:lpstr>The Issues:</vt:lpstr>
      <vt:lpstr>Personnel</vt:lpstr>
      <vt:lpstr>Duty of What?</vt:lpstr>
      <vt:lpstr>PowerPoint Presentation</vt:lpstr>
      <vt:lpstr>Information</vt:lpstr>
      <vt:lpstr>Center for Global Education Study Abroad</vt:lpstr>
      <vt:lpstr>Change Management</vt:lpstr>
      <vt:lpstr>Insurance</vt:lpstr>
      <vt:lpstr>Policy, Sojourns, Insurance Gaps</vt:lpstr>
      <vt:lpstr>Group Travel</vt:lpstr>
      <vt:lpstr>Communication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2011-01-28T21:18:19Z</dcterms:created>
  <dcterms:modified xsi:type="dcterms:W3CDTF">2017-02-27T15:49:23Z</dcterms:modified>
</cp:coreProperties>
</file>