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78" r:id="rId2"/>
    <p:sldId id="269" r:id="rId3"/>
    <p:sldId id="271" r:id="rId4"/>
    <p:sldId id="283" r:id="rId5"/>
    <p:sldId id="282" r:id="rId6"/>
    <p:sldId id="284" r:id="rId7"/>
    <p:sldId id="285" r:id="rId8"/>
    <p:sldId id="28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39" d="100"/>
          <a:sy n="139" d="100"/>
        </p:scale>
        <p:origin x="-56" y="9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E5A168-C311-D74B-8F88-8F4C91943D6D}" type="datetimeFigureOut">
              <a:rPr lang="en-US" smtClean="0"/>
              <a:t>2/27/17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9C4AFA-CDAC-FA4A-8814-C413744C5596}" type="slidenum">
              <a:rPr lang="en-US" smtClean="0"/>
              <a:t>‹#›</a:t>
            </a:fld>
            <a:endParaRPr lang="en-US" dirty="0"/>
          </a:p>
        </p:txBody>
      </p:sp>
    </p:spTree>
    <p:extLst>
      <p:ext uri="{BB962C8B-B14F-4D97-AF65-F5344CB8AC3E}">
        <p14:creationId xmlns:p14="http://schemas.microsoft.com/office/powerpoint/2010/main" val="5325181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9C4AFA-CDAC-FA4A-8814-C413744C5596}" type="slidenum">
              <a:rPr lang="en-US" smtClean="0"/>
              <a:t>3</a:t>
            </a:fld>
            <a:endParaRPr lang="en-US" dirty="0"/>
          </a:p>
        </p:txBody>
      </p:sp>
    </p:spTree>
    <p:extLst>
      <p:ext uri="{BB962C8B-B14F-4D97-AF65-F5344CB8AC3E}">
        <p14:creationId xmlns:p14="http://schemas.microsoft.com/office/powerpoint/2010/main" val="417525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t>2/27/17</a:t>
            </a:fld>
            <a:endParaRPr lang="en-US" dirty="0"/>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dirty="0"/>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D728701E-CAF4-4159-9B3E-41C86DFFA30D}" type="datetimeFigureOut">
              <a:rPr lang="en-US" smtClean="0"/>
              <a:t>2/27/17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728701E-CAF4-4159-9B3E-41C86DFFA30D}" type="datetimeFigureOut">
              <a:rPr lang="en-US" smtClean="0"/>
              <a:t>2/27/17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2F1D00-BD13-4404-86B0-79703945A0A7}"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D728701E-CAF4-4159-9B3E-41C86DFFA30D}" type="datetimeFigureOut">
              <a:rPr lang="en-US" smtClean="0"/>
              <a:t>2/27/17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2F1D00-BD13-4404-86B0-79703945A0A7}" type="slidenum">
              <a:rPr lang="en-US" smtClean="0"/>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2/27/17</a:t>
            </a:fld>
            <a:endParaRPr lang="en-US" dirty="0"/>
          </a:p>
        </p:txBody>
      </p:sp>
      <p:sp>
        <p:nvSpPr>
          <p:cNvPr id="6" name="Footer Placeholder 5"/>
          <p:cNvSpPr>
            <a:spLocks noGrp="1"/>
          </p:cNvSpPr>
          <p:nvPr>
            <p:ph type="ftr" sz="quarter" idx="11"/>
          </p:nvPr>
        </p:nvSpPr>
        <p:spPr>
          <a:xfrm>
            <a:off x="3859305" y="6423585"/>
            <a:ext cx="3316941" cy="365125"/>
          </a:xfrm>
        </p:spPr>
        <p:txBody>
          <a:bodyPr/>
          <a:lstStyle/>
          <a:p>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2/27/17</a:t>
            </a:fld>
            <a:endParaRPr lang="en-US" dirty="0"/>
          </a:p>
        </p:txBody>
      </p:sp>
      <p:sp>
        <p:nvSpPr>
          <p:cNvPr id="6" name="Footer Placeholder 5"/>
          <p:cNvSpPr>
            <a:spLocks noGrp="1"/>
          </p:cNvSpPr>
          <p:nvPr>
            <p:ph type="ftr" sz="quarter" idx="11"/>
          </p:nvPr>
        </p:nvSpPr>
        <p:spPr>
          <a:xfrm>
            <a:off x="4191000" y="6423585"/>
            <a:ext cx="3005138" cy="365125"/>
          </a:xfrm>
        </p:spPr>
        <p:txBody>
          <a:body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28701E-CAF4-4159-9B3E-41C86DFFA30D}" type="datetimeFigureOut">
              <a:rPr lang="en-US" smtClean="0"/>
              <a:t>2/27/17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D728701E-CAF4-4159-9B3E-41C86DFFA30D}" type="datetimeFigureOut">
              <a:rPr lang="en-US" smtClean="0"/>
              <a:t>2/27/17</a:t>
            </a:fld>
            <a:endParaRPr lang="en-US" dirty="0"/>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dirty="0" smtClean="0"/>
              <a:t>Drag picture to placeholder or click icon to add</a:t>
            </a:r>
            <a:endParaRPr dirty="0"/>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dirty="0" smtClean="0"/>
              <a:t>Drag picture to placeholder or click icon to add</a:t>
            </a:r>
            <a:endParaRPr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D728701E-CAF4-4159-9B3E-41C86DFFA30D}" type="datetimeFigureOut">
              <a:rPr lang="en-US" smtClean="0"/>
              <a:t>2/27/17</a:t>
            </a:fld>
            <a:endParaRPr lang="en-US" dirty="0"/>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dirty="0" smtClean="0"/>
              <a:t>Drag picture to placeholder or click icon to add</a:t>
            </a:r>
            <a:endParaRPr dirty="0"/>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dirty="0" smtClean="0"/>
              <a:t>Drag picture to placeholder or click icon to add</a:t>
            </a:r>
            <a:endParaRPr dirty="0"/>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dirty="0" smtClean="0"/>
              <a:t>Drag picture to placeholder or click icon to add</a:t>
            </a:r>
            <a:endParaRP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2/27/17</a:t>
            </a:fld>
            <a:endParaRPr lang="en-US" dirty="0"/>
          </a:p>
        </p:txBody>
      </p:sp>
      <p:sp>
        <p:nvSpPr>
          <p:cNvPr id="6" name="Footer Placeholder 5"/>
          <p:cNvSpPr>
            <a:spLocks noGrp="1"/>
          </p:cNvSpPr>
          <p:nvPr>
            <p:ph type="ftr" sz="quarter" idx="11"/>
          </p:nvPr>
        </p:nvSpPr>
        <p:spPr>
          <a:xfrm>
            <a:off x="4191000" y="6423585"/>
            <a:ext cx="3005138" cy="365125"/>
          </a:xfrm>
        </p:spPr>
        <p:txBody>
          <a:body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dirty="0" smtClean="0"/>
              <a:t>Drag picture to placeholder or click icon to add</a:t>
            </a:r>
            <a:endParaRPr dirty="0"/>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dirty="0" smtClean="0"/>
              <a:t>Drag picture to placeholder or click icon to add</a:t>
            </a:r>
            <a:endParaRPr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2/27/17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2/27/17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dirty="0"/>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2/27/17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dirty="0"/>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2/27/17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dirty="0"/>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t>2/27/17</a:t>
            </a:fld>
            <a:endParaRPr lang="en-US" dirty="0"/>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dirty="0"/>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dirty="0" smtClean="0"/>
              <a:t>Drag picture to placeholder or click icon to add</a:t>
            </a:r>
            <a:endParaRPr dirty="0"/>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dirty="0" smtClean="0"/>
              <a:t>Drag picture to placeholder or click icon to add</a:t>
            </a:r>
            <a:endParaRPr dirty="0"/>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D728701E-CAF4-4159-9B3E-41C86DFFA30D}" type="datetimeFigureOut">
              <a:rPr lang="en-US" smtClean="0"/>
              <a:t>2/27/17</a:t>
            </a:fld>
            <a:endParaRPr lang="en-US" dirty="0"/>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8305800" y="6248774"/>
            <a:ext cx="554038" cy="365125"/>
          </a:xfrm>
        </p:spPr>
        <p:txBody>
          <a:bodyPr/>
          <a:lstStyle/>
          <a:p>
            <a:fld id="{162F1D00-BD13-4404-86B0-79703945A0A7}" type="slidenum">
              <a:rPr lang="en-US" smtClean="0"/>
              <a:t>‹#›</a:t>
            </a:fld>
            <a:endParaRPr lang="en-US" dirty="0"/>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2/27/17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D728701E-CAF4-4159-9B3E-41C86DFFA30D}" type="datetimeFigureOut">
              <a:rPr lang="en-US" smtClean="0"/>
              <a:t>2/27/17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2F1D00-BD13-4404-86B0-79703945A0A7}" type="slidenum">
              <a:rPr lang="en-US" smtClean="0"/>
              <a:t>‹#›</a:t>
            </a:fld>
            <a:endParaRPr lang="en-US" dirty="0"/>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2/27/17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162F1D00-BD13-4404-86B0-79703945A0A7}"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2/27/17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D728701E-CAF4-4159-9B3E-41C86DFFA30D}" type="datetimeFigureOut">
              <a:rPr lang="en-US" smtClean="0"/>
              <a:t>2/27/17</a:t>
            </a:fld>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162F1D00-BD13-4404-86B0-79703945A0A7}"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But Delta also admitted it has problems with its own channels…</a:t>
            </a:r>
            <a:endParaRPr lang="en-US" sz="2800" dirty="0"/>
          </a:p>
        </p:txBody>
      </p:sp>
      <p:sp>
        <p:nvSpPr>
          <p:cNvPr id="3" name="Content Placeholder 2"/>
          <p:cNvSpPr>
            <a:spLocks noGrp="1"/>
          </p:cNvSpPr>
          <p:nvPr>
            <p:ph idx="1"/>
          </p:nvPr>
        </p:nvSpPr>
        <p:spPr>
          <a:xfrm>
            <a:off x="498474" y="1386455"/>
            <a:ext cx="7556313" cy="5471545"/>
          </a:xfrm>
        </p:spPr>
        <p:txBody>
          <a:bodyPr>
            <a:normAutofit/>
          </a:bodyPr>
          <a:lstStyle/>
          <a:p>
            <a:pPr marL="0" indent="0" algn="ctr">
              <a:buNone/>
            </a:pPr>
            <a:endParaRPr lang="en-US" sz="1800" dirty="0" smtClean="0"/>
          </a:p>
          <a:p>
            <a:pPr marL="0" indent="0" algn="ctr">
              <a:buNone/>
            </a:pPr>
            <a:endParaRPr lang="en-US" sz="1800" dirty="0" smtClean="0"/>
          </a:p>
          <a:p>
            <a:pPr marL="0" indent="0" algn="ctr">
              <a:buNone/>
            </a:pPr>
            <a:endParaRPr lang="en-US" sz="1800" dirty="0"/>
          </a:p>
          <a:p>
            <a:pPr marL="0" indent="0" algn="ctr">
              <a:buNone/>
            </a:pPr>
            <a:endParaRPr lang="en-US" sz="1800" dirty="0" smtClean="0"/>
          </a:p>
          <a:p>
            <a:pPr marL="0" indent="0" algn="ctr">
              <a:buNone/>
            </a:pPr>
            <a:endParaRPr lang="en-US" sz="1800" dirty="0"/>
          </a:p>
          <a:p>
            <a:pPr marL="0" indent="0" algn="ctr">
              <a:buNone/>
            </a:pPr>
            <a:endParaRPr lang="en-US" sz="1800" dirty="0" smtClean="0"/>
          </a:p>
          <a:p>
            <a:pPr marL="0" indent="0" algn="ctr">
              <a:buNone/>
            </a:pPr>
            <a:endParaRPr lang="en-US" sz="1800" dirty="0" smtClean="0"/>
          </a:p>
          <a:p>
            <a:pPr marL="0" indent="0" algn="ctr">
              <a:buNone/>
            </a:pPr>
            <a:r>
              <a:rPr lang="en-US" sz="1800" dirty="0" smtClean="0"/>
              <a:t>“You can’t buy it [Economy Comfort] at checkout on our web site. You have to purchase the ticket first. You can’t buy it by itinerary. If you’re going from Portland, Maine to Portland, Oregon, you’re connecting into one of our hubs and you have to buy it leg by leg.” </a:t>
            </a:r>
          </a:p>
          <a:p>
            <a:pPr marL="0" indent="0" algn="ctr">
              <a:buNone/>
            </a:pPr>
            <a:r>
              <a:rPr lang="en-US" sz="1800" b="1" dirty="0" smtClean="0">
                <a:solidFill>
                  <a:srgbClr val="7A7901"/>
                </a:solidFill>
              </a:rPr>
              <a:t>Delta </a:t>
            </a:r>
            <a:r>
              <a:rPr lang="en-US" sz="1800" b="1" dirty="0">
                <a:solidFill>
                  <a:srgbClr val="7A7901"/>
                </a:solidFill>
              </a:rPr>
              <a:t>chief revenue officer Glen </a:t>
            </a:r>
            <a:r>
              <a:rPr lang="en-US" sz="1800" b="1" dirty="0" smtClean="0">
                <a:solidFill>
                  <a:srgbClr val="7A7901"/>
                </a:solidFill>
              </a:rPr>
              <a:t>Hauenstein</a:t>
            </a:r>
            <a:endParaRPr lang="en-US" sz="1800" dirty="0" smtClean="0">
              <a:solidFill>
                <a:srgbClr val="7A7901"/>
              </a:solidFill>
            </a:endParaRPr>
          </a:p>
        </p:txBody>
      </p:sp>
      <p:pic>
        <p:nvPicPr>
          <p:cNvPr id="4" name="Picture 3" descr="Delta web sit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607994" y="1469105"/>
            <a:ext cx="5383278" cy="343525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Left Arrow 4"/>
          <p:cNvSpPr/>
          <p:nvPr/>
        </p:nvSpPr>
        <p:spPr>
          <a:xfrm>
            <a:off x="7270922" y="3054883"/>
            <a:ext cx="1619644" cy="484632"/>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43744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4"/>
            <a:ext cx="7556313" cy="1341682"/>
          </a:xfrm>
        </p:spPr>
        <p:txBody>
          <a:bodyPr/>
          <a:lstStyle/>
          <a:p>
            <a:r>
              <a:rPr lang="en-US" sz="2800" dirty="0"/>
              <a:t>Recent months have seen a softening of rhetoric and gradually improved relations between airlines and </a:t>
            </a:r>
            <a:r>
              <a:rPr lang="en-US" sz="2800" dirty="0" smtClean="0"/>
              <a:t>GDSs, as the latter have improved visibility of ancillary products.</a:t>
            </a:r>
            <a:endParaRPr lang="en-US" sz="2800" dirty="0"/>
          </a:p>
        </p:txBody>
      </p:sp>
      <p:sp>
        <p:nvSpPr>
          <p:cNvPr id="3" name="Content Placeholder 2"/>
          <p:cNvSpPr>
            <a:spLocks noGrp="1"/>
          </p:cNvSpPr>
          <p:nvPr>
            <p:ph idx="1"/>
          </p:nvPr>
        </p:nvSpPr>
        <p:spPr>
          <a:xfrm>
            <a:off x="498474" y="2283574"/>
            <a:ext cx="7556313" cy="4695304"/>
          </a:xfrm>
        </p:spPr>
        <p:txBody>
          <a:bodyPr>
            <a:normAutofit/>
          </a:bodyPr>
          <a:lstStyle/>
          <a:p>
            <a:pPr marL="0" indent="0" algn="ctr">
              <a:buNone/>
            </a:pPr>
            <a:r>
              <a:rPr lang="en-US" sz="2400" b="1" dirty="0" smtClean="0"/>
              <a:t>CASE STUDY: </a:t>
            </a:r>
          </a:p>
          <a:p>
            <a:pPr marL="0" indent="0" algn="ctr">
              <a:buNone/>
            </a:pPr>
            <a:r>
              <a:rPr lang="en-US" sz="1800" b="1" dirty="0" smtClean="0">
                <a:solidFill>
                  <a:srgbClr val="75367A"/>
                </a:solidFill>
              </a:rPr>
              <a:t>How United Airlines is trying to shore up Economy Plus revenue</a:t>
            </a:r>
          </a:p>
          <a:p>
            <a:pPr marL="0" indent="0" algn="ctr">
              <a:buNone/>
            </a:pPr>
            <a:endParaRPr lang="en-US" sz="1800" b="1" dirty="0" smtClean="0">
              <a:solidFill>
                <a:srgbClr val="75367A"/>
              </a:solidFill>
            </a:endParaRPr>
          </a:p>
          <a:p>
            <a:pPr marL="0" indent="0" algn="ctr">
              <a:buNone/>
            </a:pPr>
            <a:endParaRPr lang="en-US" sz="1800" dirty="0" smtClean="0"/>
          </a:p>
        </p:txBody>
      </p:sp>
      <p:pic>
        <p:nvPicPr>
          <p:cNvPr id="5" name="Picture 4" descr="Economy Plus.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827471" y="3370591"/>
            <a:ext cx="5490061" cy="334759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078224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4"/>
            <a:ext cx="7556313" cy="4409276"/>
          </a:xfrm>
        </p:spPr>
        <p:txBody>
          <a:bodyPr/>
          <a:lstStyle/>
          <a:p>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3200" dirty="0" smtClean="0"/>
              <a:t>Enter </a:t>
            </a:r>
            <a:r>
              <a:rPr lang="en-US" sz="3200" dirty="0"/>
              <a:t>IATA’s New Distribution Capability (NDC</a:t>
            </a:r>
            <a:r>
              <a:rPr lang="en-US" sz="3200" dirty="0" smtClean="0"/>
              <a:t>), </a:t>
            </a:r>
            <a:r>
              <a:rPr lang="en-US" sz="2400" dirty="0" smtClean="0">
                <a:solidFill>
                  <a:schemeClr val="accent6">
                    <a:lumMod val="75000"/>
                  </a:schemeClr>
                </a:solidFill>
              </a:rPr>
              <a:t>a </a:t>
            </a:r>
            <a:r>
              <a:rPr lang="en-US" sz="2400" dirty="0">
                <a:solidFill>
                  <a:schemeClr val="accent6">
                    <a:lumMod val="75000"/>
                  </a:schemeClr>
                </a:solidFill>
              </a:rPr>
              <a:t>new XML-based data transmission </a:t>
            </a:r>
            <a:r>
              <a:rPr lang="en-US" sz="2400" dirty="0" smtClean="0">
                <a:solidFill>
                  <a:schemeClr val="accent6">
                    <a:lumMod val="75000"/>
                  </a:schemeClr>
                </a:solidFill>
              </a:rPr>
              <a:t>standard for airlines that will improve ancillary items’ visibility through the travel agent (indirect) channel. It has received the green-light from the US DOT.</a:t>
            </a:r>
            <a:endParaRPr lang="en-US" sz="2400" dirty="0">
              <a:solidFill>
                <a:schemeClr val="accent6">
                  <a:lumMod val="75000"/>
                </a:schemeClr>
              </a:solidFill>
            </a:endParaRPr>
          </a:p>
        </p:txBody>
      </p:sp>
    </p:spTree>
    <p:extLst>
      <p:ext uri="{BB962C8B-B14F-4D97-AF65-F5344CB8AC3E}">
        <p14:creationId xmlns:p14="http://schemas.microsoft.com/office/powerpoint/2010/main" val="2216141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NDC was very controversial at </a:t>
            </a:r>
            <a:r>
              <a:rPr lang="en-US" sz="2800" dirty="0" smtClean="0"/>
              <a:t>first…and there were many questions</a:t>
            </a:r>
            <a:endParaRPr lang="en-US" sz="2800" dirty="0"/>
          </a:p>
        </p:txBody>
      </p:sp>
      <p:sp>
        <p:nvSpPr>
          <p:cNvPr id="3" name="Content Placeholder 2"/>
          <p:cNvSpPr>
            <a:spLocks noGrp="1"/>
          </p:cNvSpPr>
          <p:nvPr>
            <p:ph idx="1"/>
          </p:nvPr>
        </p:nvSpPr>
        <p:spPr/>
        <p:txBody>
          <a:bodyPr/>
          <a:lstStyle/>
          <a:p>
            <a:r>
              <a:rPr lang="en-US" dirty="0" smtClean="0"/>
              <a:t>Was it really about driving better retailing of ancillaries or was its true intention to kill </a:t>
            </a:r>
            <a:r>
              <a:rPr lang="en-US" dirty="0"/>
              <a:t>off </a:t>
            </a:r>
            <a:r>
              <a:rPr lang="en-US" dirty="0" smtClean="0"/>
              <a:t>GDSs?</a:t>
            </a:r>
          </a:p>
          <a:p>
            <a:r>
              <a:rPr lang="en-US" dirty="0" smtClean="0"/>
              <a:t>Would it facilitate discriminatory pricing? The </a:t>
            </a:r>
            <a:r>
              <a:rPr lang="en-US" dirty="0"/>
              <a:t>Business </a:t>
            </a:r>
            <a:r>
              <a:rPr lang="en-US" dirty="0" smtClean="0"/>
              <a:t>Travel </a:t>
            </a:r>
            <a:r>
              <a:rPr lang="en-US" dirty="0"/>
              <a:t>Coalition was particularly concerned about the possibility that </a:t>
            </a:r>
            <a:r>
              <a:rPr lang="en-US" dirty="0" smtClean="0"/>
              <a:t>travelers who always </a:t>
            </a:r>
            <a:r>
              <a:rPr lang="en-US" dirty="0"/>
              <a:t>bought business-type fares might not see less expensive fares or offers. </a:t>
            </a:r>
            <a:endParaRPr lang="en-US" dirty="0" smtClean="0"/>
          </a:p>
          <a:p>
            <a:r>
              <a:rPr lang="en-US" dirty="0" smtClean="0"/>
              <a:t>Would travelers’ privacy and security be protected? </a:t>
            </a:r>
          </a:p>
          <a:p>
            <a:pPr lvl="1"/>
            <a:r>
              <a:rPr lang="en-US" dirty="0" smtClean="0"/>
              <a:t>At a time when passengers are mobile, social and very vocal, these issues received a lot of attention in the news and from savvy frequent flyers, who broadcast their concerns on social media.</a:t>
            </a:r>
          </a:p>
          <a:p>
            <a:endParaRPr lang="en-US" dirty="0"/>
          </a:p>
        </p:txBody>
      </p:sp>
    </p:spTree>
    <p:extLst>
      <p:ext uri="{BB962C8B-B14F-4D97-AF65-F5344CB8AC3E}">
        <p14:creationId xmlns:p14="http://schemas.microsoft.com/office/powerpoint/2010/main" val="1762178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But concerns have largely been put to rest. Farelogix, whose Direct Connect schema served as the foundation for IATA’s NDC, notes:</a:t>
            </a:r>
            <a:endParaRPr lang="en-US" sz="2800" dirty="0"/>
          </a:p>
        </p:txBody>
      </p:sp>
      <p:pic>
        <p:nvPicPr>
          <p:cNvPr id="4" name="Content Placeholder 3" descr="Farelogix slide now.jpg"/>
          <p:cNvPicPr>
            <a:picLocks noGrp="1" noChangeAspect="1"/>
          </p:cNvPicPr>
          <p:nvPr>
            <p:ph idx="1"/>
          </p:nvPr>
        </p:nvPicPr>
        <p:blipFill>
          <a:blip r:embed="rId2" cstate="email">
            <a:extLst>
              <a:ext uri="{28A0092B-C50C-407E-A947-70E740481C1C}">
                <a14:useLocalDpi xmlns:a14="http://schemas.microsoft.com/office/drawing/2010/main" val="0"/>
              </a:ext>
            </a:extLst>
          </a:blip>
          <a:srcRect l="492" r="492"/>
          <a:stretch>
            <a:fillRect/>
          </a:stretch>
        </p:blipFill>
        <p:spPr>
          <a:xfrm>
            <a:off x="498474" y="2458337"/>
            <a:ext cx="8020636" cy="4399664"/>
          </a:xfrm>
        </p:spPr>
      </p:pic>
    </p:spTree>
    <p:extLst>
      <p:ext uri="{BB962C8B-B14F-4D97-AF65-F5344CB8AC3E}">
        <p14:creationId xmlns:p14="http://schemas.microsoft.com/office/powerpoint/2010/main" val="4132772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Others now tend to agree…</a:t>
            </a:r>
            <a:endParaRPr lang="en-US" sz="2800" dirty="0"/>
          </a:p>
        </p:txBody>
      </p:sp>
      <p:sp>
        <p:nvSpPr>
          <p:cNvPr id="3" name="Content Placeholder 2"/>
          <p:cNvSpPr>
            <a:spLocks noGrp="1"/>
          </p:cNvSpPr>
          <p:nvPr>
            <p:ph idx="1"/>
          </p:nvPr>
        </p:nvSpPr>
        <p:spPr/>
        <p:txBody>
          <a:bodyPr/>
          <a:lstStyle/>
          <a:p>
            <a:pPr marL="0" indent="0" algn="ctr">
              <a:buNone/>
            </a:pPr>
            <a:r>
              <a:rPr lang="en-US" dirty="0"/>
              <a:t>“The good thing about that change in tune from IATA last year is it really wisely said, ‘this is not about killing off the GDSs’. That was critical to gaining support from the corporate travel community who still rely on the GDS channel for their flight researching and booking</a:t>
            </a:r>
            <a:r>
              <a:rPr lang="en-US" dirty="0" smtClean="0"/>
              <a:t>.” </a:t>
            </a:r>
            <a:r>
              <a:rPr lang="en-US" dirty="0"/>
              <a:t>Crucially, “everything has to be discoverable.” </a:t>
            </a:r>
          </a:p>
          <a:p>
            <a:pPr marL="0" indent="0" algn="ctr">
              <a:buNone/>
            </a:pPr>
            <a:r>
              <a:rPr lang="en-US" b="1" dirty="0">
                <a:solidFill>
                  <a:schemeClr val="accent6">
                    <a:lumMod val="75000"/>
                  </a:schemeClr>
                </a:solidFill>
              </a:rPr>
              <a:t>Travel analyst Harteveldt.</a:t>
            </a:r>
          </a:p>
          <a:p>
            <a:r>
              <a:rPr lang="en-US" sz="1800" dirty="0"/>
              <a:t> </a:t>
            </a:r>
          </a:p>
          <a:p>
            <a:endParaRPr lang="en-US" dirty="0"/>
          </a:p>
          <a:p>
            <a:endParaRPr lang="en-US" dirty="0"/>
          </a:p>
        </p:txBody>
      </p:sp>
    </p:spTree>
    <p:extLst>
      <p:ext uri="{BB962C8B-B14F-4D97-AF65-F5344CB8AC3E}">
        <p14:creationId xmlns:p14="http://schemas.microsoft.com/office/powerpoint/2010/main" val="54313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What’s next?</a:t>
            </a:r>
            <a:endParaRPr lang="en-US" sz="2800" dirty="0"/>
          </a:p>
        </p:txBody>
      </p:sp>
      <p:sp>
        <p:nvSpPr>
          <p:cNvPr id="3" name="Content Placeholder 2"/>
          <p:cNvSpPr>
            <a:spLocks noGrp="1"/>
          </p:cNvSpPr>
          <p:nvPr>
            <p:ph idx="1"/>
          </p:nvPr>
        </p:nvSpPr>
        <p:spPr/>
        <p:txBody>
          <a:bodyPr>
            <a:normAutofit/>
          </a:bodyPr>
          <a:lstStyle/>
          <a:p>
            <a:pPr>
              <a:spcBef>
                <a:spcPts val="600"/>
              </a:spcBef>
              <a:spcAft>
                <a:spcPts val="600"/>
              </a:spcAft>
            </a:pPr>
            <a:r>
              <a:rPr lang="en-US" dirty="0"/>
              <a:t>Airlines need to build – or farm out the build – of NDC-compliant </a:t>
            </a:r>
            <a:r>
              <a:rPr lang="en-US" dirty="0" smtClean="0"/>
              <a:t>XML </a:t>
            </a:r>
            <a:r>
              <a:rPr lang="en-US" dirty="0"/>
              <a:t>APIs. </a:t>
            </a:r>
            <a:r>
              <a:rPr lang="en-US" dirty="0" smtClean="0"/>
              <a:t>Airlines will then be able to distribute their differentiated content to travel sellers via the API, as this will </a:t>
            </a:r>
            <a:r>
              <a:rPr lang="en-US" dirty="0"/>
              <a:t>be fully integrated with airlines’ GDS partners.</a:t>
            </a:r>
          </a:p>
          <a:p>
            <a:pPr>
              <a:spcBef>
                <a:spcPts val="600"/>
              </a:spcBef>
              <a:spcAft>
                <a:spcPts val="600"/>
              </a:spcAft>
            </a:pPr>
            <a:r>
              <a:rPr lang="en-US" dirty="0" smtClean="0"/>
              <a:t>United Airlines and Amadeus have already announced they are using NDC 1.0 to sell Economy Plus seats.</a:t>
            </a:r>
          </a:p>
          <a:p>
            <a:pPr>
              <a:spcBef>
                <a:spcPts val="600"/>
              </a:spcBef>
              <a:spcAft>
                <a:spcPts val="600"/>
              </a:spcAft>
            </a:pPr>
            <a:r>
              <a:rPr lang="en-US" dirty="0"/>
              <a:t>In a year, at least half-a-dozen airlines APIs will be fully integrated with GDSs, predicts Farelogix.</a:t>
            </a:r>
          </a:p>
          <a:p>
            <a:pPr>
              <a:spcBef>
                <a:spcPts val="600"/>
              </a:spcBef>
              <a:spcAft>
                <a:spcPts val="600"/>
              </a:spcAft>
            </a:pPr>
            <a:r>
              <a:rPr lang="en-US" dirty="0"/>
              <a:t>Agencies, GDSs and airlines each benefit from having rich and differentiated content sold in the </a:t>
            </a:r>
            <a:r>
              <a:rPr lang="en-US" dirty="0" smtClean="0"/>
              <a:t>indirect channel. Corporate travelers benefit as a result. </a:t>
            </a:r>
            <a:endParaRPr lang="en-US" dirty="0"/>
          </a:p>
          <a:p>
            <a:endParaRPr lang="en-US" dirty="0"/>
          </a:p>
        </p:txBody>
      </p:sp>
    </p:spTree>
    <p:extLst>
      <p:ext uri="{BB962C8B-B14F-4D97-AF65-F5344CB8AC3E}">
        <p14:creationId xmlns:p14="http://schemas.microsoft.com/office/powerpoint/2010/main" val="2625208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what about </a:t>
            </a:r>
            <a:r>
              <a:rPr lang="en-US" smtClean="0"/>
              <a:t>the regular </a:t>
            </a:r>
            <a:r>
              <a:rPr lang="en-US" dirty="0" smtClean="0"/>
              <a:t>Joe or Jane traveler?</a:t>
            </a:r>
            <a:endParaRPr lang="en-US" dirty="0"/>
          </a:p>
        </p:txBody>
      </p:sp>
      <p:sp>
        <p:nvSpPr>
          <p:cNvPr id="3" name="Content Placeholder 2"/>
          <p:cNvSpPr>
            <a:spLocks noGrp="1"/>
          </p:cNvSpPr>
          <p:nvPr>
            <p:ph idx="1"/>
          </p:nvPr>
        </p:nvSpPr>
        <p:spPr/>
        <p:txBody>
          <a:bodyPr/>
          <a:lstStyle/>
          <a:p>
            <a:pPr marL="0" indent="0" algn="ctr">
              <a:buNone/>
            </a:pPr>
            <a:r>
              <a:rPr lang="en-US" dirty="0" smtClean="0"/>
              <a:t>“Ultimately</a:t>
            </a:r>
            <a:r>
              <a:rPr lang="en-US" dirty="0"/>
              <a:t>, it’s the traveler who may stand to benefit the most here. A clean interface that allows people to truly compare apples to apples by knowing how much each ancillary option costs (if at all, depending upon status) would be a huge leap forward. And getting offers tailored to a traveler’s need is helpful if done right. Naturally, just because the airlines put the direct connect out there, however, doesn’t mean it gets to the traveler. That only happens on airline-controlled channels</a:t>
            </a:r>
            <a:r>
              <a:rPr lang="en-US" dirty="0" smtClean="0"/>
              <a:t>.” </a:t>
            </a:r>
            <a:r>
              <a:rPr lang="en-US" dirty="0" smtClean="0">
                <a:solidFill>
                  <a:srgbClr val="7A7901"/>
                </a:solidFill>
              </a:rPr>
              <a:t>Brett Snyder, aka Crankyflier.</a:t>
            </a:r>
            <a:endParaRPr lang="en-US" dirty="0">
              <a:solidFill>
                <a:srgbClr val="7A7901"/>
              </a:solidFill>
            </a:endParaRPr>
          </a:p>
          <a:p>
            <a:endParaRPr lang="en-US" dirty="0"/>
          </a:p>
        </p:txBody>
      </p:sp>
    </p:spTree>
    <p:extLst>
      <p:ext uri="{BB962C8B-B14F-4D97-AF65-F5344CB8AC3E}">
        <p14:creationId xmlns:p14="http://schemas.microsoft.com/office/powerpoint/2010/main" val="3657507454"/>
      </p:ext>
    </p:extLst>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1573</TotalTime>
  <Words>501</Words>
  <Application>Microsoft Macintosh PowerPoint</Application>
  <PresentationFormat>On-screen Show (4:3)</PresentationFormat>
  <Paragraphs>32</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Advantage</vt:lpstr>
      <vt:lpstr>But Delta also admitted it has problems with its own channels…</vt:lpstr>
      <vt:lpstr>Recent months have seen a softening of rhetoric and gradually improved relations between airlines and GDSs, as the latter have improved visibility of ancillary products.</vt:lpstr>
      <vt:lpstr>   Enter IATA’s New Distribution Capability (NDC), a new XML-based data transmission standard for airlines that will improve ancillary items’ visibility through the travel agent (indirect) channel. It has received the green-light from the US DOT.</vt:lpstr>
      <vt:lpstr>NDC was very controversial at first…and there were many questions</vt:lpstr>
      <vt:lpstr>But concerns have largely been put to rest. Farelogix, whose Direct Connect schema served as the foundation for IATA’s NDC, notes:</vt:lpstr>
      <vt:lpstr>Others now tend to agree…</vt:lpstr>
      <vt:lpstr>What’s next?</vt:lpstr>
      <vt:lpstr>And what about the regular Joe or Jane traveler?</vt:lpstr>
    </vt:vector>
  </TitlesOfParts>
  <Company>Kirby Media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a New Distribution Capability will transform the travel experience</dc:title>
  <dc:creator>Mary Kirby</dc:creator>
  <cp:lastModifiedBy>Reagan Moran</cp:lastModifiedBy>
  <cp:revision>30</cp:revision>
  <dcterms:created xsi:type="dcterms:W3CDTF">2014-09-20T21:36:57Z</dcterms:created>
  <dcterms:modified xsi:type="dcterms:W3CDTF">2017-02-27T15:43:13Z</dcterms:modified>
</cp:coreProperties>
</file>