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9" r:id="rId4"/>
    <p:sldId id="260" r:id="rId5"/>
    <p:sldId id="261" r:id="rId6"/>
    <p:sldId id="263" r:id="rId7"/>
    <p:sldId id="266" r:id="rId8"/>
    <p:sldId id="268"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39" d="100"/>
          <a:sy n="139" d="100"/>
        </p:scale>
        <p:origin x="-56"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5A168-C311-D74B-8F88-8F4C91943D6D}" type="datetimeFigureOut">
              <a:rPr lang="en-US" smtClean="0"/>
              <a:t>2/27/17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C4AFA-CDAC-FA4A-8814-C413744C5596}" type="slidenum">
              <a:rPr lang="en-US" smtClean="0"/>
              <a:t>‹#›</a:t>
            </a:fld>
            <a:endParaRPr lang="en-US" dirty="0"/>
          </a:p>
        </p:txBody>
      </p:sp>
    </p:spTree>
    <p:extLst>
      <p:ext uri="{BB962C8B-B14F-4D97-AF65-F5344CB8AC3E}">
        <p14:creationId xmlns:p14="http://schemas.microsoft.com/office/powerpoint/2010/main" val="5325181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9C4AFA-CDAC-FA4A-8814-C413744C5596}" type="slidenum">
              <a:rPr lang="en-US" smtClean="0"/>
              <a:t>5</a:t>
            </a:fld>
            <a:endParaRPr lang="en-US" dirty="0"/>
          </a:p>
        </p:txBody>
      </p:sp>
    </p:spTree>
    <p:extLst>
      <p:ext uri="{BB962C8B-B14F-4D97-AF65-F5344CB8AC3E}">
        <p14:creationId xmlns:p14="http://schemas.microsoft.com/office/powerpoint/2010/main" val="424768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2/27/17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2/27/17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dirty="0" smtClean="0"/>
              <a:t>Drag picture to placeholder or click icon to add</a:t>
            </a:r>
            <a:endParaRPr dirty="0"/>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dirty="0" smtClean="0"/>
              <a:t>Drag picture to placeholder or click icon to add</a:t>
            </a:r>
            <a:endParaRPr dirty="0"/>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dirty="0" smtClean="0"/>
              <a:t>Drag picture to placeholder or click icon to add</a:t>
            </a:r>
            <a:endParaRPr dirty="0"/>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dirty="0" smtClean="0"/>
              <a:t>Drag picture to placeholder or click icon to add</a:t>
            </a:r>
            <a:endParaRPr dirty="0"/>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smtClean="0"/>
              <a:t>Drag picture to placeholder or click icon to add</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smtClean="0"/>
              <a:t>Drag picture to placeholder or click icon to add</a:t>
            </a:r>
            <a:endParaRPr dirty="0"/>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2/27/17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7385" y="4624667"/>
            <a:ext cx="5921815" cy="1177471"/>
          </a:xfrm>
        </p:spPr>
        <p:txBody>
          <a:bodyPr>
            <a:normAutofit fontScale="90000"/>
          </a:bodyPr>
          <a:lstStyle/>
          <a:p>
            <a:r>
              <a:rPr lang="en-US" dirty="0" smtClean="0"/>
              <a:t>It’s Personal</a:t>
            </a:r>
            <a:br>
              <a:rPr lang="en-US" dirty="0" smtClean="0"/>
            </a:br>
            <a:r>
              <a:rPr lang="en-US" sz="2200" dirty="0" smtClean="0">
                <a:solidFill>
                  <a:schemeClr val="accent6">
                    <a:lumMod val="75000"/>
                  </a:schemeClr>
                </a:solidFill>
              </a:rPr>
              <a:t>How the travel buying experience is evolving to meet the needs of the individual</a:t>
            </a:r>
            <a:endParaRPr lang="en-US" sz="2200" dirty="0">
              <a:solidFill>
                <a:schemeClr val="accent6">
                  <a:lumMod val="75000"/>
                </a:schemeClr>
              </a:solidFill>
            </a:endParaRPr>
          </a:p>
        </p:txBody>
      </p:sp>
      <p:sp>
        <p:nvSpPr>
          <p:cNvPr id="3" name="Subtitle 2"/>
          <p:cNvSpPr>
            <a:spLocks noGrp="1"/>
          </p:cNvSpPr>
          <p:nvPr>
            <p:ph type="subTitle" idx="1"/>
          </p:nvPr>
        </p:nvSpPr>
        <p:spPr>
          <a:xfrm>
            <a:off x="6860336" y="6011856"/>
            <a:ext cx="2283664" cy="846144"/>
          </a:xfrm>
        </p:spPr>
        <p:txBody>
          <a:bodyPr>
            <a:normAutofit/>
          </a:bodyPr>
          <a:lstStyle/>
          <a:p>
            <a:r>
              <a:rPr lang="en-US" dirty="0" smtClean="0">
                <a:solidFill>
                  <a:schemeClr val="tx2">
                    <a:lumMod val="90000"/>
                    <a:lumOff val="10000"/>
                  </a:schemeClr>
                </a:solidFill>
              </a:rPr>
              <a:t>Mary Kirby</a:t>
            </a:r>
          </a:p>
          <a:p>
            <a:r>
              <a:rPr lang="en-US" dirty="0" smtClean="0">
                <a:solidFill>
                  <a:schemeClr val="tx2">
                    <a:lumMod val="90000"/>
                    <a:lumOff val="10000"/>
                  </a:schemeClr>
                </a:solidFill>
              </a:rPr>
              <a:t>Editor and Publisher</a:t>
            </a:r>
          </a:p>
          <a:p>
            <a:r>
              <a:rPr lang="en-US" dirty="0" smtClean="0">
                <a:solidFill>
                  <a:schemeClr val="tx2">
                    <a:lumMod val="90000"/>
                    <a:lumOff val="10000"/>
                  </a:schemeClr>
                </a:solidFill>
              </a:rPr>
              <a:t>Runway Girl Network</a:t>
            </a:r>
            <a:endParaRPr lang="en-US" dirty="0">
              <a:solidFill>
                <a:schemeClr val="tx2">
                  <a:lumMod val="90000"/>
                  <a:lumOff val="10000"/>
                </a:schemeClr>
              </a:solidFill>
            </a:endParaRPr>
          </a:p>
        </p:txBody>
      </p:sp>
    </p:spTree>
    <p:extLst>
      <p:ext uri="{BB962C8B-B14F-4D97-AF65-F5344CB8AC3E}">
        <p14:creationId xmlns:p14="http://schemas.microsoft.com/office/powerpoint/2010/main" val="335261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58653"/>
            <a:ext cx="7556313" cy="1507256"/>
          </a:xfrm>
        </p:spPr>
        <p:txBody>
          <a:bodyPr/>
          <a:lstStyle/>
          <a:p>
            <a:r>
              <a:rPr lang="en-US" sz="2800" dirty="0"/>
              <a:t>Product unbundling </a:t>
            </a:r>
            <a:r>
              <a:rPr lang="en-US" sz="2800" dirty="0" smtClean="0"/>
              <a:t>has </a:t>
            </a:r>
            <a:r>
              <a:rPr lang="en-US" sz="2800" dirty="0"/>
              <a:t>allowed airlines to generate huge ancillary revenue gains in recent years. </a:t>
            </a:r>
          </a:p>
        </p:txBody>
      </p:sp>
      <p:sp>
        <p:nvSpPr>
          <p:cNvPr id="3" name="Content Placeholder 2"/>
          <p:cNvSpPr>
            <a:spLocks noGrp="1"/>
          </p:cNvSpPr>
          <p:nvPr>
            <p:ph idx="1"/>
          </p:nvPr>
        </p:nvSpPr>
        <p:spPr>
          <a:xfrm>
            <a:off x="498474" y="1981200"/>
            <a:ext cx="8482496" cy="4876800"/>
          </a:xfrm>
        </p:spPr>
        <p:txBody>
          <a:bodyPr>
            <a:normAutofit/>
          </a:bodyPr>
          <a:lstStyle/>
          <a:p>
            <a:r>
              <a:rPr lang="en-US" sz="1800" dirty="0" smtClean="0"/>
              <a:t>Some of the biggest airlines, including United Airlines, Delta Air Lines and American Airlines, are </a:t>
            </a:r>
            <a:r>
              <a:rPr lang="en-US" sz="1800" dirty="0"/>
              <a:t>now engaged in all aspects of ancillary </a:t>
            </a:r>
            <a:r>
              <a:rPr lang="en-US" sz="1800" dirty="0" smtClean="0"/>
              <a:t>revenue</a:t>
            </a:r>
            <a:r>
              <a:rPr lang="en-US" sz="1800" dirty="0"/>
              <a:t>. </a:t>
            </a:r>
            <a:endParaRPr lang="en-US" sz="1800" dirty="0" smtClean="0"/>
          </a:p>
          <a:p>
            <a:r>
              <a:rPr lang="en-US" sz="1800" dirty="0" smtClean="0"/>
              <a:t>A large emphasis is </a:t>
            </a:r>
            <a:r>
              <a:rPr lang="en-US" sz="1800" dirty="0"/>
              <a:t>placed on </a:t>
            </a:r>
            <a:r>
              <a:rPr lang="en-US" sz="1800" b="1" dirty="0" smtClean="0">
                <a:solidFill>
                  <a:srgbClr val="75367A"/>
                </a:solidFill>
              </a:rPr>
              <a:t>checked </a:t>
            </a:r>
            <a:r>
              <a:rPr lang="en-US" sz="1800" b="1" dirty="0">
                <a:solidFill>
                  <a:srgbClr val="75367A"/>
                </a:solidFill>
              </a:rPr>
              <a:t>baggage and the sale of frequent flier miles </a:t>
            </a:r>
            <a:r>
              <a:rPr lang="en-US" sz="1800" dirty="0"/>
              <a:t>or points to partners. </a:t>
            </a:r>
            <a:endParaRPr lang="en-US" sz="1800" b="1" dirty="0" smtClean="0">
              <a:solidFill>
                <a:srgbClr val="FF0000"/>
              </a:solidFill>
            </a:endParaRPr>
          </a:p>
          <a:p>
            <a:r>
              <a:rPr lang="en-US" sz="1800" dirty="0" smtClean="0"/>
              <a:t>But other prominent ancillaries include: </a:t>
            </a:r>
          </a:p>
          <a:p>
            <a:pPr lvl="1"/>
            <a:r>
              <a:rPr lang="en-US" dirty="0" smtClean="0"/>
              <a:t>Priority seating (extra legroom seats)</a:t>
            </a:r>
          </a:p>
          <a:p>
            <a:pPr lvl="1"/>
            <a:r>
              <a:rPr lang="en-US" dirty="0" smtClean="0"/>
              <a:t>Onboard retail (including buy-on-board food and beverage programs)</a:t>
            </a:r>
          </a:p>
          <a:p>
            <a:pPr lvl="1"/>
            <a:r>
              <a:rPr lang="en-US" dirty="0" smtClean="0"/>
              <a:t>Inflight entertainment and connectivity</a:t>
            </a:r>
          </a:p>
          <a:p>
            <a:pPr lvl="1"/>
            <a:r>
              <a:rPr lang="en-US" dirty="0" smtClean="0"/>
              <a:t>More sophisticated upsells range </a:t>
            </a:r>
            <a:r>
              <a:rPr lang="en-US" dirty="0"/>
              <a:t>from packaged expedited security </a:t>
            </a:r>
            <a:r>
              <a:rPr lang="en-US" dirty="0" smtClean="0"/>
              <a:t>to </a:t>
            </a:r>
            <a:r>
              <a:rPr lang="en-US" dirty="0"/>
              <a:t>chartered drivers for sightseeing during extended layovers.</a:t>
            </a:r>
          </a:p>
          <a:p>
            <a:pPr lvl="1"/>
            <a:endParaRPr lang="en-US" dirty="0"/>
          </a:p>
          <a:p>
            <a:endParaRPr lang="en-US" dirty="0"/>
          </a:p>
        </p:txBody>
      </p:sp>
    </p:spTree>
    <p:extLst>
      <p:ext uri="{BB962C8B-B14F-4D97-AF65-F5344CB8AC3E}">
        <p14:creationId xmlns:p14="http://schemas.microsoft.com/office/powerpoint/2010/main" val="3036280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1426706"/>
          </a:xfrm>
        </p:spPr>
        <p:txBody>
          <a:bodyPr/>
          <a:lstStyle/>
          <a:p>
            <a:r>
              <a:rPr lang="en-US" sz="2800" dirty="0" smtClean="0"/>
              <a:t>A quick snapshot of IdeaWorks’ latest findings on ancillary revenue…</a:t>
            </a:r>
            <a:endParaRPr lang="en-US" sz="2800" dirty="0"/>
          </a:p>
        </p:txBody>
      </p:sp>
      <p:sp>
        <p:nvSpPr>
          <p:cNvPr id="3" name="Content Placeholder 2"/>
          <p:cNvSpPr>
            <a:spLocks noGrp="1"/>
          </p:cNvSpPr>
          <p:nvPr>
            <p:ph idx="1"/>
          </p:nvPr>
        </p:nvSpPr>
        <p:spPr>
          <a:xfrm>
            <a:off x="498474" y="1910800"/>
            <a:ext cx="8128711" cy="4578410"/>
          </a:xfrm>
        </p:spPr>
        <p:txBody>
          <a:bodyPr/>
          <a:lstStyle/>
          <a:p>
            <a:r>
              <a:rPr lang="en-US" sz="1800" dirty="0" smtClean="0"/>
              <a:t>Global airline </a:t>
            </a:r>
            <a:r>
              <a:rPr lang="en-US" sz="1800" dirty="0"/>
              <a:t>ancillary revenue grew from $2.45 billion in 2007 to </a:t>
            </a:r>
            <a:r>
              <a:rPr lang="en-US" sz="1800" b="1" dirty="0">
                <a:solidFill>
                  <a:schemeClr val="tx2">
                    <a:lumMod val="75000"/>
                    <a:lumOff val="25000"/>
                  </a:schemeClr>
                </a:solidFill>
              </a:rPr>
              <a:t>$31.5 billion in 2013 </a:t>
            </a:r>
            <a:r>
              <a:rPr lang="en-US" sz="1800" dirty="0"/>
              <a:t>– an increase of 1200%.</a:t>
            </a:r>
          </a:p>
          <a:p>
            <a:r>
              <a:rPr lang="en-US" sz="1800" dirty="0"/>
              <a:t>Ancillary revenue for the 59 reporting airlines in IdeaWorks’ study reached an average of $16 per passenger in 2013, easily surpassing global figures for profit per passenger</a:t>
            </a:r>
            <a:r>
              <a:rPr lang="en-US" sz="1800" dirty="0" smtClean="0"/>
              <a:t>.</a:t>
            </a:r>
            <a:endParaRPr lang="en-US" sz="1800" dirty="0"/>
          </a:p>
          <a:p>
            <a:endParaRPr lang="en-US" dirty="0"/>
          </a:p>
        </p:txBody>
      </p:sp>
      <p:pic>
        <p:nvPicPr>
          <p:cNvPr id="4" name="Picture 3" descr="IdeaWork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783" y="3868210"/>
            <a:ext cx="8539191" cy="234623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Up Arrow 5"/>
          <p:cNvSpPr/>
          <p:nvPr/>
        </p:nvSpPr>
        <p:spPr>
          <a:xfrm>
            <a:off x="861812" y="5725237"/>
            <a:ext cx="484632" cy="978408"/>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67603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1727250"/>
          </a:xfrm>
        </p:spPr>
        <p:txBody>
          <a:bodyPr/>
          <a:lstStyle/>
          <a:p>
            <a:r>
              <a:rPr lang="en-US" sz="2800" dirty="0" smtClean="0"/>
              <a:t>When ancillary revenue is described as a percentage of revenue, low-cost carriers come out on top. So the pressure is on legacies to bolster their merchandising. </a:t>
            </a:r>
            <a:endParaRPr lang="en-US" sz="2800" dirty="0"/>
          </a:p>
        </p:txBody>
      </p:sp>
      <p:sp>
        <p:nvSpPr>
          <p:cNvPr id="3" name="Content Placeholder 2"/>
          <p:cNvSpPr>
            <a:spLocks noGrp="1"/>
          </p:cNvSpPr>
          <p:nvPr>
            <p:ph idx="1"/>
          </p:nvPr>
        </p:nvSpPr>
        <p:spPr>
          <a:xfrm>
            <a:off x="498474" y="2860480"/>
            <a:ext cx="7556313" cy="3265683"/>
          </a:xfrm>
        </p:spPr>
        <p:txBody>
          <a:bodyPr/>
          <a:lstStyle/>
          <a:p>
            <a:r>
              <a:rPr lang="en-US" dirty="0" smtClean="0"/>
              <a:t>When ancillary </a:t>
            </a:r>
            <a:r>
              <a:rPr lang="en-US" dirty="0"/>
              <a:t>revenue is described as a percentage of revenue, it is </a:t>
            </a:r>
          </a:p>
        </p:txBody>
      </p:sp>
      <p:pic>
        <p:nvPicPr>
          <p:cNvPr id="4" name="Picture 3" descr="IdeaWorks 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358" y="2254126"/>
            <a:ext cx="8201987" cy="44797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ight Arrow 4"/>
          <p:cNvSpPr/>
          <p:nvPr/>
        </p:nvSpPr>
        <p:spPr>
          <a:xfrm>
            <a:off x="90728" y="3076860"/>
            <a:ext cx="1156631"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259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3"/>
            <a:ext cx="7556313" cy="1729573"/>
          </a:xfrm>
        </p:spPr>
        <p:txBody>
          <a:bodyPr/>
          <a:lstStyle/>
          <a:p>
            <a:r>
              <a:rPr lang="en-US" sz="2800" dirty="0" smtClean="0"/>
              <a:t>Some airlines are now rebundling previously unbundled ancillaries, and engaging in other creative merchandising schemes.</a:t>
            </a:r>
            <a:br>
              <a:rPr lang="en-US" sz="2800" dirty="0" smtClean="0"/>
            </a:br>
            <a:r>
              <a:rPr lang="en-US" sz="1800" dirty="0" smtClean="0">
                <a:solidFill>
                  <a:schemeClr val="tx1">
                    <a:lumMod val="50000"/>
                    <a:lumOff val="50000"/>
                  </a:schemeClr>
                </a:solidFill>
              </a:rPr>
              <a:t>JetBlue sells extra space, expedited security and early boarding under the ‘Even More’ brand. </a:t>
            </a:r>
            <a:br>
              <a:rPr lang="en-US" sz="1800" dirty="0" smtClean="0">
                <a:solidFill>
                  <a:schemeClr val="tx1">
                    <a:lumMod val="50000"/>
                    <a:lumOff val="50000"/>
                  </a:schemeClr>
                </a:solidFill>
              </a:rPr>
            </a:br>
            <a:r>
              <a:rPr lang="en-US" sz="1800" dirty="0" smtClean="0">
                <a:solidFill>
                  <a:schemeClr val="tx1">
                    <a:lumMod val="50000"/>
                    <a:lumOff val="50000"/>
                  </a:schemeClr>
                </a:solidFill>
              </a:rPr>
              <a:t>The airline expects to post </a:t>
            </a:r>
            <a:r>
              <a:rPr lang="en-US" sz="1800" b="1" dirty="0" smtClean="0">
                <a:solidFill>
                  <a:schemeClr val="tx2">
                    <a:lumMod val="75000"/>
                    <a:lumOff val="25000"/>
                  </a:schemeClr>
                </a:solidFill>
              </a:rPr>
              <a:t>$190 million in Even More revenues in 2014</a:t>
            </a:r>
            <a:r>
              <a:rPr lang="en-US" sz="1800" dirty="0" smtClean="0">
                <a:solidFill>
                  <a:schemeClr val="tx2">
                    <a:lumMod val="75000"/>
                    <a:lumOff val="25000"/>
                  </a:schemeClr>
                </a:solidFill>
              </a:rPr>
              <a:t>.   </a:t>
            </a:r>
            <a:r>
              <a:rPr lang="en-US" sz="2800" dirty="0" smtClean="0">
                <a:solidFill>
                  <a:schemeClr val="tx2">
                    <a:lumMod val="75000"/>
                    <a:lumOff val="25000"/>
                  </a:schemeClr>
                </a:solidFill>
              </a:rPr>
              <a:t> </a:t>
            </a:r>
            <a:endParaRPr lang="en-US" sz="3200" dirty="0">
              <a:solidFill>
                <a:schemeClr val="tx2">
                  <a:lumMod val="75000"/>
                  <a:lumOff val="25000"/>
                </a:schemeClr>
              </a:solidFill>
            </a:endParaRPr>
          </a:p>
        </p:txBody>
      </p:sp>
      <p:pic>
        <p:nvPicPr>
          <p:cNvPr id="4" name="Content Placeholder 3" descr="JetBlue slide.jpg"/>
          <p:cNvPicPr>
            <a:picLocks noGrp="1" noChangeAspect="1"/>
          </p:cNvPicPr>
          <p:nvPr>
            <p:ph idx="1"/>
          </p:nvPr>
        </p:nvPicPr>
        <p:blipFill>
          <a:blip r:embed="rId3" cstate="email">
            <a:extLst>
              <a:ext uri="{28A0092B-C50C-407E-A947-70E740481C1C}">
                <a14:useLocalDpi xmlns:a14="http://schemas.microsoft.com/office/drawing/2010/main" val="0"/>
              </a:ext>
            </a:extLst>
          </a:blip>
          <a:srcRect l="1987" r="1987"/>
          <a:stretch>
            <a:fillRect/>
          </a:stretch>
        </p:blipFill>
        <p:spPr>
          <a:xfrm>
            <a:off x="1783730" y="3203993"/>
            <a:ext cx="5125152" cy="35025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69243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718" y="215465"/>
            <a:ext cx="7964070" cy="1701032"/>
          </a:xfrm>
        </p:spPr>
        <p:txBody>
          <a:bodyPr/>
          <a:lstStyle/>
          <a:p>
            <a:r>
              <a:rPr lang="en-US" sz="2800" dirty="0" smtClean="0"/>
              <a:t>     Ancillary revenue generated from inflight entertainment (IFE) and connectivity is not significant, but will grow in the coming years…</a:t>
            </a:r>
            <a:endParaRPr lang="en-US" sz="2800" dirty="0"/>
          </a:p>
        </p:txBody>
      </p:sp>
      <p:sp>
        <p:nvSpPr>
          <p:cNvPr id="3" name="Content Placeholder 2"/>
          <p:cNvSpPr>
            <a:spLocks noGrp="1"/>
          </p:cNvSpPr>
          <p:nvPr>
            <p:ph idx="1"/>
          </p:nvPr>
        </p:nvSpPr>
        <p:spPr>
          <a:xfrm>
            <a:off x="90718" y="1916497"/>
            <a:ext cx="8708841" cy="5137121"/>
          </a:xfrm>
        </p:spPr>
        <p:txBody>
          <a:bodyPr>
            <a:normAutofit/>
          </a:bodyPr>
          <a:lstStyle/>
          <a:p>
            <a:r>
              <a:rPr lang="en-US" sz="1800" dirty="0" smtClean="0"/>
              <a:t>Current take rate for paid inflight Wi-Fi is </a:t>
            </a:r>
            <a:r>
              <a:rPr lang="en-US" sz="1800" b="1" dirty="0" smtClean="0">
                <a:solidFill>
                  <a:srgbClr val="75367A"/>
                </a:solidFill>
              </a:rPr>
              <a:t>roughly 7%</a:t>
            </a:r>
            <a:r>
              <a:rPr lang="en-US" sz="1800" dirty="0" smtClean="0"/>
              <a:t>, though this figure is steadily climbing. Some carriers are already seeing double-digit take rates on international flights, and as much as 30% usage on US transcon flights.</a:t>
            </a:r>
          </a:p>
          <a:p>
            <a:endParaRPr lang="en-US" dirty="0" smtClean="0"/>
          </a:p>
          <a:p>
            <a:pPr marL="0" indent="0">
              <a:buNone/>
            </a:pPr>
            <a:endParaRPr lang="en-US" dirty="0" smtClean="0"/>
          </a:p>
          <a:p>
            <a:pPr marL="0" indent="0">
              <a:buNone/>
            </a:pPr>
            <a:endParaRPr lang="en-US" dirty="0" smtClean="0"/>
          </a:p>
          <a:p>
            <a:pPr marL="0" indent="0">
              <a:buNone/>
            </a:pPr>
            <a:endParaRPr lang="en-US" dirty="0"/>
          </a:p>
          <a:p>
            <a:r>
              <a:rPr lang="en-US" sz="1800" dirty="0" smtClean="0"/>
              <a:t>Advanced </a:t>
            </a:r>
            <a:r>
              <a:rPr lang="en-US" sz="1800" dirty="0"/>
              <a:t>payment solutions from </a:t>
            </a:r>
            <a:r>
              <a:rPr lang="en-US" sz="1800" dirty="0" smtClean="0"/>
              <a:t>IFE </a:t>
            </a:r>
            <a:r>
              <a:rPr lang="en-US" sz="1800" dirty="0"/>
              <a:t>system manufacturers are expected to expand the types of revenue streams offered to </a:t>
            </a:r>
            <a:r>
              <a:rPr lang="en-US" sz="1800" dirty="0" smtClean="0"/>
              <a:t>airlines (contactless payments, real-time CC). Thales suggests bundling all revenue-generating products into one package available on the IFE system. It estimates that </a:t>
            </a:r>
            <a:r>
              <a:rPr lang="en-US" sz="1800" b="1" dirty="0" smtClean="0">
                <a:solidFill>
                  <a:srgbClr val="75367A"/>
                </a:solidFill>
              </a:rPr>
              <a:t>large carriers could generate up to $396 million per annum</a:t>
            </a:r>
            <a:r>
              <a:rPr lang="en-US" sz="1800" dirty="0" smtClean="0"/>
              <a:t>.</a:t>
            </a:r>
          </a:p>
          <a:p>
            <a:endParaRPr lang="en-US" dirty="0" smtClean="0"/>
          </a:p>
          <a:p>
            <a:endParaRPr lang="en-US" dirty="0" smtClean="0"/>
          </a:p>
          <a:p>
            <a:endParaRPr lang="en-US" dirty="0"/>
          </a:p>
          <a:p>
            <a:endParaRPr lang="en-US" dirty="0"/>
          </a:p>
          <a:p>
            <a:endParaRPr lang="en-US" dirty="0"/>
          </a:p>
        </p:txBody>
      </p:sp>
      <p:pic>
        <p:nvPicPr>
          <p:cNvPr id="8" name="Picture 7" descr="Thales Avant.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259641" y="2903418"/>
            <a:ext cx="4304666" cy="23106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descr="Laptop.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56749" y="2903418"/>
            <a:ext cx="4002892" cy="23106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994237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1727250"/>
          </a:xfrm>
        </p:spPr>
        <p:txBody>
          <a:bodyPr/>
          <a:lstStyle/>
          <a:p>
            <a:r>
              <a:rPr lang="en-US" sz="2800" dirty="0" smtClean="0"/>
              <a:t>The paradigm shift is clear…airlines are moving from being commodity sellers to bona fide retailers.</a:t>
            </a:r>
            <a:endParaRPr lang="en-US" sz="2800" dirty="0"/>
          </a:p>
        </p:txBody>
      </p:sp>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sz="1800" dirty="0" smtClean="0"/>
              <a:t>“Airlines </a:t>
            </a:r>
            <a:r>
              <a:rPr lang="en-US" sz="1800" dirty="0"/>
              <a:t>are no longer competing solely on schedules and price, but rather on the ability to deliver a custom-tailored shopping and travel experience that meets or exceeds customer expectations. Airlines are striving to personalize what they offer, whether it be for-sale optional services, earned traveler rewards, premium white-glove service, or real-time </a:t>
            </a:r>
            <a:r>
              <a:rPr lang="en-US" sz="1800" dirty="0" smtClean="0"/>
              <a:t>‘customer recovery’ </a:t>
            </a:r>
            <a:r>
              <a:rPr lang="en-US" sz="1800" dirty="0"/>
              <a:t>after a trip disruption</a:t>
            </a:r>
            <a:r>
              <a:rPr lang="en-US" sz="1800" dirty="0" smtClean="0"/>
              <a:t>.” </a:t>
            </a:r>
          </a:p>
          <a:p>
            <a:pPr marL="0" indent="0" algn="ctr">
              <a:buNone/>
            </a:pPr>
            <a:r>
              <a:rPr lang="en-US" sz="1800" b="1" dirty="0" smtClean="0">
                <a:solidFill>
                  <a:schemeClr val="accent6">
                    <a:lumMod val="75000"/>
                  </a:schemeClr>
                </a:solidFill>
              </a:rPr>
              <a:t>Travel technology firm, Farelogix</a:t>
            </a:r>
            <a:endParaRPr lang="en-US" sz="1800" b="1" dirty="0">
              <a:solidFill>
                <a:schemeClr val="accent6">
                  <a:lumMod val="75000"/>
                </a:schemeClr>
              </a:solidFill>
            </a:endParaRPr>
          </a:p>
        </p:txBody>
      </p:sp>
    </p:spTree>
    <p:extLst>
      <p:ext uri="{BB962C8B-B14F-4D97-AF65-F5344CB8AC3E}">
        <p14:creationId xmlns:p14="http://schemas.microsoft.com/office/powerpoint/2010/main" val="263149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3"/>
            <a:ext cx="7556313" cy="1817972"/>
          </a:xfrm>
        </p:spPr>
        <p:txBody>
          <a:bodyPr/>
          <a:lstStyle/>
          <a:p>
            <a:r>
              <a:rPr lang="en-US" sz="2800" dirty="0" smtClean="0"/>
              <a:t>Maximizing product visibility and allowing passengers to personalize their experience is crucial. But this has not always been achievable…</a:t>
            </a:r>
            <a:endParaRPr lang="en-US" sz="2800" dirty="0"/>
          </a:p>
        </p:txBody>
      </p:sp>
      <p:sp>
        <p:nvSpPr>
          <p:cNvPr id="3" name="Content Placeholder 2"/>
          <p:cNvSpPr>
            <a:spLocks noGrp="1"/>
          </p:cNvSpPr>
          <p:nvPr>
            <p:ph idx="1"/>
          </p:nvPr>
        </p:nvSpPr>
        <p:spPr>
          <a:xfrm>
            <a:off x="351530" y="2302065"/>
            <a:ext cx="8584104" cy="4340470"/>
          </a:xfrm>
        </p:spPr>
        <p:txBody>
          <a:bodyPr>
            <a:normAutofit/>
          </a:bodyPr>
          <a:lstStyle/>
          <a:p>
            <a:pPr marL="0" indent="0">
              <a:buNone/>
            </a:pPr>
            <a:r>
              <a:rPr lang="en-US" sz="1800" dirty="0" smtClean="0"/>
              <a:t>For </a:t>
            </a:r>
            <a:r>
              <a:rPr lang="en-US" sz="1800" dirty="0"/>
              <a:t>years, a debate raged over whether Global Distribution System (GDS) technology could </a:t>
            </a:r>
            <a:r>
              <a:rPr lang="en-US" sz="1800" dirty="0" smtClean="0"/>
              <a:t>support </a:t>
            </a:r>
            <a:r>
              <a:rPr lang="en-US" sz="1800" dirty="0"/>
              <a:t>new </a:t>
            </a:r>
            <a:r>
              <a:rPr lang="en-US" sz="1800" dirty="0" smtClean="0"/>
              <a:t>merchandising </a:t>
            </a:r>
            <a:r>
              <a:rPr lang="en-US" sz="1800" dirty="0"/>
              <a:t>requirements. And some carriers – American Airlines and Air Canada, for instance – started adopting Direct Connect technology to bypass </a:t>
            </a:r>
            <a:r>
              <a:rPr lang="en-US" sz="1800" dirty="0" smtClean="0"/>
              <a:t>GDSs, and their associated fees. </a:t>
            </a:r>
            <a:endParaRPr lang="en-US" sz="1800" dirty="0"/>
          </a:p>
          <a:p>
            <a:endParaRPr lang="en-US" dirty="0"/>
          </a:p>
        </p:txBody>
      </p:sp>
      <p:pic>
        <p:nvPicPr>
          <p:cNvPr id="4" name="Picture 3" descr="Fight.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075152" y="3529185"/>
            <a:ext cx="4819346" cy="31133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0342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3"/>
            <a:ext cx="7556313" cy="1999415"/>
          </a:xfrm>
        </p:spPr>
        <p:txBody>
          <a:bodyPr/>
          <a:lstStyle/>
          <a:p>
            <a:r>
              <a:rPr lang="en-US" sz="2800" dirty="0" smtClean="0"/>
              <a:t>Last year, Delta summed </a:t>
            </a:r>
            <a:r>
              <a:rPr lang="en-US" sz="2800" dirty="0"/>
              <a:t>up the conundrum, </a:t>
            </a:r>
            <a:r>
              <a:rPr lang="en-US" sz="2800" dirty="0" smtClean="0"/>
              <a:t>saying in reference to the carrier’s Economy Comfort extra legroom product:</a:t>
            </a:r>
            <a:endParaRPr lang="en-US" sz="2800" dirty="0"/>
          </a:p>
        </p:txBody>
      </p:sp>
      <p:sp>
        <p:nvSpPr>
          <p:cNvPr id="3" name="Content Placeholder 2"/>
          <p:cNvSpPr>
            <a:spLocks noGrp="1"/>
          </p:cNvSpPr>
          <p:nvPr>
            <p:ph idx="1"/>
          </p:nvPr>
        </p:nvSpPr>
        <p:spPr>
          <a:xfrm>
            <a:off x="498474" y="2143302"/>
            <a:ext cx="7556313" cy="4714698"/>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endParaRPr lang="en-US" sz="1800" dirty="0" smtClean="0"/>
          </a:p>
          <a:p>
            <a:pPr marL="0" indent="0" algn="ctr">
              <a:buNone/>
            </a:pPr>
            <a:endParaRPr lang="en-US" sz="1800" dirty="0"/>
          </a:p>
          <a:p>
            <a:pPr marL="0" indent="0" algn="ctr">
              <a:buNone/>
            </a:pPr>
            <a:endParaRPr lang="en-US" sz="1800" dirty="0" smtClean="0"/>
          </a:p>
          <a:p>
            <a:pPr marL="0" indent="0" algn="ctr">
              <a:buNone/>
            </a:pPr>
            <a:r>
              <a:rPr lang="en-US" sz="1800" dirty="0" smtClean="0"/>
              <a:t>“If you want to go into the market to buy it, you can’t buy it through most GDSs, which account for a significant portion of our sales.” </a:t>
            </a:r>
          </a:p>
          <a:p>
            <a:pPr marL="0" indent="0" algn="ctr">
              <a:buNone/>
            </a:pPr>
            <a:r>
              <a:rPr lang="en-US" sz="1800" b="1" dirty="0" smtClean="0">
                <a:solidFill>
                  <a:srgbClr val="7A7901"/>
                </a:solidFill>
              </a:rPr>
              <a:t>Delta </a:t>
            </a:r>
            <a:r>
              <a:rPr lang="en-US" sz="1800" b="1" dirty="0">
                <a:solidFill>
                  <a:srgbClr val="7A7901"/>
                </a:solidFill>
              </a:rPr>
              <a:t>chief revenue officer Glen </a:t>
            </a:r>
            <a:r>
              <a:rPr lang="en-US" sz="1800" b="1" dirty="0" smtClean="0">
                <a:solidFill>
                  <a:srgbClr val="7A7901"/>
                </a:solidFill>
              </a:rPr>
              <a:t>Hauenstein</a:t>
            </a:r>
            <a:endParaRPr lang="en-US" sz="1800" b="1" dirty="0">
              <a:solidFill>
                <a:srgbClr val="7A7901"/>
              </a:solidFill>
            </a:endParaRPr>
          </a:p>
        </p:txBody>
      </p:sp>
      <p:pic>
        <p:nvPicPr>
          <p:cNvPr id="5" name="Picture 4" descr="Economy Comfort.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235124" y="2143302"/>
            <a:ext cx="5847676" cy="29881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52050462"/>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1573</TotalTime>
  <Words>608</Words>
  <Application>Microsoft Macintosh PowerPoint</Application>
  <PresentationFormat>On-screen Show (4:3)</PresentationFormat>
  <Paragraphs>44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Advantage</vt:lpstr>
      <vt:lpstr>It’s Personal How the travel buying experience is evolving to meet the needs of the individual</vt:lpstr>
      <vt:lpstr>Product unbundling has allowed airlines to generate huge ancillary revenue gains in recent years. </vt:lpstr>
      <vt:lpstr>A quick snapshot of IdeaWorks’ latest findings on ancillary revenue…</vt:lpstr>
      <vt:lpstr>When ancillary revenue is described as a percentage of revenue, low-cost carriers come out on top. So the pressure is on legacies to bolster their merchandising. </vt:lpstr>
      <vt:lpstr>Some airlines are now rebundling previously unbundled ancillaries, and engaging in other creative merchandising schemes. JetBlue sells extra space, expedited security and early boarding under the ‘Even More’ brand.  The airline expects to post $190 million in Even More revenues in 2014.    </vt:lpstr>
      <vt:lpstr>     Ancillary revenue generated from inflight entertainment (IFE) and connectivity is not significant, but will grow in the coming years…</vt:lpstr>
      <vt:lpstr>The paradigm shift is clear…airlines are moving from being commodity sellers to bona fide retailers.</vt:lpstr>
      <vt:lpstr>Maximizing product visibility and allowing passengers to personalize their experience is crucial. But this has not always been achievable…</vt:lpstr>
      <vt:lpstr>Last year, Delta summed up the conundrum, saying in reference to the carrier’s Economy Comfort extra legroom product:</vt:lpstr>
    </vt:vector>
  </TitlesOfParts>
  <Company>Kirby Media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 New Distribution Capability will transform the travel experience</dc:title>
  <dc:creator>Mary Kirby</dc:creator>
  <cp:lastModifiedBy>Reagan Moran</cp:lastModifiedBy>
  <cp:revision>30</cp:revision>
  <dcterms:created xsi:type="dcterms:W3CDTF">2014-09-20T21:36:57Z</dcterms:created>
  <dcterms:modified xsi:type="dcterms:W3CDTF">2017-02-27T15:42:50Z</dcterms:modified>
</cp:coreProperties>
</file>