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4" r:id="rId3"/>
    <p:sldId id="318" r:id="rId4"/>
    <p:sldId id="259" r:id="rId5"/>
    <p:sldId id="319" r:id="rId6"/>
    <p:sldId id="303" r:id="rId7"/>
    <p:sldId id="323" r:id="rId8"/>
    <p:sldId id="305" r:id="rId9"/>
    <p:sldId id="320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21" r:id="rId18"/>
    <p:sldId id="314" r:id="rId19"/>
    <p:sldId id="315" r:id="rId20"/>
    <p:sldId id="316" r:id="rId21"/>
    <p:sldId id="313" r:id="rId22"/>
    <p:sldId id="322" r:id="rId23"/>
    <p:sldId id="278" r:id="rId24"/>
    <p:sldId id="286" r:id="rId25"/>
    <p:sldId id="287" r:id="rId26"/>
    <p:sldId id="280" r:id="rId27"/>
    <p:sldId id="281" r:id="rId28"/>
    <p:sldId id="282" r:id="rId29"/>
    <p:sldId id="32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104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66" d="100"/>
          <a:sy n="66" d="100"/>
        </p:scale>
        <p:origin x="-1651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“I am more engaged with my social networks than I was last year”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am more engaged with my social networks  than I was last year</c:v>
                </c:pt>
              </c:strCache>
            </c:strRef>
          </c:tx>
          <c:explosion val="5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Disagree</c:v>
                </c:pt>
                <c:pt idx="1">
                  <c:v>Neutral/Unsure</c:v>
                </c:pt>
                <c:pt idx="2">
                  <c:v>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0.239409715194002</c:v>
                </c:pt>
                <c:pt idx="2">
                  <c:v>0.42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7509094521755"/>
          <c:y val="0.348043799212598"/>
          <c:w val="0.253039796610153"/>
          <c:h val="0.305490403543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927453147304"/>
          <c:y val="0.0231969221732219"/>
          <c:w val="0.644555762766496"/>
          <c:h val="0.8659910005851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0.13</c:v>
                </c:pt>
                <c:pt idx="1">
                  <c:v>0.01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0.07</c:v>
                </c:pt>
                <c:pt idx="6">
                  <c:v>0.17</c:v>
                </c:pt>
                <c:pt idx="7">
                  <c:v>0.19</c:v>
                </c:pt>
                <c:pt idx="8">
                  <c:v>0.22</c:v>
                </c:pt>
                <c:pt idx="9">
                  <c:v>0.26</c:v>
                </c:pt>
                <c:pt idx="10">
                  <c:v>0.28</c:v>
                </c:pt>
                <c:pt idx="11">
                  <c:v>0.8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Sheet1!$C$2:$C$13</c:f>
              <c:numCache>
                <c:formatCode>###0%</c:formatCode>
                <c:ptCount val="12"/>
                <c:pt idx="0" formatCode="####%">
                  <c:v>0.179665745025853</c:v>
                </c:pt>
                <c:pt idx="1">
                  <c:v>0.0125431865115158</c:v>
                </c:pt>
                <c:pt idx="2">
                  <c:v>0.0259636567947604</c:v>
                </c:pt>
                <c:pt idx="7">
                  <c:v>0.13798983730822</c:v>
                </c:pt>
                <c:pt idx="8">
                  <c:v>0.109951256536506</c:v>
                </c:pt>
                <c:pt idx="9">
                  <c:v>0.217098162139788</c:v>
                </c:pt>
                <c:pt idx="10">
                  <c:v>0.188818081902822</c:v>
                </c:pt>
                <c:pt idx="11">
                  <c:v>0.766381303012834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 formatCode="####%">
                  <c:v>0.21</c:v>
                </c:pt>
                <c:pt idx="1">
                  <c:v>0.014</c:v>
                </c:pt>
                <c:pt idx="2">
                  <c:v>0.02</c:v>
                </c:pt>
                <c:pt idx="9">
                  <c:v>0.17</c:v>
                </c:pt>
                <c:pt idx="10">
                  <c:v>0.17</c:v>
                </c:pt>
                <c:pt idx="1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20"/>
        <c:axId val="-2126436984"/>
        <c:axId val="-2126440072"/>
      </c:barChart>
      <c:valAx>
        <c:axId val="-2126440072"/>
        <c:scaling>
          <c:orientation val="minMax"/>
          <c:max val="0.8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436984"/>
        <c:crosses val="autoZero"/>
        <c:crossBetween val="between"/>
      </c:valAx>
      <c:catAx>
        <c:axId val="-2126436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44007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648684555877884"/>
          <c:y val="0.370155303803116"/>
          <c:w val="0.13976527605102"/>
          <c:h val="0.37230561241533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033222820832"/>
          <c:y val="0.00896017971925592"/>
          <c:w val="0.733589584196712"/>
          <c:h val="0.8802277430391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65+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0.318181818181818</c:v>
                </c:pt>
                <c:pt idx="1">
                  <c:v>0.00802139037433154</c:v>
                </c:pt>
                <c:pt idx="2">
                  <c:v>0.0053475935828877</c:v>
                </c:pt>
                <c:pt idx="3">
                  <c:v>0.0053475935828877</c:v>
                </c:pt>
                <c:pt idx="4">
                  <c:v>0.00267379679144385</c:v>
                </c:pt>
                <c:pt idx="5">
                  <c:v>0.0</c:v>
                </c:pt>
                <c:pt idx="6">
                  <c:v>0.0133689839572192</c:v>
                </c:pt>
                <c:pt idx="7">
                  <c:v>0.0775401069518716</c:v>
                </c:pt>
                <c:pt idx="8">
                  <c:v>0.0401069518716577</c:v>
                </c:pt>
                <c:pt idx="9">
                  <c:v>0.0614973262032085</c:v>
                </c:pt>
                <c:pt idx="10">
                  <c:v>0.200534759358289</c:v>
                </c:pt>
                <c:pt idx="11">
                  <c:v>0.612299465240642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55-64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0.221153846153845</c:v>
                </c:pt>
                <c:pt idx="1">
                  <c:v>0.016826923076923</c:v>
                </c:pt>
                <c:pt idx="2">
                  <c:v>0.0144230769230769</c:v>
                </c:pt>
                <c:pt idx="3">
                  <c:v>0.0144230769230769</c:v>
                </c:pt>
                <c:pt idx="4">
                  <c:v>0.00961538461538458</c:v>
                </c:pt>
                <c:pt idx="5">
                  <c:v>0.00480769230769229</c:v>
                </c:pt>
                <c:pt idx="6">
                  <c:v>0.0216346153846153</c:v>
                </c:pt>
                <c:pt idx="7">
                  <c:v>0.110576923076923</c:v>
                </c:pt>
                <c:pt idx="8">
                  <c:v>0.127403846153846</c:v>
                </c:pt>
                <c:pt idx="9">
                  <c:v>0.122596153846153</c:v>
                </c:pt>
                <c:pt idx="10">
                  <c:v>0.278846153846153</c:v>
                </c:pt>
                <c:pt idx="11">
                  <c:v>0.723557692307692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45-54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0.2</c:v>
                </c:pt>
                <c:pt idx="1">
                  <c:v>0.0138888888888889</c:v>
                </c:pt>
                <c:pt idx="2">
                  <c:v>0.0194444444444445</c:v>
                </c:pt>
                <c:pt idx="3">
                  <c:v>0.038888888888889</c:v>
                </c:pt>
                <c:pt idx="4">
                  <c:v>0.0166666666666667</c:v>
                </c:pt>
                <c:pt idx="5">
                  <c:v>0.00833333333333336</c:v>
                </c:pt>
                <c:pt idx="6">
                  <c:v>0.0583333333333335</c:v>
                </c:pt>
                <c:pt idx="7">
                  <c:v>0.116666666666667</c:v>
                </c:pt>
                <c:pt idx="8">
                  <c:v>0.127777777777778</c:v>
                </c:pt>
                <c:pt idx="9">
                  <c:v>0.161111111111111</c:v>
                </c:pt>
                <c:pt idx="10">
                  <c:v>0.3</c:v>
                </c:pt>
                <c:pt idx="11">
                  <c:v>0.711111111111114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35-44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0.102425876010783</c:v>
                </c:pt>
                <c:pt idx="1">
                  <c:v>0.00539083557951487</c:v>
                </c:pt>
                <c:pt idx="2">
                  <c:v>0.0485175202156338</c:v>
                </c:pt>
                <c:pt idx="3">
                  <c:v>0.0215633423180595</c:v>
                </c:pt>
                <c:pt idx="4">
                  <c:v>0.0377358490566041</c:v>
                </c:pt>
                <c:pt idx="5">
                  <c:v>0.018867924528302</c:v>
                </c:pt>
                <c:pt idx="6">
                  <c:v>0.118598382749327</c:v>
                </c:pt>
                <c:pt idx="7">
                  <c:v>0.22102425876011</c:v>
                </c:pt>
                <c:pt idx="8">
                  <c:v>0.202156334231808</c:v>
                </c:pt>
                <c:pt idx="9">
                  <c:v>0.312668463611862</c:v>
                </c:pt>
                <c:pt idx="10">
                  <c:v>0.318059299191377</c:v>
                </c:pt>
                <c:pt idx="11">
                  <c:v>0.814016172506739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25-34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Sheet1!$F$2:$F$13</c:f>
              <c:numCache>
                <c:formatCode>0%</c:formatCode>
                <c:ptCount val="12"/>
                <c:pt idx="0">
                  <c:v>0.0459770114942525</c:v>
                </c:pt>
                <c:pt idx="1">
                  <c:v>0.00689655172413788</c:v>
                </c:pt>
                <c:pt idx="2">
                  <c:v>0.0873563218390798</c:v>
                </c:pt>
                <c:pt idx="3">
                  <c:v>0.0597701149425283</c:v>
                </c:pt>
                <c:pt idx="4">
                  <c:v>0.103448275862068</c:v>
                </c:pt>
                <c:pt idx="5">
                  <c:v>0.0735632183908041</c:v>
                </c:pt>
                <c:pt idx="6">
                  <c:v>0.287356321839078</c:v>
                </c:pt>
                <c:pt idx="7">
                  <c:v>0.291954022988504</c:v>
                </c:pt>
                <c:pt idx="8">
                  <c:v>0.337931034482756</c:v>
                </c:pt>
                <c:pt idx="9">
                  <c:v>0.372413793103446</c:v>
                </c:pt>
                <c:pt idx="10">
                  <c:v>0.319540229885055</c:v>
                </c:pt>
                <c:pt idx="11">
                  <c:v>0.905747126436781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18-24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I have not participated</c:v>
                </c:pt>
                <c:pt idx="1">
                  <c:v>Other</c:v>
                </c:pt>
                <c:pt idx="2">
                  <c:v>Foursquare, Gowalla, etc.</c:v>
                </c:pt>
                <c:pt idx="3">
                  <c:v>Tumblr</c:v>
                </c:pt>
                <c:pt idx="4">
                  <c:v>WhatsApp</c:v>
                </c:pt>
                <c:pt idx="5">
                  <c:v>Snapchat</c:v>
                </c:pt>
                <c:pt idx="6">
                  <c:v>Instagram</c:v>
                </c:pt>
                <c:pt idx="7">
                  <c:v>Google+</c:v>
                </c:pt>
                <c:pt idx="8">
                  <c:v>Pinterest</c:v>
                </c:pt>
                <c:pt idx="9">
                  <c:v>Twitter</c:v>
                </c:pt>
                <c:pt idx="10">
                  <c:v>LinkedIn</c:v>
                </c:pt>
                <c:pt idx="11">
                  <c:v>Facebook</c:v>
                </c:pt>
              </c:strCache>
            </c:strRef>
          </c:cat>
          <c:val>
            <c:numRef>
              <c:f>Sheet1!$G$2:$G$13</c:f>
              <c:numCache>
                <c:formatCode>0%</c:formatCode>
                <c:ptCount val="12"/>
                <c:pt idx="0">
                  <c:v>0.0121457489878542</c:v>
                </c:pt>
                <c:pt idx="1">
                  <c:v>0.0080971659919028</c:v>
                </c:pt>
                <c:pt idx="2">
                  <c:v>0.060728744939271</c:v>
                </c:pt>
                <c:pt idx="3">
                  <c:v>0.214574898785424</c:v>
                </c:pt>
                <c:pt idx="4">
                  <c:v>0.0769230769230766</c:v>
                </c:pt>
                <c:pt idx="5">
                  <c:v>0.311740890688257</c:v>
                </c:pt>
                <c:pt idx="6">
                  <c:v>0.449392712550605</c:v>
                </c:pt>
                <c:pt idx="7">
                  <c:v>0.255060728744938</c:v>
                </c:pt>
                <c:pt idx="8">
                  <c:v>0.425101214574897</c:v>
                </c:pt>
                <c:pt idx="9">
                  <c:v>0.392712550607285</c:v>
                </c:pt>
                <c:pt idx="10">
                  <c:v>0.186234817813764</c:v>
                </c:pt>
                <c:pt idx="11">
                  <c:v>0.947368421052631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20"/>
        <c:axId val="2062751272"/>
        <c:axId val="2062640408"/>
      </c:barChart>
      <c:valAx>
        <c:axId val="2062640408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062751272"/>
        <c:crosses val="autoZero"/>
        <c:crossBetween val="between"/>
      </c:valAx>
      <c:catAx>
        <c:axId val="2062751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06264040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65241630980338"/>
          <c:y val="0.375850000784702"/>
          <c:w val="0.111834047059907"/>
          <c:h val="0.457009521802394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33722044691"/>
          <c:y val="0.151346537993785"/>
          <c:w val="0.848681514280211"/>
          <c:h val="0.734474506667897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58824"/>
              </a:schemeClr>
            </a:solidFill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0.61</c:v>
                </c:pt>
                <c:pt idx="1">
                  <c:v>0.65</c:v>
                </c:pt>
                <c:pt idx="2">
                  <c:v>0.59</c:v>
                </c:pt>
                <c:pt idx="3">
                  <c:v>0.34</c:v>
                </c:pt>
                <c:pt idx="4">
                  <c:v>0.28</c:v>
                </c:pt>
                <c:pt idx="5">
                  <c:v>0.18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0.39</c:v>
                </c:pt>
                <c:pt idx="1">
                  <c:v>0.35</c:v>
                </c:pt>
                <c:pt idx="2">
                  <c:v>0.41</c:v>
                </c:pt>
                <c:pt idx="3">
                  <c:v>0.66</c:v>
                </c:pt>
                <c:pt idx="4">
                  <c:v>0.72</c:v>
                </c:pt>
                <c:pt idx="5">
                  <c:v>0.82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96640696"/>
        <c:axId val="-2096643688"/>
      </c:barChart>
      <c:valAx>
        <c:axId val="-20966436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96640696"/>
        <c:crosses val="autoZero"/>
        <c:crossBetween val="between"/>
      </c:valAx>
      <c:catAx>
        <c:axId val="-2096640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966436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52049236467"/>
          <c:y val="0.441874846330319"/>
          <c:w val="0.714753681554682"/>
          <c:h val="0.336091862904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Tablet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>
                  <c:v>0.2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861288"/>
        <c:axId val="-2122641688"/>
      </c:barChart>
      <c:catAx>
        <c:axId val="-2125861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2641688"/>
        <c:crosses val="autoZero"/>
        <c:auto val="1"/>
        <c:lblAlgn val="ctr"/>
        <c:lblOffset val="100"/>
        <c:noMultiLvlLbl val="0"/>
      </c:catAx>
      <c:valAx>
        <c:axId val="-2122641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25861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179530349714856"/>
          <c:y val="0.199847395501685"/>
          <c:w val="0.88552816150449"/>
          <c:h val="0.1106683600137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52049236467"/>
          <c:y val="0.461732193959379"/>
          <c:w val="0.714753681554682"/>
          <c:h val="0.31623451527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Tablet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>
                  <c:v>0.27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495960"/>
        <c:axId val="-2125842024"/>
      </c:barChart>
      <c:catAx>
        <c:axId val="-2122495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5842024"/>
        <c:crosses val="autoZero"/>
        <c:auto val="1"/>
        <c:lblAlgn val="ctr"/>
        <c:lblOffset val="100"/>
        <c:noMultiLvlLbl val="0"/>
      </c:catAx>
      <c:valAx>
        <c:axId val="-21258420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22495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57212098478"/>
          <c:y val="0.375246356415853"/>
          <c:w val="0.61046778959214"/>
          <c:h val="0.273396966327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Tablet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>
                  <c:v>0.22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960008"/>
        <c:axId val="-2122678264"/>
      </c:barChart>
      <c:catAx>
        <c:axId val="-2122960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2678264"/>
        <c:crosses val="autoZero"/>
        <c:auto val="1"/>
        <c:lblAlgn val="ctr"/>
        <c:lblOffset val="100"/>
        <c:noMultiLvlLbl val="0"/>
      </c:catAx>
      <c:valAx>
        <c:axId val="-2122678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22960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325205414319"/>
          <c:y val="0.204059081950676"/>
          <c:w val="0.489153372181551"/>
          <c:h val="0.0560608327690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52049236467"/>
          <c:y val="0.461732193959379"/>
          <c:w val="0.714753681554682"/>
          <c:h val="0.31623451527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Tablet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Shop</c:v>
                </c:pt>
                <c:pt idx="1">
                  <c:v>Book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>
                  <c:v>0.22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707176"/>
        <c:axId val="-2123704120"/>
      </c:barChart>
      <c:catAx>
        <c:axId val="-2123707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3704120"/>
        <c:crosses val="autoZero"/>
        <c:auto val="1"/>
        <c:lblAlgn val="ctr"/>
        <c:lblOffset val="100"/>
        <c:noMultiLvlLbl val="0"/>
      </c:catAx>
      <c:valAx>
        <c:axId val="-2123704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23707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0.12553</cdr:x>
      <cdr:y>0.08496</cdr:y>
    </cdr:from>
    <cdr:to>
      <cdr:x>0.88466</cdr:x>
      <cdr:y>0.48999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94934" y="251779"/>
          <a:ext cx="2388330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Destination Activities</a:t>
          </a:r>
        </a:p>
        <a:p xmlns:a="http://schemas.openxmlformats.org/drawingml/2006/main">
          <a:pPr algn="ctr"/>
          <a:endParaRPr lang="en-US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0.12685</cdr:x>
      <cdr:y>0.02138</cdr:y>
    </cdr:from>
    <cdr:to>
      <cdr:x>0.83853</cdr:x>
      <cdr:y>0.16512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04453" y="68668"/>
          <a:ext cx="226914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Air</a:t>
          </a:r>
          <a:endParaRPr lang="en-US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0.14979</cdr:x>
      <cdr:y>0.17837</cdr:y>
    </cdr:from>
    <cdr:to>
      <cdr:x>0.85351</cdr:x>
      <cdr:y>0.51221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37724" y="443994"/>
          <a:ext cx="252627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latin typeface="Calibri" pitchFamily="34" charset="0"/>
              <a:cs typeface="Calibri" pitchFamily="34" charset="0"/>
            </a:rPr>
            <a:t>Car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smtClean="0">
              <a:latin typeface="Calibri" pitchFamily="34" charset="0"/>
              <a:cs typeface="Calibri" pitchFamily="34" charset="0"/>
            </a:rPr>
            <a:t>Rental</a:t>
          </a:r>
        </a:p>
        <a:p xmlns:a="http://schemas.openxmlformats.org/drawingml/2006/main">
          <a:pPr algn="ctr"/>
          <a:endParaRPr lang="en-US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BA2F90-D9F2-4C43-A7D3-2607B8C5741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86C4BA-14B3-4275-9A1D-A42B58B9C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32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2B9BCF-3DB4-4580-A4A5-6E209D7563BE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2EBC6D-7818-4383-8690-A8A0B5221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EBC6D-7818-4383-8690-A8A0B5221DE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4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travel?</a:t>
            </a:r>
          </a:p>
          <a:p>
            <a:endParaRPr lang="en-US" dirty="0" smtClean="0"/>
          </a:p>
          <a:p>
            <a:r>
              <a:rPr lang="en-US" dirty="0" smtClean="0"/>
              <a:t>Read examples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411D-C51D-46C8-8614-031192B46B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Do these alerts</a:t>
            </a:r>
            <a:r>
              <a:rPr lang="en-US" baseline="0" dirty="0" smtClean="0"/>
              <a:t> look</a:t>
            </a:r>
            <a:r>
              <a:rPr lang="en-US" dirty="0" smtClean="0"/>
              <a:t> familiar</a:t>
            </a:r>
            <a:r>
              <a:rPr lang="en-US" baseline="0" dirty="0" smtClean="0"/>
              <a:t>?  Lots of companies are doing it - </a:t>
            </a:r>
            <a:r>
              <a:rPr lang="en-US" dirty="0" smtClean="0"/>
              <a:t>Starbucks,</a:t>
            </a:r>
            <a:r>
              <a:rPr lang="en-US" baseline="0" dirty="0" smtClean="0"/>
              <a:t> Retail me Not – it is called </a:t>
            </a:r>
            <a:r>
              <a:rPr lang="en-US" baseline="0" dirty="0" err="1" smtClean="0"/>
              <a:t>geofencing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Geofencing</a:t>
            </a:r>
            <a:r>
              <a:rPr lang="en-US" dirty="0" smtClean="0"/>
              <a:t> is a location-based service that sends messages to smartphone users who enter a defined geographic area. </a:t>
            </a:r>
            <a:r>
              <a:rPr lang="en-US" baseline="0" dirty="0" smtClean="0"/>
              <a:t> </a:t>
            </a:r>
            <a:r>
              <a:rPr lang="en-US" dirty="0" smtClean="0"/>
              <a:t>companies send promotions to customers' smartphones when they enter a store, mall or neighborhood or</a:t>
            </a:r>
            <a:r>
              <a:rPr lang="en-US" baseline="0" dirty="0" smtClean="0"/>
              <a:t> area!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Again – why not travel?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411D-C51D-46C8-8614-031192B46B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0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Again – why not travel?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411D-C51D-46C8-8614-031192B46B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8753C-9053-4C22-86C3-C9FA29F0F3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8753C-9053-4C22-86C3-C9FA29F0F3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8753C-9053-4C22-86C3-C9FA29F0F3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8753C-9053-4C22-86C3-C9FA29F0F3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5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/ share use cases for each stage of the journey – what</a:t>
            </a:r>
            <a:r>
              <a:rPr lang="en-US" baseline="0" dirty="0" smtClean="0"/>
              <a:t> are the enablers (Big Data)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traditional and non-traditional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Post travel is about </a:t>
            </a:r>
            <a:r>
              <a:rPr lang="en-US" baseline="0" dirty="0" err="1" smtClean="0"/>
              <a:t>feedabck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DD13-DBC1-44BF-B479-E803BC2826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4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r>
              <a:rPr lang="en-US" baseline="0" dirty="0" smtClean="0"/>
              <a:t> and tablets are</a:t>
            </a:r>
            <a:r>
              <a:rPr lang="en-US" dirty="0" smtClean="0"/>
              <a:t> here to stay and now impact every stage in the travel life </a:t>
            </a:r>
            <a:r>
              <a:rPr lang="en-US" dirty="0" err="1" smtClean="0"/>
              <a:t>cyle</a:t>
            </a:r>
            <a:r>
              <a:rPr lang="en-US" dirty="0" smtClean="0"/>
              <a:t> – </a:t>
            </a:r>
            <a:endParaRPr lang="en-US" baseline="0" dirty="0" smtClean="0"/>
          </a:p>
          <a:p>
            <a:r>
              <a:rPr lang="en-US" baseline="0" dirty="0" smtClean="0"/>
              <a:t>Planning – how many looked for a flight/hotel on their mobile/tablet?</a:t>
            </a:r>
          </a:p>
          <a:p>
            <a:r>
              <a:rPr lang="en-US" baseline="0" dirty="0" smtClean="0"/>
              <a:t>How many Booked? While still emerging for flight/hotel – we are seeing more and more bookings take place at </a:t>
            </a:r>
            <a:r>
              <a:rPr lang="en-US" baseline="0" dirty="0" err="1" smtClean="0"/>
              <a:t>resturants</a:t>
            </a:r>
            <a:r>
              <a:rPr lang="en-US" baseline="0" dirty="0" smtClean="0"/>
              <a:t>/ground transportation.</a:t>
            </a:r>
          </a:p>
          <a:p>
            <a:r>
              <a:rPr lang="en-US" baseline="0" dirty="0" smtClean="0"/>
              <a:t>Trip – throughout the trip, travelers expect updates/notification – they expect relevant, and timely information to better their trip.</a:t>
            </a:r>
          </a:p>
          <a:p>
            <a:r>
              <a:rPr lang="en-US" baseline="0" dirty="0" smtClean="0"/>
              <a:t>And of course, expense – now days, many are using their tablet or mobile for filing expenses.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dirty="0" smtClean="0"/>
              <a:t>– so how can we continue to better the</a:t>
            </a:r>
            <a:r>
              <a:rPr lang="en-US" baseline="0" dirty="0" smtClean="0"/>
              <a:t> mobile</a:t>
            </a:r>
            <a:r>
              <a:rPr lang="en-US" dirty="0" smtClean="0"/>
              <a:t> experience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411D-C51D-46C8-8614-031192B46B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80EAE-3666-4A69-8079-9ADA57B2D994}" type="slidenum">
              <a:rPr lang="en-US" smtClean="0">
                <a:latin typeface="Arial" charset="0"/>
              </a:rPr>
              <a:pPr/>
              <a:t>24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Bar </a:t>
            </a:r>
            <a:r>
              <a:rPr lang="en-US" baseline="0" dirty="0" smtClean="0">
                <a:latin typeface="Times" pitchFamily="18" charset="0"/>
              </a:rPr>
              <a:t>Chart with multiple bars</a:t>
            </a:r>
            <a:endParaRPr lang="en-US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5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8753C-9053-4C22-86C3-C9FA29F0F33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7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8FE-E000-4169-9184-904CC9674B6A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1780-CADD-4F73-A235-6BA0C075654A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FCDA-7EE1-46B3-8630-E3CD19D11E7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4690" y="0"/>
            <a:ext cx="76962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spc="-15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slide title (32pt Veranda)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2601"/>
            <a:ext cx="609600" cy="27862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EC6BBF-7BEA-4564-A85A-87C7388AF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781800" y="990600"/>
            <a:ext cx="9144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545" y="1066800"/>
            <a:ext cx="7737255" cy="4800600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457200" indent="-2286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 sz="2200" baseline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»"/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text (22pt Veranda)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09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4690" y="0"/>
            <a:ext cx="76962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spc="-15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127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slide title (32pt Veranda)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6286" y="1066800"/>
            <a:ext cx="3749040" cy="4800600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457200" indent="-2286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 sz="2200" baseline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»"/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text (22pt Veranda)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7545" y="1066800"/>
            <a:ext cx="3749040" cy="4800600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457200" indent="-2286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 sz="2200" baseline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»"/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text (22pt Veranda)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20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85939" y="5815013"/>
            <a:ext cx="8177212" cy="6064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3406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-Flat-Li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-1"/>
            <a:ext cx="9144000" cy="3416793"/>
          </a:xfrm>
          <a:prstGeom prst="rect">
            <a:avLst/>
          </a:prstGeom>
          <a:solidFill>
            <a:schemeClr val="tx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930102"/>
            <a:ext cx="9144000" cy="79057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22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85939" y="5815013"/>
            <a:ext cx="8177212" cy="6064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750" y="1481958"/>
            <a:ext cx="8172450" cy="43239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39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1F22-B837-4B5A-8FFF-5C792AECF65A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69F-CE9B-4711-B10B-43AF17D77599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4296-C0B3-48FD-9CE3-A32D907E066A}" type="datetime1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12BD-24CC-4664-8562-6C0504B0F9E3}" type="datetime1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6B20-3970-495E-B83C-D5496EB03CE8}" type="datetime1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2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862-DC6F-411C-BC66-097BAB812BE7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E6-C760-412B-BEF0-0FBEE05FBAFB}" type="datetime1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4A92-DE68-4CE5-9F54-F7A1915DDA1B}" type="datetime1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09F4-CF90-4D44-A476-D48F6154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1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port.com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Relationship Id="rId3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chart" Target="../charts/chart8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port.com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 Trends and Travel Management for 2014 and </a:t>
            </a:r>
            <a:r>
              <a:rPr lang="en-US" dirty="0" smtClean="0"/>
              <a:t>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Trending </a:t>
            </a:r>
          </a:p>
          <a:p>
            <a:r>
              <a:rPr lang="en-US" dirty="0" smtClean="0"/>
              <a:t>And Why Should You Care?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fa6f96f-c418-4bb9-8cd1-ff84151923f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5e6c666-6457-4611-b803-2264d6778e98" descr="50B1D74F-FA6D-45D9-8671-26F1A425499D@S8-Wirel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992317"/>
            <a:ext cx="1104900" cy="6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 b="25715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580" y="2112337"/>
            <a:ext cx="8589963" cy="7916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the Good Old Days of Managed Travel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3055286"/>
            <a:ext cx="4157330" cy="9709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was all about the 3 C’s</a:t>
            </a:r>
          </a:p>
        </p:txBody>
      </p:sp>
      <p:pic>
        <p:nvPicPr>
          <p:cNvPr id="10" name="Picture 9" descr="icon_hollow_wh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1155" y="5996269"/>
            <a:ext cx="598447" cy="780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35833"/>
          <a:stretch/>
        </p:blipFill>
        <p:spPr>
          <a:xfrm>
            <a:off x="-1" y="10161"/>
            <a:ext cx="3019648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8624" b="4077"/>
          <a:stretch/>
        </p:blipFill>
        <p:spPr>
          <a:xfrm>
            <a:off x="3019647" y="1"/>
            <a:ext cx="3104705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3" r="36157"/>
          <a:stretch/>
        </p:blipFill>
        <p:spPr>
          <a:xfrm>
            <a:off x="6124352" y="-1"/>
            <a:ext cx="3019649" cy="688172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6436241"/>
            <a:ext cx="2532620" cy="431919"/>
          </a:xfrm>
        </p:spPr>
        <p:txBody>
          <a:bodyPr anchor="b"/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Source: PhoCusWright Inc. 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637953"/>
            <a:ext cx="29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2176" y="642679"/>
            <a:ext cx="29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CONTROL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352" y="647404"/>
            <a:ext cx="29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CONVENIENCE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8" name="Picture 17" descr="icon_hollow_wh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1155" y="5996269"/>
            <a:ext cx="598447" cy="780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1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8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8229" y="184294"/>
            <a:ext cx="4859079" cy="16303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Fast Forward to Today…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707" y="2895685"/>
            <a:ext cx="4515293" cy="21862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…and Travel Managers  could be holding on for dear life as they deal with 3 new C words…</a:t>
            </a:r>
          </a:p>
        </p:txBody>
      </p:sp>
      <p:pic>
        <p:nvPicPr>
          <p:cNvPr id="9" name="Picture 8" descr="icon_hollow_wh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1155" y="5996269"/>
            <a:ext cx="598447" cy="7805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707" y="5462953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…Content, Context, Consumerism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The New </a:t>
            </a:r>
            <a:r>
              <a:rPr lang="fr-FR" sz="4000" dirty="0" smtClean="0">
                <a:hlinkClick r:id="rId3" action="ppaction://hlinksldjump"/>
              </a:rPr>
              <a:t>C’s</a:t>
            </a:r>
            <a:r>
              <a:rPr lang="fr-FR" sz="4000" dirty="0" smtClean="0"/>
              <a:t> of </a:t>
            </a:r>
            <a:r>
              <a:rPr lang="fr-FR" sz="4000" dirty="0" err="1" smtClean="0"/>
              <a:t>Managed</a:t>
            </a:r>
            <a:r>
              <a:rPr lang="fr-FR" sz="4000" dirty="0" smtClean="0"/>
              <a:t> Travel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32001"/>
            <a:ext cx="8229600" cy="932873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Content</a:t>
            </a:r>
          </a:p>
          <a:p>
            <a:r>
              <a:rPr lang="fr-FR" dirty="0" err="1" smtClean="0"/>
              <a:t>Context</a:t>
            </a:r>
            <a:endParaRPr lang="fr-FR" dirty="0" smtClean="0"/>
          </a:p>
          <a:p>
            <a:r>
              <a:rPr lang="fr-FR" dirty="0" err="1" smtClean="0"/>
              <a:t>Consumerism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triped Right Arrow 3"/>
          <p:cNvSpPr/>
          <p:nvPr/>
        </p:nvSpPr>
        <p:spPr>
          <a:xfrm>
            <a:off x="2421083" y="1551704"/>
            <a:ext cx="477983" cy="1717967"/>
          </a:xfrm>
          <a:prstGeom prst="stripedRightArrow">
            <a:avLst/>
          </a:prstGeom>
          <a:solidFill>
            <a:schemeClr val="accent4">
              <a:alpha val="25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753" y="1752600"/>
            <a:ext cx="596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Delivering the right content to the right individual at the right time!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4860235"/>
            <a:ext cx="8839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3265890" y="4675571"/>
            <a:ext cx="1981519" cy="666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67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DURING TRAVEL</a:t>
            </a:r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6670965" y="4675570"/>
            <a:ext cx="1655898" cy="666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67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 TRAVEL</a:t>
            </a: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6249899" y="5410200"/>
            <a:ext cx="2483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05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Ongoing Travel &amp; Expense Management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5511225"/>
            <a:ext cx="128731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05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Go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1192" y="4675569"/>
            <a:ext cx="1827744" cy="379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67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 TRAVEL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57486" y="5511225"/>
            <a:ext cx="141593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05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Planning &amp; Booking</a:t>
            </a:r>
          </a:p>
        </p:txBody>
      </p:sp>
      <p:pic>
        <p:nvPicPr>
          <p:cNvPr id="5122" name="Picture 2" descr="http://4vector.com/i/free-vector-check-mark-clip-art_116867_Check_Mark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04" y="1646770"/>
            <a:ext cx="450085" cy="556105"/>
          </a:xfrm>
          <a:prstGeom prst="rect">
            <a:avLst/>
          </a:prstGeom>
          <a:noFill/>
        </p:spPr>
      </p:pic>
      <p:pic>
        <p:nvPicPr>
          <p:cNvPr id="19" name="Picture 2" descr="http://4vector.com/i/free-vector-check-mark-clip-art_116867_Check_Mark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39" y="1933098"/>
            <a:ext cx="450085" cy="556105"/>
          </a:xfrm>
          <a:prstGeom prst="rect">
            <a:avLst/>
          </a:prstGeom>
          <a:noFill/>
        </p:spPr>
      </p:pic>
      <p:pic>
        <p:nvPicPr>
          <p:cNvPr id="20" name="Picture 2" descr="http://4vector.com/i/free-vector-check-mark-clip-art_116867_Check_Mark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39" y="2237901"/>
            <a:ext cx="450085" cy="556105"/>
          </a:xfrm>
          <a:prstGeom prst="rect">
            <a:avLst/>
          </a:prstGeom>
          <a:noFill/>
        </p:spPr>
      </p:pic>
      <p:sp>
        <p:nvSpPr>
          <p:cNvPr id="5126" name="AutoShape 6" descr="https://encrypted-tbn2.gstatic.com/images?q=tbn:ANd9GcQUZ12ZBdCs33qMsRe1qhhJklvlmF7jduiwAwxfbx16exNMjgCmm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7" name="Picture 7"/>
          <p:cNvPicPr>
            <a:picLocks noChangeArrowheads="1"/>
          </p:cNvPicPr>
          <p:nvPr/>
        </p:nvPicPr>
        <p:blipFill>
          <a:blip r:embed="rId5" cstate="print"/>
          <a:srcRect r="75553" b="76672"/>
          <a:stretch>
            <a:fillRect/>
          </a:stretch>
        </p:blipFill>
        <p:spPr bwMode="auto">
          <a:xfrm>
            <a:off x="594882" y="3825871"/>
            <a:ext cx="54864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rrowheads="1"/>
          </p:cNvPicPr>
          <p:nvPr/>
        </p:nvPicPr>
        <p:blipFill>
          <a:blip r:embed="rId5" cstate="print"/>
          <a:srcRect l="75225" t="49920" b="24129"/>
          <a:stretch>
            <a:fillRect/>
          </a:stretch>
        </p:blipFill>
        <p:spPr bwMode="auto">
          <a:xfrm>
            <a:off x="1122217" y="3825871"/>
            <a:ext cx="54864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rrowheads="1"/>
          </p:cNvPicPr>
          <p:nvPr/>
        </p:nvPicPr>
        <p:blipFill>
          <a:blip r:embed="rId5" cstate="print"/>
          <a:srcRect l="24283" t="24609" r="49181" b="50401"/>
          <a:stretch>
            <a:fillRect/>
          </a:stretch>
        </p:blipFill>
        <p:spPr bwMode="auto">
          <a:xfrm>
            <a:off x="4260276" y="3825871"/>
            <a:ext cx="54864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rrowheads="1"/>
          </p:cNvPicPr>
          <p:nvPr/>
        </p:nvPicPr>
        <p:blipFill>
          <a:blip r:embed="rId5" cstate="print"/>
          <a:srcRect t="50721" r="76044" b="24289"/>
          <a:stretch>
            <a:fillRect/>
          </a:stretch>
        </p:blipFill>
        <p:spPr bwMode="auto">
          <a:xfrm>
            <a:off x="3701767" y="3825871"/>
            <a:ext cx="54864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rrowheads="1"/>
          </p:cNvPicPr>
          <p:nvPr/>
        </p:nvPicPr>
        <p:blipFill>
          <a:blip r:embed="rId5" cstate="print"/>
          <a:srcRect l="76372" b="76832"/>
          <a:stretch>
            <a:fillRect/>
          </a:stretch>
        </p:blipFill>
        <p:spPr bwMode="auto">
          <a:xfrm>
            <a:off x="7211294" y="3825871"/>
            <a:ext cx="54864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2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2202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Content Situation Gets Even More Complicated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Web Fares</a:t>
            </a:r>
          </a:p>
          <a:p>
            <a:r>
              <a:rPr lang="en-US" dirty="0">
                <a:latin typeface="Calibri" panose="020F0502020204030204" pitchFamily="34" charset="0"/>
              </a:rPr>
              <a:t>Non-GDS Offerings </a:t>
            </a:r>
          </a:p>
          <a:p>
            <a:r>
              <a:rPr lang="en-US" dirty="0">
                <a:latin typeface="Calibri" panose="020F0502020204030204" pitchFamily="34" charset="0"/>
              </a:rPr>
              <a:t>Ancillaries</a:t>
            </a:r>
          </a:p>
          <a:p>
            <a:r>
              <a:rPr lang="en-US" dirty="0">
                <a:latin typeface="Calibri" panose="020F0502020204030204" pitchFamily="34" charset="0"/>
              </a:rPr>
              <a:t>Spend Beyond Air/Hotel/Rental Car</a:t>
            </a:r>
          </a:p>
          <a:p>
            <a:r>
              <a:rPr lang="en-US" dirty="0">
                <a:latin typeface="Calibri" panose="020F0502020204030204" pitchFamily="34" charset="0"/>
              </a:rPr>
              <a:t>Mobile Only Offerings</a:t>
            </a:r>
          </a:p>
          <a:p>
            <a:r>
              <a:rPr lang="en-US" dirty="0">
                <a:latin typeface="Calibri" panose="020F0502020204030204" pitchFamily="34" charset="0"/>
              </a:rPr>
              <a:t>Sharing Community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990600"/>
            <a:ext cx="6221223" cy="5550568"/>
            <a:chOff x="2207490" y="4"/>
            <a:chExt cx="20421042" cy="100042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2"/>
            <a:stretch/>
          </p:blipFill>
          <p:spPr bwMode="auto">
            <a:xfrm>
              <a:off x="2207493" y="4948730"/>
              <a:ext cx="20384553" cy="505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7490" y="4"/>
              <a:ext cx="20421042" cy="494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own Arrow 1"/>
          <p:cNvSpPr/>
          <p:nvPr/>
        </p:nvSpPr>
        <p:spPr bwMode="auto">
          <a:xfrm>
            <a:off x="3657600" y="4649507"/>
            <a:ext cx="272606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648200" y="4649507"/>
            <a:ext cx="272606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Content Situation Gets Even More Complicated</a:t>
            </a:r>
          </a:p>
        </p:txBody>
      </p:sp>
    </p:spTree>
    <p:extLst>
      <p:ext uri="{BB962C8B-B14F-4D97-AF65-F5344CB8AC3E}">
        <p14:creationId xmlns:p14="http://schemas.microsoft.com/office/powerpoint/2010/main" val="35841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90" y="1978054"/>
            <a:ext cx="4086147" cy="39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13953" y="5834483"/>
            <a:ext cx="5770364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None/>
              <a:defRPr sz="10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93713" indent="-150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2pPr>
            <a:lvl3pPr marL="773113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3pPr>
            <a:lvl4pPr marL="10652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4pPr>
            <a:lvl5pPr marL="13319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5pPr>
            <a:lvl6pPr marL="17891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6pPr>
            <a:lvl7pPr marL="22463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7pPr>
            <a:lvl8pPr marL="27035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8pPr>
            <a:lvl9pPr marL="31607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Sources: 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Everything.me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Contextual Search Could Fundamentally Change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4594932" cy="331040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“</a:t>
            </a:r>
            <a:r>
              <a:rPr lang="en-US" dirty="0" err="1" smtClean="0"/>
              <a:t>EverythingMe</a:t>
            </a:r>
            <a:r>
              <a:rPr lang="en-US" dirty="0" smtClean="0"/>
              <a:t> delivers the right apps, contacts and information to the </a:t>
            </a:r>
            <a:r>
              <a:rPr lang="en-US" dirty="0" err="1" smtClean="0"/>
              <a:t>homescreen</a:t>
            </a:r>
            <a:r>
              <a:rPr lang="en-US" dirty="0" smtClean="0"/>
              <a:t>, exactly at the right place and time. Whatever a person is into, wherever they are, they’ll get personalized suggestions that match their interests and lifestyle.”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7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Social Traveler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9" y="122829"/>
            <a:ext cx="8813972" cy="79057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</a:rPr>
              <a:t>General Social Media Engagement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51575"/>
            <a:ext cx="8177212" cy="606425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dirty="0" smtClean="0"/>
              <a:t>Question: </a:t>
            </a:r>
            <a:r>
              <a:rPr lang="en-US" dirty="0"/>
              <a:t>Please indicate how much you agree or disagree with the following </a:t>
            </a:r>
            <a:r>
              <a:rPr lang="en-US" dirty="0" smtClean="0"/>
              <a:t>statements. </a:t>
            </a:r>
            <a:r>
              <a:rPr lang="en-US" i="1" dirty="0" smtClean="0"/>
              <a:t>Select </a:t>
            </a:r>
            <a:r>
              <a:rPr lang="en-US" i="1" dirty="0"/>
              <a:t>one for each </a:t>
            </a:r>
            <a:r>
              <a:rPr lang="en-US" i="1" dirty="0" smtClean="0"/>
              <a:t>statement.</a:t>
            </a:r>
          </a:p>
          <a:p>
            <a:pPr>
              <a:lnSpc>
                <a:spcPct val="95000"/>
              </a:lnSpc>
              <a:defRPr/>
            </a:pPr>
            <a:r>
              <a:rPr lang="en-US" dirty="0" smtClean="0"/>
              <a:t>Base</a:t>
            </a:r>
            <a:r>
              <a:rPr lang="en-US" dirty="0"/>
              <a:t>: U.S. online travelers who are active users of online social networks (2013 </a:t>
            </a:r>
            <a:r>
              <a:rPr lang="en-US" dirty="0" smtClean="0"/>
              <a:t>N=1,909)</a:t>
            </a:r>
          </a:p>
          <a:p>
            <a:pPr>
              <a:lnSpc>
                <a:spcPct val="95000"/>
              </a:lnSpc>
              <a:defRPr/>
            </a:pPr>
            <a:r>
              <a:rPr lang="en-US" dirty="0" smtClean="0">
                <a:cs typeface="Arial" pitchFamily="34" charset="0"/>
              </a:rPr>
              <a:t>Source</a:t>
            </a:r>
            <a:r>
              <a:rPr lang="en-US" dirty="0">
                <a:cs typeface="Arial" pitchFamily="34" charset="0"/>
              </a:rPr>
              <a:t>: PhoCusWright's</a:t>
            </a:r>
            <a:r>
              <a:rPr lang="en-US" i="1" dirty="0">
                <a:cs typeface="Arial" pitchFamily="34" charset="0"/>
              </a:rPr>
              <a:t> Traveler Technology Survey 2013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98464822"/>
              </p:ext>
            </p:extLst>
          </p:nvPr>
        </p:nvGraphicFramePr>
        <p:xfrm>
          <a:off x="342900" y="1066800"/>
          <a:ext cx="8062546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76" y="6138456"/>
            <a:ext cx="1526985" cy="581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57782" y="2743200"/>
            <a:ext cx="7500418" cy="15323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Facebook has roughly 1 billion users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Social media reaches 84.4% of Internet </a:t>
            </a:r>
            <a:r>
              <a:rPr lang="en-US" sz="2800" dirty="0" smtClean="0">
                <a:latin typeface="Calibri" panose="020F0502020204030204" pitchFamily="34" charset="0"/>
              </a:rPr>
              <a:t>users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</a:t>
            </a:r>
            <a:r>
              <a:rPr lang="en-US" sz="2800" dirty="0" smtClean="0">
                <a:latin typeface="Calibri" panose="020F0502020204030204" pitchFamily="34" charset="0"/>
              </a:rPr>
              <a:t>verage </a:t>
            </a:r>
            <a:r>
              <a:rPr lang="en-US" sz="2800" dirty="0">
                <a:latin typeface="Calibri" panose="020F0502020204030204" pitchFamily="34" charset="0"/>
              </a:rPr>
              <a:t>of 336.9 </a:t>
            </a:r>
            <a:r>
              <a:rPr lang="en-US" sz="2800" dirty="0" smtClean="0">
                <a:latin typeface="Calibri" panose="020F0502020204030204" pitchFamily="34" charset="0"/>
              </a:rPr>
              <a:t>minutes/visitor/month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524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76" y="6138456"/>
            <a:ext cx="1526985" cy="581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81955979"/>
              </p:ext>
            </p:extLst>
          </p:nvPr>
        </p:nvGraphicFramePr>
        <p:xfrm>
          <a:off x="243839" y="1424016"/>
          <a:ext cx="8686800" cy="446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990600" y="228600"/>
            <a:ext cx="10439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            </a:t>
            </a:r>
            <a:r>
              <a:rPr lang="en-US" sz="3600" dirty="0" smtClean="0">
                <a:latin typeface="Calibri" panose="020F0502020204030204" pitchFamily="34" charset="0"/>
                <a:ea typeface="+mj-ea"/>
                <a:cs typeface="Arial" pitchFamily="34" charset="0"/>
              </a:rPr>
              <a:t>Participation in Popular Online Social Networks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27085"/>
            <a:ext cx="7973684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1000" dirty="0" smtClean="0">
                <a:latin typeface="Calibri" pitchFamily="34" charset="0"/>
                <a:cs typeface="Arial" pitchFamily="34" charset="0"/>
              </a:rPr>
              <a:t>Question: In which of the following online social networks, if any, have you actively participated in the past 12 months?</a:t>
            </a:r>
          </a:p>
          <a:p>
            <a:pPr>
              <a:lnSpc>
                <a:spcPct val="95000"/>
              </a:lnSpc>
              <a:defRPr/>
            </a:pPr>
            <a:r>
              <a:rPr lang="en-US" sz="1000" dirty="0">
                <a:latin typeface="Calibri" pitchFamily="34" charset="0"/>
              </a:rPr>
              <a:t>Base: U.S</a:t>
            </a:r>
            <a:r>
              <a:rPr lang="en-US" sz="1000" dirty="0" smtClean="0">
                <a:latin typeface="Calibri" pitchFamily="34" charset="0"/>
              </a:rPr>
              <a:t>. online travelers (2013 N=2,203; 2012 N= 2,029; 2011 N=1,932) </a:t>
            </a:r>
            <a:endParaRPr lang="en-US" sz="1000" dirty="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Source: PhoCusWright's</a:t>
            </a:r>
            <a:r>
              <a:rPr lang="en-US" sz="1000" i="1" dirty="0">
                <a:latin typeface="Calibri" pitchFamily="34" charset="0"/>
                <a:cs typeface="Arial" pitchFamily="34" charset="0"/>
              </a:rPr>
              <a:t> Traveler Technology Survey </a:t>
            </a:r>
            <a:r>
              <a:rPr lang="en-US" sz="1000" i="1" dirty="0" smtClean="0">
                <a:latin typeface="Calibri" pitchFamily="34" charset="0"/>
                <a:cs typeface="Arial" pitchFamily="34" charset="0"/>
              </a:rPr>
              <a:t>2013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02073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28600"/>
            <a:ext cx="4038600" cy="1143000"/>
          </a:xfrm>
        </p:spPr>
        <p:txBody>
          <a:bodyPr/>
          <a:lstStyle/>
          <a:p>
            <a:r>
              <a:rPr lang="en-US" dirty="0" smtClean="0"/>
              <a:t>Our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Moderator:  </a:t>
            </a:r>
          </a:p>
          <a:p>
            <a:pPr marL="0" indent="0">
              <a:buNone/>
            </a:pPr>
            <a:r>
              <a:rPr lang="en-US" sz="3300" dirty="0" smtClean="0"/>
              <a:t>Tony D’Astolfo, Managing Director, PhoCusWright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b="1" dirty="0" smtClean="0"/>
              <a:t>Panelists: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3300" dirty="0" smtClean="0"/>
              <a:t>Michael </a:t>
            </a:r>
            <a:r>
              <a:rPr lang="en-US" sz="3300" dirty="0"/>
              <a:t>Jacques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Director </a:t>
            </a:r>
            <a:r>
              <a:rPr lang="en-US" sz="3300" dirty="0"/>
              <a:t>Business Development and </a:t>
            </a:r>
            <a:r>
              <a:rPr lang="en-US" sz="3300" dirty="0" smtClean="0"/>
              <a:t>Partnerships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Kathleen Roberts</a:t>
            </a:r>
          </a:p>
          <a:p>
            <a:pPr marL="0" indent="0">
              <a:buNone/>
            </a:pPr>
            <a:r>
              <a:rPr lang="en-US" sz="3300" dirty="0" smtClean="0"/>
              <a:t>Director of Business Development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Laurie </a:t>
            </a:r>
            <a:r>
              <a:rPr lang="en-US" sz="3300" dirty="0" err="1" smtClean="0"/>
              <a:t>Wooderson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Global Corporate Sales Manager </a:t>
            </a:r>
            <a:endParaRPr lang="en-US" sz="33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ATABA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9813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velpor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562600"/>
            <a:ext cx="19526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885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96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76" y="6138456"/>
            <a:ext cx="1526985" cy="581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23086694"/>
              </p:ext>
            </p:extLst>
          </p:nvPr>
        </p:nvGraphicFramePr>
        <p:xfrm>
          <a:off x="228601" y="1358990"/>
          <a:ext cx="8686800" cy="477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14818" y="152400"/>
            <a:ext cx="902918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         </a:t>
            </a:r>
            <a:r>
              <a:rPr lang="en-US" sz="3600" dirty="0" smtClean="0">
                <a:latin typeface="Calibri" panose="020F0502020204030204" pitchFamily="34" charset="0"/>
                <a:ea typeface="+mj-ea"/>
                <a:cs typeface="Arial" pitchFamily="34" charset="0"/>
              </a:rPr>
              <a:t>Participation Social Networks, by Age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27085"/>
            <a:ext cx="7973684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1000" dirty="0" smtClean="0">
                <a:latin typeface="Calibri" pitchFamily="34" charset="0"/>
                <a:cs typeface="Arial" pitchFamily="34" charset="0"/>
              </a:rPr>
              <a:t>Question: In which of the following online social networks, if any, have you actively participated in the past 12 months? How old are you?</a:t>
            </a:r>
          </a:p>
          <a:p>
            <a:pPr>
              <a:lnSpc>
                <a:spcPct val="95000"/>
              </a:lnSpc>
              <a:defRPr/>
            </a:pPr>
            <a:r>
              <a:rPr lang="en-US" sz="1000" dirty="0">
                <a:latin typeface="Calibri" pitchFamily="34" charset="0"/>
              </a:rPr>
              <a:t>Base: U.S</a:t>
            </a:r>
            <a:r>
              <a:rPr lang="en-US" sz="1000" dirty="0" smtClean="0">
                <a:latin typeface="Calibri" pitchFamily="34" charset="0"/>
              </a:rPr>
              <a:t>. online travelers (2013 N=2,203) </a:t>
            </a:r>
            <a:endParaRPr lang="en-US" sz="1000" dirty="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Source: PhoCusWright's</a:t>
            </a:r>
            <a:r>
              <a:rPr lang="en-US" sz="1000" i="1" dirty="0">
                <a:latin typeface="Calibri" pitchFamily="34" charset="0"/>
                <a:cs typeface="Arial" pitchFamily="34" charset="0"/>
              </a:rPr>
              <a:t> Traveler Technology Survey </a:t>
            </a:r>
            <a:r>
              <a:rPr lang="en-US" sz="1000" i="1" dirty="0" smtClean="0">
                <a:latin typeface="Calibri" pitchFamily="34" charset="0"/>
                <a:cs typeface="Arial" pitchFamily="34" charset="0"/>
              </a:rPr>
              <a:t>2013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3846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" y="152400"/>
            <a:ext cx="76962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  <a:latin typeface="+mn-lt"/>
              </a:rPr>
              <a:t>                              Social Traveler</a:t>
            </a:r>
            <a:endParaRPr lang="en-US" sz="4000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Opportunity:</a:t>
            </a:r>
          </a:p>
          <a:p>
            <a:pPr marL="342900" indent="-342900"/>
            <a:r>
              <a:rPr lang="en-US" dirty="0" smtClean="0"/>
              <a:t>Tactical: Educate, feel the pulse of and facilitate knowledge sharing among </a:t>
            </a:r>
            <a:r>
              <a:rPr lang="en-US" dirty="0"/>
              <a:t>travelers.   </a:t>
            </a:r>
          </a:p>
          <a:p>
            <a:pPr marL="342900" indent="-342900"/>
            <a:r>
              <a:rPr lang="en-US" dirty="0" smtClean="0"/>
              <a:t>Strategic:  Drive deeper traveler engagement to improve the experience and support program goals</a:t>
            </a:r>
          </a:p>
          <a:p>
            <a:pPr marL="0" indent="0">
              <a:buNone/>
            </a:pPr>
            <a:r>
              <a:rPr lang="en-US" dirty="0" smtClean="0"/>
              <a:t>The Landscape:</a:t>
            </a:r>
          </a:p>
          <a:p>
            <a:pPr marL="342900" indent="-342900"/>
            <a:r>
              <a:rPr lang="en-US" dirty="0" smtClean="0"/>
              <a:t>Companies continue to invest in social enterprise solutions</a:t>
            </a:r>
          </a:p>
          <a:p>
            <a:pPr marL="342900" indent="-342900"/>
            <a:r>
              <a:rPr lang="en-US" dirty="0" smtClean="0"/>
              <a:t>Travel programs continue to practice in and enjoy positive results from using their social enterprise</a:t>
            </a:r>
          </a:p>
          <a:p>
            <a:pPr marL="342900" indent="-342900"/>
            <a:r>
              <a:rPr lang="en-US" dirty="0" smtClean="0"/>
              <a:t>Specialized resources are emerging to support this evolution.</a:t>
            </a:r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5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609600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effectLst/>
                <a:latin typeface="+mn-lt"/>
              </a:rPr>
              <a:t>                            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Mobile Trends 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6BBF-7BEA-4564-A85A-87C7388AFE7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 descr="travel life cycle-solo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7" r="-3747"/>
          <a:stretch>
            <a:fillRect/>
          </a:stretch>
        </p:blipFill>
        <p:spPr>
          <a:xfrm>
            <a:off x="685800" y="2209800"/>
            <a:ext cx="7123113" cy="4419600"/>
          </a:xfrm>
        </p:spPr>
      </p:pic>
      <p:sp>
        <p:nvSpPr>
          <p:cNvPr id="6" name="Rectangle 5"/>
          <p:cNvSpPr/>
          <p:nvPr/>
        </p:nvSpPr>
        <p:spPr>
          <a:xfrm>
            <a:off x="76200" y="91440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Tablets and Smartphones Impact Every Stage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of Trip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Life Cycle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39669"/>
            <a:ext cx="457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The planning phases have been extended by tablets and smartphones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2286000"/>
            <a:ext cx="4114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Booking is still emerging, but the major emphasis is on local content;  dining, ground transportation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00" y="4923472"/>
            <a:ext cx="273231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Information needs to be immediate and </a:t>
            </a:r>
            <a:r>
              <a:rPr lang="en-US" b="1" dirty="0" smtClean="0">
                <a:latin typeface="Calibri" panose="020F0502020204030204" pitchFamily="34" charset="0"/>
              </a:rPr>
              <a:t>relevant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The biggest opportunity is for in-destination, location-based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5858470"/>
            <a:ext cx="3581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Expense experience is enhanced by Mobile:  Sharing is instantaneous and requires immediate response  </a:t>
            </a:r>
          </a:p>
        </p:txBody>
      </p:sp>
    </p:spTree>
    <p:extLst>
      <p:ext uri="{BB962C8B-B14F-4D97-AF65-F5344CB8AC3E}">
        <p14:creationId xmlns:p14="http://schemas.microsoft.com/office/powerpoint/2010/main" val="202904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5339" y="396242"/>
            <a:ext cx="8589870" cy="790575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+mn-lt"/>
              </a:rPr>
              <a:t>% of Travelers Who Use Mobile Devices* During Trip Planning Life Cycle, by Age</a:t>
            </a:r>
            <a:endParaRPr lang="en-US" sz="3200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" y="6251576"/>
            <a:ext cx="7446475" cy="6064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*</a:t>
            </a:r>
            <a:r>
              <a:rPr lang="en-US" dirty="0"/>
              <a:t>S</a:t>
            </a:r>
            <a:r>
              <a:rPr lang="en-US" dirty="0" smtClean="0"/>
              <a:t>martphones </a:t>
            </a:r>
            <a:r>
              <a:rPr lang="en-US" dirty="0"/>
              <a:t>and </a:t>
            </a:r>
            <a:r>
              <a:rPr lang="en-US" dirty="0" smtClean="0"/>
              <a:t>tablets.</a:t>
            </a:r>
            <a:endParaRPr lang="en-US" dirty="0"/>
          </a:p>
          <a:p>
            <a:r>
              <a:rPr lang="en-US" dirty="0"/>
              <a:t>Question: Please indicate which of the following travel-related activities you have done online using your desktop/laptop, smartphone or tablet in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past 12 months</a:t>
            </a:r>
            <a:r>
              <a:rPr lang="en-US" dirty="0" smtClean="0"/>
              <a:t>. </a:t>
            </a:r>
            <a:r>
              <a:rPr lang="en-US" i="1" dirty="0"/>
              <a:t>Select all that apply for each row</a:t>
            </a:r>
            <a:r>
              <a:rPr lang="en-US" i="1" dirty="0" smtClean="0"/>
              <a:t>. </a:t>
            </a:r>
            <a:r>
              <a:rPr lang="en-US" dirty="0" smtClean="0"/>
              <a:t>How old are you?</a:t>
            </a:r>
            <a:endParaRPr lang="en-US" i="1" dirty="0"/>
          </a:p>
          <a:p>
            <a:r>
              <a:rPr lang="en-US" dirty="0"/>
              <a:t>Base: U.S. online travelers (N=2,203)</a:t>
            </a:r>
          </a:p>
          <a:p>
            <a:r>
              <a:rPr lang="en-US" dirty="0"/>
              <a:t>Source: PhoCusWright's</a:t>
            </a:r>
            <a:r>
              <a:rPr lang="en-US" i="1" dirty="0"/>
              <a:t> Traveler Technology Survey 2013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94045869"/>
              </p:ext>
            </p:extLst>
          </p:nvPr>
        </p:nvGraphicFramePr>
        <p:xfrm>
          <a:off x="320040" y="1584961"/>
          <a:ext cx="8618220" cy="409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338" y="3464293"/>
            <a:ext cx="1087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Average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47%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76" y="6138456"/>
            <a:ext cx="1526985" cy="581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242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hollow_wh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1155" y="6212541"/>
            <a:ext cx="576169" cy="5636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76200"/>
            <a:ext cx="855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       </a:t>
            </a:r>
            <a:r>
              <a:rPr lang="en-US" sz="4000" dirty="0" smtClean="0">
                <a:latin typeface="Calibri" panose="020F0502020204030204" pitchFamily="34" charset="0"/>
              </a:rPr>
              <a:t>Mobile </a:t>
            </a:r>
            <a:r>
              <a:rPr lang="en-US" sz="4000" dirty="0">
                <a:latin typeface="Calibri" panose="020F0502020204030204" pitchFamily="34" charset="0"/>
              </a:rPr>
              <a:t>Activity, by Product Segment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98371189"/>
              </p:ext>
            </p:extLst>
          </p:nvPr>
        </p:nvGraphicFramePr>
        <p:xfrm>
          <a:off x="668336" y="1081768"/>
          <a:ext cx="2883635" cy="255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-181380" y="9199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Hotel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14278381"/>
              </p:ext>
            </p:extLst>
          </p:nvPr>
        </p:nvGraphicFramePr>
        <p:xfrm>
          <a:off x="5199882" y="3530797"/>
          <a:ext cx="3146130" cy="296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27860435"/>
              </p:ext>
            </p:extLst>
          </p:nvPr>
        </p:nvGraphicFramePr>
        <p:xfrm>
          <a:off x="5302721" y="735520"/>
          <a:ext cx="3188434" cy="321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04329750"/>
              </p:ext>
            </p:extLst>
          </p:nvPr>
        </p:nvGraphicFramePr>
        <p:xfrm>
          <a:off x="662802" y="3570514"/>
          <a:ext cx="3589884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203195" y="5964431"/>
            <a:ext cx="8779239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</a:rPr>
              <a:t>Question: Which travel products have you researched or booked online using your </a:t>
            </a:r>
            <a:r>
              <a:rPr lang="en-US" sz="1200" dirty="0" smtClean="0">
                <a:latin typeface="Calibri" panose="020F0502020204030204" pitchFamily="34" charset="0"/>
              </a:rPr>
              <a:t>tablet</a:t>
            </a:r>
          </a:p>
          <a:p>
            <a:pPr marL="0" indent="0">
              <a:buNone/>
            </a:pP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during the past 12 months? Select all that apply for the products you researched or booked</a:t>
            </a:r>
            <a:endParaRPr lang="en-US" sz="12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alibri" panose="020F0502020204030204" pitchFamily="34" charset="0"/>
              </a:rPr>
              <a:t>Base: Hotel stayers (N=1,969); Flyers (N=1,436); Car renters (N=634); Destination Activity Purchasers (N=635)</a:t>
            </a:r>
          </a:p>
          <a:p>
            <a:pPr marL="0" indent="0">
              <a:lnSpc>
                <a:spcPct val="95000"/>
              </a:lnSpc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Arial" pitchFamily="34" charset="0"/>
              </a:rPr>
              <a:t>Source: </a:t>
            </a:r>
            <a:r>
              <a:rPr lang="en-US" sz="1200" i="1" dirty="0" err="1">
                <a:latin typeface="Calibri" panose="020F0502020204030204" pitchFamily="34" charset="0"/>
                <a:cs typeface="Arial" pitchFamily="34" charset="0"/>
              </a:rPr>
              <a:t>PhoCusWright's</a:t>
            </a:r>
            <a:r>
              <a:rPr lang="en-US" sz="1200" i="1" dirty="0">
                <a:latin typeface="Calibri" panose="020F0502020204030204" pitchFamily="34" charset="0"/>
                <a:cs typeface="Arial" pitchFamily="34" charset="0"/>
              </a:rPr>
              <a:t> Traveler Technology Survey 2013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814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" y="152400"/>
            <a:ext cx="894311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+mn-lt"/>
              </a:rPr>
              <a:t>                                </a:t>
            </a:r>
            <a:r>
              <a:rPr lang="en-US" sz="4400" dirty="0" smtClean="0">
                <a:effectLst/>
                <a:latin typeface="+mn-lt"/>
              </a:rPr>
              <a:t>Two-Way Communication</a:t>
            </a:r>
            <a:endParaRPr lang="en-US" sz="4400" dirty="0">
              <a:effectLst/>
              <a:latin typeface="+mn-lt"/>
            </a:endParaRPr>
          </a:p>
        </p:txBody>
      </p:sp>
      <p:pic>
        <p:nvPicPr>
          <p:cNvPr id="13" name="Picture 12" descr="Two Way Messaging Mocks-01 (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01" y="1075749"/>
            <a:ext cx="2748399" cy="5401251"/>
          </a:xfrm>
          <a:prstGeom prst="rect">
            <a:avLst/>
          </a:prstGeom>
        </p:spPr>
      </p:pic>
      <p:pic>
        <p:nvPicPr>
          <p:cNvPr id="14" name="Picture 13" descr="Two Way Messaging Mocks-02 (3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22" y="1151949"/>
            <a:ext cx="2817678" cy="53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" y="0"/>
            <a:ext cx="871451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  <a:latin typeface="+mj-lt"/>
              </a:rPr>
              <a:t>                             </a:t>
            </a:r>
            <a:r>
              <a:rPr lang="en-US" sz="4000" dirty="0" err="1" smtClean="0">
                <a:effectLst/>
                <a:latin typeface="+mj-lt"/>
              </a:rPr>
              <a:t>Geofencing</a:t>
            </a:r>
            <a:endParaRPr lang="en-US" sz="4000" dirty="0">
              <a:effectLst/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6BBF-7BEA-4564-A85A-87C7388AFE7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90600"/>
            <a:ext cx="6006072" cy="50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" y="0"/>
            <a:ext cx="932411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+mn-lt"/>
              </a:rPr>
              <a:t>                                       </a:t>
            </a:r>
            <a:r>
              <a:rPr lang="en-US" sz="4000" dirty="0" err="1" smtClean="0">
                <a:effectLst/>
                <a:latin typeface="+mn-lt"/>
              </a:rPr>
              <a:t>Geofencing</a:t>
            </a:r>
            <a:r>
              <a:rPr lang="en-US" sz="4000" dirty="0" smtClean="0">
                <a:effectLst/>
                <a:latin typeface="+mn-lt"/>
              </a:rPr>
              <a:t> Check In </a:t>
            </a:r>
            <a:endParaRPr lang="en-US" sz="4000" dirty="0">
              <a:effectLst/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6BBF-7BEA-4564-A85A-87C7388AFE7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geofenc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14400"/>
            <a:ext cx="7504426" cy="49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28600"/>
            <a:ext cx="4038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Moderator:  </a:t>
            </a:r>
          </a:p>
          <a:p>
            <a:pPr marL="0" indent="0">
              <a:buNone/>
            </a:pPr>
            <a:r>
              <a:rPr lang="en-US" sz="3300" dirty="0" smtClean="0"/>
              <a:t>Tony D’Astolfo, Managing Director, PhoCusWright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b="1" dirty="0" smtClean="0"/>
              <a:t>Panelists: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3300" dirty="0" smtClean="0"/>
              <a:t>Michael </a:t>
            </a:r>
            <a:r>
              <a:rPr lang="en-US" sz="3300" dirty="0"/>
              <a:t>Jacques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Director </a:t>
            </a:r>
            <a:r>
              <a:rPr lang="en-US" sz="3300" dirty="0"/>
              <a:t>Business Development and </a:t>
            </a:r>
            <a:r>
              <a:rPr lang="en-US" sz="3300" dirty="0" smtClean="0"/>
              <a:t>Partnerships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Kathleen Roberts</a:t>
            </a:r>
          </a:p>
          <a:p>
            <a:pPr marL="0" indent="0">
              <a:buNone/>
            </a:pPr>
            <a:r>
              <a:rPr lang="en-US" sz="3300" dirty="0" smtClean="0"/>
              <a:t>Director of Business Development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Laurie </a:t>
            </a:r>
            <a:r>
              <a:rPr lang="en-US" sz="3300" dirty="0" err="1" smtClean="0"/>
              <a:t>Wooderson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Global Corporate Sales Manager </a:t>
            </a:r>
            <a:endParaRPr lang="en-US" sz="33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4FC-E32E-4243-82E2-F54347667131}" type="datetime1">
              <a:rPr lang="en-US" smtClean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ATABA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9813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velpor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562600"/>
            <a:ext cx="19526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885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7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Format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identified 4 technology trends impacting managed travel</a:t>
            </a:r>
          </a:p>
          <a:p>
            <a:r>
              <a:rPr lang="en-US" dirty="0" smtClean="0"/>
              <a:t>Moderator will ‘frame’ the trends</a:t>
            </a:r>
          </a:p>
          <a:p>
            <a:r>
              <a:rPr lang="en-US" dirty="0" smtClean="0"/>
              <a:t>Panelist will present their point of view</a:t>
            </a:r>
          </a:p>
          <a:p>
            <a:r>
              <a:rPr lang="en-US" dirty="0" smtClean="0"/>
              <a:t>Open interactive dialogue will ensue</a:t>
            </a:r>
          </a:p>
          <a:p>
            <a:r>
              <a:rPr lang="en-US" dirty="0" smtClean="0"/>
              <a:t>Audience participation is encouraged!!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Our Topics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Open Booking or Open Season </a:t>
            </a:r>
            <a:r>
              <a:rPr lang="en-US" sz="2400" dirty="0" smtClean="0"/>
              <a:t>on </a:t>
            </a:r>
            <a:r>
              <a:rPr lang="en-US" sz="2400" dirty="0"/>
              <a:t>Managed Travel </a:t>
            </a:r>
            <a:r>
              <a:rPr lang="en-US" sz="2400" dirty="0" smtClean="0"/>
              <a:t>? </a:t>
            </a:r>
            <a:r>
              <a:rPr lang="en-US" sz="2400" dirty="0"/>
              <a:t>  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new C’s of Managed Travel:  From Cost, Control, </a:t>
            </a:r>
            <a:r>
              <a:rPr lang="en-US" sz="2400" dirty="0" smtClean="0"/>
              <a:t>Convenience, </a:t>
            </a:r>
            <a:r>
              <a:rPr lang="en-US" sz="2400" dirty="0"/>
              <a:t>to Content, Context, and </a:t>
            </a:r>
            <a:r>
              <a:rPr lang="en-US" sz="2400" dirty="0" smtClean="0"/>
              <a:t>Consumerism.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Social Traveler: Facebook has </a:t>
            </a:r>
            <a:r>
              <a:rPr lang="en-US" sz="2400" dirty="0" smtClean="0"/>
              <a:t>over 1B users….social </a:t>
            </a:r>
            <a:r>
              <a:rPr lang="en-US" sz="2400" dirty="0"/>
              <a:t>media reaches 84% of internet </a:t>
            </a:r>
            <a:r>
              <a:rPr lang="en-US" sz="2400" dirty="0" smtClean="0"/>
              <a:t>users….maybe </a:t>
            </a:r>
            <a:r>
              <a:rPr lang="en-US" sz="2400" dirty="0"/>
              <a:t>it’s time managed travel took </a:t>
            </a:r>
            <a:r>
              <a:rPr lang="en-US" sz="2400" dirty="0" smtClean="0"/>
              <a:t>social </a:t>
            </a:r>
            <a:r>
              <a:rPr lang="en-US" sz="2400" dirty="0"/>
              <a:t>media </a:t>
            </a:r>
            <a:r>
              <a:rPr lang="en-US" sz="2400" dirty="0" smtClean="0"/>
              <a:t>seriously!</a:t>
            </a:r>
            <a:r>
              <a:rPr lang="en-US" sz="2400" dirty="0"/>
              <a:t>  </a:t>
            </a:r>
            <a:r>
              <a:rPr lang="en-US" sz="2400" dirty="0" smtClean="0"/>
              <a:t> So, now </a:t>
            </a:r>
            <a:r>
              <a:rPr lang="en-US" sz="2400" dirty="0"/>
              <a:t>what?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Mobile </a:t>
            </a:r>
            <a:r>
              <a:rPr lang="en-US" sz="2400" dirty="0"/>
              <a:t>– Everybody has a </a:t>
            </a:r>
            <a:r>
              <a:rPr lang="en-US" sz="2400" dirty="0" smtClean="0"/>
              <a:t>smartphone &amp; tablet. </a:t>
            </a:r>
            <a:r>
              <a:rPr lang="en-US" sz="2400" dirty="0"/>
              <a:t> </a:t>
            </a:r>
            <a:r>
              <a:rPr lang="en-US" sz="2400" dirty="0" smtClean="0"/>
              <a:t>Everybody </a:t>
            </a:r>
            <a:r>
              <a:rPr lang="en-US" sz="2400" dirty="0"/>
              <a:t>says Mobile is the future.   So why aren’t travel managers answering the call?  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17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Open Booking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5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066800" y="427567"/>
            <a:ext cx="10515599" cy="79163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       </a:t>
            </a:r>
            <a:r>
              <a:rPr lang="en-US" sz="3600" dirty="0" smtClean="0"/>
              <a:t>Promising Model or Compliance Nightmare? 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64" y="1874090"/>
            <a:ext cx="5525990" cy="433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0" y="6436241"/>
            <a:ext cx="9048307" cy="43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93713" indent="-150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2pPr>
            <a:lvl3pPr marL="773113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3pPr>
            <a:lvl4pPr marL="106521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4pPr>
            <a:lvl5pPr marL="13319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•"/>
              <a:defRPr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5pPr>
            <a:lvl6pPr marL="17891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6pPr>
            <a:lvl7pPr marL="22463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7pPr>
            <a:lvl8pPr marL="27035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8pPr>
            <a:lvl9pPr marL="3160713" indent="-1524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Source:  PhoCusWright Inc. 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" name="Picture 7" descr="icon_hollow_wh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1155" y="6212541"/>
            <a:ext cx="576169" cy="56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98" y="2578334"/>
            <a:ext cx="5629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2" y="152400"/>
            <a:ext cx="7465718" cy="652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56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  <a:latin typeface="+mj-lt"/>
              </a:rPr>
              <a:t>          Open Booking….an Open Dialogue</a:t>
            </a:r>
            <a:endParaRPr lang="en-US" sz="4000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45" y="1066800"/>
            <a:ext cx="7737255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Opportunity:</a:t>
            </a:r>
          </a:p>
          <a:p>
            <a:pPr marL="342900" indent="-342900"/>
            <a:r>
              <a:rPr lang="en-US" dirty="0" smtClean="0"/>
              <a:t>Tactical &amp; Strategic </a:t>
            </a:r>
          </a:p>
          <a:p>
            <a:pPr marL="571500" lvl="1" indent="-342900"/>
            <a:r>
              <a:rPr lang="en-US" dirty="0" smtClean="0"/>
              <a:t>Retrieve </a:t>
            </a:r>
            <a:r>
              <a:rPr lang="en-US" u="sng" dirty="0" smtClean="0"/>
              <a:t>pre-trip</a:t>
            </a:r>
            <a:r>
              <a:rPr lang="en-US" dirty="0" smtClean="0"/>
              <a:t> data on program leakage 	</a:t>
            </a:r>
          </a:p>
          <a:p>
            <a:pPr marL="571500" lvl="1" indent="-342900"/>
            <a:r>
              <a:rPr lang="en-US" dirty="0" smtClean="0"/>
              <a:t>Policy Management</a:t>
            </a:r>
          </a:p>
          <a:p>
            <a:pPr marL="571500" lvl="1" indent="-342900"/>
            <a:r>
              <a:rPr lang="en-US" dirty="0" smtClean="0"/>
              <a:t>Discover program optimization opportunities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Landscape:</a:t>
            </a:r>
          </a:p>
          <a:p>
            <a:pPr marL="342900" indent="-342900"/>
            <a:r>
              <a:rPr lang="en-US" dirty="0"/>
              <a:t>Solutions are emerging in the market</a:t>
            </a:r>
          </a:p>
          <a:p>
            <a:pPr marL="342900" indent="-342900"/>
            <a:r>
              <a:rPr lang="en-US" dirty="0" smtClean="0"/>
              <a:t>Plays to continued </a:t>
            </a:r>
            <a:r>
              <a:rPr lang="en-US" dirty="0"/>
              <a:t>focus on “</a:t>
            </a:r>
            <a:r>
              <a:rPr lang="en-US" dirty="0" err="1"/>
              <a:t>consumerization</a:t>
            </a:r>
            <a:r>
              <a:rPr lang="en-US" dirty="0"/>
              <a:t>” of </a:t>
            </a:r>
            <a:r>
              <a:rPr lang="en-US" dirty="0" smtClean="0"/>
              <a:t> </a:t>
            </a:r>
            <a:r>
              <a:rPr lang="en-US" dirty="0"/>
              <a:t>corporate booking tool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Challenges:</a:t>
            </a:r>
          </a:p>
          <a:p>
            <a:pPr marL="342900" indent="-342900"/>
            <a:r>
              <a:rPr lang="en-US" dirty="0" smtClean="0"/>
              <a:t>Duty of Care</a:t>
            </a:r>
          </a:p>
          <a:p>
            <a:pPr marL="342900" indent="-342900"/>
            <a:r>
              <a:rPr lang="en-US" dirty="0"/>
              <a:t>Data consolidation, reporting </a:t>
            </a:r>
          </a:p>
          <a:p>
            <a:pPr marL="342900" indent="-342900"/>
            <a:r>
              <a:rPr lang="en-US" dirty="0"/>
              <a:t>A</a:t>
            </a:r>
            <a:r>
              <a:rPr lang="en-US" dirty="0" smtClean="0"/>
              <a:t>gent support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8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Travel’s New ‘C’ Words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1135</Words>
  <Application>Microsoft Macintosh PowerPoint</Application>
  <PresentationFormat>On-screen Show (4:3)</PresentationFormat>
  <Paragraphs>191</Paragraphs>
  <Slides>29</Slides>
  <Notes>12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Tech Trends and Travel Management for 2014 and Beyond</vt:lpstr>
      <vt:lpstr>Our Speakers</vt:lpstr>
      <vt:lpstr>Our Format</vt:lpstr>
      <vt:lpstr>Our Topics</vt:lpstr>
      <vt:lpstr>Open Booking</vt:lpstr>
      <vt:lpstr>        Promising Model or Compliance Nightmare? </vt:lpstr>
      <vt:lpstr>PowerPoint Presentation</vt:lpstr>
      <vt:lpstr>          Open Booking….an Open Dialogue</vt:lpstr>
      <vt:lpstr>Travel’s New ‘C’ Words</vt:lpstr>
      <vt:lpstr>In the Good Old Days of Managed Travel </vt:lpstr>
      <vt:lpstr>PowerPoint Presentation</vt:lpstr>
      <vt:lpstr>Fast Forward to Today…</vt:lpstr>
      <vt:lpstr>The New C’s of Managed Travel</vt:lpstr>
      <vt:lpstr>Content Situation Gets Even More Complicated </vt:lpstr>
      <vt:lpstr>PowerPoint Presentation</vt:lpstr>
      <vt:lpstr>Contextual Search Could Fundamentally Change Everything</vt:lpstr>
      <vt:lpstr>Social Traveler</vt:lpstr>
      <vt:lpstr>      General Social Media Engagement</vt:lpstr>
      <vt:lpstr>PowerPoint Presentation</vt:lpstr>
      <vt:lpstr>PowerPoint Presentation</vt:lpstr>
      <vt:lpstr>                              Social Traveler</vt:lpstr>
      <vt:lpstr>Mobile</vt:lpstr>
      <vt:lpstr>                             Mobile Trends </vt:lpstr>
      <vt:lpstr>% of Travelers Who Use Mobile Devices* During Trip Planning Life Cycle, by Age</vt:lpstr>
      <vt:lpstr>PowerPoint Presentation</vt:lpstr>
      <vt:lpstr>                                Two-Way Communication</vt:lpstr>
      <vt:lpstr>                             Geofencing</vt:lpstr>
      <vt:lpstr>                                       Geofencing Check In </vt:lpstr>
      <vt:lpstr>Thank You!</vt:lpstr>
    </vt:vector>
  </TitlesOfParts>
  <Company>Controllers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 Loaner</dc:creator>
  <cp:lastModifiedBy>Reagan Moran</cp:lastModifiedBy>
  <cp:revision>53</cp:revision>
  <cp:lastPrinted>2014-08-25T17:21:01Z</cp:lastPrinted>
  <dcterms:created xsi:type="dcterms:W3CDTF">2013-08-25T16:42:07Z</dcterms:created>
  <dcterms:modified xsi:type="dcterms:W3CDTF">2017-02-27T15:41:21Z</dcterms:modified>
</cp:coreProperties>
</file>