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7" r:id="rId11"/>
    <p:sldId id="266" r:id="rId12"/>
    <p:sldId id="265"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87" d="100"/>
          <a:sy n="87" d="100"/>
        </p:scale>
        <p:origin x="-1200"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1651"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6E31E-94DB-4D44-971C-E191F8CF0198}"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B03D536-B7CD-43A6-A88B-9A06E63F6CBD}">
      <dgm:prSet phldrT="[Text]"/>
      <dgm:spPr/>
      <dgm:t>
        <a:bodyPr/>
        <a:lstStyle/>
        <a:p>
          <a:r>
            <a:rPr lang="en-US" dirty="0" smtClean="0"/>
            <a:t>Data</a:t>
          </a:r>
          <a:endParaRPr lang="en-US" dirty="0"/>
        </a:p>
      </dgm:t>
    </dgm:pt>
    <dgm:pt modelId="{6BFD7EFA-43F4-41E7-A35C-E0C44675C038}" type="parTrans" cxnId="{A65FC108-D8B3-4542-9733-67D6C78BF4F8}">
      <dgm:prSet/>
      <dgm:spPr/>
      <dgm:t>
        <a:bodyPr/>
        <a:lstStyle/>
        <a:p>
          <a:endParaRPr lang="en-US"/>
        </a:p>
      </dgm:t>
    </dgm:pt>
    <dgm:pt modelId="{EBA2810A-C143-4F42-896C-037D021541DE}" type="sibTrans" cxnId="{A65FC108-D8B3-4542-9733-67D6C78BF4F8}">
      <dgm:prSet/>
      <dgm:spPr/>
      <dgm:t>
        <a:bodyPr/>
        <a:lstStyle/>
        <a:p>
          <a:endParaRPr lang="en-US"/>
        </a:p>
      </dgm:t>
    </dgm:pt>
    <dgm:pt modelId="{3407202E-D06D-41FE-9D53-80D2FA7E8F49}">
      <dgm:prSet phldrT="[Text]"/>
      <dgm:spPr/>
      <dgm:t>
        <a:bodyPr/>
        <a:lstStyle/>
        <a:p>
          <a:r>
            <a:rPr lang="en-US" dirty="0" smtClean="0"/>
            <a:t>Information</a:t>
          </a:r>
          <a:endParaRPr lang="en-US" dirty="0"/>
        </a:p>
      </dgm:t>
    </dgm:pt>
    <dgm:pt modelId="{340CA2B9-55EF-4B20-A18C-BE5C0EBEC5AD}" type="parTrans" cxnId="{D3C867D3-F0E5-4DBA-A2BC-64A5CAF1D08A}">
      <dgm:prSet/>
      <dgm:spPr/>
      <dgm:t>
        <a:bodyPr/>
        <a:lstStyle/>
        <a:p>
          <a:endParaRPr lang="en-US"/>
        </a:p>
      </dgm:t>
    </dgm:pt>
    <dgm:pt modelId="{35F07CDB-CD04-474E-A6A0-06C486CBC556}" type="sibTrans" cxnId="{D3C867D3-F0E5-4DBA-A2BC-64A5CAF1D08A}">
      <dgm:prSet/>
      <dgm:spPr/>
      <dgm:t>
        <a:bodyPr/>
        <a:lstStyle/>
        <a:p>
          <a:endParaRPr lang="en-US"/>
        </a:p>
      </dgm:t>
    </dgm:pt>
    <dgm:pt modelId="{9EF8F3A3-400F-4108-A0A1-6D8EC7783375}">
      <dgm:prSet phldrT="[Text]"/>
      <dgm:spPr/>
      <dgm:t>
        <a:bodyPr/>
        <a:lstStyle/>
        <a:p>
          <a:r>
            <a:rPr lang="en-US" dirty="0" smtClean="0"/>
            <a:t>Wisdom</a:t>
          </a:r>
          <a:endParaRPr lang="en-US" dirty="0"/>
        </a:p>
      </dgm:t>
    </dgm:pt>
    <dgm:pt modelId="{7838D202-B123-4389-9875-A33F9091BE3D}" type="parTrans" cxnId="{3D227AAC-212A-4FED-A072-3F9FD701FC16}">
      <dgm:prSet/>
      <dgm:spPr/>
      <dgm:t>
        <a:bodyPr/>
        <a:lstStyle/>
        <a:p>
          <a:endParaRPr lang="en-US"/>
        </a:p>
      </dgm:t>
    </dgm:pt>
    <dgm:pt modelId="{62F8BB36-A009-473A-B57F-8FCBB624DF42}" type="sibTrans" cxnId="{3D227AAC-212A-4FED-A072-3F9FD701FC16}">
      <dgm:prSet/>
      <dgm:spPr/>
      <dgm:t>
        <a:bodyPr/>
        <a:lstStyle/>
        <a:p>
          <a:endParaRPr lang="en-US"/>
        </a:p>
      </dgm:t>
    </dgm:pt>
    <dgm:pt modelId="{2BD7772A-5519-48EF-BA96-2A5C22D77A20}" type="pres">
      <dgm:prSet presAssocID="{35B6E31E-94DB-4D44-971C-E191F8CF0198}" presName="Name0" presStyleCnt="0">
        <dgm:presLayoutVars>
          <dgm:chMax val="7"/>
          <dgm:chPref val="7"/>
          <dgm:dir/>
          <dgm:animLvl val="lvl"/>
        </dgm:presLayoutVars>
      </dgm:prSet>
      <dgm:spPr/>
      <dgm:t>
        <a:bodyPr/>
        <a:lstStyle/>
        <a:p>
          <a:endParaRPr lang="en-US"/>
        </a:p>
      </dgm:t>
    </dgm:pt>
    <dgm:pt modelId="{9640BAD7-086E-4219-8747-8C11BBC47E1B}" type="pres">
      <dgm:prSet presAssocID="{1B03D536-B7CD-43A6-A88B-9A06E63F6CBD}" presName="Accent1" presStyleCnt="0"/>
      <dgm:spPr/>
    </dgm:pt>
    <dgm:pt modelId="{BD1939C6-2E0B-4A2D-BF01-B2F5847BA6C7}" type="pres">
      <dgm:prSet presAssocID="{1B03D536-B7CD-43A6-A88B-9A06E63F6CBD}" presName="Accent" presStyleLbl="node1" presStyleIdx="0" presStyleCnt="3" custLinFactNeighborX="-1062" custLinFactNeighborY="531"/>
      <dgm:spPr>
        <a:solidFill>
          <a:schemeClr val="accent5">
            <a:lumMod val="50000"/>
          </a:schemeClr>
        </a:solidFill>
      </dgm:spPr>
      <dgm:t>
        <a:bodyPr/>
        <a:lstStyle/>
        <a:p>
          <a:endParaRPr lang="en-US"/>
        </a:p>
      </dgm:t>
    </dgm:pt>
    <dgm:pt modelId="{D43800DA-2C2B-4007-846B-082EE8327EDF}" type="pres">
      <dgm:prSet presAssocID="{1B03D536-B7CD-43A6-A88B-9A06E63F6CBD}" presName="Parent1" presStyleLbl="revTx" presStyleIdx="0" presStyleCnt="3">
        <dgm:presLayoutVars>
          <dgm:chMax val="1"/>
          <dgm:chPref val="1"/>
          <dgm:bulletEnabled val="1"/>
        </dgm:presLayoutVars>
      </dgm:prSet>
      <dgm:spPr/>
      <dgm:t>
        <a:bodyPr/>
        <a:lstStyle/>
        <a:p>
          <a:endParaRPr lang="en-US"/>
        </a:p>
      </dgm:t>
    </dgm:pt>
    <dgm:pt modelId="{5F36185A-C42A-4DDB-A802-9085939B5143}" type="pres">
      <dgm:prSet presAssocID="{3407202E-D06D-41FE-9D53-80D2FA7E8F49}" presName="Accent2" presStyleCnt="0"/>
      <dgm:spPr/>
    </dgm:pt>
    <dgm:pt modelId="{6D73B046-B42E-475F-A53D-81291E1D95F4}" type="pres">
      <dgm:prSet presAssocID="{3407202E-D06D-41FE-9D53-80D2FA7E8F49}" presName="Accent" presStyleLbl="node1" presStyleIdx="1" presStyleCnt="3"/>
      <dgm:spPr>
        <a:solidFill>
          <a:schemeClr val="accent5">
            <a:lumMod val="50000"/>
          </a:schemeClr>
        </a:solidFill>
      </dgm:spPr>
      <dgm:t>
        <a:bodyPr/>
        <a:lstStyle/>
        <a:p>
          <a:endParaRPr lang="en-US"/>
        </a:p>
      </dgm:t>
    </dgm:pt>
    <dgm:pt modelId="{CF8879A0-DE0E-4362-9311-FD4D2887A2FB}" type="pres">
      <dgm:prSet presAssocID="{3407202E-D06D-41FE-9D53-80D2FA7E8F49}" presName="Parent2" presStyleLbl="revTx" presStyleIdx="1" presStyleCnt="3">
        <dgm:presLayoutVars>
          <dgm:chMax val="1"/>
          <dgm:chPref val="1"/>
          <dgm:bulletEnabled val="1"/>
        </dgm:presLayoutVars>
      </dgm:prSet>
      <dgm:spPr/>
      <dgm:t>
        <a:bodyPr/>
        <a:lstStyle/>
        <a:p>
          <a:endParaRPr lang="en-US"/>
        </a:p>
      </dgm:t>
    </dgm:pt>
    <dgm:pt modelId="{86AF611D-D465-4C53-B88D-E4A2BEEDCCE0}" type="pres">
      <dgm:prSet presAssocID="{9EF8F3A3-400F-4108-A0A1-6D8EC7783375}" presName="Accent3" presStyleCnt="0"/>
      <dgm:spPr/>
    </dgm:pt>
    <dgm:pt modelId="{2CEB5F0C-BBF1-4CC6-A3B0-6FBC0FEDDF90}" type="pres">
      <dgm:prSet presAssocID="{9EF8F3A3-400F-4108-A0A1-6D8EC7783375}" presName="Accent" presStyleLbl="node1" presStyleIdx="2" presStyleCnt="3"/>
      <dgm:spPr>
        <a:solidFill>
          <a:schemeClr val="accent5">
            <a:lumMod val="50000"/>
          </a:schemeClr>
        </a:solidFill>
      </dgm:spPr>
      <dgm:t>
        <a:bodyPr/>
        <a:lstStyle/>
        <a:p>
          <a:endParaRPr lang="en-US"/>
        </a:p>
      </dgm:t>
    </dgm:pt>
    <dgm:pt modelId="{4C815AB5-4B43-45D0-B5AB-E43CA3808554}" type="pres">
      <dgm:prSet presAssocID="{9EF8F3A3-400F-4108-A0A1-6D8EC7783375}" presName="Parent3" presStyleLbl="revTx" presStyleIdx="2" presStyleCnt="3">
        <dgm:presLayoutVars>
          <dgm:chMax val="1"/>
          <dgm:chPref val="1"/>
          <dgm:bulletEnabled val="1"/>
        </dgm:presLayoutVars>
      </dgm:prSet>
      <dgm:spPr/>
      <dgm:t>
        <a:bodyPr/>
        <a:lstStyle/>
        <a:p>
          <a:endParaRPr lang="en-US"/>
        </a:p>
      </dgm:t>
    </dgm:pt>
  </dgm:ptLst>
  <dgm:cxnLst>
    <dgm:cxn modelId="{43F607FF-98DF-40B8-90D4-32521602727D}" type="presOf" srcId="{35B6E31E-94DB-4D44-971C-E191F8CF0198}" destId="{2BD7772A-5519-48EF-BA96-2A5C22D77A20}" srcOrd="0" destOrd="0" presId="urn:microsoft.com/office/officeart/2009/layout/CircleArrowProcess"/>
    <dgm:cxn modelId="{3D227AAC-212A-4FED-A072-3F9FD701FC16}" srcId="{35B6E31E-94DB-4D44-971C-E191F8CF0198}" destId="{9EF8F3A3-400F-4108-A0A1-6D8EC7783375}" srcOrd="2" destOrd="0" parTransId="{7838D202-B123-4389-9875-A33F9091BE3D}" sibTransId="{62F8BB36-A009-473A-B57F-8FCBB624DF42}"/>
    <dgm:cxn modelId="{A65FC108-D8B3-4542-9733-67D6C78BF4F8}" srcId="{35B6E31E-94DB-4D44-971C-E191F8CF0198}" destId="{1B03D536-B7CD-43A6-A88B-9A06E63F6CBD}" srcOrd="0" destOrd="0" parTransId="{6BFD7EFA-43F4-41E7-A35C-E0C44675C038}" sibTransId="{EBA2810A-C143-4F42-896C-037D021541DE}"/>
    <dgm:cxn modelId="{D936D365-2BCA-4D98-8708-A966397D056E}" type="presOf" srcId="{3407202E-D06D-41FE-9D53-80D2FA7E8F49}" destId="{CF8879A0-DE0E-4362-9311-FD4D2887A2FB}" srcOrd="0" destOrd="0" presId="urn:microsoft.com/office/officeart/2009/layout/CircleArrowProcess"/>
    <dgm:cxn modelId="{D3C867D3-F0E5-4DBA-A2BC-64A5CAF1D08A}" srcId="{35B6E31E-94DB-4D44-971C-E191F8CF0198}" destId="{3407202E-D06D-41FE-9D53-80D2FA7E8F49}" srcOrd="1" destOrd="0" parTransId="{340CA2B9-55EF-4B20-A18C-BE5C0EBEC5AD}" sibTransId="{35F07CDB-CD04-474E-A6A0-06C486CBC556}"/>
    <dgm:cxn modelId="{B3FDCC29-E937-43CA-B119-737ABB3885C3}" type="presOf" srcId="{9EF8F3A3-400F-4108-A0A1-6D8EC7783375}" destId="{4C815AB5-4B43-45D0-B5AB-E43CA3808554}" srcOrd="0" destOrd="0" presId="urn:microsoft.com/office/officeart/2009/layout/CircleArrowProcess"/>
    <dgm:cxn modelId="{A57F4F64-633A-45EC-A7BF-83678EAC20B8}" type="presOf" srcId="{1B03D536-B7CD-43A6-A88B-9A06E63F6CBD}" destId="{D43800DA-2C2B-4007-846B-082EE8327EDF}" srcOrd="0" destOrd="0" presId="urn:microsoft.com/office/officeart/2009/layout/CircleArrowProcess"/>
    <dgm:cxn modelId="{FE10789D-930F-44CC-BDCB-DCDD9720119D}" type="presParOf" srcId="{2BD7772A-5519-48EF-BA96-2A5C22D77A20}" destId="{9640BAD7-086E-4219-8747-8C11BBC47E1B}" srcOrd="0" destOrd="0" presId="urn:microsoft.com/office/officeart/2009/layout/CircleArrowProcess"/>
    <dgm:cxn modelId="{E1B98950-880D-4541-89B8-E2A913C4B397}" type="presParOf" srcId="{9640BAD7-086E-4219-8747-8C11BBC47E1B}" destId="{BD1939C6-2E0B-4A2D-BF01-B2F5847BA6C7}" srcOrd="0" destOrd="0" presId="urn:microsoft.com/office/officeart/2009/layout/CircleArrowProcess"/>
    <dgm:cxn modelId="{A133050D-7134-4169-8CA0-6B9789B6C16C}" type="presParOf" srcId="{2BD7772A-5519-48EF-BA96-2A5C22D77A20}" destId="{D43800DA-2C2B-4007-846B-082EE8327EDF}" srcOrd="1" destOrd="0" presId="urn:microsoft.com/office/officeart/2009/layout/CircleArrowProcess"/>
    <dgm:cxn modelId="{580B3A1D-4527-486A-89C4-D4F8F3C66DC1}" type="presParOf" srcId="{2BD7772A-5519-48EF-BA96-2A5C22D77A20}" destId="{5F36185A-C42A-4DDB-A802-9085939B5143}" srcOrd="2" destOrd="0" presId="urn:microsoft.com/office/officeart/2009/layout/CircleArrowProcess"/>
    <dgm:cxn modelId="{8D9FAC41-4C17-44F1-A0BD-5A36D320DD90}" type="presParOf" srcId="{5F36185A-C42A-4DDB-A802-9085939B5143}" destId="{6D73B046-B42E-475F-A53D-81291E1D95F4}" srcOrd="0" destOrd="0" presId="urn:microsoft.com/office/officeart/2009/layout/CircleArrowProcess"/>
    <dgm:cxn modelId="{556C469E-682A-4CD8-8081-08F11E50F30F}" type="presParOf" srcId="{2BD7772A-5519-48EF-BA96-2A5C22D77A20}" destId="{CF8879A0-DE0E-4362-9311-FD4D2887A2FB}" srcOrd="3" destOrd="0" presId="urn:microsoft.com/office/officeart/2009/layout/CircleArrowProcess"/>
    <dgm:cxn modelId="{3D6CB9E7-A1BF-481B-B13B-242809CEBD79}" type="presParOf" srcId="{2BD7772A-5519-48EF-BA96-2A5C22D77A20}" destId="{86AF611D-D465-4C53-B88D-E4A2BEEDCCE0}" srcOrd="4" destOrd="0" presId="urn:microsoft.com/office/officeart/2009/layout/CircleArrowProcess"/>
    <dgm:cxn modelId="{6603DEF5-838B-4136-AEBD-CBD23A09AB99}" type="presParOf" srcId="{86AF611D-D465-4C53-B88D-E4A2BEEDCCE0}" destId="{2CEB5F0C-BBF1-4CC6-A3B0-6FBC0FEDDF90}" srcOrd="0" destOrd="0" presId="urn:microsoft.com/office/officeart/2009/layout/CircleArrowProcess"/>
    <dgm:cxn modelId="{4851698F-D2B6-4790-A7F5-05643FCEA722}" type="presParOf" srcId="{2BD7772A-5519-48EF-BA96-2A5C22D77A20}" destId="{4C815AB5-4B43-45D0-B5AB-E43CA3808554}"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939C6-2E0B-4A2D-BF01-B2F5847BA6C7}">
      <dsp:nvSpPr>
        <dsp:cNvPr id="0" name=""/>
        <dsp:cNvSpPr/>
      </dsp:nvSpPr>
      <dsp:spPr>
        <a:xfrm>
          <a:off x="2320821" y="10388"/>
          <a:ext cx="1956111" cy="1956409"/>
        </a:xfrm>
        <a:prstGeom prst="circularArrow">
          <a:avLst>
            <a:gd name="adj1" fmla="val 10980"/>
            <a:gd name="adj2" fmla="val 1142322"/>
            <a:gd name="adj3" fmla="val 4500000"/>
            <a:gd name="adj4" fmla="val 10800000"/>
            <a:gd name="adj5" fmla="val 125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800DA-2C2B-4007-846B-082EE8327EDF}">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Data</a:t>
          </a:r>
          <a:endParaRPr lang="en-US" sz="1700" kern="1200" dirty="0"/>
        </a:p>
      </dsp:txBody>
      <dsp:txXfrm>
        <a:off x="2773960" y="706323"/>
        <a:ext cx="1086973" cy="543356"/>
      </dsp:txXfrm>
    </dsp:sp>
    <dsp:sp modelId="{6D73B046-B42E-475F-A53D-81291E1D95F4}">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879A0-DE0E-4362-9311-FD4D2887A2FB}">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Information</a:t>
          </a:r>
          <a:endParaRPr lang="en-US" sz="1700" kern="1200" dirty="0"/>
        </a:p>
      </dsp:txBody>
      <dsp:txXfrm>
        <a:off x="2232861" y="1836927"/>
        <a:ext cx="1086973" cy="543356"/>
      </dsp:txXfrm>
    </dsp:sp>
    <dsp:sp modelId="{2CEB5F0C-BBF1-4CC6-A3B0-6FBC0FEDDF90}">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15AB5-4B43-45D0-B5AB-E43CA3808554}">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Wisdom</a:t>
          </a:r>
          <a:endParaRPr lang="en-US" sz="1700" kern="1200" dirty="0"/>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A2F90-D9F2-4C43-A7D3-2607B8C5741E}" type="datetimeFigureOut">
              <a:rPr lang="en-US" smtClean="0"/>
              <a:t>2/27/17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86C4BA-14B3-4275-9A1D-A42B58B9CCF5}" type="slidenum">
              <a:rPr lang="en-US" smtClean="0"/>
              <a:t>‹#›</a:t>
            </a:fld>
            <a:endParaRPr lang="en-US"/>
          </a:p>
        </p:txBody>
      </p:sp>
    </p:spTree>
    <p:extLst>
      <p:ext uri="{BB962C8B-B14F-4D97-AF65-F5344CB8AC3E}">
        <p14:creationId xmlns:p14="http://schemas.microsoft.com/office/powerpoint/2010/main" val="10337332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B9BCF-3DB4-4580-A4A5-6E209D7563BE}" type="datetimeFigureOut">
              <a:rPr lang="en-US" smtClean="0"/>
              <a:t>2/27/17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EBC6D-7818-4383-8690-A8A0B5221DE0}" type="slidenum">
              <a:rPr lang="en-US" smtClean="0"/>
              <a:t>‹#›</a:t>
            </a:fld>
            <a:endParaRPr lang="en-US"/>
          </a:p>
        </p:txBody>
      </p:sp>
    </p:spTree>
    <p:extLst>
      <p:ext uri="{BB962C8B-B14F-4D97-AF65-F5344CB8AC3E}">
        <p14:creationId xmlns:p14="http://schemas.microsoft.com/office/powerpoint/2010/main" val="5748789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EBC6D-7818-4383-8690-A8A0B5221DE0}" type="slidenum">
              <a:rPr lang="en-US" smtClean="0"/>
              <a:t>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852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9F8FE-E000-4169-9184-904CC9674B6A}" type="datetime1">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190076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51780-CADD-4F73-A235-6BA0C075654A}" type="datetime1">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352774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0FCDA-7EE1-46B3-8630-E3CD19D11E71}" type="datetime1">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300906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084FC-E32E-4243-82E2-F54347667131}" type="datetime1">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45863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11F22-B837-4B5A-8FFF-5C792AECF65A}" type="datetime1">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103255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FE69F-CE9B-4711-B10B-43AF17D77599}" type="datetime1">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17459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014296-C0B3-48FD-9CE3-A32D907E066A}" type="datetime1">
              <a:rPr lang="en-US" smtClean="0"/>
              <a:t>2/27/17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140919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912BD-24CC-4664-8562-6C0504B0F9E3}" type="datetime1">
              <a:rPr lang="en-US" smtClean="0"/>
              <a:t>2/27/17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25696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26B20-3970-495E-B83C-D5496EB03CE8}" type="datetime1">
              <a:rPr lang="en-US" smtClean="0"/>
              <a:t>2/27/17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345112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D5862-DC6F-411C-BC66-097BAB812BE7}" type="datetime1">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2908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C2DE6-C760-412B-BEF0-0FBEE05FBAFB}" type="datetime1">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509F4-CF90-4D44-A476-D48F61540A64}" type="slidenum">
              <a:rPr lang="en-US" smtClean="0"/>
              <a:t>‹#›</a:t>
            </a:fld>
            <a:endParaRPr lang="en-US"/>
          </a:p>
        </p:txBody>
      </p:sp>
    </p:spTree>
    <p:extLst>
      <p:ext uri="{BB962C8B-B14F-4D97-AF65-F5344CB8AC3E}">
        <p14:creationId xmlns:p14="http://schemas.microsoft.com/office/powerpoint/2010/main" val="14934277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44A92-DE68-4CE5-9F54-F7A1915DDA1B}" type="datetime1">
              <a:rPr lang="en-US" smtClean="0"/>
              <a:t>2/27/17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509F4-CF90-4D44-A476-D48F61540A64}" type="slidenum">
              <a:rPr lang="en-US" smtClean="0"/>
              <a:t>‹#›</a:t>
            </a:fld>
            <a:endParaRPr lang="en-US"/>
          </a:p>
        </p:txBody>
      </p:sp>
    </p:spTree>
    <p:extLst>
      <p:ext uri="{BB962C8B-B14F-4D97-AF65-F5344CB8AC3E}">
        <p14:creationId xmlns:p14="http://schemas.microsoft.com/office/powerpoint/2010/main" val="23731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hyperlink" Target="http://www.askebte.com/" TargetMode="External"/><Relationship Id="rId6" Type="http://schemas.openxmlformats.org/officeDocument/2006/relationships/image" Target="../media/image20.jpeg"/><Relationship Id="rId7"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gi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 Id="rId11"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7" name="cfa6f96f-c418-4bb9-8cd1-ff84151923f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57200"/>
            <a:ext cx="3124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35e6c666-6457-4611-b803-2264d6778e98" descr="50B1D74F-FA6D-45D9-8671-26F1A425499D@S8-Wirel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350" y="5992317"/>
            <a:ext cx="11049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1534950"/>
            <a:ext cx="7162800" cy="4479138"/>
          </a:xfrm>
          <a:prstGeom prst="rect">
            <a:avLst/>
          </a:prstGeom>
        </p:spPr>
      </p:pic>
      <p:sp>
        <p:nvSpPr>
          <p:cNvPr id="5" name="TextBox 4"/>
          <p:cNvSpPr txBox="1"/>
          <p:nvPr/>
        </p:nvSpPr>
        <p:spPr>
          <a:xfrm>
            <a:off x="2895600" y="5068987"/>
            <a:ext cx="3581400" cy="923330"/>
          </a:xfrm>
          <a:prstGeom prst="rect">
            <a:avLst/>
          </a:prstGeom>
          <a:solidFill>
            <a:schemeClr val="tx1"/>
          </a:solidFill>
        </p:spPr>
        <p:txBody>
          <a:bodyPr wrap="square" rtlCol="0">
            <a:spAutoFit/>
          </a:bodyPr>
          <a:lstStyle/>
          <a:p>
            <a:pPr algn="ctr"/>
            <a:r>
              <a:rPr lang="en-US" sz="5400" i="1" dirty="0" smtClean="0">
                <a:solidFill>
                  <a:schemeClr val="bg1"/>
                </a:solidFill>
              </a:rPr>
              <a:t>Phat</a:t>
            </a:r>
            <a:r>
              <a:rPr lang="en-US" sz="5400" dirty="0" smtClean="0">
                <a:solidFill>
                  <a:schemeClr val="bg1"/>
                </a:solidFill>
              </a:rPr>
              <a:t> Data</a:t>
            </a:r>
            <a:endParaRPr lang="en-US" sz="5400" dirty="0">
              <a:solidFill>
                <a:schemeClr val="bg1"/>
              </a:solidFill>
            </a:endParaRPr>
          </a:p>
        </p:txBody>
      </p:sp>
    </p:spTree>
    <p:extLst>
      <p:ext uri="{BB962C8B-B14F-4D97-AF65-F5344CB8AC3E}">
        <p14:creationId xmlns:p14="http://schemas.microsoft.com/office/powerpoint/2010/main" val="213825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Challenges</a:t>
            </a:r>
            <a:endParaRPr lang="en-US" dirty="0">
              <a:solidFill>
                <a:schemeClr val="bg1"/>
              </a:solidFill>
            </a:endParaRPr>
          </a:p>
        </p:txBody>
      </p:sp>
      <p:sp>
        <p:nvSpPr>
          <p:cNvPr id="9" name="TextBox 8"/>
          <p:cNvSpPr txBox="1"/>
          <p:nvPr/>
        </p:nvSpPr>
        <p:spPr>
          <a:xfrm>
            <a:off x="659821" y="1143000"/>
            <a:ext cx="7891895" cy="4678204"/>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800" dirty="0" smtClean="0"/>
              <a:t>Some key necessary changes to current technologies need to take place – Data Structure</a:t>
            </a:r>
          </a:p>
          <a:p>
            <a:pPr marL="285750" indent="-285750">
              <a:buFont typeface="Arial" panose="020B0604020202020204" pitchFamily="34" charset="0"/>
              <a:buChar char="•"/>
            </a:pPr>
            <a:r>
              <a:rPr lang="en-US" sz="2800" dirty="0" smtClean="0"/>
              <a:t>Data ownership</a:t>
            </a:r>
          </a:p>
          <a:p>
            <a:pPr marL="285750" indent="-285750">
              <a:buFont typeface="Arial" panose="020B0604020202020204" pitchFamily="34" charset="0"/>
              <a:buChar char="•"/>
            </a:pPr>
            <a:r>
              <a:rPr lang="en-US" sz="2800" dirty="0" smtClean="0"/>
              <a:t>Privacy issues must be addressed</a:t>
            </a:r>
          </a:p>
          <a:p>
            <a:pPr marL="285750" indent="-285750">
              <a:buFont typeface="Arial" panose="020B0604020202020204" pitchFamily="34" charset="0"/>
              <a:buChar char="•"/>
            </a:pPr>
            <a:r>
              <a:rPr lang="en-US" sz="2800" dirty="0" smtClean="0"/>
              <a:t>Ultimately the ability to manage the massive amounts of data</a:t>
            </a:r>
          </a:p>
          <a:p>
            <a:pPr marL="285750" indent="-285750">
              <a:buFont typeface="Arial" panose="020B0604020202020204" pitchFamily="34" charset="0"/>
              <a:buChar char="•"/>
            </a:pPr>
            <a:r>
              <a:rPr lang="en-US" sz="2800" dirty="0" smtClean="0"/>
              <a:t>Buyers and suppliers must work in a more collaborative environment to solve big data challenges</a:t>
            </a:r>
          </a:p>
          <a:p>
            <a:pPr marL="285750" indent="-285750">
              <a:buFont typeface="Arial" panose="020B0604020202020204" pitchFamily="34" charset="0"/>
              <a:buChar char="•"/>
            </a:pPr>
            <a:r>
              <a:rPr lang="en-US" sz="2800" dirty="0" smtClean="0"/>
              <a:t>Data becomes a commodity, who is willing to pay</a:t>
            </a:r>
            <a:endParaRPr lang="en-US" dirty="0" smtClean="0"/>
          </a:p>
          <a:p>
            <a:pPr marL="742950" lvl="1"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74017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What’s Next</a:t>
            </a:r>
            <a:endParaRPr lang="en-US" dirty="0">
              <a:solidFill>
                <a:schemeClr val="bg1"/>
              </a:solidFill>
            </a:endParaRPr>
          </a:p>
        </p:txBody>
      </p:sp>
      <p:sp>
        <p:nvSpPr>
          <p:cNvPr id="9" name="Content Placeholder 2"/>
          <p:cNvSpPr txBox="1">
            <a:spLocks/>
          </p:cNvSpPr>
          <p:nvPr/>
        </p:nvSpPr>
        <p:spPr>
          <a:xfrm>
            <a:off x="685800" y="1447800"/>
            <a:ext cx="7886700" cy="4457411"/>
          </a:xfrm>
          <a:prstGeom prst="rect">
            <a:avLst/>
          </a:prstGeom>
          <a:solidFill>
            <a:schemeClr val="accent5">
              <a:lumMod val="60000"/>
              <a:lumOff val="40000"/>
            </a:schemeClr>
          </a:solidFill>
          <a:scene3d>
            <a:camera prst="orthographicFront"/>
            <a:lightRig rig="threePt" dir="t"/>
          </a:scene3d>
          <a:sp3d>
            <a:bevelT/>
          </a:sp3d>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chemeClr val="tx1"/>
                </a:solidFill>
              </a:rPr>
              <a:t>We first need to accept that technology has the ability to transform our data into wisdom</a:t>
            </a:r>
          </a:p>
          <a:p>
            <a:pPr algn="l"/>
            <a:r>
              <a:rPr lang="en-US" dirty="0" smtClean="0">
                <a:solidFill>
                  <a:schemeClr val="tx1"/>
                </a:solidFill>
              </a:rPr>
              <a:t>Do you have a Phat Data strategy in place?</a:t>
            </a:r>
          </a:p>
          <a:p>
            <a:pPr algn="l"/>
            <a:r>
              <a:rPr lang="en-US" dirty="0" smtClean="0">
                <a:solidFill>
                  <a:schemeClr val="tx1"/>
                </a:solidFill>
              </a:rPr>
              <a:t>Begin asking yourself – So What?</a:t>
            </a:r>
          </a:p>
          <a:p>
            <a:pPr lvl="1" algn="l"/>
            <a:r>
              <a:rPr lang="en-US" dirty="0" smtClean="0">
                <a:solidFill>
                  <a:schemeClr val="tx1"/>
                </a:solidFill>
              </a:rPr>
              <a:t>I get these reports each month – so what?</a:t>
            </a:r>
          </a:p>
          <a:p>
            <a:pPr algn="l"/>
            <a:r>
              <a:rPr lang="en-US" dirty="0" smtClean="0">
                <a:solidFill>
                  <a:schemeClr val="tx1"/>
                </a:solidFill>
              </a:rPr>
              <a:t>Travel buyers need to open a dialogue with suppliers.</a:t>
            </a:r>
          </a:p>
          <a:p>
            <a:pPr lvl="1" algn="l"/>
            <a:r>
              <a:rPr lang="en-US" dirty="0" smtClean="0">
                <a:solidFill>
                  <a:schemeClr val="tx1"/>
                </a:solidFill>
              </a:rPr>
              <a:t>How are you preparing for a future model?</a:t>
            </a:r>
          </a:p>
          <a:p>
            <a:pPr lvl="1" algn="l"/>
            <a:r>
              <a:rPr lang="en-US" dirty="0" smtClean="0">
                <a:solidFill>
                  <a:schemeClr val="tx1"/>
                </a:solidFill>
              </a:rPr>
              <a:t>What are your goals in marketing directly to our travelers?</a:t>
            </a:r>
          </a:p>
          <a:p>
            <a:pPr lvl="1" algn="l"/>
            <a:r>
              <a:rPr lang="en-US" dirty="0" smtClean="0">
                <a:solidFill>
                  <a:schemeClr val="tx1"/>
                </a:solidFill>
              </a:rPr>
              <a:t>In what ways will you support my corporate initiatives in a new model?</a:t>
            </a:r>
          </a:p>
          <a:p>
            <a:pPr algn="l"/>
            <a:r>
              <a:rPr lang="en-US" dirty="0" smtClean="0">
                <a:solidFill>
                  <a:schemeClr val="tx1"/>
                </a:solidFill>
              </a:rPr>
              <a:t>Internally, what Business Intelligence tools are available to you?</a:t>
            </a:r>
          </a:p>
          <a:p>
            <a:pPr algn="l"/>
            <a:r>
              <a:rPr lang="en-US" dirty="0" smtClean="0">
                <a:solidFill>
                  <a:schemeClr val="tx1"/>
                </a:solidFill>
              </a:rPr>
              <a:t>Am I remaining relevant, how am I preparing for the future?</a:t>
            </a:r>
          </a:p>
          <a:p>
            <a:pPr algn="l"/>
            <a:r>
              <a:rPr lang="en-US" dirty="0" smtClean="0">
                <a:solidFill>
                  <a:schemeClr val="tx1"/>
                </a:solidFill>
              </a:rPr>
              <a:t>Continue to read BTE for more insight!</a:t>
            </a:r>
            <a:endParaRPr lang="en-US" dirty="0"/>
          </a:p>
        </p:txBody>
      </p:sp>
    </p:spTree>
    <p:extLst>
      <p:ext uri="{BB962C8B-B14F-4D97-AF65-F5344CB8AC3E}">
        <p14:creationId xmlns:p14="http://schemas.microsoft.com/office/powerpoint/2010/main" val="274017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Data Today….</a:t>
            </a:r>
            <a:endParaRPr lang="en-US" dirty="0">
              <a:solidFill>
                <a:schemeClr val="bg1"/>
              </a:solidFill>
            </a:endParaRPr>
          </a:p>
        </p:txBody>
      </p:sp>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342" y="907277"/>
            <a:ext cx="6286858" cy="5085041"/>
          </a:xfrm>
          <a:prstGeom prst="rect">
            <a:avLst/>
          </a:prstGeom>
        </p:spPr>
      </p:pic>
    </p:spTree>
    <p:extLst>
      <p:ext uri="{BB962C8B-B14F-4D97-AF65-F5344CB8AC3E}">
        <p14:creationId xmlns:p14="http://schemas.microsoft.com/office/powerpoint/2010/main" val="274017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Data Tomorrow…</a:t>
            </a:r>
            <a:endParaRPr lang="en-US" dirty="0">
              <a:solidFill>
                <a:schemeClr val="bg1"/>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909921"/>
            <a:ext cx="6785263" cy="5082397"/>
          </a:xfrm>
          <a:prstGeom prst="rect">
            <a:avLst/>
          </a:prstGeom>
        </p:spPr>
      </p:pic>
    </p:spTree>
    <p:extLst>
      <p:ext uri="{BB962C8B-B14F-4D97-AF65-F5344CB8AC3E}">
        <p14:creationId xmlns:p14="http://schemas.microsoft.com/office/powerpoint/2010/main" val="243775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Last Words</a:t>
            </a:r>
            <a:endParaRPr lang="en-US" dirty="0">
              <a:solidFill>
                <a:schemeClr val="bg1"/>
              </a:solidFill>
            </a:endParaRPr>
          </a:p>
        </p:txBody>
      </p:sp>
      <p:sp>
        <p:nvSpPr>
          <p:cNvPr id="9" name="Content Placeholder 1"/>
          <p:cNvSpPr txBox="1">
            <a:spLocks/>
          </p:cNvSpPr>
          <p:nvPr/>
        </p:nvSpPr>
        <p:spPr>
          <a:xfrm>
            <a:off x="838200" y="1219200"/>
            <a:ext cx="7886700" cy="4351338"/>
          </a:xfrm>
          <a:prstGeom prst="rect">
            <a:avLst/>
          </a:prstGeom>
          <a:solidFill>
            <a:srgbClr val="92D050"/>
          </a:solidFill>
          <a:scene3d>
            <a:camera prst="orthographicFront"/>
            <a:lightRig rig="threePt" dir="t"/>
          </a:scene3d>
          <a:sp3d>
            <a:bevelT/>
          </a:sp3d>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dirty="0" smtClean="0">
                <a:solidFill>
                  <a:schemeClr val="tx1">
                    <a:lumMod val="65000"/>
                    <a:lumOff val="35000"/>
                  </a:schemeClr>
                </a:solidFill>
              </a:rPr>
              <a:t>“These days people seek knowledge not wisdom.  Knowledge is of the past, wisdom is of the future.”</a:t>
            </a:r>
          </a:p>
          <a:p>
            <a:r>
              <a:rPr lang="en-US" sz="4800" i="1" dirty="0" smtClean="0">
                <a:solidFill>
                  <a:schemeClr val="tx1">
                    <a:lumMod val="65000"/>
                    <a:lumOff val="35000"/>
                  </a:schemeClr>
                </a:solidFill>
              </a:rPr>
              <a:t>Vernon Cooper</a:t>
            </a:r>
            <a:endParaRPr lang="en-US" sz="4800" i="1" dirty="0">
              <a:solidFill>
                <a:schemeClr val="tx1">
                  <a:lumMod val="65000"/>
                  <a:lumOff val="35000"/>
                </a:schemeClr>
              </a:solidFill>
            </a:endParaRPr>
          </a:p>
        </p:txBody>
      </p:sp>
    </p:spTree>
    <p:extLst>
      <p:ext uri="{BB962C8B-B14F-4D97-AF65-F5344CB8AC3E}">
        <p14:creationId xmlns:p14="http://schemas.microsoft.com/office/powerpoint/2010/main" val="243775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Questions</a:t>
            </a:r>
            <a:endParaRPr lang="en-US" dirty="0">
              <a:solidFill>
                <a:schemeClr val="bg1"/>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500" y="1447800"/>
            <a:ext cx="4135581" cy="4135581"/>
          </a:xfrm>
          <a:prstGeom prst="rect">
            <a:avLst/>
          </a:prstGeom>
        </p:spPr>
      </p:pic>
    </p:spTree>
    <p:extLst>
      <p:ext uri="{BB962C8B-B14F-4D97-AF65-F5344CB8AC3E}">
        <p14:creationId xmlns:p14="http://schemas.microsoft.com/office/powerpoint/2010/main" val="243775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rPr>
              <a:t>Call, Email, Follow, Like, Tweet Me!</a:t>
            </a:r>
            <a:endParaRPr lang="en-US" sz="3200" dirty="0">
              <a:solidFill>
                <a:schemeClr val="bg1"/>
              </a:solidFill>
            </a:endParaRPr>
          </a:p>
        </p:txBody>
      </p:sp>
      <p:sp>
        <p:nvSpPr>
          <p:cNvPr id="9" name="TextBox 8"/>
          <p:cNvSpPr txBox="1"/>
          <p:nvPr/>
        </p:nvSpPr>
        <p:spPr>
          <a:xfrm>
            <a:off x="820882" y="1052406"/>
            <a:ext cx="7128164" cy="3385542"/>
          </a:xfrm>
          <a:prstGeom prst="rect">
            <a:avLst/>
          </a:prstGeom>
          <a:noFill/>
        </p:spPr>
        <p:txBody>
          <a:bodyPr wrap="square" rtlCol="0">
            <a:spAutoFit/>
          </a:bodyPr>
          <a:lstStyle/>
          <a:p>
            <a:r>
              <a:rPr lang="en-US" dirty="0" smtClean="0"/>
              <a:t>Jennifer Steinke</a:t>
            </a:r>
          </a:p>
          <a:p>
            <a:r>
              <a:rPr lang="en-US" dirty="0" smtClean="0"/>
              <a:t>Manager, Corporate Travel</a:t>
            </a:r>
          </a:p>
          <a:p>
            <a:r>
              <a:rPr lang="en-US" dirty="0" smtClean="0"/>
              <a:t>ACT, </a:t>
            </a:r>
            <a:r>
              <a:rPr lang="en-US" dirty="0" err="1" smtClean="0"/>
              <a:t>Inc</a:t>
            </a:r>
            <a:endParaRPr lang="en-US" dirty="0" smtClean="0"/>
          </a:p>
          <a:p>
            <a:r>
              <a:rPr lang="en-US" dirty="0" smtClean="0"/>
              <a:t>Jennifer.steinke@act.org</a:t>
            </a:r>
          </a:p>
          <a:p>
            <a:r>
              <a:rPr lang="en-US" dirty="0" smtClean="0"/>
              <a:t>480-286-4130 – Cell</a:t>
            </a:r>
          </a:p>
          <a:p>
            <a:r>
              <a:rPr lang="en-US" dirty="0" smtClean="0"/>
              <a:t>@</a:t>
            </a:r>
            <a:r>
              <a:rPr lang="en-US" dirty="0" err="1" smtClean="0"/>
              <a:t>jennifersteinke</a:t>
            </a:r>
            <a:r>
              <a:rPr lang="en-US" dirty="0" smtClean="0"/>
              <a:t> </a:t>
            </a:r>
          </a:p>
          <a:p>
            <a:endParaRPr lang="en-US" dirty="0" smtClean="0"/>
          </a:p>
          <a:p>
            <a:r>
              <a:rPr lang="en-US" dirty="0" smtClean="0"/>
              <a:t>Business Travel Executive Magazine</a:t>
            </a:r>
          </a:p>
          <a:p>
            <a:r>
              <a:rPr lang="en-US" dirty="0" smtClean="0">
                <a:hlinkClick r:id="rId5"/>
              </a:rPr>
              <a:t>www.askebte.com</a:t>
            </a:r>
            <a:endParaRPr lang="en-US" dirty="0" smtClean="0"/>
          </a:p>
          <a:p>
            <a:endParaRPr lang="en-US" dirty="0" smtClean="0"/>
          </a:p>
          <a:p>
            <a:endParaRPr lang="en-US" sz="1600" dirty="0" smtClean="0"/>
          </a:p>
          <a:p>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7336" y="2458800"/>
            <a:ext cx="314764" cy="31476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8186" y="3753683"/>
            <a:ext cx="1703614" cy="2166997"/>
          </a:xfrm>
          <a:prstGeom prst="rect">
            <a:avLst/>
          </a:prstGeom>
        </p:spPr>
      </p:pic>
      <p:sp>
        <p:nvSpPr>
          <p:cNvPr id="6" name="TextBox 5"/>
          <p:cNvSpPr txBox="1"/>
          <p:nvPr/>
        </p:nvSpPr>
        <p:spPr>
          <a:xfrm>
            <a:off x="4648200" y="2950351"/>
            <a:ext cx="4495800" cy="3416320"/>
          </a:xfrm>
          <a:prstGeom prst="rect">
            <a:avLst/>
          </a:prstGeom>
          <a:noFill/>
        </p:spPr>
        <p:txBody>
          <a:bodyPr wrap="square" rtlCol="0">
            <a:spAutoFit/>
          </a:bodyPr>
          <a:lstStyle/>
          <a:p>
            <a:r>
              <a:rPr lang="en-US" dirty="0"/>
              <a:t>October: 	Phat Data Introduction</a:t>
            </a:r>
          </a:p>
          <a:p>
            <a:r>
              <a:rPr lang="en-US" dirty="0"/>
              <a:t>November: Getting to Wisdom</a:t>
            </a:r>
          </a:p>
          <a:p>
            <a:r>
              <a:rPr lang="en-US" dirty="0"/>
              <a:t>December: Phat Trends</a:t>
            </a:r>
          </a:p>
          <a:p>
            <a:r>
              <a:rPr lang="en-US" dirty="0"/>
              <a:t>January: Phat Meetings</a:t>
            </a:r>
          </a:p>
          <a:p>
            <a:r>
              <a:rPr lang="en-US" dirty="0"/>
              <a:t>February: The Functional World of Phat Data</a:t>
            </a:r>
          </a:p>
          <a:p>
            <a:r>
              <a:rPr lang="en-US" dirty="0"/>
              <a:t>March: Phat Data, Phat Expense</a:t>
            </a:r>
          </a:p>
          <a:p>
            <a:r>
              <a:rPr lang="en-US" dirty="0"/>
              <a:t>April: Phat Review</a:t>
            </a:r>
          </a:p>
          <a:p>
            <a:r>
              <a:rPr lang="en-US" dirty="0"/>
              <a:t>May: Phat Data’s Changing Landscape</a:t>
            </a:r>
          </a:p>
          <a:p>
            <a:r>
              <a:rPr lang="en-US" dirty="0"/>
              <a:t>June: </a:t>
            </a:r>
            <a:r>
              <a:rPr lang="en-US" dirty="0" smtClean="0"/>
              <a:t>Real </a:t>
            </a:r>
            <a:r>
              <a:rPr lang="en-US" dirty="0"/>
              <a:t>Wisdom</a:t>
            </a:r>
          </a:p>
          <a:p>
            <a:r>
              <a:rPr lang="en-US" dirty="0"/>
              <a:t>July: Intelligence Worth </a:t>
            </a:r>
            <a:r>
              <a:rPr lang="en-US" dirty="0" smtClean="0"/>
              <a:t>Sharing</a:t>
            </a:r>
          </a:p>
          <a:p>
            <a:r>
              <a:rPr lang="en-US" dirty="0" smtClean="0"/>
              <a:t>August: The Unsung Hero</a:t>
            </a:r>
          </a:p>
          <a:p>
            <a:r>
              <a:rPr lang="en-US" dirty="0" smtClean="0"/>
              <a:t>September: Unique Applications </a:t>
            </a:r>
            <a:endParaRPr lang="en-US" dirty="0"/>
          </a:p>
        </p:txBody>
      </p:sp>
    </p:spTree>
    <p:extLst>
      <p:ext uri="{BB962C8B-B14F-4D97-AF65-F5344CB8AC3E}">
        <p14:creationId xmlns:p14="http://schemas.microsoft.com/office/powerpoint/2010/main" val="243775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txBox="1">
            <a:spLocks/>
          </p:cNvSpPr>
          <p:nvPr/>
        </p:nvSpPr>
        <p:spPr>
          <a:xfrm>
            <a:off x="595993" y="856034"/>
            <a:ext cx="7886700" cy="5136284"/>
          </a:xfrm>
          <a:prstGeom prst="rect">
            <a:avLst/>
          </a:prstGeom>
          <a:solidFill>
            <a:srgbClr val="A5A5A5">
              <a:lumMod val="20000"/>
              <a:lumOff val="80000"/>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0" i="1" u="none" strike="noStrike" kern="1200" cap="none" spc="0" normalizeH="0" baseline="0" noProof="0" dirty="0" smtClean="0">
                <a:ln>
                  <a:noFill/>
                </a:ln>
                <a:solidFill>
                  <a:sysClr val="windowText" lastClr="000000"/>
                </a:solidFill>
                <a:effectLst/>
                <a:uLnTx/>
                <a:uFillTx/>
                <a:latin typeface="Comic Sans MS" panose="030F0702030302020204" pitchFamily="66" charset="0"/>
                <a:ea typeface="+mn-ea"/>
                <a:cs typeface="+mn-cs"/>
              </a:rPr>
              <a:t>Phat = Cool: Pretty Hot and Tempting</a:t>
            </a:r>
            <a:endParaRPr kumimoji="0" lang="en-US" sz="6600" b="0" i="1" u="none" strike="noStrike" kern="1200" cap="none" spc="0" normalizeH="0" baseline="0" noProof="0" dirty="0">
              <a:ln>
                <a:noFill/>
              </a:ln>
              <a:solidFill>
                <a:sysClr val="windowText" lastClr="000000"/>
              </a:solidFill>
              <a:effectLst/>
              <a:uLnTx/>
              <a:uFillTx/>
              <a:latin typeface="Comic Sans MS" panose="030F0702030302020204" pitchFamily="66" charset="0"/>
              <a:ea typeface="+mn-ea"/>
              <a:cs typeface="+mn-cs"/>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1924">
            <a:off x="4590558" y="1348921"/>
            <a:ext cx="2476500" cy="1847850"/>
          </a:xfrm>
          <a:prstGeom prst="rect">
            <a:avLst/>
          </a:prstGeom>
        </p:spPr>
      </p:pic>
    </p:spTree>
    <p:extLst>
      <p:ext uri="{BB962C8B-B14F-4D97-AF65-F5344CB8AC3E}">
        <p14:creationId xmlns:p14="http://schemas.microsoft.com/office/powerpoint/2010/main" val="1637331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92" y="2008415"/>
            <a:ext cx="8092966" cy="2514600"/>
          </a:xfrm>
          <a:prstGeom prst="rect">
            <a:avLst/>
          </a:prstGeom>
        </p:spPr>
      </p:pic>
      <p:sp>
        <p:nvSpPr>
          <p:cNvPr id="13"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Dilbert Says…..</a:t>
            </a:r>
            <a:endParaRPr lang="en-US" dirty="0">
              <a:solidFill>
                <a:schemeClr val="bg1"/>
              </a:solidFill>
            </a:endParaRPr>
          </a:p>
        </p:txBody>
      </p:sp>
    </p:spTree>
    <p:extLst>
      <p:ext uri="{BB962C8B-B14F-4D97-AF65-F5344CB8AC3E}">
        <p14:creationId xmlns:p14="http://schemas.microsoft.com/office/powerpoint/2010/main" val="40238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4"/>
          <p:cNvSpPr txBox="1">
            <a:spLocks/>
          </p:cNvSpPr>
          <p:nvPr/>
        </p:nvSpPr>
        <p:spPr>
          <a:xfrm>
            <a:off x="628649" y="965460"/>
            <a:ext cx="4999415" cy="5026858"/>
          </a:xfrm>
          <a:prstGeom prst="rect">
            <a:avLst/>
          </a:prstGeom>
          <a:solidFill>
            <a:schemeClr val="accent5">
              <a:lumMod val="40000"/>
              <a:lumOff val="60000"/>
            </a:schemeClr>
          </a:solidFill>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i="1" dirty="0" smtClean="0">
                <a:solidFill>
                  <a:schemeClr val="tx1"/>
                </a:solidFill>
              </a:rPr>
              <a:t>Over 3 Quintillion bytes of data – Produced EVERY DAY!!!</a:t>
            </a:r>
          </a:p>
          <a:p>
            <a:pPr algn="l"/>
            <a:r>
              <a:rPr lang="en-US" sz="2000" i="1" dirty="0" smtClean="0">
                <a:solidFill>
                  <a:schemeClr val="tx1"/>
                </a:solidFill>
              </a:rPr>
              <a:t>90% of all data in the world has been created in the last two years</a:t>
            </a:r>
          </a:p>
          <a:p>
            <a:pPr algn="l"/>
            <a:r>
              <a:rPr lang="en-US" sz="2000" i="1" dirty="0" smtClean="0">
                <a:solidFill>
                  <a:schemeClr val="tx1"/>
                </a:solidFill>
              </a:rPr>
              <a:t>One GDS alone processes up to 3.7 million bookings per day</a:t>
            </a:r>
          </a:p>
          <a:p>
            <a:pPr algn="l"/>
            <a:r>
              <a:rPr lang="en-US" sz="2000" i="1" dirty="0" smtClean="0">
                <a:solidFill>
                  <a:schemeClr val="tx1"/>
                </a:solidFill>
              </a:rPr>
              <a:t>Facebook has over 1.1 billion users</a:t>
            </a:r>
          </a:p>
          <a:p>
            <a:pPr algn="l"/>
            <a:r>
              <a:rPr lang="en-US" sz="2000" i="1" dirty="0" smtClean="0">
                <a:solidFill>
                  <a:schemeClr val="tx1"/>
                </a:solidFill>
              </a:rPr>
              <a:t>Millennials:</a:t>
            </a:r>
          </a:p>
          <a:p>
            <a:pPr lvl="1" algn="l"/>
            <a:r>
              <a:rPr lang="en-US" sz="1800" i="1" dirty="0" smtClean="0">
                <a:solidFill>
                  <a:schemeClr val="tx1"/>
                </a:solidFill>
              </a:rPr>
              <a:t>75% have social media profile</a:t>
            </a:r>
          </a:p>
          <a:p>
            <a:pPr marL="742950" lvl="1" indent="-285750" algn="l">
              <a:buFont typeface="Arial" panose="020B0604020202020204" pitchFamily="34" charset="0"/>
              <a:buChar char="•"/>
            </a:pPr>
            <a:r>
              <a:rPr lang="en-US" sz="1800" i="1" dirty="0">
                <a:solidFill>
                  <a:schemeClr val="tx1"/>
                </a:solidFill>
              </a:rPr>
              <a:t>Are preferring LinkedIn &amp; Twitter</a:t>
            </a:r>
          </a:p>
          <a:p>
            <a:pPr lvl="1" algn="l"/>
            <a:r>
              <a:rPr lang="en-US" sz="1800" i="1" dirty="0" smtClean="0">
                <a:solidFill>
                  <a:schemeClr val="tx1"/>
                </a:solidFill>
              </a:rPr>
              <a:t>83% sleep with their smart phones</a:t>
            </a:r>
          </a:p>
          <a:p>
            <a:pPr lvl="1" algn="l"/>
            <a:r>
              <a:rPr lang="en-US" sz="1800" i="1" dirty="0" smtClean="0">
                <a:solidFill>
                  <a:schemeClr val="tx1"/>
                </a:solidFill>
              </a:rPr>
              <a:t>84% user generated content has impacted travel decisions</a:t>
            </a:r>
          </a:p>
          <a:p>
            <a:pPr lvl="1" algn="l"/>
            <a:r>
              <a:rPr lang="en-US" sz="1800" i="1" dirty="0" smtClean="0">
                <a:solidFill>
                  <a:schemeClr val="tx1"/>
                </a:solidFill>
              </a:rPr>
              <a:t>57% update social media while traveling regardless of business or leisure</a:t>
            </a:r>
          </a:p>
          <a:p>
            <a:endParaRPr lang="en-US" sz="2000" i="1" dirty="0" smtClean="0">
              <a:solidFill>
                <a:schemeClr val="bg1"/>
              </a:solidFill>
            </a:endParaRPr>
          </a:p>
          <a:p>
            <a:endParaRPr lang="en-US" sz="2000" i="1" dirty="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9741" y="965460"/>
            <a:ext cx="2736617" cy="1979901"/>
          </a:xfrm>
          <a:prstGeom prst="rect">
            <a:avLst/>
          </a:prstGeom>
        </p:spPr>
      </p:pic>
      <p:sp>
        <p:nvSpPr>
          <p:cNvPr id="13" name="TextBox 12"/>
          <p:cNvSpPr txBox="1"/>
          <p:nvPr/>
        </p:nvSpPr>
        <p:spPr>
          <a:xfrm>
            <a:off x="6005944" y="3276600"/>
            <a:ext cx="2504210" cy="2585323"/>
          </a:xfrm>
          <a:prstGeom prst="rect">
            <a:avLst/>
          </a:prstGeom>
          <a:solidFill>
            <a:schemeClr val="accent5">
              <a:lumMod val="50000"/>
            </a:schemeClr>
          </a:solidFill>
        </p:spPr>
        <p:txBody>
          <a:bodyPr wrap="square" rtlCol="0">
            <a:spAutoFit/>
          </a:bodyPr>
          <a:lstStyle/>
          <a:p>
            <a:pPr marL="285750" indent="-285750">
              <a:buFont typeface="Arial" panose="020B0604020202020204" pitchFamily="34" charset="0"/>
              <a:buChar char="•"/>
            </a:pPr>
            <a:r>
              <a:rPr lang="en-US" dirty="0" smtClean="0">
                <a:solidFill>
                  <a:schemeClr val="bg1"/>
                </a:solidFill>
              </a:rPr>
              <a:t>59% Business Travelers went out of policy on at least one major travel expense</a:t>
            </a:r>
          </a:p>
          <a:p>
            <a:pPr marL="285750" indent="-285750">
              <a:buFont typeface="Arial" panose="020B0604020202020204" pitchFamily="34" charset="0"/>
              <a:buChar char="•"/>
            </a:pPr>
            <a:r>
              <a:rPr lang="en-US" dirty="0" smtClean="0">
                <a:solidFill>
                  <a:schemeClr val="bg1"/>
                </a:solidFill>
              </a:rPr>
              <a:t>47% of non-compliant travelers cite convenience as reason</a:t>
            </a:r>
          </a:p>
          <a:p>
            <a:pPr marL="285750" indent="-285750">
              <a:buFont typeface="Arial" panose="020B0604020202020204" pitchFamily="34" charset="0"/>
              <a:buChar char="•"/>
            </a:pPr>
            <a:endParaRPr lang="en-US" dirty="0"/>
          </a:p>
        </p:txBody>
      </p:sp>
      <p:sp>
        <p:nvSpPr>
          <p:cNvPr id="14"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Stats, Stats and more Stats</a:t>
            </a:r>
            <a:endParaRPr lang="en-US" dirty="0">
              <a:solidFill>
                <a:schemeClr val="bg1"/>
              </a:solidFill>
            </a:endParaRPr>
          </a:p>
        </p:txBody>
      </p:sp>
    </p:spTree>
    <p:extLst>
      <p:ext uri="{BB962C8B-B14F-4D97-AF65-F5344CB8AC3E}">
        <p14:creationId xmlns:p14="http://schemas.microsoft.com/office/powerpoint/2010/main" val="40238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Getting to Wisdom</a:t>
            </a:r>
            <a:endParaRPr lang="en-US" dirty="0">
              <a:solidFill>
                <a:schemeClr val="bg1"/>
              </a:solidFill>
            </a:endParaRPr>
          </a:p>
        </p:txBody>
      </p:sp>
      <p:sp>
        <p:nvSpPr>
          <p:cNvPr id="13" name="Content Placeholder 4"/>
          <p:cNvSpPr txBox="1">
            <a:spLocks/>
          </p:cNvSpPr>
          <p:nvPr/>
        </p:nvSpPr>
        <p:spPr>
          <a:xfrm>
            <a:off x="628650" y="1150216"/>
            <a:ext cx="7886700" cy="1478684"/>
          </a:xfrm>
          <a:prstGeom prst="rect">
            <a:avLst/>
          </a:prstGeom>
          <a:solidFill>
            <a:schemeClr val="accent5"/>
          </a:solidFill>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i="1" dirty="0" smtClean="0">
                <a:solidFill>
                  <a:schemeClr val="bg1"/>
                </a:solidFill>
              </a:rPr>
              <a:t>“Our industry has a lot of different ingredients that go into making the tastiest managed travel program you’d ever want to digest.  We have more ingredients than most verticals but we don’t bother to use those ingredients.  Instead we just keep eating the same stale cake!” Rock Blanco</a:t>
            </a:r>
          </a:p>
          <a:p>
            <a:endParaRPr lang="en-US" sz="2000" i="1"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023" y="3003837"/>
            <a:ext cx="3700402" cy="276106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0943" y="3003837"/>
            <a:ext cx="3854407" cy="2761069"/>
          </a:xfrm>
          <a:prstGeom prst="rect">
            <a:avLst/>
          </a:prstGeom>
        </p:spPr>
      </p:pic>
    </p:spTree>
    <p:extLst>
      <p:ext uri="{BB962C8B-B14F-4D97-AF65-F5344CB8AC3E}">
        <p14:creationId xmlns:p14="http://schemas.microsoft.com/office/powerpoint/2010/main" val="40238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Getting to Wisdom</a:t>
            </a:r>
            <a:endParaRPr lang="en-US" dirty="0">
              <a:solidFill>
                <a:schemeClr val="bg1"/>
              </a:solidFill>
            </a:endParaRPr>
          </a:p>
        </p:txBody>
      </p:sp>
      <p:graphicFrame>
        <p:nvGraphicFramePr>
          <p:cNvPr id="12" name="Diagram 11"/>
          <p:cNvGraphicFramePr/>
          <p:nvPr>
            <p:extLst>
              <p:ext uri="{D42A27DB-BD31-4B8C-83A1-F6EECF244321}">
                <p14:modId xmlns:p14="http://schemas.microsoft.com/office/powerpoint/2010/main" val="1418031728"/>
              </p:ext>
            </p:extLst>
          </p:nvPr>
        </p:nvGraphicFramePr>
        <p:xfrm>
          <a:off x="-1200150" y="1444339"/>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p:cNvSpPr txBox="1"/>
          <p:nvPr/>
        </p:nvSpPr>
        <p:spPr>
          <a:xfrm>
            <a:off x="3465368" y="1444339"/>
            <a:ext cx="5049982" cy="4154984"/>
          </a:xfrm>
          <a:prstGeom prst="rect">
            <a:avLst/>
          </a:prstGeom>
          <a:solidFill>
            <a:schemeClr val="accent5">
              <a:lumMod val="40000"/>
              <a:lumOff val="60000"/>
            </a:schemeClr>
          </a:solidFill>
        </p:spPr>
        <p:txBody>
          <a:bodyPr wrap="square" rtlCol="0">
            <a:spAutoFit/>
          </a:bodyPr>
          <a:lstStyle/>
          <a:p>
            <a:r>
              <a:rPr lang="en-US" sz="6600" dirty="0" smtClean="0"/>
              <a:t>What Data?</a:t>
            </a:r>
          </a:p>
          <a:p>
            <a:r>
              <a:rPr lang="en-US" sz="6600" dirty="0" smtClean="0"/>
              <a:t>Why?</a:t>
            </a:r>
          </a:p>
          <a:p>
            <a:r>
              <a:rPr lang="en-US" sz="6600" dirty="0" smtClean="0"/>
              <a:t>So What?</a:t>
            </a:r>
          </a:p>
          <a:p>
            <a:r>
              <a:rPr lang="en-US" sz="6600" dirty="0" smtClean="0"/>
              <a:t>Take Action!</a:t>
            </a:r>
            <a:endParaRPr lang="en-US" sz="6600" dirty="0"/>
          </a:p>
        </p:txBody>
      </p:sp>
    </p:spTree>
    <p:extLst>
      <p:ext uri="{BB962C8B-B14F-4D97-AF65-F5344CB8AC3E}">
        <p14:creationId xmlns:p14="http://schemas.microsoft.com/office/powerpoint/2010/main" val="40238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2514600" cy="4191000"/>
          </a:xfrm>
          <a:solidFill>
            <a:schemeClr val="accent5">
              <a:lumMod val="20000"/>
              <a:lumOff val="80000"/>
            </a:schemeClr>
          </a:solidFill>
          <a:ln>
            <a:solidFill>
              <a:schemeClr val="accent5">
                <a:lumMod val="50000"/>
              </a:schemeClr>
            </a:solidFill>
          </a:ln>
        </p:spPr>
        <p:txBody>
          <a:bodyPr>
            <a:normAutofit/>
          </a:bodyPr>
          <a:lstStyle/>
          <a:p>
            <a:pPr algn="l"/>
            <a:r>
              <a:rPr lang="en-US" sz="3100" dirty="0" smtClean="0"/>
              <a:t>In order to change the state of data in our industry it will take four things:</a:t>
            </a:r>
            <a:br>
              <a:rPr lang="en-US" sz="3100" dirty="0" smtClean="0"/>
            </a:br>
            <a:r>
              <a:rPr lang="en-US" sz="3100" dirty="0" smtClean="0"/>
              <a:t>	</a:t>
            </a:r>
            <a:r>
              <a:rPr lang="en-US" dirty="0"/>
              <a:t>	</a:t>
            </a:r>
          </a:p>
        </p:txBody>
      </p:sp>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Getting to Wisdom</a:t>
            </a:r>
            <a:endParaRPr lang="en-US" dirty="0">
              <a:solidFill>
                <a:schemeClr val="bg1"/>
              </a:solidFill>
            </a:endParaRPr>
          </a:p>
        </p:txBody>
      </p:sp>
      <p:sp>
        <p:nvSpPr>
          <p:cNvPr id="6" name="Isosceles Triangle 5"/>
          <p:cNvSpPr/>
          <p:nvPr/>
        </p:nvSpPr>
        <p:spPr>
          <a:xfrm rot="5400000">
            <a:off x="1293876" y="3289010"/>
            <a:ext cx="4191000" cy="377952"/>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62400" y="1447799"/>
            <a:ext cx="4572000" cy="646331"/>
          </a:xfrm>
          <a:prstGeom prst="rect">
            <a:avLst/>
          </a:prstGeom>
          <a:noFill/>
          <a:ln>
            <a:solidFill>
              <a:schemeClr val="accent5">
                <a:lumMod val="50000"/>
              </a:schemeClr>
            </a:solidFill>
          </a:ln>
        </p:spPr>
        <p:txBody>
          <a:bodyPr wrap="square" rtlCol="0">
            <a:spAutoFit/>
          </a:bodyPr>
          <a:lstStyle/>
          <a:p>
            <a:r>
              <a:rPr lang="en-US" dirty="0" smtClean="0"/>
              <a:t>Travel program alignment with corporate business objectives</a:t>
            </a:r>
            <a:endParaRPr lang="en-US" dirty="0"/>
          </a:p>
        </p:txBody>
      </p:sp>
      <p:sp>
        <p:nvSpPr>
          <p:cNvPr id="13" name="TextBox 12"/>
          <p:cNvSpPr txBox="1"/>
          <p:nvPr/>
        </p:nvSpPr>
        <p:spPr>
          <a:xfrm>
            <a:off x="3962400" y="2590800"/>
            <a:ext cx="4572000" cy="646331"/>
          </a:xfrm>
          <a:prstGeom prst="rect">
            <a:avLst/>
          </a:prstGeom>
          <a:noFill/>
          <a:ln>
            <a:solidFill>
              <a:schemeClr val="accent5">
                <a:lumMod val="50000"/>
              </a:schemeClr>
            </a:solidFill>
          </a:ln>
        </p:spPr>
        <p:txBody>
          <a:bodyPr wrap="square" rtlCol="0">
            <a:spAutoFit/>
          </a:bodyPr>
          <a:lstStyle/>
          <a:p>
            <a:r>
              <a:rPr lang="en-US" dirty="0" smtClean="0"/>
              <a:t>Understanding the behavioral economics of our travelers….listening, personalization</a:t>
            </a:r>
            <a:endParaRPr lang="en-US" dirty="0"/>
          </a:p>
        </p:txBody>
      </p:sp>
      <p:sp>
        <p:nvSpPr>
          <p:cNvPr id="14" name="TextBox 13"/>
          <p:cNvSpPr txBox="1"/>
          <p:nvPr/>
        </p:nvSpPr>
        <p:spPr>
          <a:xfrm>
            <a:off x="3962400" y="4724400"/>
            <a:ext cx="4572000" cy="646331"/>
          </a:xfrm>
          <a:prstGeom prst="rect">
            <a:avLst/>
          </a:prstGeom>
          <a:noFill/>
          <a:ln>
            <a:solidFill>
              <a:schemeClr val="accent5">
                <a:lumMod val="50000"/>
              </a:schemeClr>
            </a:solidFill>
          </a:ln>
        </p:spPr>
        <p:txBody>
          <a:bodyPr wrap="square" rtlCol="0">
            <a:spAutoFit/>
          </a:bodyPr>
          <a:lstStyle/>
          <a:p>
            <a:r>
              <a:rPr lang="en-US" dirty="0" smtClean="0"/>
              <a:t>Suppliers investing in required changes:</a:t>
            </a:r>
          </a:p>
          <a:p>
            <a:r>
              <a:rPr lang="en-US" dirty="0" smtClean="0"/>
              <a:t>Infrastructure, transparency </a:t>
            </a:r>
            <a:endParaRPr lang="en-US" dirty="0"/>
          </a:p>
        </p:txBody>
      </p:sp>
      <p:sp>
        <p:nvSpPr>
          <p:cNvPr id="15" name="TextBox 14"/>
          <p:cNvSpPr txBox="1"/>
          <p:nvPr/>
        </p:nvSpPr>
        <p:spPr>
          <a:xfrm>
            <a:off x="3962400" y="3657600"/>
            <a:ext cx="4572000" cy="646331"/>
          </a:xfrm>
          <a:prstGeom prst="rect">
            <a:avLst/>
          </a:prstGeom>
          <a:noFill/>
          <a:ln>
            <a:solidFill>
              <a:schemeClr val="accent5">
                <a:lumMod val="50000"/>
              </a:schemeClr>
            </a:solidFill>
          </a:ln>
        </p:spPr>
        <p:txBody>
          <a:bodyPr wrap="square" rtlCol="0" anchor="ctr">
            <a:spAutoFit/>
          </a:bodyPr>
          <a:lstStyle/>
          <a:p>
            <a:r>
              <a:rPr lang="en-US" dirty="0" smtClean="0"/>
              <a:t>Buyers insisting on actionable data: </a:t>
            </a:r>
          </a:p>
          <a:p>
            <a:r>
              <a:rPr lang="en-US" dirty="0" smtClean="0"/>
              <a:t>Program specific, real time</a:t>
            </a:r>
            <a:endParaRPr lang="en-US" dirty="0"/>
          </a:p>
        </p:txBody>
      </p:sp>
    </p:spTree>
    <p:extLst>
      <p:ext uri="{BB962C8B-B14F-4D97-AF65-F5344CB8AC3E}">
        <p14:creationId xmlns:p14="http://schemas.microsoft.com/office/powerpoint/2010/main" val="40238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Industry Impacts</a:t>
            </a:r>
            <a:endParaRPr lang="en-US" dirty="0">
              <a:solidFill>
                <a:schemeClr val="bg1"/>
              </a:solidFill>
            </a:endParaRPr>
          </a:p>
        </p:txBody>
      </p:sp>
      <p:sp>
        <p:nvSpPr>
          <p:cNvPr id="12" name="Text Placeholder 6"/>
          <p:cNvSpPr txBox="1">
            <a:spLocks/>
          </p:cNvSpPr>
          <p:nvPr/>
        </p:nvSpPr>
        <p:spPr bwMode="auto">
          <a:xfrm>
            <a:off x="628650" y="1189819"/>
            <a:ext cx="2229667" cy="574963"/>
          </a:xfrm>
          <a:prstGeom prst="rect">
            <a:avLst/>
          </a:prstGeom>
          <a:solidFill>
            <a:schemeClr val="accent5">
              <a:lumMod val="50000"/>
            </a:schemeClr>
          </a:solidFill>
          <a:ln w="12700">
            <a:solidFill>
              <a:srgbClr val="6EA5C4"/>
            </a:solidFill>
            <a:miter lim="800000"/>
            <a:headEnd/>
            <a:tailEnd/>
          </a:ln>
          <a:effectLst/>
        </p:spPr>
        <p:txBody>
          <a:bodyPr lIns="0" tIns="0" rIns="0" bIns="0" anchor="ctr"/>
          <a:lstStyle>
            <a:defPPr>
              <a:defRPr lang="en-US"/>
            </a:defPPr>
            <a:lvl1pPr algn="ctr" defTabSz="762000" eaLnBrk="0" hangingPunct="0">
              <a:defRPr sz="1800" b="1">
                <a:solidFill>
                  <a:srgbClr val="FFFFFF"/>
                </a:solidFill>
                <a:ea typeface="ＭＳ Ｐゴシック" charset="0"/>
              </a:defRPr>
            </a:lvl1pPr>
          </a:lstStyle>
          <a:p>
            <a:r>
              <a:rPr lang="en-US" dirty="0" smtClean="0"/>
              <a:t>Business Traveler</a:t>
            </a:r>
            <a:endParaRPr lang="en-US" dirty="0"/>
          </a:p>
        </p:txBody>
      </p:sp>
      <p:sp>
        <p:nvSpPr>
          <p:cNvPr id="13" name="Text Placeholder 6"/>
          <p:cNvSpPr txBox="1">
            <a:spLocks/>
          </p:cNvSpPr>
          <p:nvPr/>
        </p:nvSpPr>
        <p:spPr bwMode="auto">
          <a:xfrm>
            <a:off x="3512634" y="1189818"/>
            <a:ext cx="2229667" cy="574963"/>
          </a:xfrm>
          <a:prstGeom prst="rect">
            <a:avLst/>
          </a:prstGeom>
          <a:solidFill>
            <a:schemeClr val="accent5">
              <a:lumMod val="50000"/>
            </a:schemeClr>
          </a:solidFill>
          <a:ln w="12700">
            <a:solidFill>
              <a:srgbClr val="6EA5C4"/>
            </a:solidFill>
            <a:miter lim="800000"/>
            <a:headEnd/>
            <a:tailEnd/>
          </a:ln>
          <a:effectLst/>
        </p:spPr>
        <p:txBody>
          <a:bodyPr lIns="0" tIns="0" rIns="0" bIns="0" anchor="ctr"/>
          <a:lstStyle>
            <a:defPPr>
              <a:defRPr lang="en-US"/>
            </a:defPPr>
            <a:lvl1pPr algn="ctr" defTabSz="762000" eaLnBrk="0" hangingPunct="0">
              <a:defRPr sz="1800" b="1">
                <a:solidFill>
                  <a:srgbClr val="FFFFFF"/>
                </a:solidFill>
                <a:ea typeface="ＭＳ Ｐゴシック" charset="0"/>
              </a:defRPr>
            </a:lvl1pPr>
          </a:lstStyle>
          <a:p>
            <a:r>
              <a:rPr lang="en-US" dirty="0" smtClean="0"/>
              <a:t>Suppliers</a:t>
            </a:r>
            <a:endParaRPr lang="en-US" dirty="0"/>
          </a:p>
        </p:txBody>
      </p:sp>
      <p:sp>
        <p:nvSpPr>
          <p:cNvPr id="14" name="Text Placeholder 6"/>
          <p:cNvSpPr txBox="1">
            <a:spLocks/>
          </p:cNvSpPr>
          <p:nvPr/>
        </p:nvSpPr>
        <p:spPr bwMode="auto">
          <a:xfrm>
            <a:off x="6285684" y="1189819"/>
            <a:ext cx="2229667" cy="574963"/>
          </a:xfrm>
          <a:prstGeom prst="rect">
            <a:avLst/>
          </a:prstGeom>
          <a:solidFill>
            <a:schemeClr val="accent5">
              <a:lumMod val="50000"/>
            </a:schemeClr>
          </a:solidFill>
          <a:ln w="12700">
            <a:solidFill>
              <a:srgbClr val="6EA5C4"/>
            </a:solidFill>
            <a:miter lim="800000"/>
            <a:headEnd/>
            <a:tailEnd/>
          </a:ln>
          <a:effectLst/>
        </p:spPr>
        <p:txBody>
          <a:bodyPr lIns="0" tIns="0" rIns="0" bIns="0" anchor="ctr"/>
          <a:lstStyle>
            <a:defPPr>
              <a:defRPr lang="en-US"/>
            </a:defPPr>
            <a:lvl1pPr algn="ctr" defTabSz="762000" eaLnBrk="0" hangingPunct="0">
              <a:defRPr b="1">
                <a:solidFill>
                  <a:srgbClr val="FFFFFF"/>
                </a:solidFill>
                <a:ea typeface="ＭＳ Ｐゴシック" charset="0"/>
              </a:defRPr>
            </a:lvl1pPr>
          </a:lstStyle>
          <a:p>
            <a:r>
              <a:rPr lang="en-US" dirty="0" smtClean="0"/>
              <a:t>Managed Travel</a:t>
            </a:r>
            <a:endParaRPr lang="en-US" dirty="0"/>
          </a:p>
        </p:txBody>
      </p:sp>
      <p:sp>
        <p:nvSpPr>
          <p:cNvPr id="16" name="Content Placeholder 1"/>
          <p:cNvSpPr txBox="1">
            <a:spLocks/>
          </p:cNvSpPr>
          <p:nvPr/>
        </p:nvSpPr>
        <p:spPr bwMode="auto">
          <a:xfrm>
            <a:off x="628650" y="1877331"/>
            <a:ext cx="2229667" cy="41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1pPr>
            <a:lvl2pPr marL="457200" indent="-257175"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2pPr>
            <a:lvl3pPr marL="800100" indent="-244475"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3pPr>
            <a:lvl4pPr marL="1158875" indent="-234950"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4pPr>
            <a:lvl5pPr marL="1598613" indent="-234950"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200" dirty="0" smtClean="0">
                <a:solidFill>
                  <a:schemeClr val="tx1">
                    <a:lumMod val="85000"/>
                    <a:lumOff val="15000"/>
                  </a:schemeClr>
                </a:solidFill>
                <a:cs typeface="Helvetica" panose="020B0604020202020204" pitchFamily="34" charset="0"/>
              </a:rPr>
              <a:t>Will expect managed travel programs to ‘understand’ their travel patterns and preferences</a:t>
            </a:r>
          </a:p>
          <a:p>
            <a:pPr>
              <a:buFont typeface="Arial" panose="020B0604020202020204" pitchFamily="34" charset="0"/>
              <a:buChar char="•"/>
            </a:pPr>
            <a:r>
              <a:rPr lang="en-US" sz="1200" dirty="0" smtClean="0">
                <a:solidFill>
                  <a:schemeClr val="tx1">
                    <a:lumMod val="85000"/>
                    <a:lumOff val="15000"/>
                  </a:schemeClr>
                </a:solidFill>
                <a:cs typeface="Helvetica" panose="020B0604020202020204" pitchFamily="34" charset="0"/>
              </a:rPr>
              <a:t>Mobile technologies will continue to drive content and data to a travelers finger tips</a:t>
            </a:r>
          </a:p>
          <a:p>
            <a:pPr>
              <a:buFont typeface="Arial" panose="020B0604020202020204" pitchFamily="34" charset="0"/>
              <a:buChar char="•"/>
            </a:pPr>
            <a:r>
              <a:rPr lang="en-US" sz="1200" dirty="0" smtClean="0">
                <a:solidFill>
                  <a:schemeClr val="tx1">
                    <a:lumMod val="85000"/>
                    <a:lumOff val="15000"/>
                  </a:schemeClr>
                </a:solidFill>
                <a:cs typeface="Helvetica" panose="020B0604020202020204" pitchFamily="34" charset="0"/>
              </a:rPr>
              <a:t>Travelers experience will become less about booking process, and more about the consumption period of the trip</a:t>
            </a:r>
          </a:p>
          <a:p>
            <a:pPr>
              <a:buFont typeface="Arial" panose="020B0604020202020204" pitchFamily="34" charset="0"/>
              <a:buChar char="•"/>
            </a:pPr>
            <a:r>
              <a:rPr lang="en-US" sz="1200" dirty="0" smtClean="0">
                <a:solidFill>
                  <a:schemeClr val="tx1">
                    <a:lumMod val="85000"/>
                    <a:lumOff val="15000"/>
                  </a:schemeClr>
                </a:solidFill>
                <a:cs typeface="Helvetica" panose="020B0604020202020204" pitchFamily="34" charset="0"/>
              </a:rPr>
              <a:t>Next generation of travelers and technologies offers more data and opportunities to travelers  </a:t>
            </a:r>
            <a:endParaRPr lang="en-US" sz="1200" dirty="0">
              <a:solidFill>
                <a:schemeClr val="tx1">
                  <a:lumMod val="85000"/>
                  <a:lumOff val="15000"/>
                </a:schemeClr>
              </a:solidFill>
              <a:cs typeface="Helvetica" panose="020B0604020202020204" pitchFamily="34" charset="0"/>
            </a:endParaRPr>
          </a:p>
        </p:txBody>
      </p:sp>
      <p:sp>
        <p:nvSpPr>
          <p:cNvPr id="17" name="Content Placeholder 1"/>
          <p:cNvSpPr txBox="1">
            <a:spLocks/>
          </p:cNvSpPr>
          <p:nvPr/>
        </p:nvSpPr>
        <p:spPr bwMode="auto">
          <a:xfrm>
            <a:off x="3512634" y="1871672"/>
            <a:ext cx="2229667" cy="41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1pPr>
            <a:lvl2pPr marL="457200" indent="-257175"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2pPr>
            <a:lvl3pPr marL="800100" indent="-244475"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3pPr>
            <a:lvl4pPr marL="1158875" indent="-234950"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4pPr>
            <a:lvl5pPr marL="1598613" indent="-234950"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200" dirty="0">
                <a:solidFill>
                  <a:schemeClr val="tx1">
                    <a:lumMod val="85000"/>
                    <a:lumOff val="15000"/>
                  </a:schemeClr>
                </a:solidFill>
                <a:cs typeface="Helvetica" panose="020B0604020202020204" pitchFamily="34" charset="0"/>
              </a:rPr>
              <a:t>Continued use of data to personalize offerings and “own the traveler</a:t>
            </a:r>
            <a:r>
              <a:rPr lang="en-US" sz="1200" dirty="0" smtClean="0">
                <a:solidFill>
                  <a:schemeClr val="tx1">
                    <a:lumMod val="85000"/>
                    <a:lumOff val="15000"/>
                  </a:schemeClr>
                </a:solidFill>
                <a:cs typeface="Helvetica" panose="020B0604020202020204" pitchFamily="34" charset="0"/>
              </a:rPr>
              <a:t>”</a:t>
            </a:r>
          </a:p>
          <a:p>
            <a:pPr>
              <a:buFont typeface="Arial" panose="020B0604020202020204" pitchFamily="34" charset="0"/>
              <a:buChar char="•"/>
            </a:pPr>
            <a:r>
              <a:rPr lang="en-US" sz="1200" dirty="0" smtClean="0">
                <a:solidFill>
                  <a:schemeClr val="tx1">
                    <a:lumMod val="85000"/>
                    <a:lumOff val="15000"/>
                  </a:schemeClr>
                </a:solidFill>
                <a:cs typeface="Helvetica" panose="020B0604020202020204" pitchFamily="34" charset="0"/>
              </a:rPr>
              <a:t>Utilization of data to control pricing – enhanced capabilities – more dynamic, more personalized</a:t>
            </a:r>
          </a:p>
          <a:p>
            <a:pPr>
              <a:buFont typeface="Arial" panose="020B0604020202020204" pitchFamily="34" charset="0"/>
              <a:buChar char="•"/>
            </a:pPr>
            <a:r>
              <a:rPr lang="en-US" sz="1200" dirty="0" smtClean="0">
                <a:solidFill>
                  <a:schemeClr val="tx1">
                    <a:lumMod val="85000"/>
                    <a:lumOff val="15000"/>
                  </a:schemeClr>
                </a:solidFill>
                <a:cs typeface="Helvetica" panose="020B0604020202020204" pitchFamily="34" charset="0"/>
              </a:rPr>
              <a:t>Airlines are using data to predict cancellations – weather, mechanical</a:t>
            </a:r>
          </a:p>
          <a:p>
            <a:pPr>
              <a:buFont typeface="Arial" panose="020B0604020202020204" pitchFamily="34" charset="0"/>
              <a:buChar char="•"/>
            </a:pPr>
            <a:r>
              <a:rPr lang="en-US" sz="1200" dirty="0" smtClean="0">
                <a:solidFill>
                  <a:schemeClr val="tx1">
                    <a:lumMod val="85000"/>
                    <a:lumOff val="15000"/>
                  </a:schemeClr>
                </a:solidFill>
                <a:cs typeface="Helvetica" panose="020B0604020202020204" pitchFamily="34" charset="0"/>
              </a:rPr>
              <a:t>Provide technologies to capture bookings regardless of where they originate and report on the data</a:t>
            </a:r>
          </a:p>
          <a:p>
            <a:pPr>
              <a:buFont typeface="Arial" panose="020B0604020202020204" pitchFamily="34" charset="0"/>
              <a:buChar char="•"/>
            </a:pPr>
            <a:r>
              <a:rPr lang="en-US" sz="1200" dirty="0" smtClean="0">
                <a:solidFill>
                  <a:schemeClr val="tx1">
                    <a:lumMod val="85000"/>
                    <a:lumOff val="15000"/>
                  </a:schemeClr>
                </a:solidFill>
                <a:cs typeface="Helvetica" panose="020B0604020202020204" pitchFamily="34" charset="0"/>
              </a:rPr>
              <a:t>Pushing offers through social media</a:t>
            </a:r>
            <a:endParaRPr lang="en-US" sz="1200" dirty="0">
              <a:solidFill>
                <a:schemeClr val="tx1">
                  <a:lumMod val="85000"/>
                  <a:lumOff val="15000"/>
                </a:schemeClr>
              </a:solidFill>
              <a:cs typeface="Helvetica" panose="020B0604020202020204" pitchFamily="34" charset="0"/>
            </a:endParaRPr>
          </a:p>
        </p:txBody>
      </p:sp>
      <p:sp>
        <p:nvSpPr>
          <p:cNvPr id="18" name="Content Placeholder 1"/>
          <p:cNvSpPr txBox="1">
            <a:spLocks/>
          </p:cNvSpPr>
          <p:nvPr/>
        </p:nvSpPr>
        <p:spPr bwMode="auto">
          <a:xfrm>
            <a:off x="6285684" y="1871672"/>
            <a:ext cx="2229667" cy="41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1pPr>
            <a:lvl2pPr marL="457200" indent="-257175"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2pPr>
            <a:lvl3pPr marL="800100" indent="-244475"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3pPr>
            <a:lvl4pPr marL="1158875" indent="-234950"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4pPr>
            <a:lvl5pPr marL="1598613" indent="-234950" algn="l" defTabSz="455613" rtl="0" eaLnBrk="1" fontAlgn="base" hangingPunct="1">
              <a:lnSpc>
                <a:spcPct val="100000"/>
              </a:lnSpc>
              <a:spcBef>
                <a:spcPts val="1200"/>
              </a:spcBef>
              <a:spcAft>
                <a:spcPct val="0"/>
              </a:spcAft>
              <a:buClr>
                <a:srgbClr val="578AD6"/>
              </a:buClr>
              <a:buSzPct val="80000"/>
              <a:buFont typeface="Helvetica" pitchFamily="34" charset="0"/>
              <a:buChar char="►"/>
              <a:defRPr sz="1600" kern="1200">
                <a:solidFill>
                  <a:srgbClr val="616365"/>
                </a:solidFill>
                <a:latin typeface="Helvetica" pitchFamily="34" charset="0"/>
                <a:ea typeface="Franklin Gothic Book" pitchFamily="34" charset="0"/>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200" dirty="0" smtClean="0">
                <a:solidFill>
                  <a:schemeClr val="tx1">
                    <a:lumMod val="85000"/>
                    <a:lumOff val="15000"/>
                  </a:schemeClr>
                </a:solidFill>
              </a:rPr>
              <a:t>Demand for better, real time information is critical</a:t>
            </a:r>
          </a:p>
          <a:p>
            <a:pPr>
              <a:buFont typeface="Arial" panose="020B0604020202020204" pitchFamily="34" charset="0"/>
              <a:buChar char="•"/>
            </a:pPr>
            <a:r>
              <a:rPr lang="en-US" sz="1200" dirty="0" smtClean="0">
                <a:solidFill>
                  <a:schemeClr val="tx1">
                    <a:lumMod val="85000"/>
                    <a:lumOff val="15000"/>
                  </a:schemeClr>
                </a:solidFill>
              </a:rPr>
              <a:t>Travel buyers will need to become more technically savvy and analytical</a:t>
            </a:r>
          </a:p>
          <a:p>
            <a:pPr>
              <a:buFont typeface="Arial" panose="020B0604020202020204" pitchFamily="34" charset="0"/>
              <a:buChar char="•"/>
            </a:pPr>
            <a:r>
              <a:rPr lang="en-US" sz="1200" dirty="0" smtClean="0">
                <a:solidFill>
                  <a:schemeClr val="tx1">
                    <a:lumMod val="85000"/>
                    <a:lumOff val="15000"/>
                  </a:schemeClr>
                </a:solidFill>
              </a:rPr>
              <a:t>Programs become more traveler-centric</a:t>
            </a:r>
          </a:p>
          <a:p>
            <a:pPr>
              <a:buFont typeface="Arial" panose="020B0604020202020204" pitchFamily="34" charset="0"/>
              <a:buChar char="•"/>
            </a:pPr>
            <a:r>
              <a:rPr lang="en-US" sz="1200" dirty="0" smtClean="0">
                <a:solidFill>
                  <a:schemeClr val="tx1">
                    <a:lumMod val="85000"/>
                    <a:lumOff val="15000"/>
                  </a:schemeClr>
                </a:solidFill>
              </a:rPr>
              <a:t>Policy and program decisions will be based on internal behaviors and impacts, rather than external benchmarks</a:t>
            </a:r>
          </a:p>
          <a:p>
            <a:pPr>
              <a:buFont typeface="Arial" panose="020B0604020202020204" pitchFamily="34" charset="0"/>
              <a:buChar char="•"/>
            </a:pPr>
            <a:r>
              <a:rPr lang="en-US" sz="1200" dirty="0" smtClean="0">
                <a:solidFill>
                  <a:schemeClr val="tx1">
                    <a:lumMod val="85000"/>
                    <a:lumOff val="15000"/>
                  </a:schemeClr>
                </a:solidFill>
              </a:rPr>
              <a:t>Better ability to gain 100% insight into travel program</a:t>
            </a:r>
          </a:p>
          <a:p>
            <a:pPr>
              <a:buFont typeface="Arial" panose="020B0604020202020204" pitchFamily="34" charset="0"/>
              <a:buChar char="•"/>
            </a:pPr>
            <a:r>
              <a:rPr lang="en-US" sz="1200" dirty="0" smtClean="0">
                <a:solidFill>
                  <a:schemeClr val="tx1">
                    <a:lumMod val="85000"/>
                    <a:lumOff val="15000"/>
                  </a:schemeClr>
                </a:solidFill>
              </a:rPr>
              <a:t>Enhanced meetings and events</a:t>
            </a:r>
          </a:p>
          <a:p>
            <a:pPr>
              <a:buFont typeface="Arial" panose="020B0604020202020204" pitchFamily="34" charset="0"/>
              <a:buChar char="•"/>
            </a:pPr>
            <a:endParaRPr lang="en-US" sz="1200" dirty="0" smtClean="0"/>
          </a:p>
          <a:p>
            <a:pPr>
              <a:buFont typeface="Arial" panose="020B0604020202020204" pitchFamily="34" charset="0"/>
              <a:buChar char="•"/>
            </a:pPr>
            <a:endParaRPr lang="en-US" sz="1200" dirty="0"/>
          </a:p>
        </p:txBody>
      </p:sp>
      <p:sp>
        <p:nvSpPr>
          <p:cNvPr id="19" name="TextBox 18"/>
          <p:cNvSpPr txBox="1"/>
          <p:nvPr/>
        </p:nvSpPr>
        <p:spPr>
          <a:xfrm>
            <a:off x="1018309" y="5713918"/>
            <a:ext cx="7107382" cy="584775"/>
          </a:xfrm>
          <a:prstGeom prst="rect">
            <a:avLst/>
          </a:prstGeom>
          <a:noFill/>
          <a:ln>
            <a:noFill/>
          </a:ln>
        </p:spPr>
        <p:txBody>
          <a:bodyPr wrap="square" rtlCol="0">
            <a:spAutoFit/>
          </a:bodyPr>
          <a:lstStyle/>
          <a:p>
            <a:pPr algn="ctr"/>
            <a:r>
              <a:rPr lang="en-US" sz="1600" i="1" dirty="0" smtClean="0"/>
              <a:t>Data will move from functionally discrete information in a siloed environment to a collaborative environment housed in the cloud.</a:t>
            </a:r>
            <a:endParaRPr lang="en-US" sz="1600" i="1" dirty="0"/>
          </a:p>
        </p:txBody>
      </p:sp>
    </p:spTree>
    <p:extLst>
      <p:ext uri="{BB962C8B-B14F-4D97-AF65-F5344CB8AC3E}">
        <p14:creationId xmlns:p14="http://schemas.microsoft.com/office/powerpoint/2010/main" val="40238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71D2C-6992-4BE1-BE90-1762555A6675}" type="datetime1">
              <a:rPr lang="en-US" smtClean="0"/>
              <a:t>2/27/17</a:t>
            </a:fld>
            <a:endParaRPr lang="en-US"/>
          </a:p>
        </p:txBody>
      </p:sp>
      <p:pic>
        <p:nvPicPr>
          <p:cNvPr id="8" name="35e6c666-6457-4611-b803-2264d6778e98" descr="50B1D74F-FA6D-45D9-8671-26F1A425499D@S8-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992318"/>
            <a:ext cx="1257300" cy="6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fa6f96f-c418-4bb9-8cd1-ff84151923f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1919"/>
            <a:ext cx="1391516" cy="5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a:xfrm>
            <a:off x="2819400" y="241919"/>
            <a:ext cx="6324600" cy="580447"/>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Traveler-Centric</a:t>
            </a:r>
            <a:endParaRPr lang="en-US" dirty="0">
              <a:solidFill>
                <a:schemeClr val="bg1"/>
              </a:solidFill>
            </a:endParaRPr>
          </a:p>
        </p:txBody>
      </p:sp>
      <p:pic>
        <p:nvPicPr>
          <p:cNvPr id="9" name="Picture 44" descr="business-woman-traveling"/>
          <p:cNvPicPr>
            <a:picLocks noChangeAspect="1" noChangeArrowheads="1"/>
          </p:cNvPicPr>
          <p:nvPr/>
        </p:nvPicPr>
        <p:blipFill>
          <a:blip r:embed="rId5" cstate="print"/>
          <a:srcRect/>
          <a:stretch>
            <a:fillRect/>
          </a:stretch>
        </p:blipFill>
        <p:spPr bwMode="auto">
          <a:xfrm>
            <a:off x="212960" y="2941855"/>
            <a:ext cx="1104900" cy="1473200"/>
          </a:xfrm>
          <a:prstGeom prst="rect">
            <a:avLst/>
          </a:prstGeom>
          <a:noFill/>
          <a:ln w="9525">
            <a:noFill/>
            <a:miter lim="800000"/>
            <a:headEnd/>
            <a:tailEnd/>
          </a:ln>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6607" y="4558860"/>
            <a:ext cx="788099" cy="25603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52152" y="1158367"/>
            <a:ext cx="1004434" cy="178287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274472" y="1203997"/>
            <a:ext cx="405164" cy="406973"/>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274472" y="1704425"/>
            <a:ext cx="463549" cy="463549"/>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274472" y="2284351"/>
            <a:ext cx="453109" cy="453109"/>
          </a:xfrm>
          <a:prstGeom prst="rect">
            <a:avLst/>
          </a:prstGeom>
        </p:spPr>
      </p:pic>
      <p:grpSp>
        <p:nvGrpSpPr>
          <p:cNvPr id="17" name="Group 16"/>
          <p:cNvGrpSpPr/>
          <p:nvPr/>
        </p:nvGrpSpPr>
        <p:grpSpPr>
          <a:xfrm>
            <a:off x="4582391" y="1518042"/>
            <a:ext cx="2218271" cy="1771564"/>
            <a:chOff x="6642013" y="3975924"/>
            <a:chExt cx="1720758" cy="1455130"/>
          </a:xfrm>
        </p:grpSpPr>
        <p:sp>
          <p:nvSpPr>
            <p:cNvPr id="18" name="Oval Callout 17"/>
            <p:cNvSpPr/>
            <p:nvPr/>
          </p:nvSpPr>
          <p:spPr>
            <a:xfrm flipH="1" flipV="1">
              <a:off x="6642013" y="3975924"/>
              <a:ext cx="1700535" cy="1324407"/>
            </a:xfrm>
            <a:prstGeom prst="wedgeEllipseCallout">
              <a:avLst>
                <a:gd name="adj1" fmla="val -56635"/>
                <a:gd name="adj2" fmla="val -53363"/>
              </a:avLst>
            </a:prstGeom>
            <a:solidFill>
              <a:schemeClr val="tx1">
                <a:lumMod val="50000"/>
                <a:lumOff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900" dirty="0">
                <a:solidFill>
                  <a:prstClr val="white"/>
                </a:solidFill>
              </a:endParaRPr>
            </a:p>
          </p:txBody>
        </p:sp>
        <p:sp>
          <p:nvSpPr>
            <p:cNvPr id="19" name="TextBox 18"/>
            <p:cNvSpPr txBox="1"/>
            <p:nvPr/>
          </p:nvSpPr>
          <p:spPr>
            <a:xfrm>
              <a:off x="6739355" y="4225249"/>
              <a:ext cx="1623416" cy="1205805"/>
            </a:xfrm>
            <a:prstGeom prst="rect">
              <a:avLst/>
            </a:prstGeom>
            <a:noFill/>
          </p:spPr>
          <p:txBody>
            <a:bodyPr wrap="square" rtlCol="0">
              <a:spAutoFit/>
            </a:bodyPr>
            <a:lstStyle/>
            <a:p>
              <a:r>
                <a:rPr lang="en-US" sz="1100" dirty="0">
                  <a:solidFill>
                    <a:prstClr val="white"/>
                  </a:solidFill>
                </a:rPr>
                <a:t>Your </a:t>
              </a:r>
              <a:r>
                <a:rPr lang="en-US" sz="1100" dirty="0" smtClean="0">
                  <a:solidFill>
                    <a:prstClr val="white"/>
                  </a:solidFill>
                </a:rPr>
                <a:t>flight delay, has caused a misconnect, we have rebooked you on the next flight departing at 7:00pm, proceed to gate</a:t>
              </a:r>
            </a:p>
            <a:p>
              <a:r>
                <a:rPr lang="en-US" sz="1100" dirty="0" smtClean="0">
                  <a:solidFill>
                    <a:prstClr val="white"/>
                  </a:solidFill>
                </a:rPr>
                <a:t> A 27</a:t>
              </a:r>
              <a:endParaRPr lang="en-US" sz="1100" dirty="0">
                <a:solidFill>
                  <a:prstClr val="white"/>
                </a:solidFill>
              </a:endParaRPr>
            </a:p>
            <a:p>
              <a:endParaRPr lang="en-US" sz="1100" dirty="0">
                <a:solidFill>
                  <a:prstClr val="black"/>
                </a:solidFill>
              </a:endParaRPr>
            </a:p>
          </p:txBody>
        </p:sp>
      </p:grpSp>
      <p:sp>
        <p:nvSpPr>
          <p:cNvPr id="20" name="Right Arrow 19"/>
          <p:cNvSpPr/>
          <p:nvPr/>
        </p:nvSpPr>
        <p:spPr>
          <a:xfrm>
            <a:off x="1509310" y="2974554"/>
            <a:ext cx="6015210" cy="1090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950144" y="4084417"/>
            <a:ext cx="1324327" cy="1810045"/>
            <a:chOff x="3635510" y="4571727"/>
            <a:chExt cx="900494" cy="1954381"/>
          </a:xfrm>
        </p:grpSpPr>
        <p:sp>
          <p:nvSpPr>
            <p:cNvPr id="22" name="Rectangular Callout 21"/>
            <p:cNvSpPr/>
            <p:nvPr/>
          </p:nvSpPr>
          <p:spPr>
            <a:xfrm flipV="1">
              <a:off x="3635510" y="4571727"/>
              <a:ext cx="900494" cy="1266667"/>
            </a:xfrm>
            <a:prstGeom prst="wedgeRectCallout">
              <a:avLst>
                <a:gd name="adj1" fmla="val 20003"/>
                <a:gd name="adj2" fmla="val 65747"/>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050" dirty="0">
                <a:solidFill>
                  <a:prstClr val="white"/>
                </a:solidFill>
              </a:endParaRPr>
            </a:p>
          </p:txBody>
        </p:sp>
        <p:sp>
          <p:nvSpPr>
            <p:cNvPr id="23" name="TextBox 22"/>
            <p:cNvSpPr txBox="1"/>
            <p:nvPr/>
          </p:nvSpPr>
          <p:spPr>
            <a:xfrm>
              <a:off x="3646527" y="4571727"/>
              <a:ext cx="879435" cy="1954381"/>
            </a:xfrm>
            <a:prstGeom prst="rect">
              <a:avLst/>
            </a:prstGeom>
            <a:noFill/>
          </p:spPr>
          <p:txBody>
            <a:bodyPr wrap="square" rtlCol="0">
              <a:spAutoFit/>
            </a:bodyPr>
            <a:lstStyle/>
            <a:p>
              <a:r>
                <a:rPr lang="en-US" sz="1100" dirty="0">
                  <a:solidFill>
                    <a:prstClr val="white"/>
                  </a:solidFill>
                </a:rPr>
                <a:t>“Welcome to </a:t>
              </a:r>
              <a:r>
                <a:rPr lang="en-US" sz="1100" dirty="0" smtClean="0">
                  <a:solidFill>
                    <a:prstClr val="white"/>
                  </a:solidFill>
                </a:rPr>
                <a:t>NY, reminder your hotel rate is $309 and includes breakfast and internet.”</a:t>
              </a:r>
              <a:endParaRPr lang="en-US" sz="1100" dirty="0">
                <a:solidFill>
                  <a:prstClr val="white"/>
                </a:solidFill>
              </a:endParaRPr>
            </a:p>
            <a:p>
              <a:endParaRPr lang="en-US" sz="1100" dirty="0">
                <a:solidFill>
                  <a:prstClr val="black"/>
                </a:solidFill>
              </a:endParaRPr>
            </a:p>
          </p:txBody>
        </p:sp>
      </p:grpSp>
      <p:sp>
        <p:nvSpPr>
          <p:cNvPr id="24" name="Explosion 1 23"/>
          <p:cNvSpPr>
            <a:spLocks noChangeAspect="1"/>
          </p:cNvSpPr>
          <p:nvPr/>
        </p:nvSpPr>
        <p:spPr>
          <a:xfrm>
            <a:off x="3960790" y="3971397"/>
            <a:ext cx="3222451" cy="2004517"/>
          </a:xfrm>
          <a:prstGeom prst="irregularSeal1">
            <a:avLst/>
          </a:prstGeom>
          <a:solidFill>
            <a:srgbClr val="FF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100" dirty="0" smtClean="0">
                <a:solidFill>
                  <a:prstClr val="white"/>
                </a:solidFill>
              </a:rPr>
              <a:t>“There has been a reported </a:t>
            </a:r>
            <a:r>
              <a:rPr lang="en-US" sz="1100" dirty="0">
                <a:solidFill>
                  <a:prstClr val="white"/>
                </a:solidFill>
              </a:rPr>
              <a:t> </a:t>
            </a:r>
            <a:r>
              <a:rPr lang="en-US" sz="1100" dirty="0" smtClean="0">
                <a:solidFill>
                  <a:prstClr val="white"/>
                </a:solidFill>
              </a:rPr>
              <a:t>incident at or near your location. Please reply to advise your safe”</a:t>
            </a:r>
            <a:endParaRPr lang="en-US" sz="1100" dirty="0">
              <a:solidFill>
                <a:prstClr val="white"/>
              </a:solidFill>
            </a:endParaRPr>
          </a:p>
        </p:txBody>
      </p:sp>
      <p:pic>
        <p:nvPicPr>
          <p:cNvPr id="25" name="Picture 24"/>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524520" y="2379225"/>
            <a:ext cx="1476259" cy="2131497"/>
          </a:xfrm>
          <a:prstGeom prst="rect">
            <a:avLst/>
          </a:prstGeom>
        </p:spPr>
      </p:pic>
      <p:sp>
        <p:nvSpPr>
          <p:cNvPr id="26" name="Rectangle 25"/>
          <p:cNvSpPr/>
          <p:nvPr/>
        </p:nvSpPr>
        <p:spPr>
          <a:xfrm>
            <a:off x="2724056" y="6004271"/>
            <a:ext cx="5962744" cy="396530"/>
          </a:xfrm>
          <a:prstGeom prst="rect">
            <a:avLst/>
          </a:prstGeom>
          <a:solidFill>
            <a:schemeClr val="tx1">
              <a:lumMod val="65000"/>
              <a:lumOff val="3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Actionable – Near Real Time Data Foundation</a:t>
            </a:r>
            <a:endParaRPr lang="en-US" dirty="0"/>
          </a:p>
        </p:txBody>
      </p:sp>
    </p:spTree>
    <p:extLst>
      <p:ext uri="{BB962C8B-B14F-4D97-AF65-F5344CB8AC3E}">
        <p14:creationId xmlns:p14="http://schemas.microsoft.com/office/powerpoint/2010/main" val="274017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66667 -2.22222E-6 " pathEditMode="relative" rAng="0" ptsTypes="AA">
                                      <p:cBhvr>
                                        <p:cTn id="6" dur="2000" fill="hold"/>
                                        <p:tgtEl>
                                          <p:spTgt spid="8"/>
                                        </p:tgtEl>
                                        <p:attrNameLst>
                                          <p:attrName>ppt_x</p:attrName>
                                          <p:attrName>ppt_y</p:attrName>
                                        </p:attrNameLst>
                                      </p:cBhvr>
                                      <p:rCtr x="33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829</Words>
  <Application>Microsoft Macintosh PowerPoint</Application>
  <PresentationFormat>On-screen Show (4:3)</PresentationFormat>
  <Paragraphs>142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In order to change the state of data in our industry it will take four things: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Controllers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 Loaner</dc:creator>
  <cp:lastModifiedBy>Reagan Moran</cp:lastModifiedBy>
  <cp:revision>18</cp:revision>
  <dcterms:created xsi:type="dcterms:W3CDTF">2013-08-25T16:42:07Z</dcterms:created>
  <dcterms:modified xsi:type="dcterms:W3CDTF">2017-02-27T15:37:05Z</dcterms:modified>
</cp:coreProperties>
</file>