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99" r:id="rId6"/>
    <p:sldId id="297" r:id="rId7"/>
    <p:sldId id="261" r:id="rId8"/>
    <p:sldId id="262" r:id="rId9"/>
    <p:sldId id="306" r:id="rId10"/>
    <p:sldId id="264" r:id="rId11"/>
    <p:sldId id="265" r:id="rId12"/>
    <p:sldId id="270" r:id="rId13"/>
    <p:sldId id="271" r:id="rId14"/>
    <p:sldId id="300" r:id="rId15"/>
    <p:sldId id="298" r:id="rId16"/>
    <p:sldId id="274" r:id="rId17"/>
    <p:sldId id="309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3" r:id="rId26"/>
    <p:sldId id="284" r:id="rId27"/>
    <p:sldId id="285" r:id="rId28"/>
    <p:sldId id="304" r:id="rId29"/>
    <p:sldId id="288" r:id="rId30"/>
    <p:sldId id="289" r:id="rId31"/>
    <p:sldId id="290" r:id="rId32"/>
    <p:sldId id="292" r:id="rId33"/>
    <p:sldId id="293" r:id="rId34"/>
    <p:sldId id="294" r:id="rId35"/>
    <p:sldId id="295" r:id="rId36"/>
    <p:sldId id="307" r:id="rId37"/>
    <p:sldId id="308" r:id="rId38"/>
    <p:sldId id="29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E6E6E6"/>
    <a:srgbClr val="008041"/>
    <a:srgbClr val="F265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1" autoAdjust="0"/>
    <p:restoredTop sz="94660"/>
  </p:normalViewPr>
  <p:slideViewPr>
    <p:cSldViewPr snapToGrid="0">
      <p:cViewPr>
        <p:scale>
          <a:sx n="50" d="100"/>
          <a:sy n="50" d="100"/>
        </p:scale>
        <p:origin x="-1528" y="-9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27439B-A370-4CC4-BA14-8013BF295283}" type="datetimeFigureOut">
              <a:rPr lang="en-US" smtClean="0"/>
              <a:pPr/>
              <a:t>2/27/17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7DF11D-A81F-479C-B144-C022B48A7A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512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F4F-D78F-4F6D-9F06-166064A13E5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803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F4F-D78F-4F6D-9F06-166064A13E5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36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F4F-D78F-4F6D-9F06-166064A13E5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3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F4F-D78F-4F6D-9F06-166064A13E5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36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F4F-D78F-4F6D-9F06-166064A13E5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15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F4F-D78F-4F6D-9F06-166064A13E5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736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73288" y="9001382"/>
            <a:ext cx="3117260" cy="474183"/>
          </a:xfrm>
          <a:prstGeom prst="rect">
            <a:avLst/>
          </a:prstGeom>
        </p:spPr>
        <p:txBody>
          <a:bodyPr lIns="93448" tIns="46725" rIns="93448" bIns="46725"/>
          <a:lstStyle/>
          <a:p>
            <a:fld id="{33BC5F4F-D78F-4F6D-9F06-166064A13E52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4465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F4F-D78F-4F6D-9F06-166064A13E5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501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F4F-D78F-4F6D-9F06-166064A13E5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4000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F4F-D78F-4F6D-9F06-166064A13E5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185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 txBox="1">
            <a:spLocks noGrp="1" noChangeArrowheads="1"/>
          </p:cNvSpPr>
          <p:nvPr/>
        </p:nvSpPr>
        <p:spPr bwMode="auto">
          <a:xfrm>
            <a:off x="299185" y="8556128"/>
            <a:ext cx="2993399" cy="514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864" tIns="44931" rIns="89864" bIns="44931" anchor="b"/>
          <a:lstStyle/>
          <a:p>
            <a:pPr defTabSz="897393" eaLnBrk="0" hangingPunct="0"/>
            <a:r>
              <a:rPr lang="en-US" sz="1000">
                <a:latin typeface="Times New Roman" pitchFamily="18" charset="0"/>
              </a:rPr>
              <a:t>© 1993 Koob and Fletcher / © 2001 Marasco Newton Group</a:t>
            </a:r>
          </a:p>
        </p:txBody>
      </p:sp>
      <p:sp>
        <p:nvSpPr>
          <p:cNvPr id="58370" name="Rectangle 8"/>
          <p:cNvSpPr txBox="1">
            <a:spLocks noGrp="1" noChangeArrowheads="1"/>
          </p:cNvSpPr>
          <p:nvPr/>
        </p:nvSpPr>
        <p:spPr bwMode="auto">
          <a:xfrm>
            <a:off x="3639825" y="8629417"/>
            <a:ext cx="3218175" cy="514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864" tIns="44931" rIns="89864" bIns="44931" anchor="b"/>
          <a:lstStyle/>
          <a:p>
            <a:pPr algn="r" defTabSz="897393" eaLnBrk="0" hangingPunct="0"/>
            <a:r>
              <a:rPr kumimoji="1" lang="en-US" sz="1000">
                <a:solidFill>
                  <a:schemeClr val="tx2"/>
                </a:solidFill>
                <a:latin typeface="Times New Roman" pitchFamily="18" charset="0"/>
              </a:rPr>
              <a:t>Leadership: Attitude, Function, and Style</a:t>
            </a:r>
            <a:r>
              <a:rPr kumimoji="1" lang="en-US" sz="1000">
                <a:solidFill>
                  <a:schemeClr val="tx2"/>
                </a:solidFill>
                <a:latin typeface="BinnerD"/>
              </a:rPr>
              <a:t> </a:t>
            </a:r>
            <a:r>
              <a:rPr kumimoji="1" lang="en-US" sz="1000">
                <a:solidFill>
                  <a:schemeClr val="tx2"/>
                </a:solidFill>
                <a:latin typeface="Times New Roman" pitchFamily="18" charset="0"/>
              </a:rPr>
              <a:t>-- 2001</a:t>
            </a:r>
          </a:p>
          <a:p>
            <a:pPr algn="r" defTabSz="897393" eaLnBrk="0" hangingPunct="0"/>
            <a:r>
              <a:rPr kumimoji="1" lang="en-US" sz="1000">
                <a:solidFill>
                  <a:schemeClr val="tx2"/>
                </a:solidFill>
                <a:latin typeface="Times New Roman" pitchFamily="18" charset="0"/>
              </a:rPr>
              <a:t>Page </a:t>
            </a:r>
            <a:fld id="{2336574B-8F98-4255-B59A-65D5B09FD47E}" type="slidenum">
              <a:rPr kumimoji="1" lang="en-US" sz="1000">
                <a:solidFill>
                  <a:schemeClr val="tx2"/>
                </a:solidFill>
                <a:latin typeface="Times New Roman" pitchFamily="18" charset="0"/>
              </a:rPr>
              <a:pPr algn="r" defTabSz="897393" eaLnBrk="0" hangingPunct="0"/>
              <a:t>26</a:t>
            </a:fld>
            <a:endParaRPr kumimoji="1" lang="en-US" sz="10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447675"/>
            <a:ext cx="6143625" cy="3455988"/>
          </a:xfrm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506" y="4342777"/>
            <a:ext cx="5028787" cy="410887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794" tIns="44898" rIns="89794" bIns="44898"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36925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 txBox="1">
            <a:spLocks noGrp="1" noChangeArrowheads="1"/>
          </p:cNvSpPr>
          <p:nvPr/>
        </p:nvSpPr>
        <p:spPr bwMode="auto">
          <a:xfrm>
            <a:off x="299185" y="8557688"/>
            <a:ext cx="2993399" cy="514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347" tIns="44670" rIns="89347" bIns="44670" anchor="b"/>
          <a:lstStyle/>
          <a:p>
            <a:pPr defTabSz="887957" eaLnBrk="0" hangingPunct="0"/>
            <a:r>
              <a:rPr lang="en-US" sz="1000" dirty="0">
                <a:latin typeface="Times New Roman" pitchFamily="18" charset="0"/>
              </a:rPr>
              <a:t>© 1993 </a:t>
            </a:r>
            <a:r>
              <a:rPr lang="en-US" sz="1000" dirty="0" err="1">
                <a:latin typeface="Times New Roman" pitchFamily="18" charset="0"/>
              </a:rPr>
              <a:t>Koob</a:t>
            </a:r>
            <a:r>
              <a:rPr lang="en-US" sz="1000" dirty="0">
                <a:latin typeface="Times New Roman" pitchFamily="18" charset="0"/>
              </a:rPr>
              <a:t> and Fletcher / © 2001 </a:t>
            </a:r>
            <a:r>
              <a:rPr lang="en-US" sz="1000" dirty="0" err="1">
                <a:latin typeface="Times New Roman" pitchFamily="18" charset="0"/>
              </a:rPr>
              <a:t>Marasco</a:t>
            </a:r>
            <a:r>
              <a:rPr lang="en-US" sz="1000" dirty="0">
                <a:latin typeface="Times New Roman" pitchFamily="18" charset="0"/>
              </a:rPr>
              <a:t> Newton Group</a:t>
            </a:r>
          </a:p>
        </p:txBody>
      </p:sp>
      <p:sp>
        <p:nvSpPr>
          <p:cNvPr id="29698" name="Rectangle 8"/>
          <p:cNvSpPr txBox="1">
            <a:spLocks noGrp="1" noChangeArrowheads="1"/>
          </p:cNvSpPr>
          <p:nvPr/>
        </p:nvSpPr>
        <p:spPr bwMode="auto">
          <a:xfrm>
            <a:off x="3639826" y="8630976"/>
            <a:ext cx="3218175" cy="513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347" tIns="44670" rIns="89347" bIns="44670" anchor="b"/>
          <a:lstStyle/>
          <a:p>
            <a:pPr algn="r" defTabSz="887957" eaLnBrk="0" hangingPunct="0"/>
            <a:r>
              <a:rPr kumimoji="1" lang="en-US" sz="1000" dirty="0">
                <a:solidFill>
                  <a:schemeClr val="tx2"/>
                </a:solidFill>
                <a:latin typeface="Times New Roman" pitchFamily="18" charset="0"/>
              </a:rPr>
              <a:t>Leadership: Attitude, Function, and Style</a:t>
            </a:r>
            <a:r>
              <a:rPr kumimoji="1" lang="en-US" sz="1000" dirty="0">
                <a:solidFill>
                  <a:schemeClr val="tx2"/>
                </a:solidFill>
                <a:latin typeface="BinnerD"/>
              </a:rPr>
              <a:t> </a:t>
            </a:r>
            <a:r>
              <a:rPr kumimoji="1" lang="en-US" sz="1000" dirty="0">
                <a:solidFill>
                  <a:schemeClr val="tx2"/>
                </a:solidFill>
                <a:latin typeface="Times New Roman" pitchFamily="18" charset="0"/>
              </a:rPr>
              <a:t>-- 2001</a:t>
            </a:r>
          </a:p>
          <a:p>
            <a:pPr algn="r" defTabSz="887957" eaLnBrk="0" hangingPunct="0"/>
            <a:r>
              <a:rPr kumimoji="1" lang="en-US" sz="1000" dirty="0">
                <a:solidFill>
                  <a:schemeClr val="tx2"/>
                </a:solidFill>
                <a:latin typeface="Times New Roman" pitchFamily="18" charset="0"/>
              </a:rPr>
              <a:t>Page </a:t>
            </a:r>
            <a:fld id="{9CC67C9F-408B-440A-ABBF-5AFDCAF787CA}" type="slidenum">
              <a:rPr kumimoji="1" lang="en-US" sz="1000">
                <a:solidFill>
                  <a:schemeClr val="tx2"/>
                </a:solidFill>
                <a:latin typeface="Times New Roman" pitchFamily="18" charset="0"/>
              </a:rPr>
              <a:pPr algn="r" defTabSz="887957" eaLnBrk="0" hangingPunct="0"/>
              <a:t>7</a:t>
            </a:fld>
            <a:endParaRPr kumimoji="1" lang="en-US" sz="10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447675"/>
            <a:ext cx="6145212" cy="3457575"/>
          </a:xfrm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417" tIns="43209" rIns="86417" bIns="43209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258434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 txBox="1">
            <a:spLocks noGrp="1" noChangeArrowheads="1"/>
          </p:cNvSpPr>
          <p:nvPr/>
        </p:nvSpPr>
        <p:spPr bwMode="auto">
          <a:xfrm>
            <a:off x="299185" y="8556128"/>
            <a:ext cx="2993399" cy="514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864" tIns="44931" rIns="89864" bIns="44931" anchor="b"/>
          <a:lstStyle/>
          <a:p>
            <a:pPr defTabSz="897393" eaLnBrk="0" hangingPunct="0"/>
            <a:r>
              <a:rPr lang="en-US" sz="1000">
                <a:latin typeface="Times New Roman" pitchFamily="18" charset="0"/>
              </a:rPr>
              <a:t>© 1993 Koob and Fletcher / © 2001 Marasco Newton Group</a:t>
            </a:r>
          </a:p>
        </p:txBody>
      </p:sp>
      <p:sp>
        <p:nvSpPr>
          <p:cNvPr id="58370" name="Rectangle 8"/>
          <p:cNvSpPr txBox="1">
            <a:spLocks noGrp="1" noChangeArrowheads="1"/>
          </p:cNvSpPr>
          <p:nvPr/>
        </p:nvSpPr>
        <p:spPr bwMode="auto">
          <a:xfrm>
            <a:off x="3639825" y="8629417"/>
            <a:ext cx="3218175" cy="514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864" tIns="44931" rIns="89864" bIns="44931" anchor="b"/>
          <a:lstStyle/>
          <a:p>
            <a:pPr algn="r" defTabSz="897393" eaLnBrk="0" hangingPunct="0"/>
            <a:r>
              <a:rPr kumimoji="1" lang="en-US" sz="1000">
                <a:solidFill>
                  <a:schemeClr val="tx2"/>
                </a:solidFill>
                <a:latin typeface="Times New Roman" pitchFamily="18" charset="0"/>
              </a:rPr>
              <a:t>Leadership: Attitude, Function, and Style</a:t>
            </a:r>
            <a:r>
              <a:rPr kumimoji="1" lang="en-US" sz="1000">
                <a:solidFill>
                  <a:schemeClr val="tx2"/>
                </a:solidFill>
                <a:latin typeface="BinnerD"/>
              </a:rPr>
              <a:t> </a:t>
            </a:r>
            <a:r>
              <a:rPr kumimoji="1" lang="en-US" sz="1000">
                <a:solidFill>
                  <a:schemeClr val="tx2"/>
                </a:solidFill>
                <a:latin typeface="Times New Roman" pitchFamily="18" charset="0"/>
              </a:rPr>
              <a:t>-- 2001</a:t>
            </a:r>
          </a:p>
          <a:p>
            <a:pPr algn="r" defTabSz="897393" eaLnBrk="0" hangingPunct="0"/>
            <a:r>
              <a:rPr kumimoji="1" lang="en-US" sz="1000">
                <a:solidFill>
                  <a:schemeClr val="tx2"/>
                </a:solidFill>
                <a:latin typeface="Times New Roman" pitchFamily="18" charset="0"/>
              </a:rPr>
              <a:t>Page </a:t>
            </a:r>
            <a:fld id="{2336574B-8F98-4255-B59A-65D5B09FD47E}" type="slidenum">
              <a:rPr kumimoji="1" lang="en-US" sz="1000">
                <a:solidFill>
                  <a:schemeClr val="tx2"/>
                </a:solidFill>
                <a:latin typeface="Times New Roman" pitchFamily="18" charset="0"/>
              </a:rPr>
              <a:pPr algn="r" defTabSz="897393" eaLnBrk="0" hangingPunct="0"/>
              <a:t>27</a:t>
            </a:fld>
            <a:endParaRPr kumimoji="1" lang="en-US" sz="10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447675"/>
            <a:ext cx="6143625" cy="3455988"/>
          </a:xfrm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506" y="4342777"/>
            <a:ext cx="5028787" cy="410887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794" tIns="44898" rIns="89794" bIns="44898"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727865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A2F62-7F5C-7742-93B7-F8F3CA42958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106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73288" y="9001382"/>
            <a:ext cx="3117260" cy="474183"/>
          </a:xfrm>
          <a:prstGeom prst="rect">
            <a:avLst/>
          </a:prstGeom>
        </p:spPr>
        <p:txBody>
          <a:bodyPr lIns="93448" tIns="46725" rIns="93448" bIns="46725"/>
          <a:lstStyle/>
          <a:p>
            <a:fld id="{33BC5F4F-D78F-4F6D-9F06-166064A13E52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0061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F4F-D78F-4F6D-9F06-166064A13E52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4704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F4F-D78F-4F6D-9F06-166064A13E52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324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F4F-D78F-4F6D-9F06-166064A13E52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8943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defTabSz="887954"/>
            <a:endParaRPr lang="en-US" dirty="0" smtClean="0">
              <a:latin typeface="Times New Roman" pitchFamily="18" charset="0"/>
            </a:endParaRPr>
          </a:p>
        </p:txBody>
      </p:sp>
      <p:sp>
        <p:nvSpPr>
          <p:cNvPr id="52227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87954"/>
            <a:r>
              <a:rPr lang="en-US" dirty="0" smtClean="0">
                <a:latin typeface="Times New Roman" pitchFamily="18" charset="0"/>
              </a:rPr>
              <a:t>Page </a:t>
            </a:r>
            <a:fld id="{792B67E9-39BA-4153-98BB-06031362E766}" type="slidenum">
              <a:rPr lang="en-US" smtClean="0">
                <a:latin typeface="Times New Roman" pitchFamily="18" charset="0"/>
              </a:rPr>
              <a:pPr defTabSz="887954"/>
              <a:t>35</a:t>
            </a:fld>
            <a:endParaRPr lang="en-US" dirty="0" smtClean="0">
              <a:latin typeface="Times New Roman" pitchFamily="18" charset="0"/>
            </a:endParaRPr>
          </a:p>
        </p:txBody>
      </p:sp>
      <p:sp>
        <p:nvSpPr>
          <p:cNvPr id="522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5222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432" tIns="43216" rIns="86432" bIns="43216"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9049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E0433-CCF1-4F8F-93AF-BF6C3D5668C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62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 txBox="1">
            <a:spLocks noGrp="1" noChangeArrowheads="1"/>
          </p:cNvSpPr>
          <p:nvPr/>
        </p:nvSpPr>
        <p:spPr bwMode="auto">
          <a:xfrm>
            <a:off x="299185" y="8557688"/>
            <a:ext cx="2993399" cy="514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347" tIns="44670" rIns="89347" bIns="44670" anchor="b"/>
          <a:lstStyle/>
          <a:p>
            <a:pPr defTabSz="887957" eaLnBrk="0" hangingPunct="0"/>
            <a:r>
              <a:rPr lang="en-US" sz="1000" dirty="0">
                <a:latin typeface="Times New Roman" pitchFamily="18" charset="0"/>
              </a:rPr>
              <a:t>© 1993 </a:t>
            </a:r>
            <a:r>
              <a:rPr lang="en-US" sz="1000" dirty="0" err="1">
                <a:latin typeface="Times New Roman" pitchFamily="18" charset="0"/>
              </a:rPr>
              <a:t>Koob</a:t>
            </a:r>
            <a:r>
              <a:rPr lang="en-US" sz="1000" dirty="0">
                <a:latin typeface="Times New Roman" pitchFamily="18" charset="0"/>
              </a:rPr>
              <a:t> and Fletcher / © 2001 </a:t>
            </a:r>
            <a:r>
              <a:rPr lang="en-US" sz="1000" dirty="0" err="1">
                <a:latin typeface="Times New Roman" pitchFamily="18" charset="0"/>
              </a:rPr>
              <a:t>Marasco</a:t>
            </a:r>
            <a:r>
              <a:rPr lang="en-US" sz="1000" dirty="0">
                <a:latin typeface="Times New Roman" pitchFamily="18" charset="0"/>
              </a:rPr>
              <a:t> Newton Group</a:t>
            </a:r>
          </a:p>
        </p:txBody>
      </p:sp>
      <p:sp>
        <p:nvSpPr>
          <p:cNvPr id="29698" name="Rectangle 8"/>
          <p:cNvSpPr txBox="1">
            <a:spLocks noGrp="1" noChangeArrowheads="1"/>
          </p:cNvSpPr>
          <p:nvPr/>
        </p:nvSpPr>
        <p:spPr bwMode="auto">
          <a:xfrm>
            <a:off x="3639826" y="8630976"/>
            <a:ext cx="3218175" cy="513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347" tIns="44670" rIns="89347" bIns="44670" anchor="b"/>
          <a:lstStyle/>
          <a:p>
            <a:pPr algn="r" defTabSz="887957" eaLnBrk="0" hangingPunct="0"/>
            <a:r>
              <a:rPr kumimoji="1" lang="en-US" sz="1000" dirty="0">
                <a:solidFill>
                  <a:schemeClr val="tx2"/>
                </a:solidFill>
                <a:latin typeface="Times New Roman" pitchFamily="18" charset="0"/>
              </a:rPr>
              <a:t>Leadership: Attitude, Function, and Style</a:t>
            </a:r>
            <a:r>
              <a:rPr kumimoji="1" lang="en-US" sz="1000" dirty="0">
                <a:solidFill>
                  <a:schemeClr val="tx2"/>
                </a:solidFill>
                <a:latin typeface="BinnerD"/>
              </a:rPr>
              <a:t> </a:t>
            </a:r>
            <a:r>
              <a:rPr kumimoji="1" lang="en-US" sz="1000" dirty="0">
                <a:solidFill>
                  <a:schemeClr val="tx2"/>
                </a:solidFill>
                <a:latin typeface="Times New Roman" pitchFamily="18" charset="0"/>
              </a:rPr>
              <a:t>-- 2001</a:t>
            </a:r>
          </a:p>
          <a:p>
            <a:pPr algn="r" defTabSz="887957" eaLnBrk="0" hangingPunct="0"/>
            <a:r>
              <a:rPr kumimoji="1" lang="en-US" sz="1000" dirty="0">
                <a:solidFill>
                  <a:schemeClr val="tx2"/>
                </a:solidFill>
                <a:latin typeface="Times New Roman" pitchFamily="18" charset="0"/>
              </a:rPr>
              <a:t>Page </a:t>
            </a:r>
            <a:fld id="{9CC67C9F-408B-440A-ABBF-5AFDCAF787CA}" type="slidenum">
              <a:rPr kumimoji="1" lang="en-US" sz="1000">
                <a:solidFill>
                  <a:schemeClr val="tx2"/>
                </a:solidFill>
                <a:latin typeface="Times New Roman" pitchFamily="18" charset="0"/>
              </a:rPr>
              <a:pPr algn="r" defTabSz="887957" eaLnBrk="0" hangingPunct="0"/>
              <a:t>8</a:t>
            </a:fld>
            <a:endParaRPr kumimoji="1" lang="en-US" sz="10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447675"/>
            <a:ext cx="6145212" cy="3457575"/>
          </a:xfrm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417" tIns="43209" rIns="86417" bIns="43209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57392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 txBox="1">
            <a:spLocks noGrp="1" noChangeArrowheads="1"/>
          </p:cNvSpPr>
          <p:nvPr/>
        </p:nvSpPr>
        <p:spPr bwMode="auto">
          <a:xfrm>
            <a:off x="299185" y="8557688"/>
            <a:ext cx="2993399" cy="514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347" tIns="44670" rIns="89347" bIns="44670" anchor="b"/>
          <a:lstStyle/>
          <a:p>
            <a:pPr defTabSz="887957" eaLnBrk="0" hangingPunct="0"/>
            <a:r>
              <a:rPr lang="en-US" sz="1000" dirty="0">
                <a:latin typeface="Times New Roman" pitchFamily="18" charset="0"/>
              </a:rPr>
              <a:t>© 1993 </a:t>
            </a:r>
            <a:r>
              <a:rPr lang="en-US" sz="1000" dirty="0" err="1">
                <a:latin typeface="Times New Roman" pitchFamily="18" charset="0"/>
              </a:rPr>
              <a:t>Koob</a:t>
            </a:r>
            <a:r>
              <a:rPr lang="en-US" sz="1000" dirty="0">
                <a:latin typeface="Times New Roman" pitchFamily="18" charset="0"/>
              </a:rPr>
              <a:t> and Fletcher / © 2001 </a:t>
            </a:r>
            <a:r>
              <a:rPr lang="en-US" sz="1000" dirty="0" err="1">
                <a:latin typeface="Times New Roman" pitchFamily="18" charset="0"/>
              </a:rPr>
              <a:t>Marasco</a:t>
            </a:r>
            <a:r>
              <a:rPr lang="en-US" sz="1000" dirty="0">
                <a:latin typeface="Times New Roman" pitchFamily="18" charset="0"/>
              </a:rPr>
              <a:t> Newton Group</a:t>
            </a:r>
          </a:p>
        </p:txBody>
      </p:sp>
      <p:sp>
        <p:nvSpPr>
          <p:cNvPr id="29698" name="Rectangle 8"/>
          <p:cNvSpPr txBox="1">
            <a:spLocks noGrp="1" noChangeArrowheads="1"/>
          </p:cNvSpPr>
          <p:nvPr/>
        </p:nvSpPr>
        <p:spPr bwMode="auto">
          <a:xfrm>
            <a:off x="3639826" y="8630976"/>
            <a:ext cx="3218175" cy="513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347" tIns="44670" rIns="89347" bIns="44670" anchor="b"/>
          <a:lstStyle/>
          <a:p>
            <a:pPr algn="r" defTabSz="887957" eaLnBrk="0" hangingPunct="0"/>
            <a:r>
              <a:rPr kumimoji="1" lang="en-US" sz="1000" dirty="0">
                <a:solidFill>
                  <a:schemeClr val="tx2"/>
                </a:solidFill>
                <a:latin typeface="Times New Roman" pitchFamily="18" charset="0"/>
              </a:rPr>
              <a:t>Leadership: Attitude, Function, and Style</a:t>
            </a:r>
            <a:r>
              <a:rPr kumimoji="1" lang="en-US" sz="1000" dirty="0">
                <a:solidFill>
                  <a:schemeClr val="tx2"/>
                </a:solidFill>
                <a:latin typeface="BinnerD"/>
              </a:rPr>
              <a:t> </a:t>
            </a:r>
            <a:r>
              <a:rPr kumimoji="1" lang="en-US" sz="1000" dirty="0">
                <a:solidFill>
                  <a:schemeClr val="tx2"/>
                </a:solidFill>
                <a:latin typeface="Times New Roman" pitchFamily="18" charset="0"/>
              </a:rPr>
              <a:t>-- 2001</a:t>
            </a:r>
          </a:p>
          <a:p>
            <a:pPr algn="r" defTabSz="887957" eaLnBrk="0" hangingPunct="0"/>
            <a:r>
              <a:rPr kumimoji="1" lang="en-US" sz="1000" dirty="0">
                <a:solidFill>
                  <a:schemeClr val="tx2"/>
                </a:solidFill>
                <a:latin typeface="Times New Roman" pitchFamily="18" charset="0"/>
              </a:rPr>
              <a:t>Page </a:t>
            </a:r>
            <a:fld id="{9CC67C9F-408B-440A-ABBF-5AFDCAF787CA}" type="slidenum">
              <a:rPr kumimoji="1" lang="en-US" sz="1000">
                <a:solidFill>
                  <a:schemeClr val="tx2"/>
                </a:solidFill>
                <a:latin typeface="Times New Roman" pitchFamily="18" charset="0"/>
              </a:rPr>
              <a:pPr algn="r" defTabSz="887957" eaLnBrk="0" hangingPunct="0"/>
              <a:t>10</a:t>
            </a:fld>
            <a:endParaRPr kumimoji="1" lang="en-US" sz="10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447675"/>
            <a:ext cx="6145212" cy="3457575"/>
          </a:xfrm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417" tIns="43209" rIns="86417" bIns="43209"/>
          <a:lstStyle/>
          <a:p>
            <a:pPr marL="169498" indent="-169498">
              <a:spcBef>
                <a:spcPct val="50000"/>
              </a:spcBef>
              <a:buSzPct val="80000"/>
              <a:buFont typeface="Wingdings 3" pitchFamily="18" charset="2"/>
              <a:buChar char="}"/>
              <a:defRPr/>
            </a:pPr>
            <a:endParaRPr lang="en-US" b="0" dirty="0" smtClean="0"/>
          </a:p>
        </p:txBody>
      </p:sp>
    </p:spTree>
    <p:extLst>
      <p:ext uri="{BB962C8B-B14F-4D97-AF65-F5344CB8AC3E}">
        <p14:creationId xmlns:p14="http://schemas.microsoft.com/office/powerpoint/2010/main" val="878437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73288" y="9001382"/>
            <a:ext cx="3117260" cy="474183"/>
          </a:xfrm>
          <a:prstGeom prst="rect">
            <a:avLst/>
          </a:prstGeom>
        </p:spPr>
        <p:txBody>
          <a:bodyPr lIns="93448" tIns="46725" rIns="93448" bIns="46725"/>
          <a:lstStyle/>
          <a:p>
            <a:fld id="{33BC5F4F-D78F-4F6D-9F06-166064A13E52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902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F4F-D78F-4F6D-9F06-166064A13E52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851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73288" y="9001382"/>
            <a:ext cx="3117260" cy="474183"/>
          </a:xfrm>
          <a:prstGeom prst="rect">
            <a:avLst/>
          </a:prstGeom>
        </p:spPr>
        <p:txBody>
          <a:bodyPr lIns="93448" tIns="46725" rIns="93448" bIns="46725"/>
          <a:lstStyle/>
          <a:p>
            <a:fld id="{33BC5F4F-D78F-4F6D-9F06-166064A13E52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363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F4F-D78F-4F6D-9F06-166064A13E5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317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F4F-D78F-4F6D-9F06-166064A13E5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927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2CDA-D608-49BC-847B-B37D6CAE80B8}" type="datetimeFigureOut">
              <a:rPr lang="en-US" smtClean="0"/>
              <a:pPr/>
              <a:t>2/27/17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6613-0A6A-491C-94B5-C2E058E927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38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2CDA-D608-49BC-847B-B37D6CAE80B8}" type="datetimeFigureOut">
              <a:rPr lang="en-US" smtClean="0"/>
              <a:pPr/>
              <a:t>2/27/17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6613-0A6A-491C-94B5-C2E058E927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41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2CDA-D608-49BC-847B-B37D6CAE80B8}" type="datetimeFigureOut">
              <a:rPr lang="en-US" smtClean="0"/>
              <a:pPr/>
              <a:t>2/27/17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6613-0A6A-491C-94B5-C2E058E927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84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2234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Slid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4008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6076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y Tex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3" name="Rectangle 2"/>
            <p:cNvSpPr/>
            <p:nvPr userDrawn="1"/>
          </p:nvSpPr>
          <p:spPr>
            <a:xfrm>
              <a:off x="0" y="0"/>
              <a:ext cx="9144000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35000">
                  <a:schemeClr val="bg2">
                    <a:lumMod val="50000"/>
                  </a:schemeClr>
                </a:gs>
                <a:gs pos="100000">
                  <a:schemeClr val="tx1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" name="Rectangle 3"/>
            <p:cNvSpPr/>
            <p:nvPr userDrawn="1"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 dpi="0" rotWithShape="1">
              <a:blip r:embed="rId2" cstate="print">
                <a:alphaModFix amt="20000"/>
              </a:blip>
              <a:srcRect/>
              <a:tile tx="0" ty="0" sx="50000" sy="50000" flip="none" algn="tl"/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18134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361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14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5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1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in Title B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6" b="74200"/>
          <a:stretch/>
        </p:blipFill>
        <p:spPr>
          <a:xfrm>
            <a:off x="0" y="-3"/>
            <a:ext cx="12192000" cy="9144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6" b="74200"/>
          <a:stretch/>
        </p:blipFill>
        <p:spPr>
          <a:xfrm>
            <a:off x="0" y="-3"/>
            <a:ext cx="12192000" cy="9144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469" y="3"/>
            <a:ext cx="9081979" cy="914399"/>
          </a:xfrm>
        </p:spPr>
        <p:txBody>
          <a:bodyPr bIns="0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118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2CDA-D608-49BC-847B-B37D6CAE80B8}" type="datetimeFigureOut">
              <a:rPr lang="en-US" smtClean="0"/>
              <a:pPr/>
              <a:t>2/27/17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6613-0A6A-491C-94B5-C2E058E927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44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" r="99" b="285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5" r="12961" b="285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4928" y="1094874"/>
            <a:ext cx="8281737" cy="2093494"/>
          </a:xfrm>
        </p:spPr>
        <p:txBody>
          <a:bodyPr anchor="t" anchorCtr="0">
            <a:noAutofit/>
          </a:bodyPr>
          <a:lstStyle>
            <a:lvl1pPr>
              <a:defRPr sz="495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8751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ick Title B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4" b="72516"/>
          <a:stretch/>
        </p:blipFill>
        <p:spPr>
          <a:xfrm>
            <a:off x="0" y="0"/>
            <a:ext cx="12192000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4" b="72516"/>
          <a:stretch/>
        </p:blipFill>
        <p:spPr>
          <a:xfrm>
            <a:off x="0" y="0"/>
            <a:ext cx="12192000" cy="137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469" y="2"/>
            <a:ext cx="9081979" cy="1371599"/>
          </a:xfrm>
        </p:spPr>
        <p:txBody>
          <a:bodyPr bIns="0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927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2CDA-D608-49BC-847B-B37D6CAE80B8}" type="datetimeFigureOut">
              <a:rPr lang="en-US" smtClean="0"/>
              <a:pPr/>
              <a:t>2/27/17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6613-0A6A-491C-94B5-C2E058E927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24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2CDA-D608-49BC-847B-B37D6CAE80B8}" type="datetimeFigureOut">
              <a:rPr lang="en-US" smtClean="0"/>
              <a:pPr/>
              <a:t>2/27/17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6613-0A6A-491C-94B5-C2E058E927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290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2CDA-D608-49BC-847B-B37D6CAE80B8}" type="datetimeFigureOut">
              <a:rPr lang="en-US" smtClean="0"/>
              <a:pPr/>
              <a:t>2/27/17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6613-0A6A-491C-94B5-C2E058E927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40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2CDA-D608-49BC-847B-B37D6CAE80B8}" type="datetimeFigureOut">
              <a:rPr lang="en-US" smtClean="0"/>
              <a:pPr/>
              <a:t>2/27/17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6613-0A6A-491C-94B5-C2E058E927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90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2CDA-D608-49BC-847B-B37D6CAE80B8}" type="datetimeFigureOut">
              <a:rPr lang="en-US" smtClean="0"/>
              <a:pPr/>
              <a:t>2/27/17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6613-0A6A-491C-94B5-C2E058E927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87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2CDA-D608-49BC-847B-B37D6CAE80B8}" type="datetimeFigureOut">
              <a:rPr lang="en-US" smtClean="0"/>
              <a:pPr/>
              <a:t>2/27/17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6613-0A6A-491C-94B5-C2E058E927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47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2CDA-D608-49BC-847B-B37D6CAE80B8}" type="datetimeFigureOut">
              <a:rPr lang="en-US" smtClean="0"/>
              <a:pPr/>
              <a:t>2/27/17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6613-0A6A-491C-94B5-C2E058E927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919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F2CDA-D608-49BC-847B-B37D6CAE80B8}" type="datetimeFigureOut">
              <a:rPr lang="en-US" smtClean="0"/>
              <a:pPr/>
              <a:t>2/27/17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D6613-0A6A-491C-94B5-C2E058E927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99906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118533"/>
            <a:ext cx="11458575" cy="778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723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png"/><Relationship Id="rId12" Type="http://schemas.openxmlformats.org/officeDocument/2006/relationships/image" Target="../media/image42.png"/><Relationship Id="rId13" Type="http://schemas.openxmlformats.org/officeDocument/2006/relationships/image" Target="../media/image43.png"/><Relationship Id="rId14" Type="http://schemas.openxmlformats.org/officeDocument/2006/relationships/image" Target="../media/image44.png"/><Relationship Id="rId15" Type="http://schemas.microsoft.com/office/2007/relationships/hdphoto" Target="../media/hdphoto3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png"/><Relationship Id="rId12" Type="http://schemas.openxmlformats.org/officeDocument/2006/relationships/image" Target="../media/image42.png"/><Relationship Id="rId13" Type="http://schemas.openxmlformats.org/officeDocument/2006/relationships/image" Target="../media/image43.png"/><Relationship Id="rId14" Type="http://schemas.openxmlformats.org/officeDocument/2006/relationships/image" Target="../media/image51.png"/><Relationship Id="rId15" Type="http://schemas.microsoft.com/office/2007/relationships/hdphoto" Target="../media/hdphoto4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png"/><Relationship Id="rId12" Type="http://schemas.openxmlformats.org/officeDocument/2006/relationships/image" Target="../media/image42.png"/><Relationship Id="rId13" Type="http://schemas.openxmlformats.org/officeDocument/2006/relationships/image" Target="../media/image43.png"/><Relationship Id="rId14" Type="http://schemas.openxmlformats.org/officeDocument/2006/relationships/image" Target="../media/image62.png"/><Relationship Id="rId15" Type="http://schemas.microsoft.com/office/2007/relationships/hdphoto" Target="../media/hdphoto5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46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9.png"/><Relationship Id="rId20" Type="http://schemas.openxmlformats.org/officeDocument/2006/relationships/image" Target="../media/image80.png"/><Relationship Id="rId21" Type="http://schemas.openxmlformats.org/officeDocument/2006/relationships/image" Target="../media/image81.png"/><Relationship Id="rId22" Type="http://schemas.openxmlformats.org/officeDocument/2006/relationships/image" Target="../media/image82.png"/><Relationship Id="rId23" Type="http://schemas.openxmlformats.org/officeDocument/2006/relationships/image" Target="../media/image83.png"/><Relationship Id="rId24" Type="http://schemas.openxmlformats.org/officeDocument/2006/relationships/image" Target="../media/image84.png"/><Relationship Id="rId25" Type="http://schemas.openxmlformats.org/officeDocument/2006/relationships/image" Target="../media/image85.png"/><Relationship Id="rId26" Type="http://schemas.openxmlformats.org/officeDocument/2006/relationships/image" Target="../media/image86.png"/><Relationship Id="rId27" Type="http://schemas.openxmlformats.org/officeDocument/2006/relationships/image" Target="../media/image87.png"/><Relationship Id="rId10" Type="http://schemas.openxmlformats.org/officeDocument/2006/relationships/image" Target="../media/image70.png"/><Relationship Id="rId11" Type="http://schemas.openxmlformats.org/officeDocument/2006/relationships/image" Target="../media/image71.png"/><Relationship Id="rId12" Type="http://schemas.openxmlformats.org/officeDocument/2006/relationships/image" Target="../media/image72.png"/><Relationship Id="rId13" Type="http://schemas.openxmlformats.org/officeDocument/2006/relationships/image" Target="../media/image73.png"/><Relationship Id="rId14" Type="http://schemas.openxmlformats.org/officeDocument/2006/relationships/image" Target="../media/image74.png"/><Relationship Id="rId15" Type="http://schemas.openxmlformats.org/officeDocument/2006/relationships/image" Target="../media/image75.png"/><Relationship Id="rId16" Type="http://schemas.openxmlformats.org/officeDocument/2006/relationships/image" Target="../media/image76.png"/><Relationship Id="rId17" Type="http://schemas.openxmlformats.org/officeDocument/2006/relationships/image" Target="../media/image77.png"/><Relationship Id="rId18" Type="http://schemas.openxmlformats.org/officeDocument/2006/relationships/image" Target="../media/image78.png"/><Relationship Id="rId19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3.png"/><Relationship Id="rId4" Type="http://schemas.openxmlformats.org/officeDocument/2006/relationships/image" Target="../media/image46.png"/><Relationship Id="rId5" Type="http://schemas.openxmlformats.org/officeDocument/2006/relationships/image" Target="../media/image66.png"/><Relationship Id="rId6" Type="http://schemas.openxmlformats.org/officeDocument/2006/relationships/image" Target="../media/image65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7" Type="http://schemas.openxmlformats.org/officeDocument/2006/relationships/image" Target="../media/image92.png"/><Relationship Id="rId8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2.png"/><Relationship Id="rId20" Type="http://schemas.openxmlformats.org/officeDocument/2006/relationships/image" Target="../media/image113.png"/><Relationship Id="rId21" Type="http://schemas.openxmlformats.org/officeDocument/2006/relationships/image" Target="../media/image114.png"/><Relationship Id="rId22" Type="http://schemas.openxmlformats.org/officeDocument/2006/relationships/image" Target="../media/image115.jpeg"/><Relationship Id="rId23" Type="http://schemas.openxmlformats.org/officeDocument/2006/relationships/image" Target="../media/image116.jpeg"/><Relationship Id="rId24" Type="http://schemas.openxmlformats.org/officeDocument/2006/relationships/image" Target="../media/image117.png"/><Relationship Id="rId25" Type="http://schemas.openxmlformats.org/officeDocument/2006/relationships/image" Target="../media/image118.png"/><Relationship Id="rId10" Type="http://schemas.openxmlformats.org/officeDocument/2006/relationships/image" Target="../media/image103.png"/><Relationship Id="rId11" Type="http://schemas.openxmlformats.org/officeDocument/2006/relationships/image" Target="../media/image104.png"/><Relationship Id="rId12" Type="http://schemas.openxmlformats.org/officeDocument/2006/relationships/image" Target="../media/image105.png"/><Relationship Id="rId13" Type="http://schemas.openxmlformats.org/officeDocument/2006/relationships/image" Target="../media/image106.png"/><Relationship Id="rId14" Type="http://schemas.openxmlformats.org/officeDocument/2006/relationships/image" Target="../media/image107.png"/><Relationship Id="rId15" Type="http://schemas.openxmlformats.org/officeDocument/2006/relationships/image" Target="../media/image108.png"/><Relationship Id="rId16" Type="http://schemas.openxmlformats.org/officeDocument/2006/relationships/image" Target="../media/image109.png"/><Relationship Id="rId17" Type="http://schemas.openxmlformats.org/officeDocument/2006/relationships/image" Target="../media/image110.png"/><Relationship Id="rId18" Type="http://schemas.openxmlformats.org/officeDocument/2006/relationships/image" Target="../media/image111.png"/><Relationship Id="rId19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image" Target="../media/image100.png"/><Relationship Id="rId8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8.png"/><Relationship Id="rId20" Type="http://schemas.openxmlformats.org/officeDocument/2006/relationships/image" Target="../media/image102.png"/><Relationship Id="rId21" Type="http://schemas.openxmlformats.org/officeDocument/2006/relationships/image" Target="../media/image117.png"/><Relationship Id="rId22" Type="http://schemas.openxmlformats.org/officeDocument/2006/relationships/image" Target="../media/image118.png"/><Relationship Id="rId10" Type="http://schemas.openxmlformats.org/officeDocument/2006/relationships/image" Target="../media/image109.png"/><Relationship Id="rId11" Type="http://schemas.openxmlformats.org/officeDocument/2006/relationships/image" Target="../media/image110.png"/><Relationship Id="rId12" Type="http://schemas.openxmlformats.org/officeDocument/2006/relationships/image" Target="../media/image122.png"/><Relationship Id="rId13" Type="http://schemas.openxmlformats.org/officeDocument/2006/relationships/image" Target="../media/image123.png"/><Relationship Id="rId14" Type="http://schemas.openxmlformats.org/officeDocument/2006/relationships/image" Target="../media/image96.png"/><Relationship Id="rId15" Type="http://schemas.openxmlformats.org/officeDocument/2006/relationships/image" Target="../media/image97.png"/><Relationship Id="rId16" Type="http://schemas.openxmlformats.org/officeDocument/2006/relationships/image" Target="../media/image98.png"/><Relationship Id="rId17" Type="http://schemas.openxmlformats.org/officeDocument/2006/relationships/image" Target="../media/image99.png"/><Relationship Id="rId18" Type="http://schemas.openxmlformats.org/officeDocument/2006/relationships/image" Target="../media/image100.png"/><Relationship Id="rId19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9.png"/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7" Type="http://schemas.openxmlformats.org/officeDocument/2006/relationships/image" Target="../media/image106.png"/><Relationship Id="rId8" Type="http://schemas.openxmlformats.org/officeDocument/2006/relationships/image" Target="../media/image10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8.png"/><Relationship Id="rId20" Type="http://schemas.openxmlformats.org/officeDocument/2006/relationships/image" Target="../media/image101.png"/><Relationship Id="rId21" Type="http://schemas.openxmlformats.org/officeDocument/2006/relationships/image" Target="../media/image102.png"/><Relationship Id="rId22" Type="http://schemas.openxmlformats.org/officeDocument/2006/relationships/image" Target="../media/image117.png"/><Relationship Id="rId23" Type="http://schemas.openxmlformats.org/officeDocument/2006/relationships/image" Target="../media/image118.png"/><Relationship Id="rId10" Type="http://schemas.openxmlformats.org/officeDocument/2006/relationships/image" Target="../media/image109.png"/><Relationship Id="rId11" Type="http://schemas.openxmlformats.org/officeDocument/2006/relationships/image" Target="../media/image110.png"/><Relationship Id="rId12" Type="http://schemas.openxmlformats.org/officeDocument/2006/relationships/image" Target="../media/image124.png"/><Relationship Id="rId13" Type="http://schemas.openxmlformats.org/officeDocument/2006/relationships/image" Target="../media/image125.png"/><Relationship Id="rId14" Type="http://schemas.openxmlformats.org/officeDocument/2006/relationships/image" Target="../media/image126.png"/><Relationship Id="rId15" Type="http://schemas.openxmlformats.org/officeDocument/2006/relationships/image" Target="../media/image96.png"/><Relationship Id="rId16" Type="http://schemas.openxmlformats.org/officeDocument/2006/relationships/image" Target="../media/image97.png"/><Relationship Id="rId17" Type="http://schemas.openxmlformats.org/officeDocument/2006/relationships/image" Target="../media/image98.png"/><Relationship Id="rId18" Type="http://schemas.openxmlformats.org/officeDocument/2006/relationships/image" Target="../media/image99.png"/><Relationship Id="rId19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9.png"/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7" Type="http://schemas.openxmlformats.org/officeDocument/2006/relationships/image" Target="../media/image106.png"/><Relationship Id="rId8" Type="http://schemas.openxmlformats.org/officeDocument/2006/relationships/image" Target="../media/image107.png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png"/><Relationship Id="rId12" Type="http://schemas.openxmlformats.org/officeDocument/2006/relationships/image" Target="../media/image42.png"/><Relationship Id="rId13" Type="http://schemas.openxmlformats.org/officeDocument/2006/relationships/image" Target="../media/image43.png"/><Relationship Id="rId14" Type="http://schemas.openxmlformats.org/officeDocument/2006/relationships/image" Target="../media/image127.png"/><Relationship Id="rId15" Type="http://schemas.microsoft.com/office/2007/relationships/hdphoto" Target="../media/hdphoto6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6" Type="http://schemas.openxmlformats.org/officeDocument/2006/relationships/image" Target="../media/image13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3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image" Target="../media/image135.emf"/><Relationship Id="rId5" Type="http://schemas.openxmlformats.org/officeDocument/2006/relationships/image" Target="../media/image136.png"/><Relationship Id="rId6" Type="http://schemas.openxmlformats.org/officeDocument/2006/relationships/image" Target="../media/image6.png"/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3" Type="http://schemas.openxmlformats.org/officeDocument/2006/relationships/image" Target="../media/image23.png"/><Relationship Id="rId14" Type="http://schemas.openxmlformats.org/officeDocument/2006/relationships/image" Target="../media/image24.png"/><Relationship Id="rId15" Type="http://schemas.microsoft.com/office/2007/relationships/hdphoto" Target="../media/hdphoto2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" r="18843" b="29658"/>
          <a:stretch/>
        </p:blipFill>
        <p:spPr>
          <a:xfrm>
            <a:off x="-18874" y="-76200"/>
            <a:ext cx="12198174" cy="6946900"/>
          </a:xfrm>
          <a:prstGeom prst="rect">
            <a:avLst/>
          </a:prstGeom>
        </p:spPr>
      </p:pic>
      <p:sp>
        <p:nvSpPr>
          <p:cNvPr id="5" name="Rectangle 7"/>
          <p:cNvSpPr/>
          <p:nvPr/>
        </p:nvSpPr>
        <p:spPr>
          <a:xfrm>
            <a:off x="0" y="-76200"/>
            <a:ext cx="12230100" cy="5715000"/>
          </a:xfrm>
          <a:custGeom>
            <a:avLst/>
            <a:gdLst>
              <a:gd name="connsiteX0" fmla="*/ 0 w 12192000"/>
              <a:gd name="connsiteY0" fmla="*/ 0 h 5181600"/>
              <a:gd name="connsiteX1" fmla="*/ 12192000 w 12192000"/>
              <a:gd name="connsiteY1" fmla="*/ 0 h 5181600"/>
              <a:gd name="connsiteX2" fmla="*/ 12192000 w 12192000"/>
              <a:gd name="connsiteY2" fmla="*/ 5181600 h 5181600"/>
              <a:gd name="connsiteX3" fmla="*/ 0 w 12192000"/>
              <a:gd name="connsiteY3" fmla="*/ 5181600 h 5181600"/>
              <a:gd name="connsiteX4" fmla="*/ 0 w 12192000"/>
              <a:gd name="connsiteY4" fmla="*/ 0 h 5181600"/>
              <a:gd name="connsiteX0" fmla="*/ 0 w 12230100"/>
              <a:gd name="connsiteY0" fmla="*/ 0 h 5181600"/>
              <a:gd name="connsiteX1" fmla="*/ 12192000 w 12230100"/>
              <a:gd name="connsiteY1" fmla="*/ 0 h 5181600"/>
              <a:gd name="connsiteX2" fmla="*/ 12230100 w 12230100"/>
              <a:gd name="connsiteY2" fmla="*/ 4248150 h 5181600"/>
              <a:gd name="connsiteX3" fmla="*/ 0 w 12230100"/>
              <a:gd name="connsiteY3" fmla="*/ 5181600 h 5181600"/>
              <a:gd name="connsiteX4" fmla="*/ 0 w 12230100"/>
              <a:gd name="connsiteY4" fmla="*/ 0 h 5181600"/>
              <a:gd name="connsiteX0" fmla="*/ 0 w 12230100"/>
              <a:gd name="connsiteY0" fmla="*/ 0 h 5181600"/>
              <a:gd name="connsiteX1" fmla="*/ 12192000 w 12230100"/>
              <a:gd name="connsiteY1" fmla="*/ 0 h 5181600"/>
              <a:gd name="connsiteX2" fmla="*/ 12230100 w 12230100"/>
              <a:gd name="connsiteY2" fmla="*/ 4533900 h 5181600"/>
              <a:gd name="connsiteX3" fmla="*/ 0 w 12230100"/>
              <a:gd name="connsiteY3" fmla="*/ 5181600 h 5181600"/>
              <a:gd name="connsiteX4" fmla="*/ 0 w 12230100"/>
              <a:gd name="connsiteY4" fmla="*/ 0 h 5181600"/>
              <a:gd name="connsiteX0" fmla="*/ 0 w 12230100"/>
              <a:gd name="connsiteY0" fmla="*/ 0 h 5543550"/>
              <a:gd name="connsiteX1" fmla="*/ 12192000 w 12230100"/>
              <a:gd name="connsiteY1" fmla="*/ 0 h 5543550"/>
              <a:gd name="connsiteX2" fmla="*/ 12230100 w 12230100"/>
              <a:gd name="connsiteY2" fmla="*/ 4533900 h 5543550"/>
              <a:gd name="connsiteX3" fmla="*/ 0 w 12230100"/>
              <a:gd name="connsiteY3" fmla="*/ 5543550 h 5543550"/>
              <a:gd name="connsiteX4" fmla="*/ 0 w 12230100"/>
              <a:gd name="connsiteY4" fmla="*/ 0 h 554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30100" h="5543550">
                <a:moveTo>
                  <a:pt x="0" y="0"/>
                </a:moveTo>
                <a:lnTo>
                  <a:pt x="12192000" y="0"/>
                </a:lnTo>
                <a:lnTo>
                  <a:pt x="12230100" y="4533900"/>
                </a:lnTo>
                <a:lnTo>
                  <a:pt x="0" y="554355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B0F0">
                  <a:lumMod val="94000"/>
                  <a:lumOff val="6000"/>
                  <a:alpha val="70000"/>
                </a:srgbClr>
              </a:gs>
              <a:gs pos="100000">
                <a:srgbClr val="0070C0">
                  <a:lumMod val="86000"/>
                  <a:lumOff val="14000"/>
                  <a:alpha val="81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2"/>
          <p:cNvSpPr/>
          <p:nvPr/>
        </p:nvSpPr>
        <p:spPr>
          <a:xfrm>
            <a:off x="-6172" y="4572000"/>
            <a:ext cx="12262029" cy="2305050"/>
          </a:xfrm>
          <a:custGeom>
            <a:avLst/>
            <a:gdLst>
              <a:gd name="connsiteX0" fmla="*/ 0 w 12230100"/>
              <a:gd name="connsiteY0" fmla="*/ 0 h 2362200"/>
              <a:gd name="connsiteX1" fmla="*/ 12230100 w 12230100"/>
              <a:gd name="connsiteY1" fmla="*/ 0 h 2362200"/>
              <a:gd name="connsiteX2" fmla="*/ 12230100 w 12230100"/>
              <a:gd name="connsiteY2" fmla="*/ 2362200 h 2362200"/>
              <a:gd name="connsiteX3" fmla="*/ 0 w 12230100"/>
              <a:gd name="connsiteY3" fmla="*/ 2362200 h 2362200"/>
              <a:gd name="connsiteX4" fmla="*/ 0 w 12230100"/>
              <a:gd name="connsiteY4" fmla="*/ 0 h 2362200"/>
              <a:gd name="connsiteX0" fmla="*/ 0 w 12420600"/>
              <a:gd name="connsiteY0" fmla="*/ 1924050 h 2362200"/>
              <a:gd name="connsiteX1" fmla="*/ 12420600 w 12420600"/>
              <a:gd name="connsiteY1" fmla="*/ 0 h 2362200"/>
              <a:gd name="connsiteX2" fmla="*/ 12420600 w 12420600"/>
              <a:gd name="connsiteY2" fmla="*/ 2362200 h 2362200"/>
              <a:gd name="connsiteX3" fmla="*/ 190500 w 12420600"/>
              <a:gd name="connsiteY3" fmla="*/ 2362200 h 2362200"/>
              <a:gd name="connsiteX4" fmla="*/ 0 w 12420600"/>
              <a:gd name="connsiteY4" fmla="*/ 1924050 h 2362200"/>
              <a:gd name="connsiteX0" fmla="*/ 0 w 12249150"/>
              <a:gd name="connsiteY0" fmla="*/ 1009650 h 2362200"/>
              <a:gd name="connsiteX1" fmla="*/ 12249150 w 12249150"/>
              <a:gd name="connsiteY1" fmla="*/ 0 h 2362200"/>
              <a:gd name="connsiteX2" fmla="*/ 12249150 w 12249150"/>
              <a:gd name="connsiteY2" fmla="*/ 2362200 h 2362200"/>
              <a:gd name="connsiteX3" fmla="*/ 19050 w 12249150"/>
              <a:gd name="connsiteY3" fmla="*/ 2362200 h 2362200"/>
              <a:gd name="connsiteX4" fmla="*/ 0 w 12249150"/>
              <a:gd name="connsiteY4" fmla="*/ 1009650 h 2362200"/>
              <a:gd name="connsiteX0" fmla="*/ 0 w 12274907"/>
              <a:gd name="connsiteY0" fmla="*/ 1099802 h 2452352"/>
              <a:gd name="connsiteX1" fmla="*/ 12274907 w 12274907"/>
              <a:gd name="connsiteY1" fmla="*/ 0 h 2452352"/>
              <a:gd name="connsiteX2" fmla="*/ 12249150 w 12274907"/>
              <a:gd name="connsiteY2" fmla="*/ 2452352 h 2452352"/>
              <a:gd name="connsiteX3" fmla="*/ 19050 w 12274907"/>
              <a:gd name="connsiteY3" fmla="*/ 2452352 h 2452352"/>
              <a:gd name="connsiteX4" fmla="*/ 0 w 12274907"/>
              <a:gd name="connsiteY4" fmla="*/ 1099802 h 2452352"/>
              <a:gd name="connsiteX0" fmla="*/ 0 w 12274907"/>
              <a:gd name="connsiteY0" fmla="*/ 1086923 h 2452352"/>
              <a:gd name="connsiteX1" fmla="*/ 12274907 w 12274907"/>
              <a:gd name="connsiteY1" fmla="*/ 0 h 2452352"/>
              <a:gd name="connsiteX2" fmla="*/ 12249150 w 12274907"/>
              <a:gd name="connsiteY2" fmla="*/ 2452352 h 2452352"/>
              <a:gd name="connsiteX3" fmla="*/ 19050 w 12274907"/>
              <a:gd name="connsiteY3" fmla="*/ 2452352 h 2452352"/>
              <a:gd name="connsiteX4" fmla="*/ 0 w 12274907"/>
              <a:gd name="connsiteY4" fmla="*/ 1086923 h 2452352"/>
              <a:gd name="connsiteX0" fmla="*/ 0 w 12262029"/>
              <a:gd name="connsiteY0" fmla="*/ 1086923 h 2452352"/>
              <a:gd name="connsiteX1" fmla="*/ 12262029 w 12262029"/>
              <a:gd name="connsiteY1" fmla="*/ 0 h 2452352"/>
              <a:gd name="connsiteX2" fmla="*/ 12236272 w 12262029"/>
              <a:gd name="connsiteY2" fmla="*/ 2452352 h 2452352"/>
              <a:gd name="connsiteX3" fmla="*/ 6172 w 12262029"/>
              <a:gd name="connsiteY3" fmla="*/ 2452352 h 2452352"/>
              <a:gd name="connsiteX4" fmla="*/ 0 w 12262029"/>
              <a:gd name="connsiteY4" fmla="*/ 1086923 h 2452352"/>
              <a:gd name="connsiteX0" fmla="*/ 0 w 12262029"/>
              <a:gd name="connsiteY0" fmla="*/ 1067873 h 2452352"/>
              <a:gd name="connsiteX1" fmla="*/ 12262029 w 12262029"/>
              <a:gd name="connsiteY1" fmla="*/ 0 h 2452352"/>
              <a:gd name="connsiteX2" fmla="*/ 12236272 w 12262029"/>
              <a:gd name="connsiteY2" fmla="*/ 2452352 h 2452352"/>
              <a:gd name="connsiteX3" fmla="*/ 6172 w 12262029"/>
              <a:gd name="connsiteY3" fmla="*/ 2452352 h 2452352"/>
              <a:gd name="connsiteX4" fmla="*/ 0 w 12262029"/>
              <a:gd name="connsiteY4" fmla="*/ 1067873 h 2452352"/>
              <a:gd name="connsiteX0" fmla="*/ 0 w 12262029"/>
              <a:gd name="connsiteY0" fmla="*/ 1173578 h 2558057"/>
              <a:gd name="connsiteX1" fmla="*/ 12262029 w 12262029"/>
              <a:gd name="connsiteY1" fmla="*/ 0 h 2558057"/>
              <a:gd name="connsiteX2" fmla="*/ 12236272 w 12262029"/>
              <a:gd name="connsiteY2" fmla="*/ 2558057 h 2558057"/>
              <a:gd name="connsiteX3" fmla="*/ 6172 w 12262029"/>
              <a:gd name="connsiteY3" fmla="*/ 2558057 h 2558057"/>
              <a:gd name="connsiteX4" fmla="*/ 0 w 12262029"/>
              <a:gd name="connsiteY4" fmla="*/ 1173578 h 2558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62029" h="2558057">
                <a:moveTo>
                  <a:pt x="0" y="1173578"/>
                </a:moveTo>
                <a:lnTo>
                  <a:pt x="12262029" y="0"/>
                </a:lnTo>
                <a:lnTo>
                  <a:pt x="12236272" y="2558057"/>
                </a:lnTo>
                <a:lnTo>
                  <a:pt x="6172" y="2558057"/>
                </a:lnTo>
                <a:cubicBezTo>
                  <a:pt x="4115" y="2102914"/>
                  <a:pt x="2057" y="1628721"/>
                  <a:pt x="0" y="1173578"/>
                </a:cubicBezTo>
                <a:close/>
              </a:path>
            </a:pathLst>
          </a:custGeom>
          <a:solidFill>
            <a:srgbClr val="202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2"/>
          <p:cNvSpPr/>
          <p:nvPr/>
        </p:nvSpPr>
        <p:spPr>
          <a:xfrm>
            <a:off x="-6173" y="5403496"/>
            <a:ext cx="2813229" cy="1454503"/>
          </a:xfrm>
          <a:custGeom>
            <a:avLst/>
            <a:gdLst>
              <a:gd name="connsiteX0" fmla="*/ 0 w 12230100"/>
              <a:gd name="connsiteY0" fmla="*/ 0 h 2362200"/>
              <a:gd name="connsiteX1" fmla="*/ 12230100 w 12230100"/>
              <a:gd name="connsiteY1" fmla="*/ 0 h 2362200"/>
              <a:gd name="connsiteX2" fmla="*/ 12230100 w 12230100"/>
              <a:gd name="connsiteY2" fmla="*/ 2362200 h 2362200"/>
              <a:gd name="connsiteX3" fmla="*/ 0 w 12230100"/>
              <a:gd name="connsiteY3" fmla="*/ 2362200 h 2362200"/>
              <a:gd name="connsiteX4" fmla="*/ 0 w 12230100"/>
              <a:gd name="connsiteY4" fmla="*/ 0 h 2362200"/>
              <a:gd name="connsiteX0" fmla="*/ 0 w 12420600"/>
              <a:gd name="connsiteY0" fmla="*/ 1924050 h 2362200"/>
              <a:gd name="connsiteX1" fmla="*/ 12420600 w 12420600"/>
              <a:gd name="connsiteY1" fmla="*/ 0 h 2362200"/>
              <a:gd name="connsiteX2" fmla="*/ 12420600 w 12420600"/>
              <a:gd name="connsiteY2" fmla="*/ 2362200 h 2362200"/>
              <a:gd name="connsiteX3" fmla="*/ 190500 w 12420600"/>
              <a:gd name="connsiteY3" fmla="*/ 2362200 h 2362200"/>
              <a:gd name="connsiteX4" fmla="*/ 0 w 12420600"/>
              <a:gd name="connsiteY4" fmla="*/ 1924050 h 2362200"/>
              <a:gd name="connsiteX0" fmla="*/ 0 w 12249150"/>
              <a:gd name="connsiteY0" fmla="*/ 1009650 h 2362200"/>
              <a:gd name="connsiteX1" fmla="*/ 12249150 w 12249150"/>
              <a:gd name="connsiteY1" fmla="*/ 0 h 2362200"/>
              <a:gd name="connsiteX2" fmla="*/ 12249150 w 12249150"/>
              <a:gd name="connsiteY2" fmla="*/ 2362200 h 2362200"/>
              <a:gd name="connsiteX3" fmla="*/ 19050 w 12249150"/>
              <a:gd name="connsiteY3" fmla="*/ 2362200 h 2362200"/>
              <a:gd name="connsiteX4" fmla="*/ 0 w 12249150"/>
              <a:gd name="connsiteY4" fmla="*/ 1009650 h 2362200"/>
              <a:gd name="connsiteX0" fmla="*/ 0 w 12274907"/>
              <a:gd name="connsiteY0" fmla="*/ 1099802 h 2452352"/>
              <a:gd name="connsiteX1" fmla="*/ 12274907 w 12274907"/>
              <a:gd name="connsiteY1" fmla="*/ 0 h 2452352"/>
              <a:gd name="connsiteX2" fmla="*/ 12249150 w 12274907"/>
              <a:gd name="connsiteY2" fmla="*/ 2452352 h 2452352"/>
              <a:gd name="connsiteX3" fmla="*/ 19050 w 12274907"/>
              <a:gd name="connsiteY3" fmla="*/ 2452352 h 2452352"/>
              <a:gd name="connsiteX4" fmla="*/ 0 w 12274907"/>
              <a:gd name="connsiteY4" fmla="*/ 1099802 h 2452352"/>
              <a:gd name="connsiteX0" fmla="*/ 0 w 12274907"/>
              <a:gd name="connsiteY0" fmla="*/ 1086923 h 2452352"/>
              <a:gd name="connsiteX1" fmla="*/ 12274907 w 12274907"/>
              <a:gd name="connsiteY1" fmla="*/ 0 h 2452352"/>
              <a:gd name="connsiteX2" fmla="*/ 12249150 w 12274907"/>
              <a:gd name="connsiteY2" fmla="*/ 2452352 h 2452352"/>
              <a:gd name="connsiteX3" fmla="*/ 19050 w 12274907"/>
              <a:gd name="connsiteY3" fmla="*/ 2452352 h 2452352"/>
              <a:gd name="connsiteX4" fmla="*/ 0 w 12274907"/>
              <a:gd name="connsiteY4" fmla="*/ 1086923 h 2452352"/>
              <a:gd name="connsiteX0" fmla="*/ 0 w 12262029"/>
              <a:gd name="connsiteY0" fmla="*/ 1086923 h 2452352"/>
              <a:gd name="connsiteX1" fmla="*/ 12262029 w 12262029"/>
              <a:gd name="connsiteY1" fmla="*/ 0 h 2452352"/>
              <a:gd name="connsiteX2" fmla="*/ 12236272 w 12262029"/>
              <a:gd name="connsiteY2" fmla="*/ 2452352 h 2452352"/>
              <a:gd name="connsiteX3" fmla="*/ 6172 w 12262029"/>
              <a:gd name="connsiteY3" fmla="*/ 2452352 h 2452352"/>
              <a:gd name="connsiteX4" fmla="*/ 0 w 12262029"/>
              <a:gd name="connsiteY4" fmla="*/ 1086923 h 2452352"/>
              <a:gd name="connsiteX0" fmla="*/ 0 w 12262029"/>
              <a:gd name="connsiteY0" fmla="*/ 1067873 h 2452352"/>
              <a:gd name="connsiteX1" fmla="*/ 12262029 w 12262029"/>
              <a:gd name="connsiteY1" fmla="*/ 0 h 2452352"/>
              <a:gd name="connsiteX2" fmla="*/ 12236272 w 12262029"/>
              <a:gd name="connsiteY2" fmla="*/ 2452352 h 2452352"/>
              <a:gd name="connsiteX3" fmla="*/ 6172 w 12262029"/>
              <a:gd name="connsiteY3" fmla="*/ 2452352 h 2452352"/>
              <a:gd name="connsiteX4" fmla="*/ 0 w 12262029"/>
              <a:gd name="connsiteY4" fmla="*/ 1067873 h 2452352"/>
              <a:gd name="connsiteX0" fmla="*/ 0 w 12236272"/>
              <a:gd name="connsiteY0" fmla="*/ 229673 h 1614152"/>
              <a:gd name="connsiteX1" fmla="*/ 2813229 w 12236272"/>
              <a:gd name="connsiteY1" fmla="*/ 0 h 1614152"/>
              <a:gd name="connsiteX2" fmla="*/ 12236272 w 12236272"/>
              <a:gd name="connsiteY2" fmla="*/ 1614152 h 1614152"/>
              <a:gd name="connsiteX3" fmla="*/ 6172 w 12236272"/>
              <a:gd name="connsiteY3" fmla="*/ 1614152 h 1614152"/>
              <a:gd name="connsiteX4" fmla="*/ 0 w 12236272"/>
              <a:gd name="connsiteY4" fmla="*/ 229673 h 1614152"/>
              <a:gd name="connsiteX0" fmla="*/ 0 w 2813229"/>
              <a:gd name="connsiteY0" fmla="*/ 229673 h 1614152"/>
              <a:gd name="connsiteX1" fmla="*/ 2813229 w 2813229"/>
              <a:gd name="connsiteY1" fmla="*/ 0 h 1614152"/>
              <a:gd name="connsiteX2" fmla="*/ 1168222 w 2813229"/>
              <a:gd name="connsiteY2" fmla="*/ 1614152 h 1614152"/>
              <a:gd name="connsiteX3" fmla="*/ 6172 w 2813229"/>
              <a:gd name="connsiteY3" fmla="*/ 1614152 h 1614152"/>
              <a:gd name="connsiteX4" fmla="*/ 0 w 2813229"/>
              <a:gd name="connsiteY4" fmla="*/ 229673 h 1614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3229" h="1614152">
                <a:moveTo>
                  <a:pt x="0" y="229673"/>
                </a:moveTo>
                <a:lnTo>
                  <a:pt x="2813229" y="0"/>
                </a:lnTo>
                <a:lnTo>
                  <a:pt x="1168222" y="1614152"/>
                </a:lnTo>
                <a:lnTo>
                  <a:pt x="6172" y="1614152"/>
                </a:lnTo>
                <a:cubicBezTo>
                  <a:pt x="4115" y="1159009"/>
                  <a:pt x="2057" y="684816"/>
                  <a:pt x="0" y="229673"/>
                </a:cubicBezTo>
                <a:close/>
              </a:path>
            </a:pathLst>
          </a:custGeom>
          <a:solidFill>
            <a:srgbClr val="273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53" y="5869520"/>
            <a:ext cx="2227776" cy="4455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63868" y="5410200"/>
            <a:ext cx="343713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Brian Ludwig</a:t>
            </a:r>
          </a:p>
          <a:p>
            <a:r>
              <a:rPr lang="en-US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 Vice President</a:t>
            </a:r>
          </a:p>
          <a:p>
            <a:r>
              <a:rPr lang="en-US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Cvent Inc.</a:t>
            </a:r>
            <a:endParaRPr lang="en-US" sz="2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0" y="5593391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Cvent</a:t>
            </a:r>
            <a:endParaRPr lang="en-US" sz="2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8077200" y="5412697"/>
            <a:ext cx="0" cy="1067802"/>
          </a:xfrm>
          <a:prstGeom prst="line">
            <a:avLst/>
          </a:prstGeom>
          <a:ln>
            <a:solidFill>
              <a:srgbClr val="00AEE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191000" y="5673887"/>
            <a:ext cx="131445" cy="743274"/>
          </a:xfrm>
          <a:prstGeom prst="rect">
            <a:avLst/>
          </a:prstGeom>
          <a:solidFill>
            <a:srgbClr val="E95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twitte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5638800"/>
            <a:ext cx="684245" cy="56827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0841" y="1197441"/>
            <a:ext cx="101400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Arial"/>
                <a:cs typeface="Arial"/>
              </a:rPr>
              <a:t>Meetings </a:t>
            </a:r>
            <a:r>
              <a:rPr lang="en-US" sz="7200" b="1" dirty="0" smtClean="0">
                <a:solidFill>
                  <a:schemeClr val="bg1"/>
                </a:solidFill>
                <a:latin typeface="Arial"/>
                <a:cs typeface="Arial"/>
              </a:rPr>
              <a:t>						 Management</a:t>
            </a:r>
          </a:p>
          <a:p>
            <a:r>
              <a:rPr lang="en-US" sz="7200" b="1" dirty="0" smtClean="0">
                <a:solidFill>
                  <a:schemeClr val="bg1"/>
                </a:solidFill>
                <a:latin typeface="Arial"/>
                <a:cs typeface="Arial"/>
              </a:rPr>
              <a:t>Simplified</a:t>
            </a:r>
            <a:endParaRPr lang="en-US" sz="7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Picture 2" descr="Screen Shot 2014-09-18 at 18.17.27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-31520"/>
            <a:ext cx="2206880" cy="865573"/>
          </a:xfrm>
          <a:prstGeom prst="rect">
            <a:avLst/>
          </a:prstGeom>
        </p:spPr>
      </p:pic>
      <p:pic>
        <p:nvPicPr>
          <p:cNvPr id="2" name="Picture 1" descr="brian-ludwig-01-low-res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3" t="4660" r="19413" b="7528"/>
          <a:stretch/>
        </p:blipFill>
        <p:spPr>
          <a:xfrm>
            <a:off x="7516899" y="389229"/>
            <a:ext cx="2958811" cy="3208038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sx="101000" sy="101000" algn="ctr" rotWithShape="0">
              <a:prstClr val="black">
                <a:alpha val="4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3761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0" y="4025900"/>
            <a:ext cx="12192000" cy="2832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/>
          <p:cNvSpPr txBox="1">
            <a:spLocks/>
          </p:cNvSpPr>
          <p:nvPr/>
        </p:nvSpPr>
        <p:spPr>
          <a:xfrm>
            <a:off x="533400" y="1318461"/>
            <a:ext cx="48768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-228600" eaLnBrk="0" fontAlgn="base" hangingPunct="0">
              <a:lnSpc>
                <a:spcPts val="2400"/>
              </a:lnSpc>
              <a:spcBef>
                <a:spcPts val="1200"/>
              </a:spcBef>
              <a:buClr>
                <a:srgbClr val="00B0F0"/>
              </a:buClr>
              <a:buSzPct val="80000"/>
              <a:buFont typeface="Wingdings 3" pitchFamily="18" charset="2"/>
              <a:buChar char="}"/>
              <a:defRPr/>
            </a:pPr>
            <a:r>
              <a:rPr lang="en-US" sz="2000" dirty="0" smtClean="0">
                <a:solidFill>
                  <a:srgbClr val="494949"/>
                </a:solidFill>
                <a:latin typeface="Arial" charset="0"/>
              </a:rPr>
              <a:t>Develop templates</a:t>
            </a:r>
          </a:p>
          <a:p>
            <a:pPr marL="228600" lvl="1" indent="-228600" eaLnBrk="0" fontAlgn="base" hangingPunct="0">
              <a:lnSpc>
                <a:spcPts val="2400"/>
              </a:lnSpc>
              <a:spcBef>
                <a:spcPts val="1200"/>
              </a:spcBef>
              <a:buClr>
                <a:srgbClr val="00B0F0"/>
              </a:buClr>
              <a:buSzPct val="80000"/>
              <a:buFont typeface="Wingdings 3" pitchFamily="18" charset="2"/>
              <a:buChar char="}"/>
              <a:defRPr/>
            </a:pPr>
            <a:r>
              <a:rPr lang="en-US" sz="2000" dirty="0" smtClean="0">
                <a:solidFill>
                  <a:srgbClr val="494949"/>
                </a:solidFill>
                <a:latin typeface="Arial" charset="0"/>
              </a:rPr>
              <a:t>Use an excel-like interface to clone or edit budget items</a:t>
            </a:r>
          </a:p>
          <a:p>
            <a:pPr marL="228600" lvl="1" indent="-228600" eaLnBrk="0" fontAlgn="base" hangingPunct="0">
              <a:lnSpc>
                <a:spcPts val="2400"/>
              </a:lnSpc>
              <a:spcBef>
                <a:spcPts val="1200"/>
              </a:spcBef>
              <a:buClr>
                <a:srgbClr val="00B0F0"/>
              </a:buClr>
              <a:buSzPct val="80000"/>
              <a:buFont typeface="Wingdings 3" pitchFamily="18" charset="2"/>
              <a:buChar char="}"/>
              <a:defRPr/>
            </a:pPr>
            <a:r>
              <a:rPr lang="en-US" sz="2000" dirty="0" smtClean="0">
                <a:solidFill>
                  <a:srgbClr val="494949"/>
                </a:solidFill>
                <a:latin typeface="Arial" charset="0"/>
              </a:rPr>
              <a:t>Create multi-dimensional budgets to meet expectations and requirements</a:t>
            </a:r>
          </a:p>
          <a:p>
            <a:pPr marL="228600" lvl="1" indent="-228600" eaLnBrk="0" fontAlgn="base" hangingPunct="0">
              <a:lnSpc>
                <a:spcPts val="2400"/>
              </a:lnSpc>
              <a:spcBef>
                <a:spcPts val="1200"/>
              </a:spcBef>
              <a:buClr>
                <a:srgbClr val="00B0F0"/>
              </a:buClr>
              <a:buSzPct val="80000"/>
              <a:buFont typeface="Wingdings 3" pitchFamily="18" charset="2"/>
              <a:buChar char="}"/>
              <a:defRPr/>
            </a:pPr>
            <a:r>
              <a:rPr lang="en-US" sz="2000" dirty="0" smtClean="0">
                <a:solidFill>
                  <a:srgbClr val="494949"/>
                </a:solidFill>
                <a:latin typeface="Arial" charset="0"/>
              </a:rPr>
              <a:t>Integrate with other modules to reduce manual entry</a:t>
            </a:r>
            <a:endParaRPr lang="en-US" sz="2000" dirty="0">
              <a:solidFill>
                <a:srgbClr val="494949"/>
              </a:solidFill>
              <a:latin typeface="Arial" charset="0"/>
            </a:endParaRPr>
          </a:p>
        </p:txBody>
      </p:sp>
      <p:pic>
        <p:nvPicPr>
          <p:cNvPr id="44" name="Picture 2" descr="C:\Users\kseibert\Desktop\budget summary.jpg"/>
          <p:cNvPicPr>
            <a:picLocks noChangeAspect="1" noChangeArrowheads="1"/>
          </p:cNvPicPr>
          <p:nvPr/>
        </p:nvPicPr>
        <p:blipFill>
          <a:blip r:embed="rId3" cstate="print"/>
          <a:srcRect l="16555" t="13535" r="32947" b="30719"/>
          <a:stretch>
            <a:fillRect/>
          </a:stretch>
        </p:blipFill>
        <p:spPr bwMode="auto">
          <a:xfrm>
            <a:off x="6045199" y="1162112"/>
            <a:ext cx="5125357" cy="449846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4" cstate="print"/>
          <a:srcRect l="13213" t="30313" r="3051" b="45665"/>
          <a:stretch>
            <a:fillRect/>
          </a:stretch>
        </p:blipFill>
        <p:spPr bwMode="auto">
          <a:xfrm>
            <a:off x="2501685" y="4542389"/>
            <a:ext cx="8668872" cy="2149599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Begin </a:t>
            </a:r>
            <a:r>
              <a:rPr lang="en-US" dirty="0" smtClean="0"/>
              <a:t>Building </a:t>
            </a:r>
            <a:r>
              <a:rPr lang="en-US" dirty="0"/>
              <a:t>M</a:t>
            </a:r>
            <a:r>
              <a:rPr lang="en-US" dirty="0" smtClean="0"/>
              <a:t>eeting </a:t>
            </a:r>
            <a:r>
              <a:rPr lang="en-US" dirty="0"/>
              <a:t>B</a:t>
            </a:r>
            <a:r>
              <a:rPr lang="en-US" dirty="0" smtClean="0"/>
              <a:t>udget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20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1447800" y="1624147"/>
            <a:ext cx="9144000" cy="5043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287594" y="4487549"/>
            <a:ext cx="6304206" cy="0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4287594" y="2696534"/>
            <a:ext cx="0" cy="2940622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5398901" y="1604678"/>
            <a:ext cx="0" cy="1114834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8342608" y="1604682"/>
            <a:ext cx="0" cy="2882871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H="1">
            <a:off x="2863139" y="5637156"/>
            <a:ext cx="4136483" cy="0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8340051" y="2989207"/>
            <a:ext cx="2251750" cy="0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H="1">
            <a:off x="8793886" y="5603102"/>
            <a:ext cx="1797914" cy="0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V="1">
            <a:off x="6345107" y="2696538"/>
            <a:ext cx="0" cy="1791017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>
            <a:off x="1447801" y="2719510"/>
            <a:ext cx="6892250" cy="0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3957620" y="1604679"/>
            <a:ext cx="0" cy="1114832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1447805" y="4742347"/>
            <a:ext cx="2839793" cy="0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Oval 74"/>
          <p:cNvSpPr/>
          <p:nvPr/>
        </p:nvSpPr>
        <p:spPr>
          <a:xfrm>
            <a:off x="6563135" y="1703524"/>
            <a:ext cx="945023" cy="945023"/>
          </a:xfrm>
          <a:prstGeom prst="ellipse">
            <a:avLst/>
          </a:prstGeom>
          <a:solidFill>
            <a:srgbClr val="B2AC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Website</a:t>
            </a:r>
          </a:p>
        </p:txBody>
      </p:sp>
      <p:sp>
        <p:nvSpPr>
          <p:cNvPr id="78" name="Oval 77"/>
          <p:cNvSpPr/>
          <p:nvPr/>
        </p:nvSpPr>
        <p:spPr>
          <a:xfrm>
            <a:off x="8953293" y="4677698"/>
            <a:ext cx="707426" cy="707426"/>
          </a:xfrm>
          <a:prstGeom prst="ellipse">
            <a:avLst/>
          </a:prstGeom>
          <a:solidFill>
            <a:srgbClr val="B2AC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Social</a:t>
            </a:r>
          </a:p>
        </p:txBody>
      </p:sp>
      <p:sp>
        <p:nvSpPr>
          <p:cNvPr id="85" name="Oval 84"/>
          <p:cNvSpPr/>
          <p:nvPr/>
        </p:nvSpPr>
        <p:spPr>
          <a:xfrm>
            <a:off x="9309523" y="5742525"/>
            <a:ext cx="766640" cy="766640"/>
          </a:xfrm>
          <a:prstGeom prst="ellipse">
            <a:avLst/>
          </a:prstGeom>
          <a:solidFill>
            <a:srgbClr val="483D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Email</a:t>
            </a:r>
          </a:p>
        </p:txBody>
      </p:sp>
      <p:sp>
        <p:nvSpPr>
          <p:cNvPr id="79" name="Oval 78"/>
          <p:cNvSpPr/>
          <p:nvPr/>
        </p:nvSpPr>
        <p:spPr>
          <a:xfrm>
            <a:off x="2026753" y="1708115"/>
            <a:ext cx="766640" cy="766640"/>
          </a:xfrm>
          <a:prstGeom prst="ellipse">
            <a:avLst/>
          </a:prstGeom>
          <a:solidFill>
            <a:srgbClr val="483D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Travel</a:t>
            </a:r>
          </a:p>
        </p:txBody>
      </p:sp>
      <p:sp>
        <p:nvSpPr>
          <p:cNvPr id="30" name="Oval 29"/>
          <p:cNvSpPr/>
          <p:nvPr/>
        </p:nvSpPr>
        <p:spPr>
          <a:xfrm>
            <a:off x="2186914" y="3063084"/>
            <a:ext cx="1336986" cy="1336983"/>
          </a:xfrm>
          <a:prstGeom prst="ellipse">
            <a:avLst/>
          </a:prstGeom>
          <a:solidFill>
            <a:srgbClr val="726B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500" dirty="0">
                <a:solidFill>
                  <a:prstClr val="white"/>
                </a:solidFill>
              </a:rPr>
              <a:t>Registration</a:t>
            </a:r>
          </a:p>
        </p:txBody>
      </p:sp>
      <p:sp>
        <p:nvSpPr>
          <p:cNvPr id="3" name="Oval 2"/>
          <p:cNvSpPr/>
          <p:nvPr/>
        </p:nvSpPr>
        <p:spPr>
          <a:xfrm>
            <a:off x="9292582" y="1872431"/>
            <a:ext cx="926630" cy="926630"/>
          </a:xfrm>
          <a:prstGeom prst="ellipse">
            <a:avLst/>
          </a:prstGeom>
          <a:solidFill>
            <a:srgbClr val="5862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Finding</a:t>
            </a:r>
          </a:p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Venues</a:t>
            </a:r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4287598" y="1677276"/>
            <a:ext cx="932547" cy="932547"/>
          </a:xfrm>
          <a:prstGeom prst="ellipse">
            <a:avLst/>
          </a:prstGeom>
          <a:solidFill>
            <a:srgbClr val="5862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Mobile</a:t>
            </a:r>
          </a:p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Apps</a:t>
            </a:r>
          </a:p>
        </p:txBody>
      </p:sp>
      <p:sp>
        <p:nvSpPr>
          <p:cNvPr id="32" name="Oval 31"/>
          <p:cNvSpPr/>
          <p:nvPr/>
        </p:nvSpPr>
        <p:spPr>
          <a:xfrm>
            <a:off x="8563084" y="3206182"/>
            <a:ext cx="1091222" cy="1091220"/>
          </a:xfrm>
          <a:prstGeom prst="ellipse">
            <a:avLst/>
          </a:prstGeom>
          <a:solidFill>
            <a:srgbClr val="483D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Analytics</a:t>
            </a:r>
          </a:p>
        </p:txBody>
      </p:sp>
      <p:sp>
        <p:nvSpPr>
          <p:cNvPr id="31" name="Oval 30"/>
          <p:cNvSpPr/>
          <p:nvPr/>
        </p:nvSpPr>
        <p:spPr>
          <a:xfrm>
            <a:off x="7399397" y="5134543"/>
            <a:ext cx="1097045" cy="1097045"/>
          </a:xfrm>
          <a:prstGeom prst="ellipse">
            <a:avLst/>
          </a:prstGeom>
          <a:solidFill>
            <a:srgbClr val="5862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6858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Fee</a:t>
            </a:r>
          </a:p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Processing</a:t>
            </a:r>
          </a:p>
        </p:txBody>
      </p:sp>
      <p:sp>
        <p:nvSpPr>
          <p:cNvPr id="33" name="Oval 32"/>
          <p:cNvSpPr/>
          <p:nvPr/>
        </p:nvSpPr>
        <p:spPr>
          <a:xfrm>
            <a:off x="4792792" y="3130958"/>
            <a:ext cx="1086896" cy="1086894"/>
          </a:xfrm>
          <a:prstGeom prst="ellipse">
            <a:avLst/>
          </a:prstGeom>
          <a:solidFill>
            <a:srgbClr val="483D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Marketing</a:t>
            </a:r>
          </a:p>
        </p:txBody>
      </p:sp>
      <p:sp>
        <p:nvSpPr>
          <p:cNvPr id="34" name="Oval 33"/>
          <p:cNvSpPr/>
          <p:nvPr/>
        </p:nvSpPr>
        <p:spPr>
          <a:xfrm>
            <a:off x="5099118" y="4598753"/>
            <a:ext cx="984571" cy="984571"/>
          </a:xfrm>
          <a:prstGeom prst="ellipse">
            <a:avLst/>
          </a:prstGeom>
          <a:solidFill>
            <a:srgbClr val="726B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Database</a:t>
            </a:r>
          </a:p>
        </p:txBody>
      </p:sp>
      <p:sp>
        <p:nvSpPr>
          <p:cNvPr id="35" name="Oval 34"/>
          <p:cNvSpPr/>
          <p:nvPr/>
        </p:nvSpPr>
        <p:spPr>
          <a:xfrm>
            <a:off x="3312883" y="4860547"/>
            <a:ext cx="680051" cy="680051"/>
          </a:xfrm>
          <a:prstGeom prst="ellipse">
            <a:avLst/>
          </a:prstGeom>
          <a:solidFill>
            <a:srgbClr val="7F8C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Excel</a:t>
            </a:r>
          </a:p>
        </p:txBody>
      </p:sp>
      <p:sp>
        <p:nvSpPr>
          <p:cNvPr id="82" name="Oval 81"/>
          <p:cNvSpPr>
            <a:spLocks noChangeAspect="1"/>
          </p:cNvSpPr>
          <p:nvPr/>
        </p:nvSpPr>
        <p:spPr>
          <a:xfrm>
            <a:off x="5687146" y="5744829"/>
            <a:ext cx="812321" cy="812318"/>
          </a:xfrm>
          <a:prstGeom prst="ellipse">
            <a:avLst/>
          </a:prstGeom>
          <a:solidFill>
            <a:srgbClr val="7F8C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Badges</a:t>
            </a:r>
          </a:p>
        </p:txBody>
      </p:sp>
      <p:sp>
        <p:nvSpPr>
          <p:cNvPr id="83" name="Oval 82"/>
          <p:cNvSpPr/>
          <p:nvPr/>
        </p:nvSpPr>
        <p:spPr>
          <a:xfrm>
            <a:off x="1623965" y="5137475"/>
            <a:ext cx="945023" cy="945023"/>
          </a:xfrm>
          <a:prstGeom prst="ellipse">
            <a:avLst/>
          </a:prstGeom>
          <a:solidFill>
            <a:srgbClr val="B2AC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Housing</a:t>
            </a:r>
          </a:p>
        </p:txBody>
      </p:sp>
      <p:sp>
        <p:nvSpPr>
          <p:cNvPr id="84" name="Oval 83"/>
          <p:cNvSpPr>
            <a:spLocks noChangeAspect="1"/>
          </p:cNvSpPr>
          <p:nvPr/>
        </p:nvSpPr>
        <p:spPr>
          <a:xfrm>
            <a:off x="6628627" y="3216132"/>
            <a:ext cx="932547" cy="932547"/>
          </a:xfrm>
          <a:prstGeom prst="ellipse">
            <a:avLst/>
          </a:prstGeom>
          <a:solidFill>
            <a:srgbClr val="726B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Budget</a:t>
            </a:r>
          </a:p>
        </p:txBody>
      </p:sp>
      <p:sp>
        <p:nvSpPr>
          <p:cNvPr id="47" name="Oval 46"/>
          <p:cNvSpPr/>
          <p:nvPr/>
        </p:nvSpPr>
        <p:spPr>
          <a:xfrm>
            <a:off x="3474398" y="5742528"/>
            <a:ext cx="890676" cy="890675"/>
          </a:xfrm>
          <a:prstGeom prst="ellipse">
            <a:avLst/>
          </a:prstGeom>
          <a:solidFill>
            <a:srgbClr val="483D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Check-in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447800" y="1523999"/>
            <a:ext cx="9144000" cy="5143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Oval 36"/>
          <p:cNvSpPr/>
          <p:nvPr/>
        </p:nvSpPr>
        <p:spPr>
          <a:xfrm>
            <a:off x="3570518" y="1694089"/>
            <a:ext cx="4898571" cy="489857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2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41" name="meetings management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1743071"/>
            <a:ext cx="4800600" cy="4800600"/>
          </a:xfrm>
          <a:prstGeom prst="rect">
            <a:avLst/>
          </a:prstGeom>
        </p:spPr>
      </p:pic>
      <p:pic>
        <p:nvPicPr>
          <p:cNvPr id="42" name="supplier network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1743071"/>
            <a:ext cx="4800600" cy="4800600"/>
          </a:xfrm>
          <a:prstGeom prst="rect">
            <a:avLst/>
          </a:prstGeom>
        </p:spPr>
      </p:pic>
      <p:pic>
        <p:nvPicPr>
          <p:cNvPr id="43" name="event marketi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1743071"/>
            <a:ext cx="4800600" cy="4800600"/>
          </a:xfrm>
          <a:prstGeom prst="rect">
            <a:avLst/>
          </a:prstGeom>
        </p:spPr>
      </p:pic>
      <p:pic>
        <p:nvPicPr>
          <p:cNvPr id="44" name="social media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1743071"/>
            <a:ext cx="4800600" cy="4800600"/>
          </a:xfrm>
          <a:prstGeom prst="rect">
            <a:avLst/>
          </a:prstGeom>
        </p:spPr>
      </p:pic>
      <p:pic>
        <p:nvPicPr>
          <p:cNvPr id="45" name="event re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1743071"/>
            <a:ext cx="4800600" cy="4800600"/>
          </a:xfrm>
          <a:prstGeom prst="rect">
            <a:avLst/>
          </a:prstGeom>
        </p:spPr>
      </p:pic>
      <p:pic>
        <p:nvPicPr>
          <p:cNvPr id="46" name="housing travel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1743071"/>
            <a:ext cx="4800600" cy="4800600"/>
          </a:xfrm>
          <a:prstGeom prst="rect">
            <a:avLst/>
          </a:prstGeom>
        </p:spPr>
      </p:pic>
      <p:pic>
        <p:nvPicPr>
          <p:cNvPr id="48" name="onsite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1743071"/>
            <a:ext cx="4800600" cy="4800600"/>
          </a:xfrm>
          <a:prstGeom prst="rect">
            <a:avLst/>
          </a:prstGeom>
        </p:spPr>
      </p:pic>
      <p:pic>
        <p:nvPicPr>
          <p:cNvPr id="49" name="mobile apps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1743071"/>
            <a:ext cx="4800600" cy="4800600"/>
          </a:xfrm>
          <a:prstGeom prst="rect">
            <a:avLst/>
          </a:prstGeom>
        </p:spPr>
      </p:pic>
      <p:pic>
        <p:nvPicPr>
          <p:cNvPr id="50" name="analytics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1743071"/>
            <a:ext cx="4800600" cy="4800600"/>
          </a:xfrm>
          <a:prstGeom prst="rect">
            <a:avLst/>
          </a:prstGeom>
        </p:spPr>
      </p:pic>
      <p:pic>
        <p:nvPicPr>
          <p:cNvPr id="38" name="cen ter puzzle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784" y="1743071"/>
            <a:ext cx="4796032" cy="4800600"/>
          </a:xfrm>
          <a:prstGeom prst="rect">
            <a:avLst/>
          </a:prstGeom>
        </p:spPr>
      </p:pic>
      <p:pic>
        <p:nvPicPr>
          <p:cNvPr id="53" name="center circle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784" y="1745872"/>
            <a:ext cx="4796032" cy="4800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Strategically Source Event Venues</a:t>
            </a:r>
            <a:endParaRPr lang="en-US" dirty="0"/>
          </a:p>
        </p:txBody>
      </p:sp>
      <p:pic>
        <p:nvPicPr>
          <p:cNvPr id="51" name="supplier network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1743071"/>
            <a:ext cx="48006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0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3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3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6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6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6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88" y="0"/>
            <a:ext cx="7508250" cy="96926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622801" y="1"/>
            <a:ext cx="7569200" cy="685800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566" y="194546"/>
            <a:ext cx="2296632" cy="31677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650" y="194546"/>
            <a:ext cx="2296632" cy="31677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566" y="3490700"/>
            <a:ext cx="2296632" cy="31677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650" y="3490700"/>
            <a:ext cx="2296632" cy="316776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0"/>
            <a:ext cx="4751334" cy="68580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203200" dir="2700000" algn="tl" rotWithShape="0">
              <a:prstClr val="black">
                <a:alpha val="29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800000">
            <a:off x="-38102" y="-3781"/>
            <a:ext cx="4787902" cy="1007998"/>
          </a:xfrm>
          <a:prstGeom prst="rect">
            <a:avLst/>
          </a:prstGeom>
          <a:gradFill flip="none" rotWithShape="1">
            <a:gsLst>
              <a:gs pos="27000">
                <a:srgbClr val="0A7CB0"/>
              </a:gs>
              <a:gs pos="56000">
                <a:srgbClr val="0A8DC9"/>
              </a:gs>
              <a:gs pos="100000">
                <a:srgbClr val="0A96D6"/>
              </a:gs>
            </a:gsLst>
            <a:lin ang="8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5024" y="256540"/>
            <a:ext cx="3694346" cy="640080"/>
          </a:xfrm>
          <a:prstGeom prst="rect">
            <a:avLst/>
          </a:prstGeom>
          <a:noFill/>
        </p:spPr>
        <p:txBody>
          <a:bodyPr wrap="square" lIns="182880" t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RFPs and Bids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585" y="792480"/>
            <a:ext cx="4491749" cy="6217920"/>
          </a:xfrm>
          <a:prstGeom prst="rect">
            <a:avLst/>
          </a:prstGeom>
          <a:noFill/>
        </p:spPr>
        <p:txBody>
          <a:bodyPr wrap="square" lIns="228600" tIns="457200" rIns="228600" bIns="91440" rtlCol="0" anchor="t" anchorCtr="0">
            <a:noAutofit/>
          </a:bodyPr>
          <a:lstStyle/>
          <a:p>
            <a:pPr>
              <a:spcAft>
                <a:spcPts val="3600"/>
              </a:spcAft>
            </a:pPr>
            <a:r>
              <a:rPr lang="en-US" sz="2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RFPs for off campus events that can easily be cloned for similar events in the future</a:t>
            </a:r>
          </a:p>
          <a:p>
            <a:pPr>
              <a:spcAft>
                <a:spcPts val="3600"/>
              </a:spcAft>
            </a:pPr>
            <a:r>
              <a:rPr lang="en-US" sz="2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Submit </a:t>
            </a:r>
            <a:r>
              <a:rPr lang="en-US" sz="2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RFP to multiple suppliers at once</a:t>
            </a:r>
          </a:p>
          <a:p>
            <a:pPr>
              <a:spcAft>
                <a:spcPts val="3600"/>
              </a:spcAft>
            </a:pPr>
            <a:r>
              <a:rPr lang="en-US" sz="2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 RFPs directly to National Sales Offices </a:t>
            </a:r>
            <a:r>
              <a:rPr lang="en-US" sz="2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preferred vendors with negotiated rates</a:t>
            </a:r>
            <a:endParaRPr lang="en-US" sz="2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0" y="5281864"/>
            <a:ext cx="5099050" cy="1576138"/>
          </a:xfrm>
          <a:prstGeom prst="rightArrow">
            <a:avLst>
              <a:gd name="adj1" fmla="val 100000"/>
              <a:gd name="adj2" fmla="val 21579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270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Ins="91440" rtlCol="0" anchor="ctr"/>
          <a:lstStyle/>
          <a:p>
            <a:pPr marL="365760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Easily compare bids side by side to make an informed decision</a:t>
            </a:r>
          </a:p>
        </p:txBody>
      </p:sp>
    </p:spTree>
    <p:extLst>
      <p:ext uri="{BB962C8B-B14F-4D97-AF65-F5344CB8AC3E}">
        <p14:creationId xmlns:p14="http://schemas.microsoft.com/office/powerpoint/2010/main" val="114851886"/>
      </p:ext>
    </p:extLst>
  </p:cSld>
  <p:clrMapOvr>
    <a:masterClrMapping/>
  </p:clrMapOvr>
  <p:transition xmlns:p14="http://schemas.microsoft.com/office/powerpoint/2010/main" spd="med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2.96296E-6 L 2.22045E-16 -0.44444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1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1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8" presetClass="emp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21600000">
                                      <p:cBhvr>
                                        <p:cTn id="4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" presetClass="entr" presetSubtype="1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8" presetClass="emp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1600000">
                                      <p:cBhvr>
                                        <p:cTn id="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" presetClass="entr" presetSubtype="12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8" presetClass="emp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21600000">
                                      <p:cBhvr>
                                        <p:cTn id="5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build="p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1485900" y="1325701"/>
            <a:ext cx="9144000" cy="5043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325694" y="4189103"/>
            <a:ext cx="6304206" cy="0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4325694" y="2398088"/>
            <a:ext cx="0" cy="2940622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5437001" y="1306232"/>
            <a:ext cx="0" cy="1114834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8380708" y="1306236"/>
            <a:ext cx="0" cy="2882871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H="1">
            <a:off x="2901239" y="5338710"/>
            <a:ext cx="4136483" cy="0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8378151" y="2690761"/>
            <a:ext cx="2251750" cy="0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H="1">
            <a:off x="8831986" y="5304656"/>
            <a:ext cx="1797914" cy="0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V="1">
            <a:off x="6383207" y="2398092"/>
            <a:ext cx="0" cy="1791017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>
            <a:off x="1485901" y="2421064"/>
            <a:ext cx="6892250" cy="0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3995720" y="1306233"/>
            <a:ext cx="0" cy="1114832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1485905" y="4443901"/>
            <a:ext cx="2839793" cy="0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Oval 74"/>
          <p:cNvSpPr/>
          <p:nvPr/>
        </p:nvSpPr>
        <p:spPr>
          <a:xfrm>
            <a:off x="6601235" y="1405078"/>
            <a:ext cx="945023" cy="945023"/>
          </a:xfrm>
          <a:prstGeom prst="ellipse">
            <a:avLst/>
          </a:prstGeom>
          <a:solidFill>
            <a:srgbClr val="B2AC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Website</a:t>
            </a:r>
          </a:p>
        </p:txBody>
      </p:sp>
      <p:sp>
        <p:nvSpPr>
          <p:cNvPr id="78" name="Oval 77"/>
          <p:cNvSpPr/>
          <p:nvPr/>
        </p:nvSpPr>
        <p:spPr>
          <a:xfrm>
            <a:off x="8991393" y="4379252"/>
            <a:ext cx="707426" cy="707426"/>
          </a:xfrm>
          <a:prstGeom prst="ellipse">
            <a:avLst/>
          </a:prstGeom>
          <a:solidFill>
            <a:srgbClr val="B2AC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Social</a:t>
            </a:r>
          </a:p>
        </p:txBody>
      </p:sp>
      <p:sp>
        <p:nvSpPr>
          <p:cNvPr id="85" name="Oval 84"/>
          <p:cNvSpPr/>
          <p:nvPr/>
        </p:nvSpPr>
        <p:spPr>
          <a:xfrm>
            <a:off x="9347623" y="5444079"/>
            <a:ext cx="766640" cy="766640"/>
          </a:xfrm>
          <a:prstGeom prst="ellipse">
            <a:avLst/>
          </a:prstGeom>
          <a:solidFill>
            <a:srgbClr val="483D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Email</a:t>
            </a:r>
          </a:p>
        </p:txBody>
      </p:sp>
      <p:sp>
        <p:nvSpPr>
          <p:cNvPr id="79" name="Oval 78"/>
          <p:cNvSpPr/>
          <p:nvPr/>
        </p:nvSpPr>
        <p:spPr>
          <a:xfrm>
            <a:off x="2064853" y="1409669"/>
            <a:ext cx="766640" cy="766640"/>
          </a:xfrm>
          <a:prstGeom prst="ellipse">
            <a:avLst/>
          </a:prstGeom>
          <a:solidFill>
            <a:srgbClr val="483D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Travel</a:t>
            </a:r>
          </a:p>
        </p:txBody>
      </p:sp>
      <p:sp>
        <p:nvSpPr>
          <p:cNvPr id="30" name="Oval 29"/>
          <p:cNvSpPr/>
          <p:nvPr/>
        </p:nvSpPr>
        <p:spPr>
          <a:xfrm>
            <a:off x="2225014" y="2764638"/>
            <a:ext cx="1336986" cy="1336983"/>
          </a:xfrm>
          <a:prstGeom prst="ellipse">
            <a:avLst/>
          </a:prstGeom>
          <a:solidFill>
            <a:srgbClr val="726B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500" dirty="0">
                <a:solidFill>
                  <a:prstClr val="white"/>
                </a:solidFill>
              </a:rPr>
              <a:t>Registration</a:t>
            </a:r>
          </a:p>
        </p:txBody>
      </p:sp>
      <p:sp>
        <p:nvSpPr>
          <p:cNvPr id="3" name="Oval 2"/>
          <p:cNvSpPr/>
          <p:nvPr/>
        </p:nvSpPr>
        <p:spPr>
          <a:xfrm>
            <a:off x="9330682" y="1573985"/>
            <a:ext cx="926630" cy="926630"/>
          </a:xfrm>
          <a:prstGeom prst="ellipse">
            <a:avLst/>
          </a:prstGeom>
          <a:solidFill>
            <a:srgbClr val="5862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Finding</a:t>
            </a:r>
          </a:p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Venues</a:t>
            </a:r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4325698" y="1378830"/>
            <a:ext cx="932547" cy="932547"/>
          </a:xfrm>
          <a:prstGeom prst="ellipse">
            <a:avLst/>
          </a:prstGeom>
          <a:solidFill>
            <a:srgbClr val="5862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Mobile</a:t>
            </a:r>
          </a:p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Apps</a:t>
            </a:r>
          </a:p>
        </p:txBody>
      </p:sp>
      <p:sp>
        <p:nvSpPr>
          <p:cNvPr id="32" name="Oval 31"/>
          <p:cNvSpPr/>
          <p:nvPr/>
        </p:nvSpPr>
        <p:spPr>
          <a:xfrm>
            <a:off x="8601184" y="2907736"/>
            <a:ext cx="1091222" cy="1091220"/>
          </a:xfrm>
          <a:prstGeom prst="ellipse">
            <a:avLst/>
          </a:prstGeom>
          <a:solidFill>
            <a:srgbClr val="483D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Analytics</a:t>
            </a:r>
          </a:p>
        </p:txBody>
      </p:sp>
      <p:sp>
        <p:nvSpPr>
          <p:cNvPr id="31" name="Oval 30"/>
          <p:cNvSpPr/>
          <p:nvPr/>
        </p:nvSpPr>
        <p:spPr>
          <a:xfrm>
            <a:off x="7437497" y="4836097"/>
            <a:ext cx="1097045" cy="1097045"/>
          </a:xfrm>
          <a:prstGeom prst="ellipse">
            <a:avLst/>
          </a:prstGeom>
          <a:solidFill>
            <a:srgbClr val="5862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6858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Fee</a:t>
            </a:r>
          </a:p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Processing</a:t>
            </a:r>
          </a:p>
        </p:txBody>
      </p:sp>
      <p:sp>
        <p:nvSpPr>
          <p:cNvPr id="33" name="Oval 32"/>
          <p:cNvSpPr/>
          <p:nvPr/>
        </p:nvSpPr>
        <p:spPr>
          <a:xfrm>
            <a:off x="4830892" y="2832512"/>
            <a:ext cx="1086896" cy="1086894"/>
          </a:xfrm>
          <a:prstGeom prst="ellipse">
            <a:avLst/>
          </a:prstGeom>
          <a:solidFill>
            <a:srgbClr val="483D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Marketing</a:t>
            </a:r>
          </a:p>
        </p:txBody>
      </p:sp>
      <p:sp>
        <p:nvSpPr>
          <p:cNvPr id="34" name="Oval 33"/>
          <p:cNvSpPr/>
          <p:nvPr/>
        </p:nvSpPr>
        <p:spPr>
          <a:xfrm>
            <a:off x="5137218" y="4300307"/>
            <a:ext cx="984571" cy="984571"/>
          </a:xfrm>
          <a:prstGeom prst="ellipse">
            <a:avLst/>
          </a:prstGeom>
          <a:solidFill>
            <a:srgbClr val="726B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Database</a:t>
            </a:r>
          </a:p>
        </p:txBody>
      </p:sp>
      <p:sp>
        <p:nvSpPr>
          <p:cNvPr id="35" name="Oval 34"/>
          <p:cNvSpPr/>
          <p:nvPr/>
        </p:nvSpPr>
        <p:spPr>
          <a:xfrm>
            <a:off x="3350983" y="4562101"/>
            <a:ext cx="680051" cy="680051"/>
          </a:xfrm>
          <a:prstGeom prst="ellipse">
            <a:avLst/>
          </a:prstGeom>
          <a:solidFill>
            <a:srgbClr val="7F8C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Excel</a:t>
            </a:r>
          </a:p>
        </p:txBody>
      </p:sp>
      <p:sp>
        <p:nvSpPr>
          <p:cNvPr id="82" name="Oval 81"/>
          <p:cNvSpPr>
            <a:spLocks noChangeAspect="1"/>
          </p:cNvSpPr>
          <p:nvPr/>
        </p:nvSpPr>
        <p:spPr>
          <a:xfrm>
            <a:off x="5725246" y="5446383"/>
            <a:ext cx="812321" cy="812318"/>
          </a:xfrm>
          <a:prstGeom prst="ellipse">
            <a:avLst/>
          </a:prstGeom>
          <a:solidFill>
            <a:srgbClr val="7F8C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Badges</a:t>
            </a:r>
          </a:p>
        </p:txBody>
      </p:sp>
      <p:sp>
        <p:nvSpPr>
          <p:cNvPr id="83" name="Oval 82"/>
          <p:cNvSpPr/>
          <p:nvPr/>
        </p:nvSpPr>
        <p:spPr>
          <a:xfrm>
            <a:off x="1662065" y="4839029"/>
            <a:ext cx="945023" cy="945023"/>
          </a:xfrm>
          <a:prstGeom prst="ellipse">
            <a:avLst/>
          </a:prstGeom>
          <a:solidFill>
            <a:srgbClr val="B2AC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Housing</a:t>
            </a:r>
          </a:p>
        </p:txBody>
      </p:sp>
      <p:sp>
        <p:nvSpPr>
          <p:cNvPr id="84" name="Oval 83"/>
          <p:cNvSpPr>
            <a:spLocks noChangeAspect="1"/>
          </p:cNvSpPr>
          <p:nvPr/>
        </p:nvSpPr>
        <p:spPr>
          <a:xfrm>
            <a:off x="6666727" y="2917686"/>
            <a:ext cx="932547" cy="932547"/>
          </a:xfrm>
          <a:prstGeom prst="ellipse">
            <a:avLst/>
          </a:prstGeom>
          <a:solidFill>
            <a:srgbClr val="726B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Budget</a:t>
            </a:r>
          </a:p>
        </p:txBody>
      </p:sp>
      <p:sp>
        <p:nvSpPr>
          <p:cNvPr id="47" name="Oval 46"/>
          <p:cNvSpPr/>
          <p:nvPr/>
        </p:nvSpPr>
        <p:spPr>
          <a:xfrm>
            <a:off x="3512498" y="5444082"/>
            <a:ext cx="890676" cy="890675"/>
          </a:xfrm>
          <a:prstGeom prst="ellipse">
            <a:avLst/>
          </a:prstGeom>
          <a:solidFill>
            <a:srgbClr val="483D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Check-in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485900" y="1225553"/>
            <a:ext cx="9144000" cy="5143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Oval 36"/>
          <p:cNvSpPr/>
          <p:nvPr/>
        </p:nvSpPr>
        <p:spPr>
          <a:xfrm>
            <a:off x="3608618" y="1395643"/>
            <a:ext cx="4898571" cy="489857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2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41" name="meetings management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444625"/>
            <a:ext cx="4800600" cy="4800600"/>
          </a:xfrm>
          <a:prstGeom prst="rect">
            <a:avLst/>
          </a:prstGeom>
        </p:spPr>
      </p:pic>
      <p:pic>
        <p:nvPicPr>
          <p:cNvPr id="42" name="supplier network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444625"/>
            <a:ext cx="4800600" cy="4800600"/>
          </a:xfrm>
          <a:prstGeom prst="rect">
            <a:avLst/>
          </a:prstGeom>
        </p:spPr>
      </p:pic>
      <p:pic>
        <p:nvPicPr>
          <p:cNvPr id="43" name="event marketi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444625"/>
            <a:ext cx="4800600" cy="4800600"/>
          </a:xfrm>
          <a:prstGeom prst="rect">
            <a:avLst/>
          </a:prstGeom>
        </p:spPr>
      </p:pic>
      <p:pic>
        <p:nvPicPr>
          <p:cNvPr id="44" name="social media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444625"/>
            <a:ext cx="4800600" cy="4800600"/>
          </a:xfrm>
          <a:prstGeom prst="rect">
            <a:avLst/>
          </a:prstGeom>
        </p:spPr>
      </p:pic>
      <p:pic>
        <p:nvPicPr>
          <p:cNvPr id="45" name="event re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444625"/>
            <a:ext cx="4800600" cy="4800600"/>
          </a:xfrm>
          <a:prstGeom prst="rect">
            <a:avLst/>
          </a:prstGeom>
        </p:spPr>
      </p:pic>
      <p:pic>
        <p:nvPicPr>
          <p:cNvPr id="46" name="housing travel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444625"/>
            <a:ext cx="4800600" cy="4800600"/>
          </a:xfrm>
          <a:prstGeom prst="rect">
            <a:avLst/>
          </a:prstGeom>
        </p:spPr>
      </p:pic>
      <p:pic>
        <p:nvPicPr>
          <p:cNvPr id="48" name="onsite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444625"/>
            <a:ext cx="4800600" cy="4800600"/>
          </a:xfrm>
          <a:prstGeom prst="rect">
            <a:avLst/>
          </a:prstGeom>
        </p:spPr>
      </p:pic>
      <p:pic>
        <p:nvPicPr>
          <p:cNvPr id="49" name="mobile apps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444625"/>
            <a:ext cx="4800600" cy="4800600"/>
          </a:xfrm>
          <a:prstGeom prst="rect">
            <a:avLst/>
          </a:prstGeom>
        </p:spPr>
      </p:pic>
      <p:pic>
        <p:nvPicPr>
          <p:cNvPr id="50" name="analytics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444625"/>
            <a:ext cx="4800600" cy="4800600"/>
          </a:xfrm>
          <a:prstGeom prst="rect">
            <a:avLst/>
          </a:prstGeom>
        </p:spPr>
      </p:pic>
      <p:pic>
        <p:nvPicPr>
          <p:cNvPr id="38" name="cen ter puzzle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884" y="1444625"/>
            <a:ext cx="4796032" cy="4800600"/>
          </a:xfrm>
          <a:prstGeom prst="rect">
            <a:avLst/>
          </a:prstGeom>
        </p:spPr>
      </p:pic>
      <p:pic>
        <p:nvPicPr>
          <p:cNvPr id="53" name="center circle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884" y="1447426"/>
            <a:ext cx="4796032" cy="4800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Offer Modern Attendee Registration</a:t>
            </a:r>
            <a:endParaRPr lang="en-US" dirty="0"/>
          </a:p>
        </p:txBody>
      </p:sp>
      <p:pic>
        <p:nvPicPr>
          <p:cNvPr id="51" name="event reg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444625"/>
            <a:ext cx="48006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7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3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3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6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6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6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58672" y="1195713"/>
            <a:ext cx="7391814" cy="4397846"/>
            <a:chOff x="1355477" y="1319350"/>
            <a:chExt cx="6433046" cy="382741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9626" y="1712800"/>
              <a:ext cx="4584562" cy="286535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78" t="7595" r="16978" b="28512"/>
            <a:stretch/>
          </p:blipFill>
          <p:spPr>
            <a:xfrm>
              <a:off x="1355477" y="1319350"/>
              <a:ext cx="6433046" cy="3827416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0" y="562683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Register from your computer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2331" y="5626834"/>
            <a:ext cx="7759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Or from a mobile device</a:t>
            </a:r>
            <a:endParaRPr lang="en-US" sz="4400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479796" y="1683211"/>
            <a:ext cx="1786011" cy="3727028"/>
            <a:chOff x="6692923" y="1070757"/>
            <a:chExt cx="1949952" cy="406913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6171" y="1665514"/>
              <a:ext cx="1618494" cy="287282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2923" y="1070757"/>
              <a:ext cx="1949952" cy="4069139"/>
            </a:xfrm>
            <a:prstGeom prst="rect">
              <a:avLst/>
            </a:prstGeom>
          </p:spPr>
        </p:pic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33400" y="118533"/>
            <a:ext cx="11458575" cy="778935"/>
          </a:xfrm>
        </p:spPr>
        <p:txBody>
          <a:bodyPr>
            <a:normAutofit/>
          </a:bodyPr>
          <a:lstStyle/>
          <a:p>
            <a:r>
              <a:rPr lang="en-US" dirty="0" smtClean="0"/>
              <a:t>Registration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0" y="5829300"/>
            <a:ext cx="12192000" cy="1028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243490" y="5926516"/>
            <a:ext cx="7759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from a mobile device</a:t>
            </a:r>
          </a:p>
        </p:txBody>
      </p:sp>
    </p:spTree>
    <p:extLst>
      <p:ext uri="{BB962C8B-B14F-4D97-AF65-F5344CB8AC3E}">
        <p14:creationId xmlns:p14="http://schemas.microsoft.com/office/powerpoint/2010/main" val="3697554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85185E-6 L -0.10989 1.85185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3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03705" y="0"/>
            <a:ext cx="82882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" y="0"/>
            <a:ext cx="4203700" cy="68580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71363" y="1071880"/>
            <a:ext cx="3532342" cy="6217920"/>
          </a:xfrm>
          <a:prstGeom prst="rect">
            <a:avLst/>
          </a:prstGeom>
          <a:noFill/>
        </p:spPr>
        <p:txBody>
          <a:bodyPr wrap="square" lIns="228600" tIns="457200" rIns="228600" bIns="91440" rtlCol="0" anchor="t" anchorCtr="0">
            <a:noAutofit/>
          </a:bodyPr>
          <a:lstStyle/>
          <a:p>
            <a:pPr>
              <a:spcAft>
                <a:spcPts val="3600"/>
              </a:spcAft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Pre-population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056343" y="4"/>
            <a:ext cx="5611659" cy="9604571"/>
            <a:chOff x="3532340" y="1"/>
            <a:chExt cx="5611659" cy="960457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2340" y="1"/>
              <a:ext cx="5611659" cy="96045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23000"/>
                </a:prstClr>
              </a:outerShdw>
            </a:effectLst>
          </p:spPr>
        </p:pic>
        <p:grpSp>
          <p:nvGrpSpPr>
            <p:cNvPr id="2" name="Group 1"/>
            <p:cNvGrpSpPr/>
            <p:nvPr/>
          </p:nvGrpSpPr>
          <p:grpSpPr>
            <a:xfrm>
              <a:off x="5950341" y="1291000"/>
              <a:ext cx="1625353" cy="1142843"/>
              <a:chOff x="5950341" y="1291000"/>
              <a:chExt cx="1625353" cy="1142843"/>
            </a:xfrm>
          </p:grpSpPr>
          <p:sp>
            <p:nvSpPr>
              <p:cNvPr id="13" name="TextBox 12"/>
              <p:cNvSpPr txBox="1">
                <a:spLocks noChangeArrowheads="1"/>
              </p:cNvSpPr>
              <p:nvPr/>
            </p:nvSpPr>
            <p:spPr bwMode="auto">
              <a:xfrm>
                <a:off x="5950342" y="1291000"/>
                <a:ext cx="1623221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800" dirty="0"/>
                  <a:t>jsmith@abccorp.com</a:t>
                </a:r>
              </a:p>
            </p:txBody>
          </p:sp>
          <p:sp>
            <p:nvSpPr>
              <p:cNvPr id="14" name="TextBox 13"/>
              <p:cNvSpPr txBox="1">
                <a:spLocks noChangeArrowheads="1"/>
              </p:cNvSpPr>
              <p:nvPr/>
            </p:nvSpPr>
            <p:spPr bwMode="auto">
              <a:xfrm>
                <a:off x="5950342" y="1608774"/>
                <a:ext cx="1625352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800" dirty="0"/>
                  <a:t>Mr.</a:t>
                </a:r>
              </a:p>
            </p:txBody>
          </p:sp>
          <p:sp>
            <p:nvSpPr>
              <p:cNvPr id="16" name="TextBox 15"/>
              <p:cNvSpPr txBox="1">
                <a:spLocks noChangeArrowheads="1"/>
              </p:cNvSpPr>
              <p:nvPr/>
            </p:nvSpPr>
            <p:spPr bwMode="auto">
              <a:xfrm>
                <a:off x="5950342" y="1916328"/>
                <a:ext cx="1623221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800" dirty="0"/>
                  <a:t>Executive VP</a:t>
                </a:r>
              </a:p>
            </p:txBody>
          </p:sp>
          <p:sp>
            <p:nvSpPr>
              <p:cNvPr id="17" name="TextBox 16"/>
              <p:cNvSpPr txBox="1">
                <a:spLocks noChangeArrowheads="1"/>
              </p:cNvSpPr>
              <p:nvPr/>
            </p:nvSpPr>
            <p:spPr bwMode="auto">
              <a:xfrm>
                <a:off x="5950341" y="2218399"/>
                <a:ext cx="1625351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800" dirty="0"/>
                  <a:t>ABC Corp</a:t>
                </a: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5056342" y="2951922"/>
            <a:ext cx="5611661" cy="393589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000">
                <a:schemeClr val="bg1">
                  <a:shade val="100000"/>
                  <a:satMod val="115000"/>
                  <a:alpha val="8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>
            <a:off x="-2" y="-3781"/>
            <a:ext cx="4203702" cy="1007998"/>
          </a:xfrm>
          <a:prstGeom prst="rect">
            <a:avLst/>
          </a:prstGeom>
          <a:gradFill flip="none" rotWithShape="1">
            <a:gsLst>
              <a:gs pos="27000">
                <a:srgbClr val="0A7CB0"/>
              </a:gs>
              <a:gs pos="56000">
                <a:srgbClr val="0A8DC9"/>
              </a:gs>
              <a:gs pos="100000">
                <a:srgbClr val="0A96D6"/>
              </a:gs>
            </a:gsLst>
            <a:lin ang="8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1366" y="228600"/>
            <a:ext cx="3419607" cy="640080"/>
          </a:xfrm>
          <a:prstGeom prst="rect">
            <a:avLst/>
          </a:prstGeom>
          <a:noFill/>
        </p:spPr>
        <p:txBody>
          <a:bodyPr wrap="square" lIns="182880" t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 Form</a:t>
            </a:r>
          </a:p>
        </p:txBody>
      </p:sp>
    </p:spTree>
    <p:extLst>
      <p:ext uri="{BB962C8B-B14F-4D97-AF65-F5344CB8AC3E}">
        <p14:creationId xmlns:p14="http://schemas.microsoft.com/office/powerpoint/2010/main" val="73328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903705" y="0"/>
            <a:ext cx="82882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" y="0"/>
            <a:ext cx="4203700" cy="68580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10800000">
            <a:off x="-2" y="-3781"/>
            <a:ext cx="4203702" cy="1007998"/>
          </a:xfrm>
          <a:prstGeom prst="rect">
            <a:avLst/>
          </a:prstGeom>
          <a:gradFill flip="none" rotWithShape="1">
            <a:gsLst>
              <a:gs pos="27000">
                <a:srgbClr val="0A7CB0"/>
              </a:gs>
              <a:gs pos="56000">
                <a:srgbClr val="0A8DC9"/>
              </a:gs>
              <a:gs pos="100000">
                <a:srgbClr val="0A96D6"/>
              </a:gs>
            </a:gsLst>
            <a:lin ang="8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1366" y="228600"/>
            <a:ext cx="3419607" cy="640080"/>
          </a:xfrm>
          <a:prstGeom prst="rect">
            <a:avLst/>
          </a:prstGeom>
          <a:noFill/>
        </p:spPr>
        <p:txBody>
          <a:bodyPr wrap="square" lIns="182880" t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 Form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1363" y="1071880"/>
            <a:ext cx="3532342" cy="6217920"/>
          </a:xfrm>
          <a:prstGeom prst="rect">
            <a:avLst/>
          </a:prstGeom>
          <a:noFill/>
        </p:spPr>
        <p:txBody>
          <a:bodyPr wrap="square" lIns="228600" tIns="457200" rIns="228600" bIns="91440" rtlCol="0" anchor="t" anchorCtr="0">
            <a:noAutofit/>
          </a:bodyPr>
          <a:lstStyle/>
          <a:p>
            <a:pPr>
              <a:spcAft>
                <a:spcPts val="3600"/>
              </a:spcAft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Pre-population</a:t>
            </a:r>
          </a:p>
          <a:p>
            <a:pPr>
              <a:spcAft>
                <a:spcPts val="3600"/>
              </a:spcAft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questions</a:t>
            </a:r>
          </a:p>
          <a:p>
            <a:pPr>
              <a:spcAft>
                <a:spcPts val="3600"/>
              </a:spcAft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 guests</a:t>
            </a:r>
          </a:p>
          <a:p>
            <a:pPr>
              <a:lnSpc>
                <a:spcPct val="90000"/>
              </a:lnSpc>
              <a:spcAft>
                <a:spcPts val="3600"/>
              </a:spcAft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Forward Invitation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056343" y="4"/>
            <a:ext cx="5611659" cy="9604571"/>
            <a:chOff x="3532340" y="1"/>
            <a:chExt cx="5611659" cy="960457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2340" y="1"/>
              <a:ext cx="5611659" cy="96045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23000"/>
                </a:prstClr>
              </a:outerShdw>
            </a:effectLst>
          </p:spPr>
        </p:pic>
        <p:grpSp>
          <p:nvGrpSpPr>
            <p:cNvPr id="2" name="Group 1"/>
            <p:cNvGrpSpPr/>
            <p:nvPr/>
          </p:nvGrpSpPr>
          <p:grpSpPr>
            <a:xfrm>
              <a:off x="5950341" y="1291000"/>
              <a:ext cx="1625353" cy="1142843"/>
              <a:chOff x="5950341" y="1291000"/>
              <a:chExt cx="1625353" cy="1142843"/>
            </a:xfrm>
          </p:grpSpPr>
          <p:sp>
            <p:nvSpPr>
              <p:cNvPr id="13" name="TextBox 12"/>
              <p:cNvSpPr txBox="1">
                <a:spLocks noChangeArrowheads="1"/>
              </p:cNvSpPr>
              <p:nvPr/>
            </p:nvSpPr>
            <p:spPr bwMode="auto">
              <a:xfrm>
                <a:off x="5950342" y="1291000"/>
                <a:ext cx="1623221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800" dirty="0"/>
                  <a:t>jsmith@abccorp.com</a:t>
                </a:r>
              </a:p>
            </p:txBody>
          </p:sp>
          <p:sp>
            <p:nvSpPr>
              <p:cNvPr id="14" name="TextBox 13"/>
              <p:cNvSpPr txBox="1">
                <a:spLocks noChangeArrowheads="1"/>
              </p:cNvSpPr>
              <p:nvPr/>
            </p:nvSpPr>
            <p:spPr bwMode="auto">
              <a:xfrm>
                <a:off x="5950342" y="1608774"/>
                <a:ext cx="1625352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800" dirty="0"/>
                  <a:t>Mr.</a:t>
                </a:r>
              </a:p>
            </p:txBody>
          </p:sp>
          <p:sp>
            <p:nvSpPr>
              <p:cNvPr id="16" name="TextBox 15"/>
              <p:cNvSpPr txBox="1">
                <a:spLocks noChangeArrowheads="1"/>
              </p:cNvSpPr>
              <p:nvPr/>
            </p:nvSpPr>
            <p:spPr bwMode="auto">
              <a:xfrm>
                <a:off x="5950342" y="1916328"/>
                <a:ext cx="1623221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800" dirty="0"/>
                  <a:t>Executive VP</a:t>
                </a:r>
              </a:p>
            </p:txBody>
          </p:sp>
          <p:sp>
            <p:nvSpPr>
              <p:cNvPr id="17" name="TextBox 16"/>
              <p:cNvSpPr txBox="1">
                <a:spLocks noChangeArrowheads="1"/>
              </p:cNvSpPr>
              <p:nvPr/>
            </p:nvSpPr>
            <p:spPr bwMode="auto">
              <a:xfrm>
                <a:off x="5950341" y="2218399"/>
                <a:ext cx="1625351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800" dirty="0"/>
                  <a:t>ABC Corp</a:t>
                </a: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5056342" y="2951922"/>
            <a:ext cx="5611661" cy="393589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000">
                <a:schemeClr val="bg1">
                  <a:shade val="100000"/>
                  <a:satMod val="115000"/>
                  <a:alpha val="8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>
            <a:off x="5056340" y="-4157112"/>
            <a:ext cx="5611661" cy="393589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000">
                <a:schemeClr val="bg1">
                  <a:shade val="100000"/>
                  <a:satMod val="115000"/>
                  <a:alpha val="8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2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48148E-6 L 4.44444E-6 -0.15972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9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11111E-6 L 4.44444E-6 0.12755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36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96296E-6 L 4.44444E-6 0.31921 " pathEditMode="relative" rAng="0" ptsTypes="AA">
                                      <p:cBhvr>
                                        <p:cTn id="1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0.15972 L 4.44444E-6 -0.30208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13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31921 L 4.44444E-6 0.45 " pathEditMode="relative" rAng="0" ptsTypes="AA">
                                      <p:cBhvr>
                                        <p:cTn id="2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52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12755 L 4.44444E-6 0.21158 " pathEditMode="relative" rAng="0" ptsTypes="AA">
                                      <p:cBhvr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0.30208 L 4.44444E-6 -0.40208 " pathEditMode="relative" rAng="0" ptsTypes="AA">
                                      <p:cBhvr>
                                        <p:cTn id="3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45 L 4.44444E-6 0.59861 " pathEditMode="relative" rAng="0" ptsTypes="AA">
                                      <p:cBhvr>
                                        <p:cTn id="3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43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21158 L 4.44444E-6 0.58125 " pathEditMode="relative" rAng="0" ptsTypes="AA">
                                      <p:cBhvr>
                                        <p:cTn id="3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3" grpId="0" animBg="1"/>
      <p:bldP spid="3" grpId="1" animBg="1"/>
      <p:bldP spid="3" grpId="2" animBg="1"/>
      <p:bldP spid="15" grpId="0" animBg="1"/>
      <p:bldP spid="15" grpId="1" animBg="1"/>
      <p:bldP spid="15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42" y="0"/>
            <a:ext cx="5943604" cy="6859910"/>
          </a:xfrm>
          <a:prstGeom prst="rect">
            <a:avLst/>
          </a:prstGeom>
          <a:effectLst>
            <a:outerShdw blurRad="88900" sx="101000" sy="101000" algn="ctr" rotWithShape="0">
              <a:prstClr val="black">
                <a:alpha val="24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7467600" y="0"/>
            <a:ext cx="4724400" cy="68580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480300" y="0"/>
            <a:ext cx="4711700" cy="1131216"/>
          </a:xfrm>
          <a:prstGeom prst="rect">
            <a:avLst/>
          </a:prstGeom>
          <a:gradFill flip="none" rotWithShape="1">
            <a:gsLst>
              <a:gs pos="27000">
                <a:srgbClr val="0A7CB0"/>
              </a:gs>
              <a:gs pos="56000">
                <a:srgbClr val="0A8DC9"/>
              </a:gs>
              <a:gs pos="100000">
                <a:srgbClr val="0A96D6"/>
              </a:gs>
            </a:gsLst>
            <a:lin ang="8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92330" y="342900"/>
            <a:ext cx="3966270" cy="640080"/>
          </a:xfrm>
          <a:prstGeom prst="rect">
            <a:avLst/>
          </a:prstGeom>
          <a:noFill/>
        </p:spPr>
        <p:txBody>
          <a:bodyPr wrap="square" lIns="182880" t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b="1" spc="-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Robust Registration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92330" y="822960"/>
            <a:ext cx="4305298" cy="6219830"/>
          </a:xfrm>
          <a:prstGeom prst="rect">
            <a:avLst/>
          </a:prstGeom>
          <a:noFill/>
        </p:spPr>
        <p:txBody>
          <a:bodyPr wrap="square" lIns="228600" tIns="365760" rIns="228600" bIns="91440" rtlCol="0" anchor="t" anchorCtr="0">
            <a:noAutofit/>
          </a:bodyPr>
          <a:lstStyle/>
          <a:p>
            <a:pPr>
              <a:spcAft>
                <a:spcPts val="2000"/>
              </a:spcAft>
            </a:pPr>
            <a:endParaRPr lang="en-US" sz="22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2000"/>
              </a:spcAft>
            </a:pPr>
            <a:r>
              <a:rPr lang="en-US" sz="2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Multi-day</a:t>
            </a:r>
            <a:r>
              <a:rPr lang="en-US" sz="2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multi-track</a:t>
            </a:r>
            <a:r>
              <a:rPr lang="en-US" sz="2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2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multi-session </a:t>
            </a:r>
            <a:r>
              <a:rPr lang="en-US" sz="2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</a:t>
            </a:r>
          </a:p>
          <a:p>
            <a:pPr>
              <a:spcAft>
                <a:spcPts val="2000"/>
              </a:spcAft>
            </a:pPr>
            <a:r>
              <a:rPr lang="en-US" sz="2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Differentiated pricing based </a:t>
            </a:r>
            <a:br>
              <a:rPr lang="en-US" sz="2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attendee type</a:t>
            </a:r>
            <a:endParaRPr lang="en-US" sz="2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2000"/>
              </a:spcAft>
            </a:pPr>
            <a:r>
              <a:rPr lang="en-US" sz="2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</a:t>
            </a:r>
            <a:r>
              <a:rPr lang="en-US" sz="2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</a:t>
            </a:r>
            <a:r>
              <a:rPr lang="en-US" sz="2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capacities  </a:t>
            </a:r>
            <a:br>
              <a:rPr lang="en-US" sz="2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 </a:t>
            </a:r>
            <a:r>
              <a:rPr lang="en-US" sz="2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waitlists</a:t>
            </a:r>
          </a:p>
          <a:p>
            <a:pPr>
              <a:spcAft>
                <a:spcPts val="2000"/>
              </a:spcAft>
            </a:pPr>
            <a:r>
              <a:rPr lang="en-US" sz="2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 registrants ability to purchase quantity items </a:t>
            </a:r>
            <a:br>
              <a:rPr lang="en-US" sz="2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(i.e. books, t-shirts, etc.) </a:t>
            </a:r>
            <a:br>
              <a:rPr lang="en-US" sz="2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make donations</a:t>
            </a:r>
            <a:endParaRPr lang="en-US" sz="2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35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52" y="-1910"/>
            <a:ext cx="5943604" cy="685991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-130628" y="-179350"/>
            <a:ext cx="7822958" cy="7214789"/>
            <a:chOff x="1458217" y="290403"/>
            <a:chExt cx="5762412" cy="7214789"/>
          </a:xfrm>
          <a:solidFill>
            <a:schemeClr val="tx1">
              <a:alpha val="75000"/>
            </a:schemeClr>
          </a:solidFill>
          <a:effectLst/>
        </p:grpSpPr>
        <p:sp>
          <p:nvSpPr>
            <p:cNvPr id="19" name="Rectangle 18"/>
            <p:cNvSpPr/>
            <p:nvPr/>
          </p:nvSpPr>
          <p:spPr bwMode="auto">
            <a:xfrm>
              <a:off x="1458217" y="290403"/>
              <a:ext cx="5762412" cy="3513666"/>
            </a:xfrm>
            <a:prstGeom prst="rect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889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228600" marR="0" indent="-22860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1458217" y="4659275"/>
              <a:ext cx="5762412" cy="2845917"/>
            </a:xfrm>
            <a:prstGeom prst="rect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889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228600" marR="0" indent="-22860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1" name="Rectangle 3"/>
          <p:cNvSpPr/>
          <p:nvPr/>
        </p:nvSpPr>
        <p:spPr>
          <a:xfrm>
            <a:off x="759851" y="1996440"/>
            <a:ext cx="5605176" cy="1302786"/>
          </a:xfrm>
          <a:custGeom>
            <a:avLst/>
            <a:gdLst>
              <a:gd name="connsiteX0" fmla="*/ 0 w 4216545"/>
              <a:gd name="connsiteY0" fmla="*/ 0 h 1208617"/>
              <a:gd name="connsiteX1" fmla="*/ 4216545 w 4216545"/>
              <a:gd name="connsiteY1" fmla="*/ 0 h 1208617"/>
              <a:gd name="connsiteX2" fmla="*/ 4216545 w 4216545"/>
              <a:gd name="connsiteY2" fmla="*/ 1208617 h 1208617"/>
              <a:gd name="connsiteX3" fmla="*/ 0 w 4216545"/>
              <a:gd name="connsiteY3" fmla="*/ 1208617 h 1208617"/>
              <a:gd name="connsiteX4" fmla="*/ 0 w 4216545"/>
              <a:gd name="connsiteY4" fmla="*/ 0 h 1208617"/>
              <a:gd name="connsiteX0" fmla="*/ 0 w 4216545"/>
              <a:gd name="connsiteY0" fmla="*/ 12526 h 1221143"/>
              <a:gd name="connsiteX1" fmla="*/ 3915920 w 4216545"/>
              <a:gd name="connsiteY1" fmla="*/ 0 h 1221143"/>
              <a:gd name="connsiteX2" fmla="*/ 4216545 w 4216545"/>
              <a:gd name="connsiteY2" fmla="*/ 1221143 h 1221143"/>
              <a:gd name="connsiteX3" fmla="*/ 0 w 4216545"/>
              <a:gd name="connsiteY3" fmla="*/ 1221143 h 1221143"/>
              <a:gd name="connsiteX4" fmla="*/ 0 w 4216545"/>
              <a:gd name="connsiteY4" fmla="*/ 12526 h 1221143"/>
              <a:gd name="connsiteX0" fmla="*/ 0 w 4216545"/>
              <a:gd name="connsiteY0" fmla="*/ 0 h 1208617"/>
              <a:gd name="connsiteX1" fmla="*/ 3900334 w 4216545"/>
              <a:gd name="connsiteY1" fmla="*/ 23843 h 1208617"/>
              <a:gd name="connsiteX2" fmla="*/ 4216545 w 4216545"/>
              <a:gd name="connsiteY2" fmla="*/ 1208617 h 1208617"/>
              <a:gd name="connsiteX3" fmla="*/ 0 w 4216545"/>
              <a:gd name="connsiteY3" fmla="*/ 1208617 h 1208617"/>
              <a:gd name="connsiteX4" fmla="*/ 0 w 4216545"/>
              <a:gd name="connsiteY4" fmla="*/ 0 h 1208617"/>
              <a:gd name="connsiteX0" fmla="*/ 15587 w 4216545"/>
              <a:gd name="connsiteY0" fmla="*/ 7330 h 1184774"/>
              <a:gd name="connsiteX1" fmla="*/ 3900334 w 4216545"/>
              <a:gd name="connsiteY1" fmla="*/ 0 h 1184774"/>
              <a:gd name="connsiteX2" fmla="*/ 4216545 w 4216545"/>
              <a:gd name="connsiteY2" fmla="*/ 1184774 h 1184774"/>
              <a:gd name="connsiteX3" fmla="*/ 0 w 4216545"/>
              <a:gd name="connsiteY3" fmla="*/ 1184774 h 1184774"/>
              <a:gd name="connsiteX4" fmla="*/ 15587 w 4216545"/>
              <a:gd name="connsiteY4" fmla="*/ 7330 h 1184774"/>
              <a:gd name="connsiteX0" fmla="*/ 1101437 w 5302395"/>
              <a:gd name="connsiteY0" fmla="*/ 7330 h 1195165"/>
              <a:gd name="connsiteX1" fmla="*/ 4986184 w 5302395"/>
              <a:gd name="connsiteY1" fmla="*/ 0 h 1195165"/>
              <a:gd name="connsiteX2" fmla="*/ 5302395 w 5302395"/>
              <a:gd name="connsiteY2" fmla="*/ 1184774 h 1195165"/>
              <a:gd name="connsiteX3" fmla="*/ 0 w 5302395"/>
              <a:gd name="connsiteY3" fmla="*/ 1195165 h 1195165"/>
              <a:gd name="connsiteX4" fmla="*/ 1101437 w 5302395"/>
              <a:gd name="connsiteY4" fmla="*/ 7330 h 1195165"/>
              <a:gd name="connsiteX0" fmla="*/ 1101437 w 5988195"/>
              <a:gd name="connsiteY0" fmla="*/ 7330 h 1200360"/>
              <a:gd name="connsiteX1" fmla="*/ 4986184 w 5988195"/>
              <a:gd name="connsiteY1" fmla="*/ 0 h 1200360"/>
              <a:gd name="connsiteX2" fmla="*/ 5988195 w 5988195"/>
              <a:gd name="connsiteY2" fmla="*/ 1200360 h 1200360"/>
              <a:gd name="connsiteX3" fmla="*/ 0 w 5988195"/>
              <a:gd name="connsiteY3" fmla="*/ 1195165 h 1200360"/>
              <a:gd name="connsiteX4" fmla="*/ 1101437 w 5988195"/>
              <a:gd name="connsiteY4" fmla="*/ 7330 h 1200360"/>
              <a:gd name="connsiteX0" fmla="*/ 1091046 w 5988195"/>
              <a:gd name="connsiteY0" fmla="*/ 0 h 1213812"/>
              <a:gd name="connsiteX1" fmla="*/ 4986184 w 5988195"/>
              <a:gd name="connsiteY1" fmla="*/ 13452 h 1213812"/>
              <a:gd name="connsiteX2" fmla="*/ 5988195 w 5988195"/>
              <a:gd name="connsiteY2" fmla="*/ 1213812 h 1213812"/>
              <a:gd name="connsiteX3" fmla="*/ 0 w 5988195"/>
              <a:gd name="connsiteY3" fmla="*/ 1208617 h 1213812"/>
              <a:gd name="connsiteX4" fmla="*/ 1091046 w 5988195"/>
              <a:gd name="connsiteY4" fmla="*/ 0 h 1213812"/>
              <a:gd name="connsiteX0" fmla="*/ 1091046 w 5988195"/>
              <a:gd name="connsiteY0" fmla="*/ 7330 h 1221142"/>
              <a:gd name="connsiteX1" fmla="*/ 4986184 w 5988195"/>
              <a:gd name="connsiteY1" fmla="*/ 0 h 1221142"/>
              <a:gd name="connsiteX2" fmla="*/ 5988195 w 5988195"/>
              <a:gd name="connsiteY2" fmla="*/ 1221142 h 1221142"/>
              <a:gd name="connsiteX3" fmla="*/ 0 w 5988195"/>
              <a:gd name="connsiteY3" fmla="*/ 1215947 h 1221142"/>
              <a:gd name="connsiteX4" fmla="*/ 1091046 w 5988195"/>
              <a:gd name="connsiteY4" fmla="*/ 7330 h 1221142"/>
              <a:gd name="connsiteX0" fmla="*/ 1141104 w 5988195"/>
              <a:gd name="connsiteY0" fmla="*/ 77412 h 1221142"/>
              <a:gd name="connsiteX1" fmla="*/ 4986184 w 5988195"/>
              <a:gd name="connsiteY1" fmla="*/ 0 h 1221142"/>
              <a:gd name="connsiteX2" fmla="*/ 5988195 w 5988195"/>
              <a:gd name="connsiteY2" fmla="*/ 1221142 h 1221142"/>
              <a:gd name="connsiteX3" fmla="*/ 0 w 5988195"/>
              <a:gd name="connsiteY3" fmla="*/ 1215947 h 1221142"/>
              <a:gd name="connsiteX4" fmla="*/ 1141104 w 5988195"/>
              <a:gd name="connsiteY4" fmla="*/ 77412 h 1221142"/>
              <a:gd name="connsiteX0" fmla="*/ 1091046 w 5988195"/>
              <a:gd name="connsiteY0" fmla="*/ 656 h 1221142"/>
              <a:gd name="connsiteX1" fmla="*/ 4986184 w 5988195"/>
              <a:gd name="connsiteY1" fmla="*/ 0 h 1221142"/>
              <a:gd name="connsiteX2" fmla="*/ 5988195 w 5988195"/>
              <a:gd name="connsiteY2" fmla="*/ 1221142 h 1221142"/>
              <a:gd name="connsiteX3" fmla="*/ 0 w 5988195"/>
              <a:gd name="connsiteY3" fmla="*/ 1215947 h 1221142"/>
              <a:gd name="connsiteX4" fmla="*/ 1091046 w 5988195"/>
              <a:gd name="connsiteY4" fmla="*/ 656 h 1221142"/>
              <a:gd name="connsiteX0" fmla="*/ 1091046 w 5988195"/>
              <a:gd name="connsiteY0" fmla="*/ 656 h 1221142"/>
              <a:gd name="connsiteX1" fmla="*/ 5126482 w 5988195"/>
              <a:gd name="connsiteY1" fmla="*/ 0 h 1221142"/>
              <a:gd name="connsiteX2" fmla="*/ 5988195 w 5988195"/>
              <a:gd name="connsiteY2" fmla="*/ 1221142 h 1221142"/>
              <a:gd name="connsiteX3" fmla="*/ 0 w 5988195"/>
              <a:gd name="connsiteY3" fmla="*/ 1215947 h 1221142"/>
              <a:gd name="connsiteX4" fmla="*/ 1091046 w 5988195"/>
              <a:gd name="connsiteY4" fmla="*/ 656 h 1221142"/>
              <a:gd name="connsiteX0" fmla="*/ 955946 w 5988195"/>
              <a:gd name="connsiteY0" fmla="*/ 0 h 1229668"/>
              <a:gd name="connsiteX1" fmla="*/ 5126482 w 5988195"/>
              <a:gd name="connsiteY1" fmla="*/ 8526 h 1229668"/>
              <a:gd name="connsiteX2" fmla="*/ 5988195 w 5988195"/>
              <a:gd name="connsiteY2" fmla="*/ 1229668 h 1229668"/>
              <a:gd name="connsiteX3" fmla="*/ 0 w 5988195"/>
              <a:gd name="connsiteY3" fmla="*/ 1224473 h 1229668"/>
              <a:gd name="connsiteX4" fmla="*/ 955946 w 5988195"/>
              <a:gd name="connsiteY4" fmla="*/ 0 h 1229668"/>
              <a:gd name="connsiteX0" fmla="*/ 955946 w 5988195"/>
              <a:gd name="connsiteY0" fmla="*/ 0 h 1229668"/>
              <a:gd name="connsiteX1" fmla="*/ 5054012 w 5988195"/>
              <a:gd name="connsiteY1" fmla="*/ 128896 h 1229668"/>
              <a:gd name="connsiteX2" fmla="*/ 5988195 w 5988195"/>
              <a:gd name="connsiteY2" fmla="*/ 1229668 h 1229668"/>
              <a:gd name="connsiteX3" fmla="*/ 0 w 5988195"/>
              <a:gd name="connsiteY3" fmla="*/ 1224473 h 1229668"/>
              <a:gd name="connsiteX4" fmla="*/ 955946 w 5988195"/>
              <a:gd name="connsiteY4" fmla="*/ 0 h 1229668"/>
              <a:gd name="connsiteX0" fmla="*/ 955946 w 5988195"/>
              <a:gd name="connsiteY0" fmla="*/ 0 h 1229668"/>
              <a:gd name="connsiteX1" fmla="*/ 5129380 w 5988195"/>
              <a:gd name="connsiteY1" fmla="*/ 3403 h 1229668"/>
              <a:gd name="connsiteX2" fmla="*/ 5988195 w 5988195"/>
              <a:gd name="connsiteY2" fmla="*/ 1229668 h 1229668"/>
              <a:gd name="connsiteX3" fmla="*/ 0 w 5988195"/>
              <a:gd name="connsiteY3" fmla="*/ 1224473 h 1229668"/>
              <a:gd name="connsiteX4" fmla="*/ 955946 w 5988195"/>
              <a:gd name="connsiteY4" fmla="*/ 0 h 122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8195" h="1229668">
                <a:moveTo>
                  <a:pt x="955946" y="0"/>
                </a:moveTo>
                <a:lnTo>
                  <a:pt x="5129380" y="3403"/>
                </a:lnTo>
                <a:lnTo>
                  <a:pt x="5988195" y="1229668"/>
                </a:lnTo>
                <a:lnTo>
                  <a:pt x="0" y="1224473"/>
                </a:lnTo>
                <a:lnTo>
                  <a:pt x="955946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191" y="2002411"/>
            <a:ext cx="3910185" cy="102306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23" y="3367033"/>
            <a:ext cx="102627" cy="831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467600" y="0"/>
            <a:ext cx="4724400" cy="68580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480300" y="0"/>
            <a:ext cx="4711700" cy="1131216"/>
          </a:xfrm>
          <a:prstGeom prst="rect">
            <a:avLst/>
          </a:prstGeom>
          <a:gradFill flip="none" rotWithShape="1">
            <a:gsLst>
              <a:gs pos="27000">
                <a:srgbClr val="0A7CB0"/>
              </a:gs>
              <a:gs pos="56000">
                <a:srgbClr val="0A8DC9"/>
              </a:gs>
              <a:gs pos="100000">
                <a:srgbClr val="0A96D6"/>
              </a:gs>
            </a:gsLst>
            <a:lin ang="8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88176" y="332740"/>
            <a:ext cx="3637684" cy="640080"/>
          </a:xfrm>
          <a:prstGeom prst="rect">
            <a:avLst/>
          </a:prstGeom>
          <a:noFill/>
        </p:spPr>
        <p:txBody>
          <a:bodyPr wrap="square" lIns="182880" t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b="1" spc="-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Robust Registration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2330" y="822960"/>
            <a:ext cx="4305298" cy="6219830"/>
          </a:xfrm>
          <a:prstGeom prst="rect">
            <a:avLst/>
          </a:prstGeom>
          <a:noFill/>
        </p:spPr>
        <p:txBody>
          <a:bodyPr wrap="square" lIns="228600" tIns="365760" rIns="228600" bIns="91440" rtlCol="0" anchor="t" anchorCtr="0">
            <a:noAutofit/>
          </a:bodyPr>
          <a:lstStyle/>
          <a:p>
            <a:pPr>
              <a:spcAft>
                <a:spcPts val="2000"/>
              </a:spcAft>
            </a:pPr>
            <a:endParaRPr lang="en-US" sz="22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2000"/>
              </a:spcAft>
            </a:pPr>
            <a:endParaRPr lang="en-US" sz="22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2000"/>
              </a:spcAft>
            </a:pPr>
            <a:endParaRPr lang="en-US" sz="22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2000"/>
              </a:spcAft>
            </a:pPr>
            <a:r>
              <a:rPr lang="en-US" sz="2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conditional questions </a:t>
            </a:r>
            <a:r>
              <a:rPr lang="en-US" sz="2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</a:t>
            </a:r>
            <a:r>
              <a:rPr lang="en-US" sz="2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2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</a:t>
            </a:r>
            <a:r>
              <a:rPr lang="en-US" sz="2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selection</a:t>
            </a:r>
            <a:endParaRPr lang="en-US" sz="2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34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42" y="0"/>
            <a:ext cx="5943604" cy="6859910"/>
          </a:xfrm>
          <a:prstGeom prst="rect">
            <a:avLst/>
          </a:prstGeom>
          <a:effectLst>
            <a:outerShdw blurRad="88900" sx="101000" sy="101000" algn="ctr" rotWithShape="0">
              <a:prstClr val="black">
                <a:alpha val="24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7467600" y="0"/>
            <a:ext cx="4724400" cy="68580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480300" y="0"/>
            <a:ext cx="4711700" cy="1131216"/>
          </a:xfrm>
          <a:prstGeom prst="rect">
            <a:avLst/>
          </a:prstGeom>
          <a:gradFill flip="none" rotWithShape="1">
            <a:gsLst>
              <a:gs pos="27000">
                <a:srgbClr val="0A7CB0"/>
              </a:gs>
              <a:gs pos="56000">
                <a:srgbClr val="0A8DC9"/>
              </a:gs>
              <a:gs pos="100000">
                <a:srgbClr val="0A96D6"/>
              </a:gs>
            </a:gsLst>
            <a:lin ang="8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92330" y="342900"/>
            <a:ext cx="3966270" cy="640080"/>
          </a:xfrm>
          <a:prstGeom prst="rect">
            <a:avLst/>
          </a:prstGeom>
          <a:noFill/>
        </p:spPr>
        <p:txBody>
          <a:bodyPr wrap="square" lIns="182880" t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b="1" spc="-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Robust Registration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92330" y="822960"/>
            <a:ext cx="4305298" cy="6219830"/>
          </a:xfrm>
          <a:prstGeom prst="rect">
            <a:avLst/>
          </a:prstGeom>
          <a:noFill/>
        </p:spPr>
        <p:txBody>
          <a:bodyPr wrap="square" lIns="228600" tIns="365760" rIns="228600" bIns="91440" rtlCol="0" anchor="t" anchorCtr="0">
            <a:noAutofit/>
          </a:bodyPr>
          <a:lstStyle/>
          <a:p>
            <a:pPr>
              <a:spcAft>
                <a:spcPts val="2000"/>
              </a:spcAft>
            </a:pPr>
            <a:endParaRPr lang="en-US" sz="22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2000"/>
              </a:spcAft>
            </a:pPr>
            <a:r>
              <a:rPr lang="en-US" sz="2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dynamic registration paths </a:t>
            </a:r>
            <a:r>
              <a:rPr lang="en-US" sz="2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different types of </a:t>
            </a:r>
            <a:r>
              <a:rPr lang="en-US" sz="2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attendees</a:t>
            </a:r>
          </a:p>
          <a:p>
            <a:pPr>
              <a:spcAft>
                <a:spcPts val="2000"/>
              </a:spcAft>
            </a:pPr>
            <a:endParaRPr lang="en-US" sz="2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 flipH="1">
            <a:off x="7242874" y="6013342"/>
            <a:ext cx="4949125" cy="844658"/>
          </a:xfrm>
          <a:prstGeom prst="rightArrow">
            <a:avLst>
              <a:gd name="adj1" fmla="val 100000"/>
              <a:gd name="adj2" fmla="val 27236"/>
            </a:avLst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5720" rtlCol="0" anchor="ctr"/>
          <a:lstStyle/>
          <a:p>
            <a:r>
              <a:rPr lang="en-US" sz="3600" b="1" dirty="0"/>
              <a:t> Alumni</a:t>
            </a:r>
          </a:p>
        </p:txBody>
      </p:sp>
    </p:spTree>
    <p:extLst>
      <p:ext uri="{BB962C8B-B14F-4D97-AF65-F5344CB8AC3E}">
        <p14:creationId xmlns:p14="http://schemas.microsoft.com/office/powerpoint/2010/main" val="351435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982981"/>
            <a:ext cx="4905375" cy="58750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resenting_dat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" t="1961" r="24276" b="7194"/>
          <a:stretch/>
        </p:blipFill>
        <p:spPr>
          <a:xfrm>
            <a:off x="4905375" y="1009648"/>
            <a:ext cx="7298512" cy="5848351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Meetings Management Technology Myths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409575" y="1401763"/>
            <a:ext cx="4257675" cy="4478149"/>
          </a:xfrm>
        </p:spPr>
        <p:txBody>
          <a:bodyPr wrap="square">
            <a:spAutoFit/>
          </a:bodyPr>
          <a:lstStyle/>
          <a:p>
            <a:pPr marL="400050" indent="-400050">
              <a:lnSpc>
                <a:spcPts val="3600"/>
              </a:lnSpc>
              <a:buClr>
                <a:schemeClr val="bg1"/>
              </a:buClr>
              <a:buSzPct val="85000"/>
              <a:buFont typeface="Webdings" panose="05030102010509060703" pitchFamily="18" charset="2"/>
              <a:buChar char="4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 complex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implement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00050" indent="-400050">
              <a:lnSpc>
                <a:spcPts val="3600"/>
              </a:lnSpc>
              <a:spcBef>
                <a:spcPts val="3000"/>
              </a:spcBef>
              <a:buClr>
                <a:schemeClr val="bg1"/>
              </a:buClr>
              <a:buSzPct val="85000"/>
              <a:buFont typeface="Webdings" panose="05030102010509060703" pitchFamily="18" charset="2"/>
              <a:buChar char="4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 expensive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00050" indent="-400050">
              <a:lnSpc>
                <a:spcPts val="3600"/>
              </a:lnSpc>
              <a:spcBef>
                <a:spcPts val="3000"/>
              </a:spcBef>
              <a:buClr>
                <a:schemeClr val="bg1"/>
              </a:buClr>
              <a:buSzPct val="85000"/>
              <a:buFont typeface="Webdings" panose="05030102010509060703" pitchFamily="18" charset="2"/>
              <a:buChar char="4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works for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universities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400050">
              <a:lnSpc>
                <a:spcPts val="3600"/>
              </a:lnSpc>
              <a:spcBef>
                <a:spcPts val="3000"/>
              </a:spcBef>
              <a:buClr>
                <a:schemeClr val="bg1"/>
              </a:buClr>
              <a:buSzPct val="85000"/>
              <a:buFont typeface="Webdings" panose="05030102010509060703" pitchFamily="18" charset="2"/>
              <a:buChar char="4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 requires 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mandate from IT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3948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11" y="0"/>
            <a:ext cx="5943604" cy="6859910"/>
          </a:xfrm>
          <a:prstGeom prst="rect">
            <a:avLst/>
          </a:prstGeom>
          <a:effectLst>
            <a:outerShdw blurRad="88900" sx="101000" sy="101000" algn="ctr" rotWithShape="0">
              <a:prstClr val="black">
                <a:alpha val="24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4" y="0"/>
            <a:ext cx="5943604" cy="6859910"/>
          </a:xfrm>
          <a:prstGeom prst="rect">
            <a:avLst/>
          </a:prstGeom>
          <a:effectLst>
            <a:outerShdw blurRad="88900" sx="101000" sy="101000" algn="ctr" rotWithShape="0">
              <a:prstClr val="black">
                <a:alpha val="24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7467608" y="0"/>
            <a:ext cx="4724392" cy="68580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flipH="1">
            <a:off x="7242874" y="6013342"/>
            <a:ext cx="4949125" cy="844658"/>
          </a:xfrm>
          <a:prstGeom prst="rightArrow">
            <a:avLst>
              <a:gd name="adj1" fmla="val 100000"/>
              <a:gd name="adj2" fmla="val 27236"/>
            </a:avLst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5720" rtlCol="0" anchor="ctr"/>
          <a:lstStyle/>
          <a:p>
            <a:r>
              <a:rPr lang="en-US" sz="3600" b="1" dirty="0"/>
              <a:t> Alumni</a:t>
            </a:r>
          </a:p>
        </p:txBody>
      </p:sp>
      <p:sp>
        <p:nvSpPr>
          <p:cNvPr id="17" name="Right Arrow 16"/>
          <p:cNvSpPr/>
          <p:nvPr/>
        </p:nvSpPr>
        <p:spPr>
          <a:xfrm flipH="1">
            <a:off x="7242874" y="6015252"/>
            <a:ext cx="4949125" cy="844658"/>
          </a:xfrm>
          <a:prstGeom prst="rightArrow">
            <a:avLst>
              <a:gd name="adj1" fmla="val 100000"/>
              <a:gd name="adj2" fmla="val 27236"/>
            </a:avLst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5720" rtlCol="0" anchor="ctr"/>
          <a:lstStyle/>
          <a:p>
            <a:r>
              <a:rPr lang="en-US" sz="3600" b="1" dirty="0"/>
              <a:t> Sponsor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480300" y="0"/>
            <a:ext cx="4711700" cy="1131216"/>
          </a:xfrm>
          <a:prstGeom prst="rect">
            <a:avLst/>
          </a:prstGeom>
          <a:gradFill flip="none" rotWithShape="1">
            <a:gsLst>
              <a:gs pos="27000">
                <a:srgbClr val="0A7CB0"/>
              </a:gs>
              <a:gs pos="56000">
                <a:srgbClr val="0A8DC9"/>
              </a:gs>
              <a:gs pos="100000">
                <a:srgbClr val="0A96D6"/>
              </a:gs>
            </a:gsLst>
            <a:lin ang="8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92330" y="342900"/>
            <a:ext cx="3966270" cy="640080"/>
          </a:xfrm>
          <a:prstGeom prst="rect">
            <a:avLst/>
          </a:prstGeom>
          <a:noFill/>
        </p:spPr>
        <p:txBody>
          <a:bodyPr wrap="square" lIns="182880" t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b="1" spc="-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Robust Registration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2330" y="822960"/>
            <a:ext cx="4305298" cy="6219830"/>
          </a:xfrm>
          <a:prstGeom prst="rect">
            <a:avLst/>
          </a:prstGeom>
          <a:noFill/>
        </p:spPr>
        <p:txBody>
          <a:bodyPr wrap="square" lIns="228600" tIns="365760" rIns="228600" bIns="91440" rtlCol="0" anchor="t" anchorCtr="0">
            <a:noAutofit/>
          </a:bodyPr>
          <a:lstStyle/>
          <a:p>
            <a:pPr>
              <a:spcAft>
                <a:spcPts val="2000"/>
              </a:spcAft>
            </a:pPr>
            <a:endParaRPr lang="en-US" sz="22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2000"/>
              </a:spcAft>
            </a:pPr>
            <a:r>
              <a:rPr lang="en-US" sz="2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dynamic registration paths for different types of attendees</a:t>
            </a:r>
          </a:p>
          <a:p>
            <a:pPr>
              <a:spcAft>
                <a:spcPts val="2000"/>
              </a:spcAft>
            </a:pPr>
            <a:r>
              <a:rPr lang="en-US" sz="2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ask relevant question to the corresponding registrants</a:t>
            </a:r>
          </a:p>
        </p:txBody>
      </p:sp>
    </p:spTree>
    <p:extLst>
      <p:ext uri="{BB962C8B-B14F-4D97-AF65-F5344CB8AC3E}">
        <p14:creationId xmlns:p14="http://schemas.microsoft.com/office/powerpoint/2010/main" val="94966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40" y="0"/>
            <a:ext cx="5943604" cy="68599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3" y="0"/>
            <a:ext cx="5943604" cy="6859910"/>
          </a:xfrm>
          <a:prstGeom prst="rect">
            <a:avLst/>
          </a:prstGeom>
          <a:effectLst>
            <a:outerShdw blurRad="88900" sx="101000" sy="101000" algn="ctr" rotWithShape="0">
              <a:prstClr val="black">
                <a:alpha val="24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7467608" y="0"/>
            <a:ext cx="5048242" cy="68580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flipH="1">
            <a:off x="7242875" y="6015252"/>
            <a:ext cx="3425124" cy="844658"/>
          </a:xfrm>
          <a:prstGeom prst="rightArrow">
            <a:avLst>
              <a:gd name="adj1" fmla="val 100000"/>
              <a:gd name="adj2" fmla="val 27236"/>
            </a:avLst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5720" rtlCol="0" anchor="ctr"/>
          <a:lstStyle/>
          <a:p>
            <a:r>
              <a:rPr lang="en-US" sz="3600" b="1" dirty="0"/>
              <a:t> Sponsor</a:t>
            </a:r>
          </a:p>
        </p:txBody>
      </p:sp>
      <p:sp>
        <p:nvSpPr>
          <p:cNvPr id="9" name="Rectangle 8"/>
          <p:cNvSpPr/>
          <p:nvPr/>
        </p:nvSpPr>
        <p:spPr>
          <a:xfrm>
            <a:off x="7480300" y="0"/>
            <a:ext cx="5029200" cy="1131216"/>
          </a:xfrm>
          <a:prstGeom prst="rect">
            <a:avLst/>
          </a:prstGeom>
          <a:gradFill flip="none" rotWithShape="1">
            <a:gsLst>
              <a:gs pos="27000">
                <a:srgbClr val="0A7CB0"/>
              </a:gs>
              <a:gs pos="56000">
                <a:srgbClr val="0A8DC9"/>
              </a:gs>
              <a:gs pos="100000">
                <a:srgbClr val="0A96D6"/>
              </a:gs>
            </a:gsLst>
            <a:lin ang="8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92330" y="342900"/>
            <a:ext cx="3966270" cy="640080"/>
          </a:xfrm>
          <a:prstGeom prst="rect">
            <a:avLst/>
          </a:prstGeom>
          <a:noFill/>
        </p:spPr>
        <p:txBody>
          <a:bodyPr wrap="square" lIns="182880" t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b="1" spc="-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Robust Registration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2330" y="822960"/>
            <a:ext cx="4305298" cy="4903470"/>
          </a:xfrm>
          <a:prstGeom prst="rect">
            <a:avLst/>
          </a:prstGeom>
          <a:noFill/>
        </p:spPr>
        <p:txBody>
          <a:bodyPr wrap="square" lIns="228600" tIns="365760" rIns="228600" bIns="91440" rtlCol="0" anchor="t" anchorCtr="0">
            <a:noAutofit/>
          </a:bodyPr>
          <a:lstStyle/>
          <a:p>
            <a:pPr>
              <a:spcAft>
                <a:spcPts val="2000"/>
              </a:spcAft>
            </a:pPr>
            <a:endParaRPr lang="en-US" sz="22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2000"/>
              </a:spcAft>
            </a:pPr>
            <a:r>
              <a:rPr lang="en-US" sz="2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dynamic registration paths for different types of attendees</a:t>
            </a:r>
          </a:p>
          <a:p>
            <a:pPr>
              <a:spcAft>
                <a:spcPts val="2000"/>
              </a:spcAft>
            </a:pPr>
            <a:r>
              <a:rPr lang="en-US" sz="2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ask relevant question to the corresponding registrants</a:t>
            </a:r>
          </a:p>
          <a:p>
            <a:pPr>
              <a:spcAft>
                <a:spcPts val="2000"/>
              </a:spcAft>
            </a:pPr>
            <a:r>
              <a:rPr lang="en-US" sz="2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 visibility for agenda items based on registration type </a:t>
            </a:r>
          </a:p>
        </p:txBody>
      </p:sp>
    </p:spTree>
    <p:extLst>
      <p:ext uri="{BB962C8B-B14F-4D97-AF65-F5344CB8AC3E}">
        <p14:creationId xmlns:p14="http://schemas.microsoft.com/office/powerpoint/2010/main" val="51792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0.23958 0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7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1524000" y="1288871"/>
            <a:ext cx="9144000" cy="5043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363794" y="4152273"/>
            <a:ext cx="6304206" cy="0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4363794" y="2361258"/>
            <a:ext cx="0" cy="2940622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5475101" y="1269402"/>
            <a:ext cx="0" cy="1114834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8418808" y="1269406"/>
            <a:ext cx="0" cy="2882871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H="1">
            <a:off x="2939339" y="5301880"/>
            <a:ext cx="4136483" cy="0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8416251" y="2653931"/>
            <a:ext cx="2251750" cy="0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H="1">
            <a:off x="8870086" y="5267826"/>
            <a:ext cx="1797914" cy="0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V="1">
            <a:off x="6421307" y="2361262"/>
            <a:ext cx="0" cy="1791017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>
            <a:off x="1524001" y="2384234"/>
            <a:ext cx="6892250" cy="0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4033820" y="1269403"/>
            <a:ext cx="0" cy="1114832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1524005" y="4407071"/>
            <a:ext cx="2839793" cy="0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Oval 74"/>
          <p:cNvSpPr/>
          <p:nvPr/>
        </p:nvSpPr>
        <p:spPr>
          <a:xfrm>
            <a:off x="6639335" y="1368248"/>
            <a:ext cx="945023" cy="945023"/>
          </a:xfrm>
          <a:prstGeom prst="ellipse">
            <a:avLst/>
          </a:prstGeom>
          <a:solidFill>
            <a:srgbClr val="B2AC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Website</a:t>
            </a:r>
          </a:p>
        </p:txBody>
      </p:sp>
      <p:sp>
        <p:nvSpPr>
          <p:cNvPr id="78" name="Oval 77"/>
          <p:cNvSpPr/>
          <p:nvPr/>
        </p:nvSpPr>
        <p:spPr>
          <a:xfrm>
            <a:off x="9029493" y="4342422"/>
            <a:ext cx="707426" cy="707426"/>
          </a:xfrm>
          <a:prstGeom prst="ellipse">
            <a:avLst/>
          </a:prstGeom>
          <a:solidFill>
            <a:srgbClr val="B2AC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Social</a:t>
            </a:r>
          </a:p>
        </p:txBody>
      </p:sp>
      <p:sp>
        <p:nvSpPr>
          <p:cNvPr id="85" name="Oval 84"/>
          <p:cNvSpPr/>
          <p:nvPr/>
        </p:nvSpPr>
        <p:spPr>
          <a:xfrm>
            <a:off x="9385723" y="5407249"/>
            <a:ext cx="766640" cy="766640"/>
          </a:xfrm>
          <a:prstGeom prst="ellipse">
            <a:avLst/>
          </a:prstGeom>
          <a:solidFill>
            <a:srgbClr val="483D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Email</a:t>
            </a:r>
          </a:p>
        </p:txBody>
      </p:sp>
      <p:sp>
        <p:nvSpPr>
          <p:cNvPr id="79" name="Oval 78"/>
          <p:cNvSpPr/>
          <p:nvPr/>
        </p:nvSpPr>
        <p:spPr>
          <a:xfrm>
            <a:off x="2102953" y="1372839"/>
            <a:ext cx="766640" cy="766640"/>
          </a:xfrm>
          <a:prstGeom prst="ellipse">
            <a:avLst/>
          </a:prstGeom>
          <a:solidFill>
            <a:srgbClr val="483D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Travel</a:t>
            </a:r>
          </a:p>
        </p:txBody>
      </p:sp>
      <p:sp>
        <p:nvSpPr>
          <p:cNvPr id="30" name="Oval 29"/>
          <p:cNvSpPr/>
          <p:nvPr/>
        </p:nvSpPr>
        <p:spPr>
          <a:xfrm>
            <a:off x="2263114" y="2727808"/>
            <a:ext cx="1336986" cy="1336983"/>
          </a:xfrm>
          <a:prstGeom prst="ellipse">
            <a:avLst/>
          </a:prstGeom>
          <a:solidFill>
            <a:srgbClr val="726B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500" dirty="0">
                <a:solidFill>
                  <a:prstClr val="white"/>
                </a:solidFill>
              </a:rPr>
              <a:t>Registration</a:t>
            </a:r>
          </a:p>
        </p:txBody>
      </p:sp>
      <p:sp>
        <p:nvSpPr>
          <p:cNvPr id="3" name="Oval 2"/>
          <p:cNvSpPr/>
          <p:nvPr/>
        </p:nvSpPr>
        <p:spPr>
          <a:xfrm>
            <a:off x="9368782" y="1537155"/>
            <a:ext cx="926630" cy="926630"/>
          </a:xfrm>
          <a:prstGeom prst="ellipse">
            <a:avLst/>
          </a:prstGeom>
          <a:solidFill>
            <a:srgbClr val="5862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Finding</a:t>
            </a:r>
          </a:p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Venues</a:t>
            </a:r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4363798" y="1342000"/>
            <a:ext cx="932547" cy="932547"/>
          </a:xfrm>
          <a:prstGeom prst="ellipse">
            <a:avLst/>
          </a:prstGeom>
          <a:solidFill>
            <a:srgbClr val="5862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Mobile</a:t>
            </a:r>
          </a:p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Apps</a:t>
            </a:r>
          </a:p>
        </p:txBody>
      </p:sp>
      <p:sp>
        <p:nvSpPr>
          <p:cNvPr id="32" name="Oval 31"/>
          <p:cNvSpPr/>
          <p:nvPr/>
        </p:nvSpPr>
        <p:spPr>
          <a:xfrm>
            <a:off x="8639284" y="2870906"/>
            <a:ext cx="1091222" cy="1091220"/>
          </a:xfrm>
          <a:prstGeom prst="ellipse">
            <a:avLst/>
          </a:prstGeom>
          <a:solidFill>
            <a:srgbClr val="483D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Analytics</a:t>
            </a:r>
          </a:p>
        </p:txBody>
      </p:sp>
      <p:sp>
        <p:nvSpPr>
          <p:cNvPr id="31" name="Oval 30"/>
          <p:cNvSpPr/>
          <p:nvPr/>
        </p:nvSpPr>
        <p:spPr>
          <a:xfrm>
            <a:off x="7475597" y="4799267"/>
            <a:ext cx="1097045" cy="1097045"/>
          </a:xfrm>
          <a:prstGeom prst="ellipse">
            <a:avLst/>
          </a:prstGeom>
          <a:solidFill>
            <a:srgbClr val="5862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6858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Fee</a:t>
            </a:r>
          </a:p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Processing</a:t>
            </a:r>
          </a:p>
        </p:txBody>
      </p:sp>
      <p:sp>
        <p:nvSpPr>
          <p:cNvPr id="33" name="Oval 32"/>
          <p:cNvSpPr/>
          <p:nvPr/>
        </p:nvSpPr>
        <p:spPr>
          <a:xfrm>
            <a:off x="4868992" y="2795682"/>
            <a:ext cx="1086896" cy="1086894"/>
          </a:xfrm>
          <a:prstGeom prst="ellipse">
            <a:avLst/>
          </a:prstGeom>
          <a:solidFill>
            <a:srgbClr val="483D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Marketing</a:t>
            </a:r>
          </a:p>
        </p:txBody>
      </p:sp>
      <p:sp>
        <p:nvSpPr>
          <p:cNvPr id="34" name="Oval 33"/>
          <p:cNvSpPr/>
          <p:nvPr/>
        </p:nvSpPr>
        <p:spPr>
          <a:xfrm>
            <a:off x="5175318" y="4263477"/>
            <a:ext cx="984571" cy="984571"/>
          </a:xfrm>
          <a:prstGeom prst="ellipse">
            <a:avLst/>
          </a:prstGeom>
          <a:solidFill>
            <a:srgbClr val="726B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Database</a:t>
            </a:r>
          </a:p>
        </p:txBody>
      </p:sp>
      <p:sp>
        <p:nvSpPr>
          <p:cNvPr id="35" name="Oval 34"/>
          <p:cNvSpPr/>
          <p:nvPr/>
        </p:nvSpPr>
        <p:spPr>
          <a:xfrm>
            <a:off x="3389083" y="4525271"/>
            <a:ext cx="680051" cy="680051"/>
          </a:xfrm>
          <a:prstGeom prst="ellipse">
            <a:avLst/>
          </a:prstGeom>
          <a:solidFill>
            <a:srgbClr val="7F8C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Excel</a:t>
            </a:r>
          </a:p>
        </p:txBody>
      </p:sp>
      <p:sp>
        <p:nvSpPr>
          <p:cNvPr id="82" name="Oval 81"/>
          <p:cNvSpPr>
            <a:spLocks noChangeAspect="1"/>
          </p:cNvSpPr>
          <p:nvPr/>
        </p:nvSpPr>
        <p:spPr>
          <a:xfrm>
            <a:off x="5763346" y="5409553"/>
            <a:ext cx="812321" cy="812318"/>
          </a:xfrm>
          <a:prstGeom prst="ellipse">
            <a:avLst/>
          </a:prstGeom>
          <a:solidFill>
            <a:srgbClr val="7F8C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Badges</a:t>
            </a:r>
          </a:p>
        </p:txBody>
      </p:sp>
      <p:sp>
        <p:nvSpPr>
          <p:cNvPr id="83" name="Oval 82"/>
          <p:cNvSpPr/>
          <p:nvPr/>
        </p:nvSpPr>
        <p:spPr>
          <a:xfrm>
            <a:off x="1700165" y="4802199"/>
            <a:ext cx="945023" cy="945023"/>
          </a:xfrm>
          <a:prstGeom prst="ellipse">
            <a:avLst/>
          </a:prstGeom>
          <a:solidFill>
            <a:srgbClr val="B2AC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Housing</a:t>
            </a:r>
          </a:p>
        </p:txBody>
      </p:sp>
      <p:sp>
        <p:nvSpPr>
          <p:cNvPr id="84" name="Oval 83"/>
          <p:cNvSpPr>
            <a:spLocks noChangeAspect="1"/>
          </p:cNvSpPr>
          <p:nvPr/>
        </p:nvSpPr>
        <p:spPr>
          <a:xfrm>
            <a:off x="6704827" y="2880856"/>
            <a:ext cx="932547" cy="932547"/>
          </a:xfrm>
          <a:prstGeom prst="ellipse">
            <a:avLst/>
          </a:prstGeom>
          <a:solidFill>
            <a:srgbClr val="726B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Budget</a:t>
            </a:r>
          </a:p>
        </p:txBody>
      </p:sp>
      <p:sp>
        <p:nvSpPr>
          <p:cNvPr id="47" name="Oval 46"/>
          <p:cNvSpPr/>
          <p:nvPr/>
        </p:nvSpPr>
        <p:spPr>
          <a:xfrm>
            <a:off x="3550598" y="5407252"/>
            <a:ext cx="890676" cy="890675"/>
          </a:xfrm>
          <a:prstGeom prst="ellipse">
            <a:avLst/>
          </a:prstGeom>
          <a:solidFill>
            <a:srgbClr val="483D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Check-in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524000" y="1188723"/>
            <a:ext cx="9144000" cy="5143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Oval 36"/>
          <p:cNvSpPr/>
          <p:nvPr/>
        </p:nvSpPr>
        <p:spPr>
          <a:xfrm>
            <a:off x="3646718" y="1358813"/>
            <a:ext cx="4898571" cy="489857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2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41" name="meetings management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1407795"/>
            <a:ext cx="4800600" cy="4800600"/>
          </a:xfrm>
          <a:prstGeom prst="rect">
            <a:avLst/>
          </a:prstGeom>
        </p:spPr>
      </p:pic>
      <p:pic>
        <p:nvPicPr>
          <p:cNvPr id="42" name="supplier network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1407795"/>
            <a:ext cx="4800600" cy="4800600"/>
          </a:xfrm>
          <a:prstGeom prst="rect">
            <a:avLst/>
          </a:prstGeom>
        </p:spPr>
      </p:pic>
      <p:pic>
        <p:nvPicPr>
          <p:cNvPr id="43" name="event marketi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1407795"/>
            <a:ext cx="4800600" cy="4800600"/>
          </a:xfrm>
          <a:prstGeom prst="rect">
            <a:avLst/>
          </a:prstGeom>
        </p:spPr>
      </p:pic>
      <p:pic>
        <p:nvPicPr>
          <p:cNvPr id="44" name="social media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1407795"/>
            <a:ext cx="4800600" cy="4800600"/>
          </a:xfrm>
          <a:prstGeom prst="rect">
            <a:avLst/>
          </a:prstGeom>
        </p:spPr>
      </p:pic>
      <p:pic>
        <p:nvPicPr>
          <p:cNvPr id="45" name="event re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1407795"/>
            <a:ext cx="4800600" cy="4800600"/>
          </a:xfrm>
          <a:prstGeom prst="rect">
            <a:avLst/>
          </a:prstGeom>
        </p:spPr>
      </p:pic>
      <p:pic>
        <p:nvPicPr>
          <p:cNvPr id="46" name="housing travel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1407795"/>
            <a:ext cx="4800600" cy="4800600"/>
          </a:xfrm>
          <a:prstGeom prst="rect">
            <a:avLst/>
          </a:prstGeom>
        </p:spPr>
      </p:pic>
      <p:pic>
        <p:nvPicPr>
          <p:cNvPr id="48" name="onsite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1407795"/>
            <a:ext cx="4800600" cy="4800600"/>
          </a:xfrm>
          <a:prstGeom prst="rect">
            <a:avLst/>
          </a:prstGeom>
        </p:spPr>
      </p:pic>
      <p:pic>
        <p:nvPicPr>
          <p:cNvPr id="49" name="mobile apps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1407795"/>
            <a:ext cx="4800600" cy="4800600"/>
          </a:xfrm>
          <a:prstGeom prst="rect">
            <a:avLst/>
          </a:prstGeom>
        </p:spPr>
      </p:pic>
      <p:pic>
        <p:nvPicPr>
          <p:cNvPr id="50" name="analytics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1407795"/>
            <a:ext cx="4800600" cy="4800600"/>
          </a:xfrm>
          <a:prstGeom prst="rect">
            <a:avLst/>
          </a:prstGeom>
        </p:spPr>
      </p:pic>
      <p:pic>
        <p:nvPicPr>
          <p:cNvPr id="38" name="cen ter puzzle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984" y="1407795"/>
            <a:ext cx="4796032" cy="4800600"/>
          </a:xfrm>
          <a:prstGeom prst="rect">
            <a:avLst/>
          </a:prstGeom>
        </p:spPr>
      </p:pic>
      <p:pic>
        <p:nvPicPr>
          <p:cNvPr id="53" name="center circle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984" y="1410596"/>
            <a:ext cx="4796032" cy="4800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Integrate Hotel and Travel Booking</a:t>
            </a:r>
            <a:endParaRPr lang="en-US" dirty="0"/>
          </a:p>
        </p:txBody>
      </p:sp>
      <p:pic>
        <p:nvPicPr>
          <p:cNvPr id="51" name="housing travel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1407795"/>
            <a:ext cx="48006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3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3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6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6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6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86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4724398" cy="68580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827" y="0"/>
            <a:ext cx="5943603" cy="5486402"/>
          </a:xfrm>
          <a:prstGeom prst="rect">
            <a:avLst/>
          </a:prstGeom>
          <a:effectLst>
            <a:outerShdw blurRad="88900" sx="101000" sy="101000" algn="ctr" rotWithShape="0">
              <a:prstClr val="black">
                <a:alpha val="24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4724398" y="5486403"/>
            <a:ext cx="7467602" cy="1371598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29968" y="640080"/>
            <a:ext cx="4107742" cy="6217920"/>
          </a:xfrm>
          <a:prstGeom prst="rect">
            <a:avLst/>
          </a:prstGeom>
          <a:noFill/>
        </p:spPr>
        <p:txBody>
          <a:bodyPr wrap="square" lIns="228600" tIns="457200" rIns="228600" bIns="91440" rtlCol="0" anchor="t" anchorCtr="0">
            <a:noAutofit/>
          </a:bodyPr>
          <a:lstStyle/>
          <a:p>
            <a:pPr>
              <a:spcAft>
                <a:spcPts val="2400"/>
              </a:spcAft>
            </a:pPr>
            <a:r>
              <a:rPr lang="en-US" sz="24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 housing and travel details during </a:t>
            </a:r>
            <a:r>
              <a:rPr lang="en-US" sz="2400" b="1" i="1" spc="-8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 rot="10800000">
            <a:off x="-2" y="-3781"/>
            <a:ext cx="4711701" cy="1007998"/>
          </a:xfrm>
          <a:prstGeom prst="rect">
            <a:avLst/>
          </a:prstGeom>
          <a:gradFill flip="none" rotWithShape="1">
            <a:gsLst>
              <a:gs pos="27000">
                <a:srgbClr val="0A7CB0"/>
              </a:gs>
              <a:gs pos="56000">
                <a:srgbClr val="0A8DC9"/>
              </a:gs>
              <a:gs pos="100000">
                <a:srgbClr val="0A96D6"/>
              </a:gs>
            </a:gsLst>
            <a:lin ang="8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9968" y="233657"/>
            <a:ext cx="3900606" cy="640080"/>
          </a:xfrm>
          <a:prstGeom prst="rect">
            <a:avLst/>
          </a:prstGeom>
          <a:noFill/>
        </p:spPr>
        <p:txBody>
          <a:bodyPr wrap="square" lIns="182880" t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1" spc="-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Housing &amp; Travel</a:t>
            </a:r>
          </a:p>
        </p:txBody>
      </p:sp>
    </p:spTree>
    <p:extLst>
      <p:ext uri="{BB962C8B-B14F-4D97-AF65-F5344CB8AC3E}">
        <p14:creationId xmlns:p14="http://schemas.microsoft.com/office/powerpoint/2010/main" val="3526805428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4724398" cy="68580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39" y="0"/>
            <a:ext cx="5943603" cy="5486402"/>
          </a:xfrm>
          <a:prstGeom prst="rect">
            <a:avLst/>
          </a:prstGeom>
          <a:effectLst>
            <a:outerShdw blurRad="88900" sx="101000" sy="101000" algn="ctr" rotWithShape="0">
              <a:prstClr val="black">
                <a:alpha val="24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4724398" y="5486403"/>
            <a:ext cx="7467602" cy="1371598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724401" y="3"/>
            <a:ext cx="7467599" cy="5486403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604" y="233657"/>
            <a:ext cx="3976917" cy="5009022"/>
          </a:xfrm>
          <a:prstGeom prst="rect">
            <a:avLst/>
          </a:prstGeom>
          <a:effectLst>
            <a:outerShdw blurRad="127000" sx="101000" sy="101000" algn="ctr" rotWithShape="0">
              <a:prstClr val="black">
                <a:alpha val="25000"/>
              </a:prstClr>
            </a:outerShdw>
          </a:effectLst>
        </p:spPr>
      </p:pic>
      <p:pic>
        <p:nvPicPr>
          <p:cNvPr id="15" name="Picture 14" descr="Mouse-Pointer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68002" y="3353229"/>
            <a:ext cx="268658" cy="347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29968" y="640080"/>
            <a:ext cx="4107742" cy="6217920"/>
          </a:xfrm>
          <a:prstGeom prst="rect">
            <a:avLst/>
          </a:prstGeom>
          <a:noFill/>
        </p:spPr>
        <p:txBody>
          <a:bodyPr wrap="square" lIns="228600" tIns="457200" rIns="228600" bIns="91440" rtlCol="0" anchor="t" anchorCtr="0">
            <a:noAutofit/>
          </a:bodyPr>
          <a:lstStyle/>
          <a:p>
            <a:pPr>
              <a:spcAft>
                <a:spcPts val="2400"/>
              </a:spcAft>
            </a:pPr>
            <a:r>
              <a:rPr lang="en-US" sz="24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 housing and travel details during </a:t>
            </a:r>
            <a:r>
              <a:rPr lang="en-US" sz="2400" b="1" i="1" spc="-8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</a:t>
            </a:r>
          </a:p>
          <a:p>
            <a:pPr>
              <a:spcAft>
                <a:spcPts val="1500"/>
              </a:spcAft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 room block </a:t>
            </a:r>
            <a:r>
              <a:rPr lang="en-US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inventory</a:t>
            </a:r>
          </a:p>
          <a:p>
            <a:pPr>
              <a:spcAft>
                <a:spcPts val="1500"/>
              </a:spcAft>
            </a:pPr>
            <a:r>
              <a:rPr lang="en-US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Automated roommate matching</a:t>
            </a:r>
          </a:p>
        </p:txBody>
      </p:sp>
      <p:sp>
        <p:nvSpPr>
          <p:cNvPr id="14" name="Rectangle 13"/>
          <p:cNvSpPr/>
          <p:nvPr/>
        </p:nvSpPr>
        <p:spPr>
          <a:xfrm rot="10800000">
            <a:off x="-2" y="-3781"/>
            <a:ext cx="4711701" cy="1007998"/>
          </a:xfrm>
          <a:prstGeom prst="rect">
            <a:avLst/>
          </a:prstGeom>
          <a:gradFill flip="none" rotWithShape="1">
            <a:gsLst>
              <a:gs pos="27000">
                <a:srgbClr val="0A7CB0"/>
              </a:gs>
              <a:gs pos="56000">
                <a:srgbClr val="0A8DC9"/>
              </a:gs>
              <a:gs pos="100000">
                <a:srgbClr val="0A96D6"/>
              </a:gs>
            </a:gsLst>
            <a:lin ang="8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9968" y="233657"/>
            <a:ext cx="3900606" cy="640080"/>
          </a:xfrm>
          <a:prstGeom prst="rect">
            <a:avLst/>
          </a:prstGeom>
          <a:noFill/>
        </p:spPr>
        <p:txBody>
          <a:bodyPr wrap="square" lIns="182880" t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1" spc="-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Housing &amp; Travel</a:t>
            </a:r>
          </a:p>
        </p:txBody>
      </p:sp>
    </p:spTree>
    <p:extLst>
      <p:ext uri="{BB962C8B-B14F-4D97-AF65-F5344CB8AC3E}">
        <p14:creationId xmlns:p14="http://schemas.microsoft.com/office/powerpoint/2010/main" val="375296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7037E-7 L -0.25278 0.1895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39" y="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1237" y="0"/>
            <a:ext cx="12213237" cy="6841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4724398" cy="68580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10800000">
            <a:off x="-2" y="-3781"/>
            <a:ext cx="4711701" cy="1007998"/>
          </a:xfrm>
          <a:prstGeom prst="rect">
            <a:avLst/>
          </a:prstGeom>
          <a:gradFill flip="none" rotWithShape="1">
            <a:gsLst>
              <a:gs pos="27000">
                <a:srgbClr val="0A7CB0"/>
              </a:gs>
              <a:gs pos="56000">
                <a:srgbClr val="0A8DC9"/>
              </a:gs>
              <a:gs pos="100000">
                <a:srgbClr val="0A96D6"/>
              </a:gs>
            </a:gsLst>
            <a:lin ang="8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9968" y="640080"/>
            <a:ext cx="4123042" cy="6217920"/>
          </a:xfrm>
          <a:prstGeom prst="rect">
            <a:avLst/>
          </a:prstGeom>
          <a:noFill/>
        </p:spPr>
        <p:txBody>
          <a:bodyPr wrap="square" lIns="228600" tIns="457200" rIns="228600" bIns="91440" rtlCol="0" anchor="t" anchorCtr="0">
            <a:noAutofit/>
          </a:bodyPr>
          <a:lstStyle/>
          <a:p>
            <a:pPr>
              <a:spcAft>
                <a:spcPts val="2400"/>
              </a:spcAft>
            </a:pPr>
            <a:r>
              <a:rPr lang="en-US" sz="24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 housing and travel details during </a:t>
            </a:r>
            <a:r>
              <a:rPr lang="en-US" sz="2400" b="1" i="1" spc="-8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</a:t>
            </a:r>
          </a:p>
          <a:p>
            <a:pPr>
              <a:spcAft>
                <a:spcPts val="1500"/>
              </a:spcAft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 room block inventory</a:t>
            </a:r>
          </a:p>
          <a:p>
            <a:pPr>
              <a:spcAft>
                <a:spcPts val="1500"/>
              </a:spcAft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Automated roommate matching</a:t>
            </a:r>
          </a:p>
          <a:p>
            <a:pPr>
              <a:spcAft>
                <a:spcPts val="1500"/>
              </a:spcAft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 reports or alerts to hotel </a:t>
            </a:r>
            <a:r>
              <a:rPr lang="en-US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travel </a:t>
            </a:r>
            <a:r>
              <a:rPr lang="en-US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manager</a:t>
            </a:r>
          </a:p>
          <a:p>
            <a:pPr>
              <a:spcAft>
                <a:spcPts val="1500"/>
              </a:spcAft>
            </a:pPr>
            <a:r>
              <a:rPr lang="en-US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Travel integration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395" y="0"/>
            <a:ext cx="5943603" cy="548640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724401" y="3"/>
            <a:ext cx="7467599" cy="5486403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170" y="233657"/>
            <a:ext cx="3976917" cy="5009022"/>
          </a:xfrm>
          <a:prstGeom prst="rect">
            <a:avLst/>
          </a:prstGeom>
          <a:effectLst>
            <a:outerShdw blurRad="127000" sx="101000" sy="101000" algn="ctr" rotWithShape="0">
              <a:prstClr val="black">
                <a:alpha val="25000"/>
              </a:prst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429968" y="233657"/>
            <a:ext cx="3900606" cy="640080"/>
          </a:xfrm>
          <a:prstGeom prst="rect">
            <a:avLst/>
          </a:prstGeom>
          <a:noFill/>
        </p:spPr>
        <p:txBody>
          <a:bodyPr wrap="square" lIns="182880" t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1" spc="-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Housing &amp; Travel</a:t>
            </a:r>
          </a:p>
        </p:txBody>
      </p:sp>
      <p:pic>
        <p:nvPicPr>
          <p:cNvPr id="12" name="Picture 11" descr="Mouse-Pointer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47894" y="4654705"/>
            <a:ext cx="268658" cy="347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820" y="6412426"/>
            <a:ext cx="1296297" cy="3305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844" y="5704216"/>
            <a:ext cx="525050" cy="5250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439" y="5682794"/>
            <a:ext cx="952142" cy="2539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023" y="5687230"/>
            <a:ext cx="1011270" cy="5250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634" y="6115304"/>
            <a:ext cx="1150565" cy="1939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409" y="6437394"/>
            <a:ext cx="1342881" cy="3178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32" y="6056688"/>
            <a:ext cx="894821" cy="67409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416" y="6412426"/>
            <a:ext cx="945278" cy="3051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469" y="5657727"/>
            <a:ext cx="933115" cy="58475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" y="5486403"/>
            <a:ext cx="4745634" cy="1371598"/>
            <a:chOff x="-1523999" y="5486403"/>
            <a:chExt cx="4745634" cy="1371598"/>
          </a:xfrm>
        </p:grpSpPr>
        <p:sp>
          <p:nvSpPr>
            <p:cNvPr id="27" name="Rectangle 4"/>
            <p:cNvSpPr/>
            <p:nvPr/>
          </p:nvSpPr>
          <p:spPr>
            <a:xfrm>
              <a:off x="-1523999" y="5486403"/>
              <a:ext cx="4745634" cy="1371598"/>
            </a:xfrm>
            <a:custGeom>
              <a:avLst/>
              <a:gdLst>
                <a:gd name="connsiteX0" fmla="*/ 0 w 2806576"/>
                <a:gd name="connsiteY0" fmla="*/ 0 h 826438"/>
                <a:gd name="connsiteX1" fmla="*/ 2806576 w 2806576"/>
                <a:gd name="connsiteY1" fmla="*/ 0 h 826438"/>
                <a:gd name="connsiteX2" fmla="*/ 2806576 w 2806576"/>
                <a:gd name="connsiteY2" fmla="*/ 826438 h 826438"/>
                <a:gd name="connsiteX3" fmla="*/ 0 w 2806576"/>
                <a:gd name="connsiteY3" fmla="*/ 826438 h 826438"/>
                <a:gd name="connsiteX4" fmla="*/ 0 w 2806576"/>
                <a:gd name="connsiteY4" fmla="*/ 0 h 826438"/>
                <a:gd name="connsiteX0" fmla="*/ 0 w 2806576"/>
                <a:gd name="connsiteY0" fmla="*/ 0 h 826438"/>
                <a:gd name="connsiteX1" fmla="*/ 2806576 w 2806576"/>
                <a:gd name="connsiteY1" fmla="*/ 0 h 826438"/>
                <a:gd name="connsiteX2" fmla="*/ 2797523 w 2806576"/>
                <a:gd name="connsiteY2" fmla="*/ 298764 h 826438"/>
                <a:gd name="connsiteX3" fmla="*/ 2806576 w 2806576"/>
                <a:gd name="connsiteY3" fmla="*/ 826438 h 826438"/>
                <a:gd name="connsiteX4" fmla="*/ 0 w 2806576"/>
                <a:gd name="connsiteY4" fmla="*/ 826438 h 826438"/>
                <a:gd name="connsiteX5" fmla="*/ 0 w 2806576"/>
                <a:gd name="connsiteY5" fmla="*/ 0 h 826438"/>
                <a:gd name="connsiteX0" fmla="*/ 0 w 2806576"/>
                <a:gd name="connsiteY0" fmla="*/ 0 h 826438"/>
                <a:gd name="connsiteX1" fmla="*/ 2806576 w 2806576"/>
                <a:gd name="connsiteY1" fmla="*/ 0 h 826438"/>
                <a:gd name="connsiteX2" fmla="*/ 2806576 w 2806576"/>
                <a:gd name="connsiteY2" fmla="*/ 407406 h 826438"/>
                <a:gd name="connsiteX3" fmla="*/ 2806576 w 2806576"/>
                <a:gd name="connsiteY3" fmla="*/ 826438 h 826438"/>
                <a:gd name="connsiteX4" fmla="*/ 0 w 2806576"/>
                <a:gd name="connsiteY4" fmla="*/ 826438 h 826438"/>
                <a:gd name="connsiteX5" fmla="*/ 0 w 2806576"/>
                <a:gd name="connsiteY5" fmla="*/ 0 h 826438"/>
                <a:gd name="connsiteX0" fmla="*/ 0 w 2806576"/>
                <a:gd name="connsiteY0" fmla="*/ 0 h 826438"/>
                <a:gd name="connsiteX1" fmla="*/ 2806576 w 2806576"/>
                <a:gd name="connsiteY1" fmla="*/ 0 h 826438"/>
                <a:gd name="connsiteX2" fmla="*/ 2598347 w 2806576"/>
                <a:gd name="connsiteY2" fmla="*/ 425512 h 826438"/>
                <a:gd name="connsiteX3" fmla="*/ 2806576 w 2806576"/>
                <a:gd name="connsiteY3" fmla="*/ 826438 h 826438"/>
                <a:gd name="connsiteX4" fmla="*/ 0 w 2806576"/>
                <a:gd name="connsiteY4" fmla="*/ 826438 h 826438"/>
                <a:gd name="connsiteX5" fmla="*/ 0 w 2806576"/>
                <a:gd name="connsiteY5" fmla="*/ 0 h 826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06576" h="826438">
                  <a:moveTo>
                    <a:pt x="0" y="0"/>
                  </a:moveTo>
                  <a:lnTo>
                    <a:pt x="2806576" y="0"/>
                  </a:lnTo>
                  <a:lnTo>
                    <a:pt x="2598347" y="425512"/>
                  </a:lnTo>
                  <a:lnTo>
                    <a:pt x="2806576" y="826438"/>
                  </a:lnTo>
                  <a:lnTo>
                    <a:pt x="0" y="8264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Ins="274320" rtlCol="0" anchor="ctr"/>
            <a:lstStyle/>
            <a:p>
              <a:pPr marL="548640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Travel Department</a:t>
              </a:r>
            </a:p>
            <a:p>
              <a:pPr marL="548640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Approved!   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9661" y="6228823"/>
              <a:ext cx="312140" cy="329829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11" y="5742497"/>
            <a:ext cx="1125159" cy="296292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724398" y="5486403"/>
            <a:ext cx="7467602" cy="1371598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724398" y="5486403"/>
            <a:ext cx="7467602" cy="1371598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411" y="6387001"/>
            <a:ext cx="1296297" cy="33055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108" y="5687230"/>
            <a:ext cx="525050" cy="52505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007" y="5673864"/>
            <a:ext cx="952142" cy="25390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183" y="5687230"/>
            <a:ext cx="1011270" cy="52505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024" y="6115304"/>
            <a:ext cx="1150565" cy="19395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277" y="6399742"/>
            <a:ext cx="1342881" cy="31781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742" y="6056483"/>
            <a:ext cx="894821" cy="67409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631" y="6412426"/>
            <a:ext cx="945278" cy="30513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999" y="5653463"/>
            <a:ext cx="933115" cy="58475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334" y="5653464"/>
            <a:ext cx="1125159" cy="29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7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0.24253 0.0594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8" y="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" presetClass="entr" presetSubtype="8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decel="10000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982979"/>
            <a:ext cx="12192000" cy="8758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355" name="Rectangle 69"/>
          <p:cNvSpPr>
            <a:spLocks noChangeArrowheads="1"/>
          </p:cNvSpPr>
          <p:nvPr/>
        </p:nvSpPr>
        <p:spPr bwMode="auto">
          <a:xfrm>
            <a:off x="881174" y="1091247"/>
            <a:ext cx="4837799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buClr>
                <a:schemeClr val="accent1"/>
              </a:buClr>
            </a:pP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Booking Tool Integration</a:t>
            </a:r>
            <a:r>
              <a:rPr lang="en-US" dirty="0">
                <a:solidFill>
                  <a:srgbClr val="1D69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srgbClr val="1D699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(Provides seamless travel booking for meeting attendees)</a:t>
            </a:r>
          </a:p>
        </p:txBody>
      </p:sp>
      <p:sp>
        <p:nvSpPr>
          <p:cNvPr id="71" name="Rectangle 70"/>
          <p:cNvSpPr>
            <a:spLocks noChangeArrowheads="1"/>
          </p:cNvSpPr>
          <p:nvPr/>
        </p:nvSpPr>
        <p:spPr bwMode="auto">
          <a:xfrm>
            <a:off x="7179195" y="1039599"/>
            <a:ext cx="354937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buClr>
                <a:schemeClr val="accent1"/>
              </a:buClr>
            </a:pP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GDS Integration</a:t>
            </a:r>
            <a:r>
              <a:rPr lang="en-US" dirty="0">
                <a:solidFill>
                  <a:srgbClr val="1D69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srgbClr val="1D699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i="1" dirty="0">
                <a:solidFill>
                  <a:srgbClr val="49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(Allows for PNR retrieval of flights booked)</a:t>
            </a:r>
          </a:p>
        </p:txBody>
      </p:sp>
      <p:sp>
        <p:nvSpPr>
          <p:cNvPr id="74" name="Line 23"/>
          <p:cNvSpPr>
            <a:spLocks noChangeShapeType="1"/>
          </p:cNvSpPr>
          <p:nvPr/>
        </p:nvSpPr>
        <p:spPr bwMode="auto">
          <a:xfrm>
            <a:off x="6237399" y="1280161"/>
            <a:ext cx="10584" cy="5080142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6633366" y="3084013"/>
            <a:ext cx="5358609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1" indent="-228600">
              <a:spcBef>
                <a:spcPts val="600"/>
              </a:spcBef>
              <a:spcAft>
                <a:spcPts val="1200"/>
              </a:spcAft>
              <a:buClr>
                <a:srgbClr val="00B0F0"/>
              </a:buClr>
              <a:buSzPct val="85000"/>
              <a:buFont typeface="Wingdings 3" pitchFamily="18" charset="2"/>
              <a:buChar char="}"/>
              <a:defRPr/>
            </a:pPr>
            <a:r>
              <a:rPr lang="en-US" sz="1600" dirty="0">
                <a:solidFill>
                  <a:srgbClr val="49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PNRs pulled from GDS to Cvent </a:t>
            </a:r>
            <a:r>
              <a:rPr lang="en-US" sz="1600" dirty="0" smtClean="0">
                <a:solidFill>
                  <a:srgbClr val="49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 smtClean="0">
                <a:solidFill>
                  <a:srgbClr val="49494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solidFill>
                  <a:srgbClr val="49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>
                <a:solidFill>
                  <a:srgbClr val="49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scheduled or manual)</a:t>
            </a:r>
          </a:p>
          <a:p>
            <a:pPr marL="228600" lvl="1" indent="-228600">
              <a:spcBef>
                <a:spcPts val="600"/>
              </a:spcBef>
              <a:spcAft>
                <a:spcPts val="1200"/>
              </a:spcAft>
              <a:buClr>
                <a:srgbClr val="00B0F0"/>
              </a:buClr>
              <a:buSzPct val="85000"/>
              <a:buFont typeface="Wingdings 3" pitchFamily="18" charset="2"/>
              <a:buChar char="}"/>
              <a:defRPr/>
            </a:pPr>
            <a:r>
              <a:rPr lang="en-US" sz="1600" dirty="0">
                <a:solidFill>
                  <a:srgbClr val="49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PNRs are auto-matched to Cvent meeting registrants</a:t>
            </a:r>
          </a:p>
          <a:p>
            <a:pPr marL="228600" lvl="1" indent="-228600">
              <a:spcBef>
                <a:spcPts val="600"/>
              </a:spcBef>
              <a:spcAft>
                <a:spcPts val="1200"/>
              </a:spcAft>
              <a:buClr>
                <a:srgbClr val="00B0F0"/>
              </a:buClr>
              <a:buSzPct val="85000"/>
              <a:buFont typeface="Wingdings 3" pitchFamily="18" charset="2"/>
              <a:buChar char="}"/>
              <a:defRPr/>
            </a:pPr>
            <a:r>
              <a:rPr lang="en-US" sz="1600" dirty="0">
                <a:solidFill>
                  <a:srgbClr val="49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Cvent user has combined view </a:t>
            </a:r>
            <a:r>
              <a:rPr lang="en-US" sz="1600" dirty="0" smtClean="0">
                <a:solidFill>
                  <a:srgbClr val="49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600" dirty="0">
                <a:solidFill>
                  <a:srgbClr val="49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 and travel data </a:t>
            </a:r>
            <a:r>
              <a:rPr lang="en-US" sz="1600" dirty="0" smtClean="0">
                <a:solidFill>
                  <a:srgbClr val="49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>
                <a:solidFill>
                  <a:srgbClr val="49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arrival and departure lists)</a:t>
            </a:r>
          </a:p>
        </p:txBody>
      </p:sp>
      <p:grpSp>
        <p:nvGrpSpPr>
          <p:cNvPr id="2" name="Group 50"/>
          <p:cNvGrpSpPr/>
          <p:nvPr/>
        </p:nvGrpSpPr>
        <p:grpSpPr>
          <a:xfrm>
            <a:off x="7859121" y="5296010"/>
            <a:ext cx="3014799" cy="1252940"/>
            <a:chOff x="5691879" y="5169186"/>
            <a:chExt cx="3014799" cy="1252940"/>
          </a:xfrm>
        </p:grpSpPr>
        <p:pic>
          <p:nvPicPr>
            <p:cNvPr id="2052" name="Picture 4" descr="K:\Marketing\Global\CREATIVE GROUP\LOGOS\Customer_Logos\Sabre\Sabr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91879" y="5169186"/>
              <a:ext cx="1132070" cy="283648"/>
            </a:xfrm>
            <a:prstGeom prst="rect">
              <a:avLst/>
            </a:prstGeom>
            <a:noFill/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20987" y="5208104"/>
              <a:ext cx="1320156" cy="265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156173" y="5771747"/>
              <a:ext cx="1550505" cy="461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744817" y="5585791"/>
              <a:ext cx="1176354" cy="836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5" name="Picture 54" descr="Cvent-Concur-Integration2.png"/>
          <p:cNvPicPr>
            <a:picLocks noChangeAspect="1"/>
          </p:cNvPicPr>
          <p:nvPr/>
        </p:nvPicPr>
        <p:blipFill rotWithShape="1">
          <a:blip r:embed="rId7" cstate="print"/>
          <a:stretch/>
        </p:blipFill>
        <p:spPr>
          <a:xfrm>
            <a:off x="6912471" y="2080048"/>
            <a:ext cx="3961449" cy="805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7536" y="1897389"/>
            <a:ext cx="3181163" cy="504412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Integrate with </a:t>
            </a:r>
            <a:r>
              <a:rPr lang="en-US" dirty="0" smtClean="0"/>
              <a:t>Internal </a:t>
            </a:r>
            <a:r>
              <a:rPr lang="en-US" dirty="0"/>
              <a:t>T</a:t>
            </a:r>
            <a:r>
              <a:rPr lang="en-US" dirty="0" smtClean="0"/>
              <a:t>ravel </a:t>
            </a:r>
            <a:r>
              <a:rPr lang="en-US" dirty="0"/>
              <a:t>T</a:t>
            </a:r>
            <a:r>
              <a:rPr lang="en-US" dirty="0" smtClean="0"/>
              <a:t>echnologies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80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1002886"/>
            <a:ext cx="12192000" cy="109008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355" name="Rectangle 69"/>
          <p:cNvSpPr>
            <a:spLocks noChangeArrowheads="1"/>
          </p:cNvSpPr>
          <p:nvPr/>
        </p:nvSpPr>
        <p:spPr bwMode="auto">
          <a:xfrm>
            <a:off x="1218119" y="1252422"/>
            <a:ext cx="40962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buClr>
                <a:schemeClr val="accent1"/>
              </a:buClr>
            </a:pP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Travel</a:t>
            </a:r>
            <a:r>
              <a:rPr lang="en-US" sz="3600" dirty="0">
                <a:solidFill>
                  <a:srgbClr val="00B0F0"/>
                </a:solidFill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Integration</a:t>
            </a:r>
            <a:endParaRPr lang="en-US" sz="36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" name="Rectangle 70"/>
          <p:cNvSpPr>
            <a:spLocks noChangeArrowheads="1"/>
          </p:cNvSpPr>
          <p:nvPr/>
        </p:nvSpPr>
        <p:spPr bwMode="auto">
          <a:xfrm>
            <a:off x="6835616" y="1252422"/>
            <a:ext cx="46868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buClr>
                <a:schemeClr val="accent1"/>
              </a:buClr>
            </a:pP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Expense </a:t>
            </a: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Integration</a:t>
            </a:r>
            <a:endParaRPr lang="en-US" sz="3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Line 23"/>
          <p:cNvSpPr>
            <a:spLocks noChangeShapeType="1"/>
          </p:cNvSpPr>
          <p:nvPr/>
        </p:nvSpPr>
        <p:spPr bwMode="auto">
          <a:xfrm>
            <a:off x="6226429" y="1707140"/>
            <a:ext cx="0" cy="515086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Cvent – Concur Partnership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603" y="2913594"/>
            <a:ext cx="5536318" cy="2051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8814" y="2913377"/>
            <a:ext cx="5280094" cy="1836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667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3" name="Straight Connector 152"/>
          <p:cNvCxnSpPr>
            <a:endCxn id="185" idx="0"/>
          </p:cNvCxnSpPr>
          <p:nvPr/>
        </p:nvCxnSpPr>
        <p:spPr>
          <a:xfrm>
            <a:off x="3294057" y="2362939"/>
            <a:ext cx="0" cy="3434014"/>
          </a:xfrm>
          <a:prstGeom prst="line">
            <a:avLst/>
          </a:prstGeom>
          <a:ln w="8255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4" name="Isosceles Triangle 153"/>
          <p:cNvSpPr/>
          <p:nvPr/>
        </p:nvSpPr>
        <p:spPr>
          <a:xfrm flipV="1">
            <a:off x="1517015" y="-2"/>
            <a:ext cx="9144000" cy="2085279"/>
          </a:xfrm>
          <a:prstGeom prst="triangl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5" name="Picture 1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210" y="785434"/>
            <a:ext cx="503020" cy="408952"/>
          </a:xfrm>
          <a:prstGeom prst="rect">
            <a:avLst/>
          </a:prstGeom>
        </p:spPr>
      </p:pic>
      <p:pic>
        <p:nvPicPr>
          <p:cNvPr id="156" name="Picture 1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984" y="962370"/>
            <a:ext cx="429321" cy="429321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220" y="146958"/>
            <a:ext cx="423673" cy="429322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344" y="124172"/>
            <a:ext cx="1112034" cy="384764"/>
          </a:xfrm>
          <a:prstGeom prst="rect">
            <a:avLst/>
          </a:prstGeom>
        </p:spPr>
      </p:pic>
      <p:grpSp>
        <p:nvGrpSpPr>
          <p:cNvPr id="159" name="Group 158"/>
          <p:cNvGrpSpPr/>
          <p:nvPr/>
        </p:nvGrpSpPr>
        <p:grpSpPr>
          <a:xfrm>
            <a:off x="5564629" y="904627"/>
            <a:ext cx="1461036" cy="791403"/>
            <a:chOff x="3596740" y="924128"/>
            <a:chExt cx="1461036" cy="791403"/>
          </a:xfrm>
        </p:grpSpPr>
        <p:pic>
          <p:nvPicPr>
            <p:cNvPr id="160" name="Picture 15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663" y="924128"/>
              <a:ext cx="551896" cy="510069"/>
            </a:xfrm>
            <a:prstGeom prst="rect">
              <a:avLst/>
            </a:prstGeom>
          </p:spPr>
        </p:pic>
        <p:sp>
          <p:nvSpPr>
            <p:cNvPr id="161" name="TextBox 160"/>
            <p:cNvSpPr txBox="1"/>
            <p:nvPr/>
          </p:nvSpPr>
          <p:spPr>
            <a:xfrm>
              <a:off x="3596740" y="1407754"/>
              <a:ext cx="14610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Email Forward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5396720" y="67074"/>
            <a:ext cx="1461036" cy="773067"/>
            <a:chOff x="3490565" y="94803"/>
            <a:chExt cx="1461036" cy="773067"/>
          </a:xfrm>
        </p:grpSpPr>
        <p:pic>
          <p:nvPicPr>
            <p:cNvPr id="163" name="Picture 16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5351" y="94803"/>
              <a:ext cx="490653" cy="450419"/>
            </a:xfrm>
            <a:prstGeom prst="rect">
              <a:avLst/>
            </a:prstGeom>
          </p:spPr>
        </p:pic>
        <p:sp>
          <p:nvSpPr>
            <p:cNvPr id="164" name="TextBox 163"/>
            <p:cNvSpPr txBox="1"/>
            <p:nvPr/>
          </p:nvSpPr>
          <p:spPr>
            <a:xfrm>
              <a:off x="3490565" y="560093"/>
              <a:ext cx="14610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Email Marketing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3184684" y="97869"/>
            <a:ext cx="1461036" cy="793056"/>
            <a:chOff x="2258921" y="84481"/>
            <a:chExt cx="1461036" cy="793056"/>
          </a:xfrm>
        </p:grpSpPr>
        <p:pic>
          <p:nvPicPr>
            <p:cNvPr id="166" name="Picture 16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6620" y="84481"/>
              <a:ext cx="485638" cy="450499"/>
            </a:xfrm>
            <a:prstGeom prst="rect">
              <a:avLst/>
            </a:prstGeom>
          </p:spPr>
        </p:pic>
        <p:sp>
          <p:nvSpPr>
            <p:cNvPr id="167" name="TextBox 166"/>
            <p:cNvSpPr txBox="1"/>
            <p:nvPr/>
          </p:nvSpPr>
          <p:spPr>
            <a:xfrm>
              <a:off x="2258921" y="569760"/>
              <a:ext cx="14610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Website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3252946" y="1984546"/>
            <a:ext cx="2876550" cy="378393"/>
            <a:chOff x="1735931" y="1984546"/>
            <a:chExt cx="2876550" cy="378393"/>
          </a:xfrm>
        </p:grpSpPr>
        <p:cxnSp>
          <p:nvCxnSpPr>
            <p:cNvPr id="169" name="Straight Connector 168"/>
            <p:cNvCxnSpPr/>
            <p:nvPr/>
          </p:nvCxnSpPr>
          <p:spPr>
            <a:xfrm>
              <a:off x="4572000" y="1984546"/>
              <a:ext cx="0" cy="178879"/>
            </a:xfrm>
            <a:prstGeom prst="line">
              <a:avLst/>
            </a:prstGeom>
            <a:ln w="8255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 flipV="1">
              <a:off x="1735931" y="2158663"/>
              <a:ext cx="2876550" cy="2381"/>
            </a:xfrm>
            <a:prstGeom prst="line">
              <a:avLst/>
            </a:prstGeom>
            <a:ln w="8255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>
              <a:off x="1777042" y="2121310"/>
              <a:ext cx="0" cy="241629"/>
            </a:xfrm>
            <a:prstGeom prst="line">
              <a:avLst/>
            </a:prstGeom>
            <a:ln w="8255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2" name="Straight Arrow Connector 171"/>
          <p:cNvCxnSpPr>
            <a:stCxn id="180" idx="3"/>
            <a:endCxn id="186" idx="1"/>
          </p:cNvCxnSpPr>
          <p:nvPr/>
        </p:nvCxnSpPr>
        <p:spPr>
          <a:xfrm flipV="1">
            <a:off x="4171474" y="3212456"/>
            <a:ext cx="188765" cy="638"/>
          </a:xfrm>
          <a:prstGeom prst="straightConnector1">
            <a:avLst/>
          </a:prstGeom>
          <a:ln w="76200" cap="sq">
            <a:solidFill>
              <a:srgbClr val="008000"/>
            </a:solidFill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>
            <a:stCxn id="186" idx="2"/>
            <a:endCxn id="187" idx="0"/>
          </p:cNvCxnSpPr>
          <p:nvPr/>
        </p:nvCxnSpPr>
        <p:spPr>
          <a:xfrm>
            <a:off x="5234147" y="3387939"/>
            <a:ext cx="0" cy="175466"/>
          </a:xfrm>
          <a:prstGeom prst="straightConnector1">
            <a:avLst/>
          </a:prstGeom>
          <a:ln w="76200">
            <a:solidFill>
              <a:srgbClr val="008000"/>
            </a:solidFill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stCxn id="187" idx="1"/>
            <a:endCxn id="181" idx="3"/>
          </p:cNvCxnSpPr>
          <p:nvPr/>
        </p:nvCxnSpPr>
        <p:spPr>
          <a:xfrm flipH="1" flipV="1">
            <a:off x="4171474" y="3808411"/>
            <a:ext cx="188765" cy="671"/>
          </a:xfrm>
          <a:prstGeom prst="straightConnector1">
            <a:avLst/>
          </a:prstGeom>
          <a:ln w="76200">
            <a:solidFill>
              <a:srgbClr val="008000"/>
            </a:solidFill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>
            <a:endCxn id="188" idx="1"/>
          </p:cNvCxnSpPr>
          <p:nvPr/>
        </p:nvCxnSpPr>
        <p:spPr>
          <a:xfrm flipV="1">
            <a:off x="4129586" y="4648552"/>
            <a:ext cx="227143" cy="64795"/>
          </a:xfrm>
          <a:prstGeom prst="line">
            <a:avLst/>
          </a:prstGeom>
          <a:ln w="76200" cap="sq">
            <a:solidFill>
              <a:srgbClr val="008000"/>
            </a:solidFill>
            <a:tailEnd type="non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>
            <a:endCxn id="189" idx="1"/>
          </p:cNvCxnSpPr>
          <p:nvPr/>
        </p:nvCxnSpPr>
        <p:spPr>
          <a:xfrm>
            <a:off x="4129586" y="5010931"/>
            <a:ext cx="227143" cy="50272"/>
          </a:xfrm>
          <a:prstGeom prst="straightConnector1">
            <a:avLst/>
          </a:prstGeom>
          <a:ln w="76200" cap="sq">
            <a:solidFill>
              <a:srgbClr val="008000"/>
            </a:solidFill>
            <a:tailEnd type="non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>
            <a:stCxn id="185" idx="3"/>
            <a:endCxn id="178" idx="1"/>
          </p:cNvCxnSpPr>
          <p:nvPr/>
        </p:nvCxnSpPr>
        <p:spPr>
          <a:xfrm>
            <a:off x="4164455" y="6042630"/>
            <a:ext cx="192274" cy="0"/>
          </a:xfrm>
          <a:prstGeom prst="line">
            <a:avLst/>
          </a:prstGeom>
          <a:ln w="76200" cap="sq">
            <a:solidFill>
              <a:srgbClr val="008000"/>
            </a:solidFill>
            <a:tailEnd type="non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8" name="Picture 17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729" y="5867146"/>
            <a:ext cx="1754834" cy="350967"/>
          </a:xfrm>
          <a:prstGeom prst="rect">
            <a:avLst/>
          </a:prstGeom>
        </p:spPr>
      </p:pic>
      <p:pic>
        <p:nvPicPr>
          <p:cNvPr id="179" name="Picture 17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659" y="2358062"/>
            <a:ext cx="1740796" cy="505392"/>
          </a:xfrm>
          <a:prstGeom prst="rect">
            <a:avLst/>
          </a:prstGeom>
        </p:spPr>
      </p:pic>
      <p:pic>
        <p:nvPicPr>
          <p:cNvPr id="180" name="Picture 17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659" y="2967417"/>
            <a:ext cx="1747815" cy="491354"/>
          </a:xfrm>
          <a:prstGeom prst="rect">
            <a:avLst/>
          </a:prstGeom>
        </p:spPr>
      </p:pic>
      <p:pic>
        <p:nvPicPr>
          <p:cNvPr id="181" name="Picture 18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78" y="3562734"/>
            <a:ext cx="1740796" cy="491354"/>
          </a:xfrm>
          <a:prstGeom prst="rect">
            <a:avLst/>
          </a:prstGeom>
        </p:spPr>
      </p:pic>
      <p:pic>
        <p:nvPicPr>
          <p:cNvPr id="182" name="Picture 18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659" y="4158051"/>
            <a:ext cx="1740796" cy="350967"/>
          </a:xfrm>
          <a:prstGeom prst="rect">
            <a:avLst/>
          </a:prstGeom>
        </p:spPr>
      </p:pic>
      <p:pic>
        <p:nvPicPr>
          <p:cNvPr id="183" name="Picture 18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659" y="4612981"/>
            <a:ext cx="1740796" cy="491354"/>
          </a:xfrm>
          <a:prstGeom prst="rect">
            <a:avLst/>
          </a:prstGeom>
        </p:spPr>
      </p:pic>
      <p:pic>
        <p:nvPicPr>
          <p:cNvPr id="184" name="Picture 18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659" y="5204967"/>
            <a:ext cx="1740796" cy="491354"/>
          </a:xfrm>
          <a:prstGeom prst="rect">
            <a:avLst/>
          </a:prstGeom>
        </p:spPr>
      </p:pic>
      <p:pic>
        <p:nvPicPr>
          <p:cNvPr id="185" name="Picture 18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659" y="5796953"/>
            <a:ext cx="1740796" cy="491354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239" y="3036972"/>
            <a:ext cx="1747815" cy="350967"/>
          </a:xfrm>
          <a:prstGeom prst="rect">
            <a:avLst/>
          </a:prstGeom>
        </p:spPr>
      </p:pic>
      <p:pic>
        <p:nvPicPr>
          <p:cNvPr id="187" name="Picture 18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239" y="3563405"/>
            <a:ext cx="1747815" cy="491354"/>
          </a:xfrm>
          <a:prstGeom prst="rect">
            <a:avLst/>
          </a:prstGeom>
        </p:spPr>
      </p:pic>
      <p:pic>
        <p:nvPicPr>
          <p:cNvPr id="188" name="Picture 18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729" y="4473068"/>
            <a:ext cx="1754834" cy="350967"/>
          </a:xfrm>
          <a:prstGeom prst="rect">
            <a:avLst/>
          </a:prstGeom>
        </p:spPr>
      </p:pic>
      <p:pic>
        <p:nvPicPr>
          <p:cNvPr id="189" name="Picture 18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729" y="4885719"/>
            <a:ext cx="1754834" cy="350967"/>
          </a:xfrm>
          <a:prstGeom prst="rect">
            <a:avLst/>
          </a:prstGeom>
        </p:spPr>
      </p:pic>
      <p:grpSp>
        <p:nvGrpSpPr>
          <p:cNvPr id="190" name="Group 189"/>
          <p:cNvGrpSpPr/>
          <p:nvPr/>
        </p:nvGrpSpPr>
        <p:grpSpPr>
          <a:xfrm>
            <a:off x="6857756" y="2073658"/>
            <a:ext cx="3258536" cy="5599352"/>
            <a:chOff x="5340740" y="2212803"/>
            <a:chExt cx="3145177" cy="5404559"/>
          </a:xfrm>
        </p:grpSpPr>
        <p:sp>
          <p:nvSpPr>
            <p:cNvPr id="191" name="Rectangle 190"/>
            <p:cNvSpPr/>
            <p:nvPr/>
          </p:nvSpPr>
          <p:spPr>
            <a:xfrm>
              <a:off x="5340740" y="2212803"/>
              <a:ext cx="3145177" cy="5404559"/>
            </a:xfrm>
            <a:prstGeom prst="rect">
              <a:avLst/>
            </a:prstGeom>
            <a:noFill/>
            <a:ln w="127000">
              <a:solidFill>
                <a:schemeClr val="bg2">
                  <a:lumMod val="75000"/>
                </a:schemeClr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2" name="Picture 191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2780" y="2744754"/>
              <a:ext cx="3141094" cy="4870192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868" y="2212803"/>
              <a:ext cx="3142920" cy="541105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7070474" y="135060"/>
            <a:ext cx="1141005" cy="878655"/>
            <a:chOff x="5283521" y="-462204"/>
            <a:chExt cx="1141005" cy="878655"/>
          </a:xfrm>
        </p:grpSpPr>
        <p:grpSp>
          <p:nvGrpSpPr>
            <p:cNvPr id="195" name="Group 194"/>
            <p:cNvGrpSpPr/>
            <p:nvPr/>
          </p:nvGrpSpPr>
          <p:grpSpPr>
            <a:xfrm>
              <a:off x="5283521" y="-462204"/>
              <a:ext cx="1141005" cy="878655"/>
              <a:chOff x="5038893" y="-509110"/>
              <a:chExt cx="1141005" cy="878655"/>
            </a:xfrm>
          </p:grpSpPr>
          <p:pic>
            <p:nvPicPr>
              <p:cNvPr id="197" name="Picture 196"/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9895" y="188911"/>
                <a:ext cx="341248" cy="180634"/>
              </a:xfrm>
              <a:prstGeom prst="rect">
                <a:avLst/>
              </a:prstGeom>
            </p:spPr>
          </p:pic>
          <p:pic>
            <p:nvPicPr>
              <p:cNvPr id="198" name="Picture 197"/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7543" y="201392"/>
                <a:ext cx="311372" cy="163022"/>
              </a:xfrm>
              <a:prstGeom prst="rect">
                <a:avLst/>
              </a:prstGeom>
            </p:spPr>
          </p:pic>
          <p:sp>
            <p:nvSpPr>
              <p:cNvPr id="199" name="TextBox 198"/>
              <p:cNvSpPr txBox="1"/>
              <p:nvPr/>
            </p:nvSpPr>
            <p:spPr>
              <a:xfrm>
                <a:off x="5038893" y="-509110"/>
                <a:ext cx="1141005" cy="59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b="1" spc="100" dirty="0" smtClean="0">
                    <a:solidFill>
                      <a:schemeClr val="bg1"/>
                    </a:solidFill>
                  </a:rPr>
                  <a:t>Partner Sites</a:t>
                </a:r>
                <a:endParaRPr lang="en-US" b="1" spc="1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96" name="Straight Connector 195"/>
            <p:cNvCxnSpPr/>
            <p:nvPr/>
          </p:nvCxnSpPr>
          <p:spPr>
            <a:xfrm>
              <a:off x="5408816" y="138179"/>
              <a:ext cx="852822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628567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6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4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4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4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2"/>
            <a:ext cx="12192000" cy="6858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6" name="Straight Connector 125"/>
          <p:cNvCxnSpPr>
            <a:endCxn id="138" idx="0"/>
          </p:cNvCxnSpPr>
          <p:nvPr/>
        </p:nvCxnSpPr>
        <p:spPr>
          <a:xfrm>
            <a:off x="8969065" y="2358344"/>
            <a:ext cx="0" cy="1200700"/>
          </a:xfrm>
          <a:prstGeom prst="line">
            <a:avLst/>
          </a:prstGeom>
          <a:ln w="82550">
            <a:solidFill>
              <a:srgbClr val="F2653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>
            <a:endCxn id="145" idx="0"/>
          </p:cNvCxnSpPr>
          <p:nvPr/>
        </p:nvCxnSpPr>
        <p:spPr>
          <a:xfrm>
            <a:off x="3294059" y="2362939"/>
            <a:ext cx="0" cy="3434014"/>
          </a:xfrm>
          <a:prstGeom prst="line">
            <a:avLst/>
          </a:prstGeom>
          <a:ln w="8255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Isosceles Triangle 127"/>
          <p:cNvSpPr/>
          <p:nvPr/>
        </p:nvSpPr>
        <p:spPr>
          <a:xfrm flipV="1">
            <a:off x="1517017" y="-2"/>
            <a:ext cx="9144000" cy="2085279"/>
          </a:xfrm>
          <a:prstGeom prst="triangl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29" name="Group 128"/>
          <p:cNvGrpSpPr/>
          <p:nvPr/>
        </p:nvGrpSpPr>
        <p:grpSpPr>
          <a:xfrm>
            <a:off x="3252948" y="1984546"/>
            <a:ext cx="2876550" cy="378393"/>
            <a:chOff x="1735931" y="1984546"/>
            <a:chExt cx="2876550" cy="378393"/>
          </a:xfrm>
        </p:grpSpPr>
        <p:cxnSp>
          <p:nvCxnSpPr>
            <p:cNvPr id="130" name="Straight Connector 129"/>
            <p:cNvCxnSpPr/>
            <p:nvPr/>
          </p:nvCxnSpPr>
          <p:spPr>
            <a:xfrm>
              <a:off x="4572000" y="1984546"/>
              <a:ext cx="0" cy="178879"/>
            </a:xfrm>
            <a:prstGeom prst="line">
              <a:avLst/>
            </a:prstGeom>
            <a:ln w="8255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V="1">
              <a:off x="1735931" y="2158663"/>
              <a:ext cx="2876550" cy="2381"/>
            </a:xfrm>
            <a:prstGeom prst="line">
              <a:avLst/>
            </a:prstGeom>
            <a:ln w="8255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1777042" y="2121310"/>
              <a:ext cx="0" cy="241629"/>
            </a:xfrm>
            <a:prstGeom prst="line">
              <a:avLst/>
            </a:prstGeom>
            <a:ln w="8255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oup 132"/>
          <p:cNvGrpSpPr/>
          <p:nvPr/>
        </p:nvGrpSpPr>
        <p:grpSpPr>
          <a:xfrm flipH="1">
            <a:off x="6108037" y="2119602"/>
            <a:ext cx="2900379" cy="238460"/>
            <a:chOff x="4529713" y="2123691"/>
            <a:chExt cx="2819858" cy="238460"/>
          </a:xfrm>
        </p:grpSpPr>
        <p:cxnSp>
          <p:nvCxnSpPr>
            <p:cNvPr id="134" name="Straight Connector 133"/>
            <p:cNvCxnSpPr/>
            <p:nvPr/>
          </p:nvCxnSpPr>
          <p:spPr>
            <a:xfrm>
              <a:off x="4529713" y="2162752"/>
              <a:ext cx="2819858" cy="0"/>
            </a:xfrm>
            <a:prstGeom prst="line">
              <a:avLst/>
            </a:prstGeom>
            <a:ln w="8255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flipH="1">
              <a:off x="4545198" y="2123691"/>
              <a:ext cx="0" cy="238460"/>
            </a:xfrm>
            <a:prstGeom prst="line">
              <a:avLst/>
            </a:prstGeom>
            <a:ln w="8255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6" name="Picture 1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667" y="2358062"/>
            <a:ext cx="1740796" cy="505392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667" y="2962882"/>
            <a:ext cx="1740796" cy="491354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667" y="3559044"/>
            <a:ext cx="1740796" cy="491354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661" y="2358062"/>
            <a:ext cx="1740796" cy="505392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661" y="2967417"/>
            <a:ext cx="1747815" cy="491354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80" y="3562734"/>
            <a:ext cx="1740796" cy="491354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661" y="4158051"/>
            <a:ext cx="1740796" cy="350967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661" y="4612981"/>
            <a:ext cx="1740796" cy="491354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661" y="5204967"/>
            <a:ext cx="1740796" cy="491354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661" y="5796953"/>
            <a:ext cx="1740796" cy="491354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651" y="4376273"/>
            <a:ext cx="4302919" cy="2481727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616" y="4584765"/>
            <a:ext cx="3957195" cy="2282329"/>
          </a:xfrm>
          <a:prstGeom prst="rect">
            <a:avLst/>
          </a:prstGeom>
          <a:effectLst>
            <a:outerShdw blurRad="254000" dir="2700000" sx="62000" sy="62000" algn="tl" rotWithShape="0">
              <a:prstClr val="black">
                <a:alpha val="50000"/>
              </a:prstClr>
            </a:outerShdw>
          </a:effectLst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212" y="785434"/>
            <a:ext cx="503020" cy="408952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986" y="962370"/>
            <a:ext cx="429321" cy="429321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222" y="146958"/>
            <a:ext cx="423673" cy="429322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346" y="124172"/>
            <a:ext cx="1112034" cy="384764"/>
          </a:xfrm>
          <a:prstGeom prst="rect">
            <a:avLst/>
          </a:prstGeom>
        </p:spPr>
      </p:pic>
      <p:grpSp>
        <p:nvGrpSpPr>
          <p:cNvPr id="152" name="Group 151"/>
          <p:cNvGrpSpPr/>
          <p:nvPr/>
        </p:nvGrpSpPr>
        <p:grpSpPr>
          <a:xfrm>
            <a:off x="5564631" y="904627"/>
            <a:ext cx="1461036" cy="791403"/>
            <a:chOff x="3596740" y="924128"/>
            <a:chExt cx="1461036" cy="791403"/>
          </a:xfrm>
        </p:grpSpPr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663" y="924128"/>
              <a:ext cx="551896" cy="510069"/>
            </a:xfrm>
            <a:prstGeom prst="rect">
              <a:avLst/>
            </a:prstGeom>
          </p:spPr>
        </p:pic>
        <p:sp>
          <p:nvSpPr>
            <p:cNvPr id="154" name="TextBox 153"/>
            <p:cNvSpPr txBox="1"/>
            <p:nvPr/>
          </p:nvSpPr>
          <p:spPr>
            <a:xfrm>
              <a:off x="3596740" y="1407754"/>
              <a:ext cx="14610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Email Forward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5396722" y="67074"/>
            <a:ext cx="1461036" cy="773067"/>
            <a:chOff x="3490565" y="94803"/>
            <a:chExt cx="1461036" cy="773067"/>
          </a:xfrm>
        </p:grpSpPr>
        <p:pic>
          <p:nvPicPr>
            <p:cNvPr id="156" name="Picture 155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5351" y="94803"/>
              <a:ext cx="490653" cy="450419"/>
            </a:xfrm>
            <a:prstGeom prst="rect">
              <a:avLst/>
            </a:prstGeom>
          </p:spPr>
        </p:pic>
        <p:sp>
          <p:nvSpPr>
            <p:cNvPr id="157" name="TextBox 156"/>
            <p:cNvSpPr txBox="1"/>
            <p:nvPr/>
          </p:nvSpPr>
          <p:spPr>
            <a:xfrm>
              <a:off x="3490565" y="560093"/>
              <a:ext cx="14610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Email Marketing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3184686" y="97869"/>
            <a:ext cx="1461036" cy="793056"/>
            <a:chOff x="2258921" y="84481"/>
            <a:chExt cx="1461036" cy="793056"/>
          </a:xfrm>
        </p:grpSpPr>
        <p:pic>
          <p:nvPicPr>
            <p:cNvPr id="159" name="Picture 158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6620" y="84481"/>
              <a:ext cx="485638" cy="450499"/>
            </a:xfrm>
            <a:prstGeom prst="rect">
              <a:avLst/>
            </a:prstGeom>
          </p:spPr>
        </p:pic>
        <p:sp>
          <p:nvSpPr>
            <p:cNvPr id="160" name="TextBox 159"/>
            <p:cNvSpPr txBox="1"/>
            <p:nvPr/>
          </p:nvSpPr>
          <p:spPr>
            <a:xfrm>
              <a:off x="2258921" y="569760"/>
              <a:ext cx="14610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Website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1" name="Group 160"/>
          <p:cNvGrpSpPr/>
          <p:nvPr/>
        </p:nvGrpSpPr>
        <p:grpSpPr>
          <a:xfrm>
            <a:off x="7070476" y="135060"/>
            <a:ext cx="1141005" cy="878655"/>
            <a:chOff x="5283521" y="-462204"/>
            <a:chExt cx="1141005" cy="878655"/>
          </a:xfrm>
        </p:grpSpPr>
        <p:grpSp>
          <p:nvGrpSpPr>
            <p:cNvPr id="162" name="Group 161"/>
            <p:cNvGrpSpPr/>
            <p:nvPr/>
          </p:nvGrpSpPr>
          <p:grpSpPr>
            <a:xfrm>
              <a:off x="5283521" y="-462204"/>
              <a:ext cx="1141005" cy="878655"/>
              <a:chOff x="5038893" y="-509110"/>
              <a:chExt cx="1141005" cy="878655"/>
            </a:xfrm>
          </p:grpSpPr>
          <p:pic>
            <p:nvPicPr>
              <p:cNvPr id="164" name="Picture 163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9895" y="188911"/>
                <a:ext cx="341248" cy="180634"/>
              </a:xfrm>
              <a:prstGeom prst="rect">
                <a:avLst/>
              </a:prstGeom>
            </p:spPr>
          </p:pic>
          <p:pic>
            <p:nvPicPr>
              <p:cNvPr id="165" name="Picture 164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7543" y="201392"/>
                <a:ext cx="311372" cy="163022"/>
              </a:xfrm>
              <a:prstGeom prst="rect">
                <a:avLst/>
              </a:prstGeom>
            </p:spPr>
          </p:pic>
          <p:sp>
            <p:nvSpPr>
              <p:cNvPr id="166" name="TextBox 165"/>
              <p:cNvSpPr txBox="1"/>
              <p:nvPr/>
            </p:nvSpPr>
            <p:spPr>
              <a:xfrm>
                <a:off x="5038893" y="-509110"/>
                <a:ext cx="1141005" cy="59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b="1" spc="100" dirty="0" smtClean="0">
                    <a:solidFill>
                      <a:schemeClr val="bg1"/>
                    </a:solidFill>
                  </a:rPr>
                  <a:t>Partner Sites</a:t>
                </a:r>
                <a:endParaRPr lang="en-US" b="1" spc="1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63" name="Straight Connector 162"/>
            <p:cNvCxnSpPr/>
            <p:nvPr/>
          </p:nvCxnSpPr>
          <p:spPr>
            <a:xfrm>
              <a:off x="5408816" y="138179"/>
              <a:ext cx="852822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5879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3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"/>
                            </p:stCondLst>
                            <p:childTnLst>
                              <p:par>
                                <p:cTn id="27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" y="990600"/>
            <a:ext cx="12192000" cy="5867401"/>
            <a:chOff x="-1524001" y="990600"/>
            <a:chExt cx="12192000" cy="5867401"/>
          </a:xfrm>
        </p:grpSpPr>
        <p:pic>
          <p:nvPicPr>
            <p:cNvPr id="1026" name="Picture 2" descr="K:\Marketing\Global\CREATIVE GROUP\Stock_Images_Library\Website2010\iStock_000008955978Medium.jpg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t="26945" r="5138" b="4273"/>
            <a:stretch/>
          </p:blipFill>
          <p:spPr bwMode="auto">
            <a:xfrm>
              <a:off x="-1524001" y="990601"/>
              <a:ext cx="12192000" cy="5867400"/>
            </a:xfrm>
            <a:prstGeom prst="rect">
              <a:avLst/>
            </a:prstGeom>
            <a:noFill/>
          </p:spPr>
        </p:pic>
        <p:sp>
          <p:nvSpPr>
            <p:cNvPr id="29" name="Rectangle 28"/>
            <p:cNvSpPr/>
            <p:nvPr/>
          </p:nvSpPr>
          <p:spPr bwMode="auto">
            <a:xfrm>
              <a:off x="-1524001" y="990600"/>
              <a:ext cx="8521699" cy="5867399"/>
            </a:xfrm>
            <a:prstGeom prst="rect">
              <a:avLst/>
            </a:prstGeom>
            <a:gradFill flip="none" rotWithShape="1">
              <a:gsLst>
                <a:gs pos="67000">
                  <a:srgbClr val="FFFFFF">
                    <a:alpha val="83000"/>
                  </a:srgbClr>
                </a:gs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8600" indent="-228600"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endParaRPr lang="en-US" sz="1600" b="1">
                <a:latin typeface="Arial" charset="0"/>
              </a:endParaRPr>
            </a:p>
          </p:txBody>
        </p:sp>
      </p:grp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673091" y="1106884"/>
            <a:ext cx="4104904" cy="234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eaLnBrk="0" hangingPunct="0">
              <a:spcBef>
                <a:spcPts val="900"/>
              </a:spcBef>
              <a:buClr>
                <a:schemeClr val="tx1"/>
              </a:buClr>
              <a:buSzPct val="80000"/>
              <a:defRPr/>
            </a:pP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Visibility</a:t>
            </a:r>
          </a:p>
          <a:p>
            <a:pPr marL="173038" indent="-173038" eaLnBrk="0" hangingPunct="0">
              <a:spcBef>
                <a:spcPts val="900"/>
              </a:spcBef>
              <a:buClr>
                <a:srgbClr val="00B0F0"/>
              </a:buClr>
              <a:buSzPct val="85000"/>
              <a:buFont typeface="Wingdings 3" pitchFamily="18" charset="2"/>
              <a:buChar char=""/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event activity by department, campus, supplier, etc.</a:t>
            </a:r>
          </a:p>
          <a:p>
            <a:pPr marL="173038" indent="-173038" eaLnBrk="0" hangingPunct="0">
              <a:spcBef>
                <a:spcPts val="900"/>
              </a:spcBef>
              <a:buClr>
                <a:srgbClr val="00B0F0"/>
              </a:buClr>
              <a:buSzPct val="85000"/>
              <a:buFont typeface="Wingdings 3" pitchFamily="18" charset="2"/>
              <a:buChar char=""/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Analyze spend by vendor, event, department, etc.</a:t>
            </a:r>
          </a:p>
          <a:p>
            <a:pPr marL="173038" indent="-173038" eaLnBrk="0" hangingPunct="0">
              <a:spcBef>
                <a:spcPts val="900"/>
              </a:spcBef>
              <a:buClr>
                <a:srgbClr val="00B0F0"/>
              </a:buClr>
              <a:buSzPct val="85000"/>
              <a:buFont typeface="Wingdings 3" pitchFamily="18" charset="2"/>
              <a:buChar char=""/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 savings and ROI against established targets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673091" y="3600481"/>
            <a:ext cx="3752258" cy="2839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eaLnBrk="0" hangingPunct="0">
              <a:spcBef>
                <a:spcPts val="900"/>
              </a:spcBef>
              <a:buClr>
                <a:schemeClr val="tx1"/>
              </a:buClr>
              <a:buSzPct val="80000"/>
              <a:defRPr/>
            </a:pP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Mitigation</a:t>
            </a:r>
          </a:p>
          <a:p>
            <a:pPr marL="173038" indent="-173038" eaLnBrk="0" hangingPunct="0">
              <a:spcBef>
                <a:spcPts val="900"/>
              </a:spcBef>
              <a:buClr>
                <a:srgbClr val="00B0F0"/>
              </a:buClr>
              <a:buSzPct val="85000"/>
              <a:buFont typeface="Wingdings 3" pitchFamily="18" charset="2"/>
              <a:buChar char=""/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an audit trail to monitor compliance on legal, regulatory,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 risks</a:t>
            </a:r>
          </a:p>
          <a:p>
            <a:pPr marL="173038" indent="-173038" eaLnBrk="0" hangingPunct="0">
              <a:spcBef>
                <a:spcPts val="900"/>
              </a:spcBef>
              <a:buClr>
                <a:srgbClr val="00B0F0"/>
              </a:buClr>
              <a:buSzPct val="85000"/>
              <a:buFont typeface="Wingdings 3" pitchFamily="18" charset="2"/>
              <a:buChar char=""/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compliance with state and university-wide regulations</a:t>
            </a:r>
          </a:p>
          <a:p>
            <a:pPr marL="173038" indent="-173038" eaLnBrk="0" hangingPunct="0">
              <a:spcBef>
                <a:spcPts val="900"/>
              </a:spcBef>
              <a:buClr>
                <a:srgbClr val="00B0F0"/>
              </a:buClr>
              <a:buSzPct val="85000"/>
              <a:buFont typeface="Wingdings 3" pitchFamily="18" charset="2"/>
              <a:buChar char=""/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 when and where meetings are occurring to track attendee welfare and safety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I Need Technology?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14952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2"/>
            <a:ext cx="12192000" cy="6855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/>
          <p:cNvCxnSpPr>
            <a:endCxn id="104" idx="0"/>
          </p:cNvCxnSpPr>
          <p:nvPr/>
        </p:nvCxnSpPr>
        <p:spPr>
          <a:xfrm>
            <a:off x="6089017" y="2863454"/>
            <a:ext cx="0" cy="562954"/>
          </a:xfrm>
          <a:prstGeom prst="line">
            <a:avLst/>
          </a:prstGeom>
          <a:ln w="82550" cap="sq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endCxn id="84" idx="0"/>
          </p:cNvCxnSpPr>
          <p:nvPr/>
        </p:nvCxnSpPr>
        <p:spPr>
          <a:xfrm>
            <a:off x="8969065" y="2358344"/>
            <a:ext cx="0" cy="1200700"/>
          </a:xfrm>
          <a:prstGeom prst="line">
            <a:avLst/>
          </a:prstGeom>
          <a:ln w="82550">
            <a:solidFill>
              <a:srgbClr val="F2653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endCxn id="94" idx="0"/>
          </p:cNvCxnSpPr>
          <p:nvPr/>
        </p:nvCxnSpPr>
        <p:spPr>
          <a:xfrm>
            <a:off x="3294059" y="2362939"/>
            <a:ext cx="0" cy="3434014"/>
          </a:xfrm>
          <a:prstGeom prst="line">
            <a:avLst/>
          </a:prstGeom>
          <a:ln w="8255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Isosceles Triangle 69"/>
          <p:cNvSpPr/>
          <p:nvPr/>
        </p:nvSpPr>
        <p:spPr>
          <a:xfrm flipV="1">
            <a:off x="1517017" y="-2"/>
            <a:ext cx="9144000" cy="2085279"/>
          </a:xfrm>
          <a:prstGeom prst="triangl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3252948" y="1984546"/>
            <a:ext cx="2876550" cy="378393"/>
            <a:chOff x="1735931" y="1984546"/>
            <a:chExt cx="2876550" cy="378393"/>
          </a:xfrm>
        </p:grpSpPr>
        <p:cxnSp>
          <p:nvCxnSpPr>
            <p:cNvPr id="72" name="Straight Connector 71"/>
            <p:cNvCxnSpPr/>
            <p:nvPr/>
          </p:nvCxnSpPr>
          <p:spPr>
            <a:xfrm>
              <a:off x="4572000" y="1984546"/>
              <a:ext cx="0" cy="178879"/>
            </a:xfrm>
            <a:prstGeom prst="line">
              <a:avLst/>
            </a:prstGeom>
            <a:ln w="8255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1735931" y="2158663"/>
              <a:ext cx="2876550" cy="2381"/>
            </a:xfrm>
            <a:prstGeom prst="line">
              <a:avLst/>
            </a:prstGeom>
            <a:ln w="8255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1777042" y="2121310"/>
              <a:ext cx="0" cy="241629"/>
            </a:xfrm>
            <a:prstGeom prst="line">
              <a:avLst/>
            </a:prstGeom>
            <a:ln w="8255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 flipH="1">
            <a:off x="6108040" y="2119602"/>
            <a:ext cx="2900379" cy="238460"/>
            <a:chOff x="4529713" y="2123691"/>
            <a:chExt cx="2819858" cy="238460"/>
          </a:xfrm>
        </p:grpSpPr>
        <p:cxnSp>
          <p:nvCxnSpPr>
            <p:cNvPr id="78" name="Straight Connector 77"/>
            <p:cNvCxnSpPr/>
            <p:nvPr/>
          </p:nvCxnSpPr>
          <p:spPr>
            <a:xfrm>
              <a:off x="4529713" y="2162752"/>
              <a:ext cx="2819858" cy="0"/>
            </a:xfrm>
            <a:prstGeom prst="line">
              <a:avLst/>
            </a:prstGeom>
            <a:ln w="8255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H="1">
              <a:off x="4545199" y="2123691"/>
              <a:ext cx="0" cy="238460"/>
            </a:xfrm>
            <a:prstGeom prst="line">
              <a:avLst/>
            </a:prstGeom>
            <a:ln w="8255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2" name="Picture 8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667" y="2358062"/>
            <a:ext cx="1740796" cy="505392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667" y="2962882"/>
            <a:ext cx="1740796" cy="491354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667" y="3559044"/>
            <a:ext cx="1740796" cy="491354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661" y="2358062"/>
            <a:ext cx="1740796" cy="505392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661" y="2967417"/>
            <a:ext cx="1747815" cy="491354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80" y="3562734"/>
            <a:ext cx="1740796" cy="491354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661" y="4158051"/>
            <a:ext cx="1740796" cy="35096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661" y="4612981"/>
            <a:ext cx="1740796" cy="49135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661" y="5204967"/>
            <a:ext cx="1740796" cy="49135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661" y="5796953"/>
            <a:ext cx="1740796" cy="491354"/>
          </a:xfrm>
          <a:prstGeom prst="rect">
            <a:avLst/>
          </a:prstGeom>
        </p:spPr>
      </p:pic>
      <p:cxnSp>
        <p:nvCxnSpPr>
          <p:cNvPr id="102" name="Straight Connector 101"/>
          <p:cNvCxnSpPr>
            <a:endCxn id="103" idx="0"/>
          </p:cNvCxnSpPr>
          <p:nvPr/>
        </p:nvCxnSpPr>
        <p:spPr>
          <a:xfrm>
            <a:off x="6089017" y="2179183"/>
            <a:ext cx="1" cy="183756"/>
          </a:xfrm>
          <a:prstGeom prst="line">
            <a:avLst/>
          </a:prstGeom>
          <a:ln w="82550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" name="Picture 10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291" y="2362939"/>
            <a:ext cx="1979453" cy="505392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619" y="3426408"/>
            <a:ext cx="1740796" cy="491354"/>
          </a:xfrm>
          <a:prstGeom prst="rect">
            <a:avLst/>
          </a:prstGeom>
        </p:spPr>
      </p:pic>
      <p:cxnSp>
        <p:nvCxnSpPr>
          <p:cNvPr id="105" name="Straight Arrow Connector 104"/>
          <p:cNvCxnSpPr>
            <a:stCxn id="104" idx="3"/>
          </p:cNvCxnSpPr>
          <p:nvPr/>
        </p:nvCxnSpPr>
        <p:spPr>
          <a:xfrm flipV="1">
            <a:off x="6959415" y="2746029"/>
            <a:ext cx="994049" cy="926056"/>
          </a:xfrm>
          <a:prstGeom prst="straightConnector1">
            <a:avLst/>
          </a:prstGeom>
          <a:ln w="76200" cap="sq">
            <a:solidFill>
              <a:schemeClr val="bg1">
                <a:lumMod val="65000"/>
              </a:schemeClr>
            </a:solidFill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104" idx="1"/>
          </p:cNvCxnSpPr>
          <p:nvPr/>
        </p:nvCxnSpPr>
        <p:spPr>
          <a:xfrm flipH="1" flipV="1">
            <a:off x="4298815" y="2746029"/>
            <a:ext cx="919804" cy="926056"/>
          </a:xfrm>
          <a:prstGeom prst="straightConnector1">
            <a:avLst/>
          </a:prstGeom>
          <a:ln w="76200" cap="sq">
            <a:solidFill>
              <a:schemeClr val="bg1">
                <a:lumMod val="65000"/>
              </a:schemeClr>
            </a:solidFill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7" name="Picture 10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019" y="4322882"/>
            <a:ext cx="3438591" cy="2533031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212" y="785434"/>
            <a:ext cx="503020" cy="408952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986" y="962370"/>
            <a:ext cx="429321" cy="429321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222" y="146958"/>
            <a:ext cx="423673" cy="429322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346" y="124172"/>
            <a:ext cx="1112034" cy="384764"/>
          </a:xfrm>
          <a:prstGeom prst="rect">
            <a:avLst/>
          </a:prstGeom>
        </p:spPr>
      </p:pic>
      <p:grpSp>
        <p:nvGrpSpPr>
          <p:cNvPr id="113" name="Group 112"/>
          <p:cNvGrpSpPr/>
          <p:nvPr/>
        </p:nvGrpSpPr>
        <p:grpSpPr>
          <a:xfrm>
            <a:off x="5564631" y="904627"/>
            <a:ext cx="1461036" cy="791403"/>
            <a:chOff x="3596740" y="924128"/>
            <a:chExt cx="1461036" cy="791403"/>
          </a:xfrm>
        </p:grpSpPr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663" y="924128"/>
              <a:ext cx="551896" cy="510069"/>
            </a:xfrm>
            <a:prstGeom prst="rect">
              <a:avLst/>
            </a:prstGeom>
          </p:spPr>
        </p:pic>
        <p:sp>
          <p:nvSpPr>
            <p:cNvPr id="115" name="TextBox 114"/>
            <p:cNvSpPr txBox="1"/>
            <p:nvPr/>
          </p:nvSpPr>
          <p:spPr>
            <a:xfrm>
              <a:off x="3596740" y="1407754"/>
              <a:ext cx="14610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Email Forward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5396722" y="67074"/>
            <a:ext cx="1461036" cy="773067"/>
            <a:chOff x="3490565" y="94803"/>
            <a:chExt cx="1461036" cy="773067"/>
          </a:xfrm>
        </p:grpSpPr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5351" y="94803"/>
              <a:ext cx="490653" cy="450419"/>
            </a:xfrm>
            <a:prstGeom prst="rect">
              <a:avLst/>
            </a:prstGeom>
          </p:spPr>
        </p:pic>
        <p:sp>
          <p:nvSpPr>
            <p:cNvPr id="118" name="TextBox 117"/>
            <p:cNvSpPr txBox="1"/>
            <p:nvPr/>
          </p:nvSpPr>
          <p:spPr>
            <a:xfrm>
              <a:off x="3490565" y="560093"/>
              <a:ext cx="14610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Email Marketing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3184686" y="97869"/>
            <a:ext cx="1461036" cy="793056"/>
            <a:chOff x="2258921" y="84481"/>
            <a:chExt cx="1461036" cy="793056"/>
          </a:xfrm>
        </p:grpSpPr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6620" y="84481"/>
              <a:ext cx="485638" cy="450499"/>
            </a:xfrm>
            <a:prstGeom prst="rect">
              <a:avLst/>
            </a:prstGeom>
          </p:spPr>
        </p:pic>
        <p:sp>
          <p:nvSpPr>
            <p:cNvPr id="121" name="TextBox 120"/>
            <p:cNvSpPr txBox="1"/>
            <p:nvPr/>
          </p:nvSpPr>
          <p:spPr>
            <a:xfrm>
              <a:off x="2258921" y="569760"/>
              <a:ext cx="14610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Website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7070476" y="135060"/>
            <a:ext cx="1141005" cy="878655"/>
            <a:chOff x="5283521" y="-462204"/>
            <a:chExt cx="1141005" cy="878655"/>
          </a:xfrm>
        </p:grpSpPr>
        <p:grpSp>
          <p:nvGrpSpPr>
            <p:cNvPr id="123" name="Group 122"/>
            <p:cNvGrpSpPr/>
            <p:nvPr/>
          </p:nvGrpSpPr>
          <p:grpSpPr>
            <a:xfrm>
              <a:off x="5283521" y="-462204"/>
              <a:ext cx="1141005" cy="878655"/>
              <a:chOff x="5038893" y="-509110"/>
              <a:chExt cx="1141005" cy="878655"/>
            </a:xfrm>
          </p:grpSpPr>
          <p:pic>
            <p:nvPicPr>
              <p:cNvPr id="125" name="Picture 124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9895" y="188911"/>
                <a:ext cx="341248" cy="180634"/>
              </a:xfrm>
              <a:prstGeom prst="rect">
                <a:avLst/>
              </a:prstGeom>
            </p:spPr>
          </p:pic>
          <p:pic>
            <p:nvPicPr>
              <p:cNvPr id="126" name="Picture 125"/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7543" y="201392"/>
                <a:ext cx="311372" cy="163022"/>
              </a:xfrm>
              <a:prstGeom prst="rect">
                <a:avLst/>
              </a:prstGeom>
            </p:spPr>
          </p:pic>
          <p:sp>
            <p:nvSpPr>
              <p:cNvPr id="127" name="TextBox 126"/>
              <p:cNvSpPr txBox="1"/>
              <p:nvPr/>
            </p:nvSpPr>
            <p:spPr>
              <a:xfrm>
                <a:off x="5038893" y="-509110"/>
                <a:ext cx="1141005" cy="59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b="1" spc="100" dirty="0" smtClean="0">
                    <a:solidFill>
                      <a:schemeClr val="bg1"/>
                    </a:solidFill>
                  </a:rPr>
                  <a:t>Partner Sites</a:t>
                </a:r>
                <a:endParaRPr lang="en-US" b="1" spc="1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24" name="Straight Connector 123"/>
            <p:cNvCxnSpPr/>
            <p:nvPr/>
          </p:nvCxnSpPr>
          <p:spPr>
            <a:xfrm>
              <a:off x="5408816" y="138179"/>
              <a:ext cx="852822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3179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1436914" y="1247686"/>
            <a:ext cx="9144000" cy="5043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276708" y="4111088"/>
            <a:ext cx="6304206" cy="0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4276708" y="2320073"/>
            <a:ext cx="0" cy="2940622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5388015" y="1228217"/>
            <a:ext cx="0" cy="1114834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8331722" y="1228221"/>
            <a:ext cx="0" cy="2882871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H="1">
            <a:off x="2852253" y="5260695"/>
            <a:ext cx="4136483" cy="0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8329165" y="2612746"/>
            <a:ext cx="2251750" cy="0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H="1">
            <a:off x="8783000" y="5226641"/>
            <a:ext cx="1797914" cy="0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V="1">
            <a:off x="6334221" y="2320077"/>
            <a:ext cx="0" cy="1791017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>
            <a:off x="1436915" y="2343049"/>
            <a:ext cx="6892250" cy="0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3946734" y="1228218"/>
            <a:ext cx="0" cy="1114832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1436919" y="4365886"/>
            <a:ext cx="2839793" cy="0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Oval 74"/>
          <p:cNvSpPr/>
          <p:nvPr/>
        </p:nvSpPr>
        <p:spPr>
          <a:xfrm>
            <a:off x="6552249" y="1327063"/>
            <a:ext cx="945023" cy="945023"/>
          </a:xfrm>
          <a:prstGeom prst="ellipse">
            <a:avLst/>
          </a:prstGeom>
          <a:solidFill>
            <a:srgbClr val="B2AC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Website</a:t>
            </a:r>
          </a:p>
        </p:txBody>
      </p:sp>
      <p:sp>
        <p:nvSpPr>
          <p:cNvPr id="78" name="Oval 77"/>
          <p:cNvSpPr/>
          <p:nvPr/>
        </p:nvSpPr>
        <p:spPr>
          <a:xfrm>
            <a:off x="8942407" y="4301237"/>
            <a:ext cx="707426" cy="707426"/>
          </a:xfrm>
          <a:prstGeom prst="ellipse">
            <a:avLst/>
          </a:prstGeom>
          <a:solidFill>
            <a:srgbClr val="B2AC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Social</a:t>
            </a:r>
          </a:p>
        </p:txBody>
      </p:sp>
      <p:sp>
        <p:nvSpPr>
          <p:cNvPr id="85" name="Oval 84"/>
          <p:cNvSpPr/>
          <p:nvPr/>
        </p:nvSpPr>
        <p:spPr>
          <a:xfrm>
            <a:off x="9298637" y="5366064"/>
            <a:ext cx="766640" cy="766640"/>
          </a:xfrm>
          <a:prstGeom prst="ellipse">
            <a:avLst/>
          </a:prstGeom>
          <a:solidFill>
            <a:srgbClr val="483D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Email</a:t>
            </a:r>
          </a:p>
        </p:txBody>
      </p:sp>
      <p:sp>
        <p:nvSpPr>
          <p:cNvPr id="79" name="Oval 78"/>
          <p:cNvSpPr/>
          <p:nvPr/>
        </p:nvSpPr>
        <p:spPr>
          <a:xfrm>
            <a:off x="2015867" y="1331654"/>
            <a:ext cx="766640" cy="766640"/>
          </a:xfrm>
          <a:prstGeom prst="ellipse">
            <a:avLst/>
          </a:prstGeom>
          <a:solidFill>
            <a:srgbClr val="483D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Travel</a:t>
            </a:r>
          </a:p>
        </p:txBody>
      </p:sp>
      <p:sp>
        <p:nvSpPr>
          <p:cNvPr id="30" name="Oval 29"/>
          <p:cNvSpPr/>
          <p:nvPr/>
        </p:nvSpPr>
        <p:spPr>
          <a:xfrm>
            <a:off x="2176028" y="2686623"/>
            <a:ext cx="1336986" cy="1336983"/>
          </a:xfrm>
          <a:prstGeom prst="ellipse">
            <a:avLst/>
          </a:prstGeom>
          <a:solidFill>
            <a:srgbClr val="726B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500" dirty="0">
                <a:solidFill>
                  <a:prstClr val="white"/>
                </a:solidFill>
              </a:rPr>
              <a:t>Registration</a:t>
            </a:r>
          </a:p>
        </p:txBody>
      </p:sp>
      <p:sp>
        <p:nvSpPr>
          <p:cNvPr id="3" name="Oval 2"/>
          <p:cNvSpPr/>
          <p:nvPr/>
        </p:nvSpPr>
        <p:spPr>
          <a:xfrm>
            <a:off x="9281696" y="1495970"/>
            <a:ext cx="926630" cy="926630"/>
          </a:xfrm>
          <a:prstGeom prst="ellipse">
            <a:avLst/>
          </a:prstGeom>
          <a:solidFill>
            <a:srgbClr val="5862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Finding</a:t>
            </a:r>
          </a:p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Venues</a:t>
            </a:r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4276712" y="1300815"/>
            <a:ext cx="932547" cy="932547"/>
          </a:xfrm>
          <a:prstGeom prst="ellipse">
            <a:avLst/>
          </a:prstGeom>
          <a:solidFill>
            <a:srgbClr val="5862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Mobile</a:t>
            </a:r>
          </a:p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Apps</a:t>
            </a:r>
          </a:p>
        </p:txBody>
      </p:sp>
      <p:sp>
        <p:nvSpPr>
          <p:cNvPr id="32" name="Oval 31"/>
          <p:cNvSpPr/>
          <p:nvPr/>
        </p:nvSpPr>
        <p:spPr>
          <a:xfrm>
            <a:off x="8552198" y="2829721"/>
            <a:ext cx="1091222" cy="1091220"/>
          </a:xfrm>
          <a:prstGeom prst="ellipse">
            <a:avLst/>
          </a:prstGeom>
          <a:solidFill>
            <a:srgbClr val="483D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Analytics</a:t>
            </a:r>
          </a:p>
        </p:txBody>
      </p:sp>
      <p:sp>
        <p:nvSpPr>
          <p:cNvPr id="31" name="Oval 30"/>
          <p:cNvSpPr/>
          <p:nvPr/>
        </p:nvSpPr>
        <p:spPr>
          <a:xfrm>
            <a:off x="7388511" y="4758082"/>
            <a:ext cx="1097045" cy="1097045"/>
          </a:xfrm>
          <a:prstGeom prst="ellipse">
            <a:avLst/>
          </a:prstGeom>
          <a:solidFill>
            <a:srgbClr val="5862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6858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Fee</a:t>
            </a:r>
          </a:p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Processing</a:t>
            </a:r>
          </a:p>
        </p:txBody>
      </p:sp>
      <p:sp>
        <p:nvSpPr>
          <p:cNvPr id="33" name="Oval 32"/>
          <p:cNvSpPr/>
          <p:nvPr/>
        </p:nvSpPr>
        <p:spPr>
          <a:xfrm>
            <a:off x="4781906" y="2754497"/>
            <a:ext cx="1086896" cy="1086894"/>
          </a:xfrm>
          <a:prstGeom prst="ellipse">
            <a:avLst/>
          </a:prstGeom>
          <a:solidFill>
            <a:srgbClr val="483D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Marketing</a:t>
            </a:r>
          </a:p>
        </p:txBody>
      </p:sp>
      <p:sp>
        <p:nvSpPr>
          <p:cNvPr id="34" name="Oval 33"/>
          <p:cNvSpPr/>
          <p:nvPr/>
        </p:nvSpPr>
        <p:spPr>
          <a:xfrm>
            <a:off x="5088232" y="4222292"/>
            <a:ext cx="984571" cy="984571"/>
          </a:xfrm>
          <a:prstGeom prst="ellipse">
            <a:avLst/>
          </a:prstGeom>
          <a:solidFill>
            <a:srgbClr val="726B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Database</a:t>
            </a:r>
          </a:p>
        </p:txBody>
      </p:sp>
      <p:sp>
        <p:nvSpPr>
          <p:cNvPr id="35" name="Oval 34"/>
          <p:cNvSpPr/>
          <p:nvPr/>
        </p:nvSpPr>
        <p:spPr>
          <a:xfrm>
            <a:off x="3301997" y="4484086"/>
            <a:ext cx="680051" cy="680051"/>
          </a:xfrm>
          <a:prstGeom prst="ellipse">
            <a:avLst/>
          </a:prstGeom>
          <a:solidFill>
            <a:srgbClr val="7F8C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Excel</a:t>
            </a:r>
          </a:p>
        </p:txBody>
      </p:sp>
      <p:sp>
        <p:nvSpPr>
          <p:cNvPr id="82" name="Oval 81"/>
          <p:cNvSpPr>
            <a:spLocks noChangeAspect="1"/>
          </p:cNvSpPr>
          <p:nvPr/>
        </p:nvSpPr>
        <p:spPr>
          <a:xfrm>
            <a:off x="5676260" y="5368368"/>
            <a:ext cx="812321" cy="812318"/>
          </a:xfrm>
          <a:prstGeom prst="ellipse">
            <a:avLst/>
          </a:prstGeom>
          <a:solidFill>
            <a:srgbClr val="7F8C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Badges</a:t>
            </a:r>
          </a:p>
        </p:txBody>
      </p:sp>
      <p:sp>
        <p:nvSpPr>
          <p:cNvPr id="83" name="Oval 82"/>
          <p:cNvSpPr/>
          <p:nvPr/>
        </p:nvSpPr>
        <p:spPr>
          <a:xfrm>
            <a:off x="1613079" y="4761014"/>
            <a:ext cx="945023" cy="945023"/>
          </a:xfrm>
          <a:prstGeom prst="ellipse">
            <a:avLst/>
          </a:prstGeom>
          <a:solidFill>
            <a:srgbClr val="B2AC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Housing</a:t>
            </a:r>
          </a:p>
        </p:txBody>
      </p:sp>
      <p:sp>
        <p:nvSpPr>
          <p:cNvPr id="84" name="Oval 83"/>
          <p:cNvSpPr>
            <a:spLocks noChangeAspect="1"/>
          </p:cNvSpPr>
          <p:nvPr/>
        </p:nvSpPr>
        <p:spPr>
          <a:xfrm>
            <a:off x="6617741" y="2839671"/>
            <a:ext cx="932547" cy="932547"/>
          </a:xfrm>
          <a:prstGeom prst="ellipse">
            <a:avLst/>
          </a:prstGeom>
          <a:solidFill>
            <a:srgbClr val="726B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Budget</a:t>
            </a:r>
          </a:p>
        </p:txBody>
      </p:sp>
      <p:sp>
        <p:nvSpPr>
          <p:cNvPr id="47" name="Oval 46"/>
          <p:cNvSpPr/>
          <p:nvPr/>
        </p:nvSpPr>
        <p:spPr>
          <a:xfrm>
            <a:off x="3463512" y="5366067"/>
            <a:ext cx="890676" cy="890675"/>
          </a:xfrm>
          <a:prstGeom prst="ellipse">
            <a:avLst/>
          </a:prstGeom>
          <a:solidFill>
            <a:srgbClr val="483D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342892"/>
            <a:r>
              <a:rPr lang="en-US" sz="1350" dirty="0">
                <a:solidFill>
                  <a:prstClr val="white"/>
                </a:solidFill>
              </a:rPr>
              <a:t>Check-in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436914" y="1147538"/>
            <a:ext cx="9144000" cy="5143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Oval 36"/>
          <p:cNvSpPr/>
          <p:nvPr/>
        </p:nvSpPr>
        <p:spPr>
          <a:xfrm>
            <a:off x="3559632" y="1317628"/>
            <a:ext cx="4898571" cy="489857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2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41" name="meetings management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614" y="1366610"/>
            <a:ext cx="4800600" cy="4800600"/>
          </a:xfrm>
          <a:prstGeom prst="rect">
            <a:avLst/>
          </a:prstGeom>
        </p:spPr>
      </p:pic>
      <p:pic>
        <p:nvPicPr>
          <p:cNvPr id="42" name="supplier network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614" y="1366610"/>
            <a:ext cx="4800600" cy="4800600"/>
          </a:xfrm>
          <a:prstGeom prst="rect">
            <a:avLst/>
          </a:prstGeom>
        </p:spPr>
      </p:pic>
      <p:pic>
        <p:nvPicPr>
          <p:cNvPr id="43" name="event marketi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614" y="1366610"/>
            <a:ext cx="4800600" cy="4800600"/>
          </a:xfrm>
          <a:prstGeom prst="rect">
            <a:avLst/>
          </a:prstGeom>
        </p:spPr>
      </p:pic>
      <p:pic>
        <p:nvPicPr>
          <p:cNvPr id="44" name="social media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614" y="1366610"/>
            <a:ext cx="4800600" cy="4800600"/>
          </a:xfrm>
          <a:prstGeom prst="rect">
            <a:avLst/>
          </a:prstGeom>
        </p:spPr>
      </p:pic>
      <p:pic>
        <p:nvPicPr>
          <p:cNvPr id="45" name="event re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614" y="1366610"/>
            <a:ext cx="4800600" cy="4800600"/>
          </a:xfrm>
          <a:prstGeom prst="rect">
            <a:avLst/>
          </a:prstGeom>
        </p:spPr>
      </p:pic>
      <p:pic>
        <p:nvPicPr>
          <p:cNvPr id="46" name="housing travel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614" y="1366610"/>
            <a:ext cx="4800600" cy="4800600"/>
          </a:xfrm>
          <a:prstGeom prst="rect">
            <a:avLst/>
          </a:prstGeom>
        </p:spPr>
      </p:pic>
      <p:pic>
        <p:nvPicPr>
          <p:cNvPr id="48" name="onsite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614" y="1366610"/>
            <a:ext cx="4800600" cy="4800600"/>
          </a:xfrm>
          <a:prstGeom prst="rect">
            <a:avLst/>
          </a:prstGeom>
        </p:spPr>
      </p:pic>
      <p:pic>
        <p:nvPicPr>
          <p:cNvPr id="49" name="mobile apps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614" y="1366610"/>
            <a:ext cx="4800600" cy="4800600"/>
          </a:xfrm>
          <a:prstGeom prst="rect">
            <a:avLst/>
          </a:prstGeom>
        </p:spPr>
      </p:pic>
      <p:pic>
        <p:nvPicPr>
          <p:cNvPr id="50" name="analytics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614" y="1366610"/>
            <a:ext cx="4800600" cy="4800600"/>
          </a:xfrm>
          <a:prstGeom prst="rect">
            <a:avLst/>
          </a:prstGeom>
        </p:spPr>
      </p:pic>
      <p:pic>
        <p:nvPicPr>
          <p:cNvPr id="38" name="cen ter puzzle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898" y="1366610"/>
            <a:ext cx="4796032" cy="4800600"/>
          </a:xfrm>
          <a:prstGeom prst="rect">
            <a:avLst/>
          </a:prstGeom>
        </p:spPr>
      </p:pic>
      <p:pic>
        <p:nvPicPr>
          <p:cNvPr id="53" name="center circle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898" y="1369411"/>
            <a:ext cx="4796032" cy="4800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Leverage Data to Drive Future Meetings</a:t>
            </a:r>
            <a:endParaRPr lang="en-US" dirty="0"/>
          </a:p>
        </p:txBody>
      </p:sp>
      <p:pic>
        <p:nvPicPr>
          <p:cNvPr id="51" name="analytics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614" y="1366610"/>
            <a:ext cx="48006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3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3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6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6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6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805" y="2678420"/>
            <a:ext cx="3977942" cy="36658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163" y="527682"/>
            <a:ext cx="2150738" cy="2150738"/>
          </a:xfrm>
          <a:prstGeom prst="rect">
            <a:avLst/>
          </a:prstGeom>
          <a:ln>
            <a:noFill/>
          </a:ln>
          <a:effectLst>
            <a:outerShdw blurRad="101600" dist="12700" dir="2700000" algn="tl" rotWithShape="0">
              <a:prstClr val="black">
                <a:alpha val="15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0" y="0"/>
            <a:ext cx="4339388" cy="68580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747" y="3738814"/>
            <a:ext cx="3984058" cy="26009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560" y="578386"/>
            <a:ext cx="5274240" cy="52512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3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 rot="10800000">
            <a:off x="-1" y="0"/>
            <a:ext cx="4334933" cy="1131216"/>
          </a:xfrm>
          <a:prstGeom prst="rect">
            <a:avLst/>
          </a:prstGeom>
          <a:gradFill flip="none" rotWithShape="1">
            <a:gsLst>
              <a:gs pos="27000">
                <a:srgbClr val="0A7CB0"/>
              </a:gs>
              <a:gs pos="56000">
                <a:srgbClr val="0A8DC9"/>
              </a:gs>
              <a:gs pos="100000">
                <a:srgbClr val="0A96D6"/>
              </a:gs>
            </a:gsLst>
            <a:lin ang="8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0998" y="330200"/>
            <a:ext cx="3200401" cy="640080"/>
          </a:xfrm>
          <a:prstGeom prst="rect">
            <a:avLst/>
          </a:prstGeom>
          <a:noFill/>
        </p:spPr>
        <p:txBody>
          <a:bodyPr wrap="square" lIns="182880" t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Parked Reports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1002" y="970280"/>
            <a:ext cx="3708398" cy="2534920"/>
          </a:xfrm>
          <a:prstGeom prst="rect">
            <a:avLst/>
          </a:prstGeom>
          <a:noFill/>
        </p:spPr>
        <p:txBody>
          <a:bodyPr wrap="square" lIns="228600" tIns="457200" rIns="228600" bIns="91440" rtlCol="0" anchor="t" anchorCtr="0">
            <a:noAutofit/>
          </a:bodyPr>
          <a:lstStyle/>
          <a:p>
            <a:pPr>
              <a:spcAft>
                <a:spcPts val="3000"/>
              </a:spcAft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links to private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reports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766800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5E-6 -0.16458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24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5E-6 -0.16111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4339388" cy="68580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560" y="578386"/>
            <a:ext cx="5274240" cy="52512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3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382754" y="3204015"/>
            <a:ext cx="26228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jgalford@orange.edu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82754" y="4137529"/>
            <a:ext cx="26228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*******</a:t>
            </a:r>
          </a:p>
        </p:txBody>
      </p:sp>
      <p:sp>
        <p:nvSpPr>
          <p:cNvPr id="13" name="Rectangle 12"/>
          <p:cNvSpPr/>
          <p:nvPr/>
        </p:nvSpPr>
        <p:spPr>
          <a:xfrm rot="10800000">
            <a:off x="-1" y="0"/>
            <a:ext cx="4334933" cy="1131216"/>
          </a:xfrm>
          <a:prstGeom prst="rect">
            <a:avLst/>
          </a:prstGeom>
          <a:gradFill flip="none" rotWithShape="1">
            <a:gsLst>
              <a:gs pos="27000">
                <a:srgbClr val="0A7CB0"/>
              </a:gs>
              <a:gs pos="56000">
                <a:srgbClr val="0A8DC9"/>
              </a:gs>
              <a:gs pos="100000">
                <a:srgbClr val="0A96D6"/>
              </a:gs>
            </a:gsLst>
            <a:lin ang="8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0998" y="330200"/>
            <a:ext cx="3200401" cy="640080"/>
          </a:xfrm>
          <a:prstGeom prst="rect">
            <a:avLst/>
          </a:prstGeom>
          <a:noFill/>
        </p:spPr>
        <p:txBody>
          <a:bodyPr wrap="square" lIns="182880" t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Parked Reports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2" y="970280"/>
            <a:ext cx="3708398" cy="3881120"/>
          </a:xfrm>
          <a:prstGeom prst="rect">
            <a:avLst/>
          </a:prstGeom>
          <a:noFill/>
        </p:spPr>
        <p:txBody>
          <a:bodyPr wrap="square" lIns="228600" tIns="457200" rIns="228600" bIns="91440" rtlCol="0" anchor="t" anchorCtr="0">
            <a:noAutofit/>
          </a:bodyPr>
          <a:lstStyle/>
          <a:p>
            <a:pPr>
              <a:spcAft>
                <a:spcPts val="3000"/>
              </a:spcAft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links to private reports</a:t>
            </a:r>
          </a:p>
          <a:p>
            <a:pPr>
              <a:spcAft>
                <a:spcPts val="3000"/>
              </a:spcAft>
            </a:pPr>
            <a:r>
              <a:rPr lang="en-US" sz="2800" spc="-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Stakeholders always have up to date information</a:t>
            </a:r>
          </a:p>
        </p:txBody>
      </p:sp>
    </p:spTree>
    <p:extLst>
      <p:ext uri="{BB962C8B-B14F-4D97-AF65-F5344CB8AC3E}">
        <p14:creationId xmlns:p14="http://schemas.microsoft.com/office/powerpoint/2010/main" val="54589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9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4339388" cy="68580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10800000">
            <a:off x="-1" y="0"/>
            <a:ext cx="4334933" cy="1131216"/>
          </a:xfrm>
          <a:prstGeom prst="rect">
            <a:avLst/>
          </a:prstGeom>
          <a:gradFill flip="none" rotWithShape="1">
            <a:gsLst>
              <a:gs pos="27000">
                <a:srgbClr val="0A7CB0"/>
              </a:gs>
              <a:gs pos="56000">
                <a:srgbClr val="0A8DC9"/>
              </a:gs>
              <a:gs pos="100000">
                <a:srgbClr val="0A96D6"/>
              </a:gs>
            </a:gsLst>
            <a:lin ang="8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0998" y="330200"/>
            <a:ext cx="3200401" cy="640080"/>
          </a:xfrm>
          <a:prstGeom prst="rect">
            <a:avLst/>
          </a:prstGeom>
          <a:noFill/>
        </p:spPr>
        <p:txBody>
          <a:bodyPr wrap="square" lIns="182880" t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Parked Reports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1002" y="970280"/>
            <a:ext cx="3708398" cy="3881120"/>
          </a:xfrm>
          <a:prstGeom prst="rect">
            <a:avLst/>
          </a:prstGeom>
          <a:noFill/>
        </p:spPr>
        <p:txBody>
          <a:bodyPr wrap="square" lIns="228600" tIns="457200" rIns="228600" bIns="91440" rtlCol="0" anchor="t" anchorCtr="0">
            <a:noAutofit/>
          </a:bodyPr>
          <a:lstStyle/>
          <a:p>
            <a:pPr>
              <a:spcAft>
                <a:spcPts val="3000"/>
              </a:spcAft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links to private reports</a:t>
            </a:r>
          </a:p>
          <a:p>
            <a:pPr>
              <a:spcAft>
                <a:spcPts val="3000"/>
              </a:spcAft>
            </a:pPr>
            <a:r>
              <a:rPr lang="en-US" sz="2800" spc="-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Stakeholders always have up to date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330" y="330200"/>
            <a:ext cx="4759870" cy="62331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204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4614048"/>
            <a:ext cx="12192000" cy="22439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6699" y="1317686"/>
            <a:ext cx="7517293" cy="4997327"/>
          </a:xfrm>
          <a:prstGeom prst="rect">
            <a:avLst/>
          </a:prstGeom>
          <a:noFill/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tabLst>
                <a:tab pos="2462213" algn="l"/>
              </a:tabLst>
            </a:pPr>
            <a:r>
              <a:rPr lang="en-US" dirty="0"/>
              <a:t>Track </a:t>
            </a:r>
            <a:r>
              <a:rPr lang="en-US" dirty="0" smtClean="0"/>
              <a:t>Account-Level </a:t>
            </a:r>
            <a:r>
              <a:rPr lang="en-US" dirty="0"/>
              <a:t>D</a:t>
            </a:r>
            <a:r>
              <a:rPr lang="en-US" dirty="0" smtClean="0"/>
              <a:t>ata </a:t>
            </a:r>
            <a:r>
              <a:rPr lang="en-US" dirty="0"/>
              <a:t>with </a:t>
            </a:r>
            <a:r>
              <a:rPr lang="en-US" dirty="0" smtClean="0"/>
              <a:t>Dashboards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-1" y="990600"/>
            <a:ext cx="4338693" cy="5867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02194" y="1900733"/>
            <a:ext cx="37004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228600">
              <a:spcBef>
                <a:spcPts val="600"/>
              </a:spcBef>
              <a:spcAft>
                <a:spcPts val="1200"/>
              </a:spcAft>
              <a:buClr>
                <a:srgbClr val="0070C0"/>
              </a:buClr>
              <a:buSzPct val="100000"/>
              <a:defRPr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account-level analysis with trends in sourcing and meeting activity</a:t>
            </a:r>
          </a:p>
        </p:txBody>
      </p:sp>
    </p:spTree>
    <p:extLst>
      <p:ext uri="{BB962C8B-B14F-4D97-AF65-F5344CB8AC3E}">
        <p14:creationId xmlns:p14="http://schemas.microsoft.com/office/powerpoint/2010/main" val="294505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1543" y="174508"/>
            <a:ext cx="8438722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500"/>
              </a:lnSpc>
            </a:pPr>
            <a:r>
              <a:rPr lang="en-US" sz="9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</a:t>
            </a:r>
          </a:p>
          <a:p>
            <a:pPr>
              <a:lnSpc>
                <a:spcPts val="10500"/>
              </a:lnSpc>
            </a:pPr>
            <a:r>
              <a:rPr lang="en-US" sz="9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takeaway</a:t>
            </a:r>
            <a:endParaRPr lang="en-US" sz="9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57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02"/>
          <a:stretch/>
        </p:blipFill>
        <p:spPr>
          <a:xfrm>
            <a:off x="0" y="0"/>
            <a:ext cx="12192000" cy="213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516" y="43542"/>
            <a:ext cx="9833113" cy="1909010"/>
          </a:xfrm>
        </p:spPr>
        <p:txBody>
          <a:bodyPr>
            <a:normAutofit/>
          </a:bodyPr>
          <a:lstStyle/>
          <a:p>
            <a:pPr marL="137160" indent="-274320">
              <a:lnSpc>
                <a:spcPct val="100000"/>
              </a:lnSpc>
            </a:pPr>
            <a:r>
              <a:rPr lang="en-US" sz="3400" dirty="0"/>
              <a:t>“Create </a:t>
            </a:r>
            <a:r>
              <a:rPr lang="en-US" sz="3400" dirty="0" smtClean="0"/>
              <a:t>a Meetings </a:t>
            </a:r>
            <a:r>
              <a:rPr lang="en-US" sz="3400" dirty="0"/>
              <a:t>Management </a:t>
            </a:r>
            <a:r>
              <a:rPr lang="en-US" sz="3400" dirty="0" smtClean="0"/>
              <a:t>program </a:t>
            </a:r>
            <a:r>
              <a:rPr lang="en-US" sz="3400" dirty="0"/>
              <a:t>that solve people's </a:t>
            </a:r>
            <a:r>
              <a:rPr lang="en-US" sz="3400" dirty="0" smtClean="0"/>
              <a:t>problems</a:t>
            </a:r>
            <a:r>
              <a:rPr lang="en-US" sz="3400" dirty="0"/>
              <a:t> </a:t>
            </a:r>
            <a:r>
              <a:rPr lang="en-US" sz="3400" dirty="0" smtClean="0"/>
              <a:t>and addresses </a:t>
            </a:r>
            <a:r>
              <a:rPr lang="en-US" sz="3400" dirty="0"/>
              <a:t>their pain </a:t>
            </a:r>
            <a:r>
              <a:rPr lang="en-US" sz="3400" dirty="0" smtClean="0"/>
              <a:t>points.”</a:t>
            </a:r>
            <a:endParaRPr lang="en-US" sz="3400" dirty="0"/>
          </a:p>
        </p:txBody>
      </p:sp>
      <p:sp>
        <p:nvSpPr>
          <p:cNvPr id="4" name="TextBox 3"/>
          <p:cNvSpPr txBox="1"/>
          <p:nvPr/>
        </p:nvSpPr>
        <p:spPr>
          <a:xfrm>
            <a:off x="497307" y="2400466"/>
            <a:ext cx="1095141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>
              <a:spcAft>
                <a:spcPts val="1800"/>
              </a:spcAft>
              <a:buClr>
                <a:srgbClr val="0070C0"/>
              </a:buClr>
              <a:buSzPct val="90000"/>
              <a:buFont typeface="Webdings" panose="05030102010509060703" pitchFamily="18" charset="2"/>
              <a:buChar char=""/>
            </a:pP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easing pains of staff as well as event attendees</a:t>
            </a:r>
          </a:p>
          <a:p>
            <a:pPr marL="347663" indent="-347663">
              <a:spcAft>
                <a:spcPts val="1800"/>
              </a:spcAft>
              <a:buClr>
                <a:srgbClr val="0070C0"/>
              </a:buClr>
              <a:buSzPct val="90000"/>
              <a:buFont typeface="Webdings" panose="05030102010509060703" pitchFamily="18" charset="2"/>
              <a:buChar char=""/>
            </a:pP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 internal communication &amp; tracking of meeting requests</a:t>
            </a:r>
          </a:p>
          <a:p>
            <a:pPr marL="347663" indent="-347663">
              <a:spcAft>
                <a:spcPts val="1800"/>
              </a:spcAft>
              <a:buClr>
                <a:srgbClr val="0070C0"/>
              </a:buClr>
              <a:buSzPct val="90000"/>
              <a:buFont typeface="Webdings" panose="05030102010509060703" pitchFamily="18" charset="2"/>
              <a:buChar char=""/>
            </a:pP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SLAs to push internal adoption across the entire institution</a:t>
            </a:r>
          </a:p>
          <a:p>
            <a:pPr marL="347663" indent="-347663">
              <a:spcAft>
                <a:spcPts val="1800"/>
              </a:spcAft>
              <a:buClr>
                <a:srgbClr val="0070C0"/>
              </a:buClr>
              <a:buSzPct val="90000"/>
              <a:buFont typeface="Webdings" panose="05030102010509060703" pitchFamily="18" charset="2"/>
              <a:buChar char=""/>
            </a:pP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data that shows meetings spend, savings and ROI</a:t>
            </a:r>
          </a:p>
          <a:p>
            <a:pPr marL="347663" indent="-347663">
              <a:spcAft>
                <a:spcPts val="1800"/>
              </a:spcAft>
              <a:buClr>
                <a:srgbClr val="0070C0"/>
              </a:buClr>
              <a:buSzPct val="90000"/>
              <a:buFont typeface="Webdings" panose="05030102010509060703" pitchFamily="18" charset="2"/>
              <a:buChar char=""/>
            </a:pP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Recognize departmental goals and develop a meetings program                                    that achieves those goals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39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-1259769"/>
            <a:ext cx="12178733" cy="81177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-1" y="-1259769"/>
            <a:ext cx="12178733" cy="8193797"/>
          </a:xfrm>
          <a:prstGeom prst="rect">
            <a:avLst/>
          </a:prstGeom>
          <a:solidFill>
            <a:schemeClr val="tx2">
              <a:lumMod val="50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1054" y="581025"/>
            <a:ext cx="9033751" cy="10462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952500" y="3667129"/>
            <a:ext cx="3714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Brian Ludwig</a:t>
            </a:r>
          </a:p>
          <a:p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 Vice President</a:t>
            </a:r>
          </a:p>
          <a:p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Cvent Inc.</a:t>
            </a:r>
            <a:endParaRPr lang="en-US" sz="2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6019800"/>
            <a:ext cx="1978524" cy="39487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962527" y="4048128"/>
            <a:ext cx="2499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Cvent</a:t>
            </a:r>
            <a:endParaRPr lang="en-US" sz="2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303280" y="3867431"/>
            <a:ext cx="0" cy="1067802"/>
          </a:xfrm>
          <a:prstGeom prst="line">
            <a:avLst/>
          </a:prstGeom>
          <a:ln>
            <a:solidFill>
              <a:srgbClr val="00AEE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twitter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12" y="4163965"/>
            <a:ext cx="564640" cy="468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brian-ludwig-01-low-res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3" t="4660" r="19413" b="7528"/>
          <a:stretch/>
        </p:blipFill>
        <p:spPr>
          <a:xfrm>
            <a:off x="7878849" y="2170404"/>
            <a:ext cx="2958811" cy="3208038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sx="101000" sy="101000" algn="ctr" rotWithShape="0">
              <a:prstClr val="black">
                <a:alpha val="4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431972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2700" y="997945"/>
            <a:ext cx="12204700" cy="5922431"/>
            <a:chOff x="-1536702" y="997942"/>
            <a:chExt cx="12204700" cy="5922431"/>
          </a:xfrm>
        </p:grpSpPr>
        <p:pic>
          <p:nvPicPr>
            <p:cNvPr id="2" name="Picture 1" descr="iStock_000005516576Medium.jp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3"/>
            <a:stretch/>
          </p:blipFill>
          <p:spPr>
            <a:xfrm>
              <a:off x="-1536702" y="997943"/>
              <a:ext cx="8369300" cy="58758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Rectangle 28"/>
            <p:cNvSpPr/>
            <p:nvPr/>
          </p:nvSpPr>
          <p:spPr bwMode="auto">
            <a:xfrm rot="10800000">
              <a:off x="-1536702" y="997942"/>
              <a:ext cx="12204700" cy="5922431"/>
            </a:xfrm>
            <a:prstGeom prst="rect">
              <a:avLst/>
            </a:prstGeom>
            <a:gradFill flip="none" rotWithShape="1">
              <a:gsLst>
                <a:gs pos="34000">
                  <a:schemeClr val="bg1"/>
                </a:gs>
                <a:gs pos="92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8600" indent="-228600"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endParaRPr lang="en-US" sz="1600" b="1">
                <a:latin typeface="Arial" charset="0"/>
              </a:endParaRPr>
            </a:p>
          </p:txBody>
        </p:sp>
      </p:grp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7582138" y="1221299"/>
            <a:ext cx="3731048" cy="21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eaLnBrk="0" hangingPunct="0">
              <a:spcBef>
                <a:spcPts val="900"/>
              </a:spcBef>
              <a:buClr>
                <a:schemeClr val="tx1"/>
              </a:buClr>
              <a:buSzPct val="80000"/>
              <a:defRPr/>
            </a:pP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Automation</a:t>
            </a:r>
          </a:p>
          <a:p>
            <a:pPr marL="173038" indent="-173038" eaLnBrk="0" hangingPunct="0">
              <a:spcBef>
                <a:spcPts val="900"/>
              </a:spcBef>
              <a:buClr>
                <a:srgbClr val="00B0F0"/>
              </a:buClr>
              <a:buSzPct val="85000"/>
              <a:buFont typeface="Wingdings 3" pitchFamily="18" charset="2"/>
              <a:buChar char=""/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Streamline processes to maximize staff efficiency</a:t>
            </a:r>
          </a:p>
          <a:p>
            <a:pPr marL="173038" indent="-173038" eaLnBrk="0" hangingPunct="0">
              <a:spcBef>
                <a:spcPts val="900"/>
              </a:spcBef>
              <a:buClr>
                <a:srgbClr val="00B0F0"/>
              </a:buClr>
              <a:buSzPct val="85000"/>
              <a:buFont typeface="Wingdings 3" pitchFamily="18" charset="2"/>
              <a:buChar char=""/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 repetitive activities across all meetings and events</a:t>
            </a:r>
          </a:p>
          <a:p>
            <a:pPr marL="173038" indent="-173038" eaLnBrk="0" hangingPunct="0">
              <a:spcBef>
                <a:spcPts val="900"/>
              </a:spcBef>
              <a:buClr>
                <a:srgbClr val="00B0F0"/>
              </a:buClr>
              <a:buSzPct val="85000"/>
              <a:buFont typeface="Wingdings 3" pitchFamily="18" charset="2"/>
              <a:buChar char=""/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productivity by 27%*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7582139" y="3472066"/>
            <a:ext cx="3924062" cy="21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eaLnBrk="0" hangingPunct="0">
              <a:spcBef>
                <a:spcPts val="900"/>
              </a:spcBef>
              <a:buClr>
                <a:schemeClr val="tx1"/>
              </a:buClr>
              <a:buSzPct val="80000"/>
              <a:defRPr/>
            </a:pP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Savings</a:t>
            </a:r>
          </a:p>
          <a:p>
            <a:pPr marL="173038" indent="-173038" eaLnBrk="0" hangingPunct="0">
              <a:spcBef>
                <a:spcPts val="900"/>
              </a:spcBef>
              <a:buClr>
                <a:srgbClr val="00B0F0"/>
              </a:buClr>
              <a:buSzPct val="85000"/>
              <a:buFont typeface="Wingdings 3" pitchFamily="18" charset="2"/>
              <a:buChar char=""/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Consolidate group business to leverage and build preferred suppliers</a:t>
            </a:r>
          </a:p>
          <a:p>
            <a:pPr marL="173038" indent="-173038" eaLnBrk="0" hangingPunct="0">
              <a:spcBef>
                <a:spcPts val="900"/>
              </a:spcBef>
              <a:buClr>
                <a:srgbClr val="00B0F0"/>
              </a:buClr>
              <a:buSzPct val="85000"/>
              <a:buFont typeface="Wingdings 3" pitchFamily="18" charset="2"/>
              <a:buChar char=""/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 supplier negotiations using standard procurement practices</a:t>
            </a:r>
          </a:p>
          <a:p>
            <a:pPr marL="173038" indent="-173038" eaLnBrk="0" hangingPunct="0">
              <a:spcBef>
                <a:spcPts val="900"/>
              </a:spcBef>
              <a:buClr>
                <a:srgbClr val="00B0F0"/>
              </a:buClr>
              <a:buSzPct val="85000"/>
              <a:buFont typeface="Wingdings 3" pitchFamily="18" charset="2"/>
              <a:buChar char=""/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booking costs by 15%*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I Need Technology?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82138" y="6190847"/>
            <a:ext cx="4135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*Source: Frost and Sullivan’s Analysis of the US &amp; Global Meetings and Events Market</a:t>
            </a:r>
          </a:p>
        </p:txBody>
      </p:sp>
    </p:spTree>
    <p:extLst>
      <p:ext uri="{BB962C8B-B14F-4D97-AF65-F5344CB8AC3E}">
        <p14:creationId xmlns:p14="http://schemas.microsoft.com/office/powerpoint/2010/main" val="120600764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0"/>
            <a:ext cx="122872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4495904" y="3894814"/>
            <a:ext cx="7882786" cy="0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V="1">
            <a:off x="4538913" y="1506792"/>
            <a:ext cx="0" cy="5362827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5058585" y="-56588"/>
            <a:ext cx="0" cy="1594017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8101471" y="-56588"/>
            <a:ext cx="0" cy="3951402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894757" y="5427623"/>
            <a:ext cx="3842536" cy="0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894757" y="4220652"/>
            <a:ext cx="0" cy="2658143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8712006" y="3894815"/>
            <a:ext cx="0" cy="2983980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8101472" y="1890845"/>
            <a:ext cx="4228787" cy="6181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8712007" y="5382217"/>
            <a:ext cx="3592659" cy="3027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320193" y="1506792"/>
            <a:ext cx="0" cy="2388023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-217170" y="1506792"/>
            <a:ext cx="8357106" cy="30637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136877" y="-56589"/>
            <a:ext cx="0" cy="1594018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737292" y="3894815"/>
            <a:ext cx="0" cy="2974804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-102870" y="4220652"/>
            <a:ext cx="4641783" cy="13892"/>
          </a:xfrm>
          <a:prstGeom prst="line">
            <a:avLst/>
          </a:prstGeom>
          <a:ln w="1524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5932843" y="97691"/>
            <a:ext cx="1260030" cy="1260030"/>
          </a:xfrm>
          <a:prstGeom prst="ellipse">
            <a:avLst/>
          </a:prstGeom>
          <a:solidFill>
            <a:srgbClr val="B2AC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889403" y="4234544"/>
            <a:ext cx="943234" cy="943234"/>
          </a:xfrm>
          <a:prstGeom prst="ellipse">
            <a:avLst/>
          </a:prstGeom>
          <a:solidFill>
            <a:srgbClr val="B2AC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9748713" y="5556375"/>
            <a:ext cx="1022187" cy="1022186"/>
          </a:xfrm>
          <a:prstGeom prst="ellipse">
            <a:avLst/>
          </a:prstGeom>
          <a:solidFill>
            <a:srgbClr val="483D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Email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048519" y="228531"/>
            <a:ext cx="1022187" cy="1022186"/>
          </a:xfrm>
          <a:prstGeom prst="ellipse">
            <a:avLst/>
          </a:prstGeom>
          <a:solidFill>
            <a:srgbClr val="483D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Travel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42864" y="1995522"/>
            <a:ext cx="1782648" cy="1782644"/>
          </a:xfrm>
          <a:prstGeom prst="ellipse">
            <a:avLst/>
          </a:prstGeom>
          <a:solidFill>
            <a:srgbClr val="726B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Registration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9311428" y="382509"/>
            <a:ext cx="1235507" cy="1235507"/>
          </a:xfrm>
          <a:prstGeom prst="ellipse">
            <a:avLst/>
          </a:prstGeom>
          <a:solidFill>
            <a:srgbClr val="5862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Finding</a:t>
            </a:r>
          </a:p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Venues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3576842" y="147778"/>
            <a:ext cx="1243396" cy="1243396"/>
          </a:xfrm>
          <a:prstGeom prst="ellipse">
            <a:avLst/>
          </a:prstGeom>
          <a:solidFill>
            <a:srgbClr val="5862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Mobile</a:t>
            </a:r>
          </a:p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Apps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9525923" y="2176035"/>
            <a:ext cx="1454962" cy="1454960"/>
          </a:xfrm>
          <a:prstGeom prst="ellipse">
            <a:avLst/>
          </a:prstGeom>
          <a:solidFill>
            <a:srgbClr val="483D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Analytics</a:t>
            </a:r>
          </a:p>
        </p:txBody>
      </p:sp>
      <p:sp>
        <p:nvSpPr>
          <p:cNvPr id="25" name="Oval 24"/>
          <p:cNvSpPr/>
          <p:nvPr/>
        </p:nvSpPr>
        <p:spPr>
          <a:xfrm>
            <a:off x="7025614" y="4289925"/>
            <a:ext cx="1462726" cy="1462726"/>
          </a:xfrm>
          <a:prstGeom prst="ellipse">
            <a:avLst/>
          </a:prstGeom>
          <a:solidFill>
            <a:srgbClr val="5862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91440" rtlCol="0" anchor="ctr"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Fee</a:t>
            </a:r>
          </a:p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Processing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763097" y="2059798"/>
            <a:ext cx="1449194" cy="1449192"/>
          </a:xfrm>
          <a:prstGeom prst="ellipse">
            <a:avLst/>
          </a:prstGeom>
          <a:solidFill>
            <a:srgbClr val="483D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Marketing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4739755" y="4001656"/>
            <a:ext cx="1312761" cy="1312761"/>
          </a:xfrm>
          <a:prstGeom prst="ellipse">
            <a:avLst/>
          </a:prstGeom>
          <a:solidFill>
            <a:srgbClr val="726B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Database</a:t>
            </a:r>
          </a:p>
        </p:txBody>
      </p:sp>
      <p:sp>
        <p:nvSpPr>
          <p:cNvPr id="28" name="Oval 27"/>
          <p:cNvSpPr/>
          <p:nvPr/>
        </p:nvSpPr>
        <p:spPr>
          <a:xfrm>
            <a:off x="3322971" y="4392137"/>
            <a:ext cx="906735" cy="906735"/>
          </a:xfrm>
          <a:prstGeom prst="ellipse">
            <a:avLst/>
          </a:prstGeom>
          <a:solidFill>
            <a:srgbClr val="7F8C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Excel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5355073" y="5612202"/>
            <a:ext cx="1083094" cy="1083090"/>
          </a:xfrm>
          <a:prstGeom prst="ellipse">
            <a:avLst/>
          </a:prstGeom>
          <a:solidFill>
            <a:srgbClr val="7F8C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Badges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945939" y="4916257"/>
            <a:ext cx="1260030" cy="1260030"/>
          </a:xfrm>
          <a:prstGeom prst="ellipse">
            <a:avLst/>
          </a:prstGeom>
          <a:solidFill>
            <a:srgbClr val="B2AC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Housing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6698214" y="2199586"/>
            <a:ext cx="1243396" cy="1243396"/>
          </a:xfrm>
          <a:prstGeom prst="ellipse">
            <a:avLst/>
          </a:prstGeom>
          <a:solidFill>
            <a:srgbClr val="726B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Budget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3111282" y="5556375"/>
            <a:ext cx="1187568" cy="1187566"/>
          </a:xfrm>
          <a:prstGeom prst="ellipse">
            <a:avLst/>
          </a:prstGeom>
          <a:solidFill>
            <a:srgbClr val="483D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Check-in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center circl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150" y="1904376"/>
            <a:ext cx="2922599" cy="293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2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8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1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8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2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2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1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3" presetClass="exit" presetSubtype="54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xit" presetSubtype="54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xit" presetSubtype="54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3" presetClass="exit" presetSubtype="54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3" presetClass="exit" presetSubtype="54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3" presetClass="exit" presetSubtype="54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xit" presetSubtype="54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3" presetClass="exit" presetSubtype="54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3" presetClass="exit" presetSubtype="54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3" presetClass="exit" presetSubtype="54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3" presetClass="exit" presetSubtype="54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3" presetClass="exit" presetSubtype="54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3" presetClass="exit" presetSubtype="54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3" presetClass="exit" presetSubtype="54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3" presetClass="exit" presetSubtype="54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620736" y="94706"/>
            <a:ext cx="6531428" cy="653142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cen ter puzzl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156" y="-13609"/>
            <a:ext cx="7427844" cy="6761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center circl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450" y="172721"/>
            <a:ext cx="6391656" cy="6391656"/>
          </a:xfrm>
          <a:prstGeom prst="rect">
            <a:avLst/>
          </a:prstGeom>
        </p:spPr>
      </p:pic>
      <p:pic>
        <p:nvPicPr>
          <p:cNvPr id="20" name="meetings management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0" y="160020"/>
            <a:ext cx="6400800" cy="6400800"/>
          </a:xfrm>
          <a:prstGeom prst="rect">
            <a:avLst/>
          </a:prstGeom>
        </p:spPr>
      </p:pic>
      <p:pic>
        <p:nvPicPr>
          <p:cNvPr id="23" name="supplier network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0" y="160020"/>
            <a:ext cx="6400800" cy="6400800"/>
          </a:xfrm>
          <a:prstGeom prst="rect">
            <a:avLst/>
          </a:prstGeom>
        </p:spPr>
      </p:pic>
      <p:pic>
        <p:nvPicPr>
          <p:cNvPr id="24" name="event marketi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0" y="160020"/>
            <a:ext cx="6400800" cy="6400800"/>
          </a:xfrm>
          <a:prstGeom prst="rect">
            <a:avLst/>
          </a:prstGeom>
        </p:spPr>
      </p:pic>
      <p:pic>
        <p:nvPicPr>
          <p:cNvPr id="25" name="social m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0" y="160020"/>
            <a:ext cx="6400800" cy="6400800"/>
          </a:xfrm>
          <a:prstGeom prst="rect">
            <a:avLst/>
          </a:prstGeom>
        </p:spPr>
      </p:pic>
      <p:pic>
        <p:nvPicPr>
          <p:cNvPr id="26" name="event re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0" y="160020"/>
            <a:ext cx="6400800" cy="6400800"/>
          </a:xfrm>
          <a:prstGeom prst="rect">
            <a:avLst/>
          </a:prstGeom>
        </p:spPr>
      </p:pic>
      <p:pic>
        <p:nvPicPr>
          <p:cNvPr id="28" name="housing travel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0" y="160020"/>
            <a:ext cx="6400800" cy="6400800"/>
          </a:xfrm>
          <a:prstGeom prst="rect">
            <a:avLst/>
          </a:prstGeom>
        </p:spPr>
      </p:pic>
      <p:pic>
        <p:nvPicPr>
          <p:cNvPr id="29" name="onsit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0" y="160020"/>
            <a:ext cx="6400800" cy="6400800"/>
          </a:xfrm>
          <a:prstGeom prst="rect">
            <a:avLst/>
          </a:prstGeom>
        </p:spPr>
      </p:pic>
      <p:pic>
        <p:nvPicPr>
          <p:cNvPr id="30" name="mobile apps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0" y="160020"/>
            <a:ext cx="6400800" cy="6400800"/>
          </a:xfrm>
          <a:prstGeom prst="rect">
            <a:avLst/>
          </a:prstGeom>
        </p:spPr>
      </p:pic>
      <p:pic>
        <p:nvPicPr>
          <p:cNvPr id="31" name="analytics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0" y="160020"/>
            <a:ext cx="6400800" cy="6400800"/>
          </a:xfrm>
          <a:prstGeom prst="rect">
            <a:avLst/>
          </a:prstGeom>
        </p:spPr>
      </p:pic>
      <p:pic>
        <p:nvPicPr>
          <p:cNvPr id="16" name="meetings management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0" y="160020"/>
            <a:ext cx="6400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51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3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3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0" y="3861345"/>
            <a:ext cx="12192000" cy="30318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37030" y="1040184"/>
            <a:ext cx="4411438" cy="5752569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8674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8246" y="1145015"/>
            <a:ext cx="3386174" cy="335652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</p:pic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645155" y="4689865"/>
            <a:ext cx="4979049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28600" lvl="1" indent="-228600">
              <a:buClr>
                <a:srgbClr val="00B0F0"/>
              </a:buClr>
              <a:buSzPct val="85000"/>
              <a:buFont typeface="Wingdings 3" pitchFamily="18" charset="2"/>
              <a:buChar char="}"/>
            </a:pPr>
            <a:r>
              <a:rPr lang="en-US" sz="1400" dirty="0">
                <a:solidFill>
                  <a:srgbClr val="49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 all university meetings </a:t>
            </a:r>
            <a:r>
              <a:rPr lang="en-US" sz="1400" dirty="0" smtClean="0">
                <a:solidFill>
                  <a:srgbClr val="49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 </a:t>
            </a:r>
            <a:r>
              <a:rPr lang="en-US" sz="1400" dirty="0">
                <a:solidFill>
                  <a:srgbClr val="49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400" dirty="0" smtClean="0">
                <a:solidFill>
                  <a:srgbClr val="49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 smtClean="0">
                <a:solidFill>
                  <a:srgbClr val="49494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solidFill>
                  <a:srgbClr val="49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centralized </a:t>
            </a:r>
            <a:r>
              <a:rPr lang="en-US" sz="1400" dirty="0">
                <a:solidFill>
                  <a:srgbClr val="49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database</a:t>
            </a:r>
          </a:p>
          <a:p>
            <a:pPr marL="228600" lvl="1" indent="-228600">
              <a:spcBef>
                <a:spcPts val="600"/>
              </a:spcBef>
              <a:buClr>
                <a:srgbClr val="00B0F0"/>
              </a:buClr>
              <a:buSzPct val="85000"/>
              <a:buFont typeface="Wingdings 3" pitchFamily="18" charset="2"/>
              <a:buChar char="}"/>
            </a:pPr>
            <a:r>
              <a:rPr lang="en-US" sz="1400" dirty="0">
                <a:solidFill>
                  <a:srgbClr val="49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 requests routed based on </a:t>
            </a:r>
            <a:r>
              <a:rPr lang="en-US" sz="1400" dirty="0" smtClean="0">
                <a:solidFill>
                  <a:srgbClr val="49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</a:t>
            </a:r>
            <a:r>
              <a:rPr lang="en-US" sz="1400" dirty="0">
                <a:solidFill>
                  <a:srgbClr val="49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school’s </a:t>
            </a:r>
            <a:r>
              <a:rPr lang="en-US" sz="1400" dirty="0" smtClean="0">
                <a:solidFill>
                  <a:srgbClr val="49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 smtClean="0">
                <a:solidFill>
                  <a:srgbClr val="49494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solidFill>
                  <a:srgbClr val="49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 </a:t>
            </a:r>
            <a:r>
              <a:rPr lang="en-US" sz="1400" dirty="0">
                <a:solidFill>
                  <a:srgbClr val="49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policies</a:t>
            </a:r>
          </a:p>
          <a:p>
            <a:pPr marL="228600" lvl="1" indent="-228600">
              <a:spcBef>
                <a:spcPts val="600"/>
              </a:spcBef>
              <a:buClr>
                <a:srgbClr val="00B0F0"/>
              </a:buClr>
              <a:buSzPct val="85000"/>
              <a:buFont typeface="Wingdings 3" pitchFamily="18" charset="2"/>
              <a:buChar char="}"/>
            </a:pPr>
            <a:r>
              <a:rPr lang="en-US" sz="1400" dirty="0">
                <a:solidFill>
                  <a:srgbClr val="49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feel supports college’s </a:t>
            </a:r>
            <a:r>
              <a:rPr lang="en-US" sz="1400" dirty="0" smtClean="0">
                <a:solidFill>
                  <a:srgbClr val="49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branding </a:t>
            </a:r>
            <a:r>
              <a:rPr lang="en-US" sz="1400" dirty="0">
                <a:solidFill>
                  <a:srgbClr val="49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guidelines</a:t>
            </a:r>
          </a:p>
          <a:p>
            <a:pPr marL="228600" lvl="1" indent="-228600">
              <a:spcBef>
                <a:spcPts val="600"/>
              </a:spcBef>
              <a:buClr>
                <a:srgbClr val="00B0F0"/>
              </a:buClr>
              <a:buSzPct val="85000"/>
              <a:buFont typeface="Wingdings 3" pitchFamily="18" charset="2"/>
              <a:buChar char="}"/>
            </a:pPr>
            <a:r>
              <a:rPr lang="en-US" sz="1400" dirty="0">
                <a:solidFill>
                  <a:srgbClr val="49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 specs migrate into supplier RFPs and into attendee websites</a:t>
            </a:r>
          </a:p>
        </p:txBody>
      </p:sp>
      <p:pic>
        <p:nvPicPr>
          <p:cNvPr id="18" name="Picture 53" descr="K:\Marketing\Global\CREATIVE GROUP\Presentations\Sales\POWERPOINTS Graphics\IMAGES USED IN POWERPOINTS\New Style\ARROWS\down-righ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9417" y="2955532"/>
            <a:ext cx="1348048" cy="1130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435519" y="2426035"/>
            <a:ext cx="15361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Sally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35519" y="2674447"/>
            <a:ext cx="15361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/>
              <a:t>Smith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35519" y="2922859"/>
            <a:ext cx="15361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/>
              <a:t>ssmith@orange.edu</a:t>
            </a:r>
            <a:endParaRPr lang="en-US" sz="700" dirty="0"/>
          </a:p>
        </p:txBody>
      </p:sp>
      <p:sp>
        <p:nvSpPr>
          <p:cNvPr id="12" name="TextBox 11"/>
          <p:cNvSpPr txBox="1"/>
          <p:nvPr/>
        </p:nvSpPr>
        <p:spPr>
          <a:xfrm>
            <a:off x="7441615" y="3431875"/>
            <a:ext cx="15361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/>
              <a:t>Admissions</a:t>
            </a:r>
            <a:endParaRPr lang="en-US" sz="700" dirty="0"/>
          </a:p>
        </p:txBody>
      </p:sp>
      <p:sp>
        <p:nvSpPr>
          <p:cNvPr id="13" name="TextBox 12"/>
          <p:cNvSpPr txBox="1"/>
          <p:nvPr/>
        </p:nvSpPr>
        <p:spPr>
          <a:xfrm>
            <a:off x="7447711" y="3680287"/>
            <a:ext cx="15361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/>
              <a:t>$50,000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44663" y="4024711"/>
            <a:ext cx="15361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/>
              <a:t>$20,000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37043" y="4625167"/>
            <a:ext cx="15361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/>
              <a:t>Mid-Atlantic Regional Meet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57439" y="5010739"/>
            <a:ext cx="4587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/>
              <a:t>Aug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16163" y="5012263"/>
            <a:ext cx="30175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/>
              <a:t>18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87435" y="5013787"/>
            <a:ext cx="4099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/>
              <a:t>2014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49819" y="5400883"/>
            <a:ext cx="4587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/>
              <a:t>Aug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26831" y="5406979"/>
            <a:ext cx="30175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/>
              <a:t>20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288959" y="5413075"/>
            <a:ext cx="4130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/>
              <a:t>2014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30947" y="5652343"/>
            <a:ext cx="7635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/>
              <a:t>Mid-Atlant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23327" y="5900755"/>
            <a:ext cx="7635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/>
              <a:t>Mid-Atlantic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440091" y="6388435"/>
            <a:ext cx="8778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/>
              <a:t>Recruitment</a:t>
            </a:r>
            <a:endParaRPr lang="en-US" sz="700" dirty="0"/>
          </a:p>
        </p:txBody>
      </p:sp>
      <p:pic>
        <p:nvPicPr>
          <p:cNvPr id="28" name="Picture 2" descr="C:\Paritosh\Paritosh\DAILY PROJECTS\12th August' 2011- GBTA PPT\Screenshots for new presentations\New-MRF.jpg"/>
          <p:cNvPicPr>
            <a:picLocks noChangeAspect="1" noChangeArrowheads="1"/>
          </p:cNvPicPr>
          <p:nvPr/>
        </p:nvPicPr>
        <p:blipFill>
          <a:blip r:embed="rId6" cstate="print"/>
          <a:srcRect l="30419" t="84405" r="47276" b="12139"/>
          <a:stretch>
            <a:fillRect/>
          </a:stretch>
        </p:blipFill>
        <p:spPr bwMode="auto">
          <a:xfrm>
            <a:off x="7375281" y="6146615"/>
            <a:ext cx="983974" cy="198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TextBox 25"/>
          <p:cNvSpPr txBox="1"/>
          <p:nvPr/>
        </p:nvSpPr>
        <p:spPr>
          <a:xfrm>
            <a:off x="7423765" y="6149967"/>
            <a:ext cx="7635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/>
              <a:t>Admissions</a:t>
            </a:r>
            <a:endParaRPr lang="en-US" sz="7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Collect Event Data Across the Entire University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0635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27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0" y="4607864"/>
            <a:ext cx="12192000" cy="22501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1333265" y="1141795"/>
            <a:ext cx="10805778" cy="5637769"/>
            <a:chOff x="2237012" y="1736811"/>
            <a:chExt cx="9567529" cy="4991731"/>
          </a:xfrm>
        </p:grpSpPr>
        <p:sp>
          <p:nvSpPr>
            <p:cNvPr id="40" name="Rounded Rectangle 39"/>
            <p:cNvSpPr>
              <a:spLocks noChangeArrowheads="1"/>
            </p:cNvSpPr>
            <p:nvPr/>
          </p:nvSpPr>
          <p:spPr bwMode="auto">
            <a:xfrm>
              <a:off x="7735874" y="3315772"/>
              <a:ext cx="3744483" cy="1177056"/>
            </a:xfrm>
            <a:prstGeom prst="roundRect">
              <a:avLst>
                <a:gd name="adj" fmla="val 6523"/>
              </a:avLst>
            </a:prstGeom>
            <a:solidFill>
              <a:srgbClr val="00B0F0"/>
            </a:solidFill>
            <a:ln w="19050" algn="ctr">
              <a:noFill/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228600" indent="-228600">
                <a:spcBef>
                  <a:spcPct val="50000"/>
                </a:spcBef>
                <a:buFontTx/>
                <a:buChar char="•"/>
              </a:pPr>
              <a:endParaRPr lang="en-US" sz="1600"/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8086578" y="3427411"/>
              <a:ext cx="3717963" cy="953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Clr>
                  <a:schemeClr val="tx1"/>
                </a:buClr>
                <a:buSzPct val="80000"/>
              </a:pPr>
              <a:r>
                <a:rPr lang="en-US" sz="3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Meeting Request Email Notification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7012" y="1736811"/>
              <a:ext cx="5667533" cy="4991731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sx="101000" sy="101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Approval Notification Sent to Specified Meeting Approver</a:t>
            </a:r>
          </a:p>
        </p:txBody>
      </p:sp>
    </p:spTree>
    <p:extLst>
      <p:ext uri="{BB962C8B-B14F-4D97-AF65-F5344CB8AC3E}">
        <p14:creationId xmlns:p14="http://schemas.microsoft.com/office/powerpoint/2010/main" val="348859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95"/>
          <p:cNvSpPr/>
          <p:nvPr/>
        </p:nvSpPr>
        <p:spPr>
          <a:xfrm>
            <a:off x="-3" y="1775638"/>
            <a:ext cx="12192003" cy="5082362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30000">
                <a:schemeClr val="bg1">
                  <a:lumMod val="65000"/>
                </a:schemeClr>
              </a:gs>
              <a:gs pos="100000">
                <a:schemeClr val="bg2">
                  <a:lumMod val="2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246500"/>
            <a:ext cx="12192000" cy="1615440"/>
          </a:xfrm>
          <a:prstGeom prst="rect">
            <a:avLst/>
          </a:prstGeom>
        </p:spPr>
      </p:pic>
      <p:cxnSp>
        <p:nvCxnSpPr>
          <p:cNvPr id="82" name="Elbow Connector 59"/>
          <p:cNvCxnSpPr>
            <a:cxnSpLocks noChangeShapeType="1"/>
          </p:cNvCxnSpPr>
          <p:nvPr/>
        </p:nvCxnSpPr>
        <p:spPr bwMode="auto">
          <a:xfrm rot="10800000">
            <a:off x="2457508" y="2224732"/>
            <a:ext cx="853017" cy="968375"/>
          </a:xfrm>
          <a:prstGeom prst="bentConnector3">
            <a:avLst>
              <a:gd name="adj1" fmla="val -39406"/>
            </a:avLst>
          </a:prstGeom>
          <a:noFill/>
          <a:ln w="15875" algn="ctr">
            <a:solidFill>
              <a:schemeClr val="bg1"/>
            </a:solidFill>
            <a:round/>
            <a:headEnd/>
            <a:tailEnd type="triangle" w="lg" len="med"/>
          </a:ln>
        </p:spPr>
      </p:cxnSp>
      <p:cxnSp>
        <p:nvCxnSpPr>
          <p:cNvPr id="83" name="Straight Arrow Connector 50"/>
          <p:cNvCxnSpPr>
            <a:cxnSpLocks noChangeShapeType="1"/>
          </p:cNvCxnSpPr>
          <p:nvPr/>
        </p:nvCxnSpPr>
        <p:spPr bwMode="auto">
          <a:xfrm>
            <a:off x="2387658" y="3143893"/>
            <a:ext cx="488949" cy="0"/>
          </a:xfrm>
          <a:prstGeom prst="straightConnector1">
            <a:avLst/>
          </a:prstGeom>
          <a:noFill/>
          <a:ln w="15875" algn="ctr">
            <a:solidFill>
              <a:schemeClr val="bg1"/>
            </a:solidFill>
            <a:round/>
            <a:headEnd/>
            <a:tailEnd type="triangle" w="lg" len="med"/>
          </a:ln>
        </p:spPr>
      </p:cxnSp>
      <p:grpSp>
        <p:nvGrpSpPr>
          <p:cNvPr id="4" name="Group 83"/>
          <p:cNvGrpSpPr/>
          <p:nvPr/>
        </p:nvGrpSpPr>
        <p:grpSpPr>
          <a:xfrm>
            <a:off x="2828231" y="2915293"/>
            <a:ext cx="1405639" cy="457200"/>
            <a:chOff x="2889258" y="2808964"/>
            <a:chExt cx="1054229" cy="457200"/>
          </a:xfrm>
          <a:effectLst>
            <a:outerShdw blurRad="127000" dist="25400" dir="2700000" algn="tl" rotWithShape="0">
              <a:prstClr val="black">
                <a:alpha val="16000"/>
              </a:prstClr>
            </a:outerShdw>
          </a:effectLst>
        </p:grpSpPr>
        <p:sp>
          <p:nvSpPr>
            <p:cNvPr id="85" name="Rounded Rectangle 51"/>
            <p:cNvSpPr>
              <a:spLocks noChangeArrowheads="1"/>
            </p:cNvSpPr>
            <p:nvPr/>
          </p:nvSpPr>
          <p:spPr bwMode="auto">
            <a:xfrm>
              <a:off x="2975683" y="2808964"/>
              <a:ext cx="891733" cy="457200"/>
            </a:xfrm>
            <a:prstGeom prst="roundRect">
              <a:avLst>
                <a:gd name="adj" fmla="val 13727"/>
              </a:avLst>
            </a:prstGeom>
            <a:solidFill>
              <a:srgbClr val="00B0F0"/>
            </a:solidFill>
            <a:ln w="12700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marL="55563" indent="-228600">
                <a:spcBef>
                  <a:spcPct val="50000"/>
                </a:spcBef>
              </a:pPr>
              <a:endParaRPr lang="en-US" sz="1000" b="0" dirty="0">
                <a:latin typeface="Arial" panose="020B0604020202020204" pitchFamily="34" charset="0"/>
              </a:endParaRPr>
            </a:p>
          </p:txBody>
        </p:sp>
        <p:sp>
          <p:nvSpPr>
            <p:cNvPr id="86" name="TextBox 56"/>
            <p:cNvSpPr txBox="1">
              <a:spLocks noChangeArrowheads="1"/>
            </p:cNvSpPr>
            <p:nvPr/>
          </p:nvSpPr>
          <p:spPr bwMode="auto">
            <a:xfrm>
              <a:off x="2889258" y="2837228"/>
              <a:ext cx="105422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Confirmation </a:t>
              </a:r>
              <a:b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</a:rPr>
              </a:br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to requestor</a:t>
              </a:r>
            </a:p>
          </p:txBody>
        </p:sp>
      </p:grpSp>
      <p:cxnSp>
        <p:nvCxnSpPr>
          <p:cNvPr id="87" name="Straight Arrow Connector 42"/>
          <p:cNvCxnSpPr>
            <a:cxnSpLocks noChangeShapeType="1"/>
          </p:cNvCxnSpPr>
          <p:nvPr/>
        </p:nvCxnSpPr>
        <p:spPr bwMode="auto">
          <a:xfrm rot="16200000" flipH="1">
            <a:off x="1365877" y="5753175"/>
            <a:ext cx="503238" cy="0"/>
          </a:xfrm>
          <a:prstGeom prst="straightConnector1">
            <a:avLst/>
          </a:prstGeom>
          <a:noFill/>
          <a:ln w="15875" algn="ctr">
            <a:solidFill>
              <a:schemeClr val="bg1"/>
            </a:solidFill>
            <a:round/>
            <a:headEnd/>
            <a:tailEnd type="triangle" w="lg" len="med"/>
          </a:ln>
        </p:spPr>
      </p:cxnSp>
      <p:grpSp>
        <p:nvGrpSpPr>
          <p:cNvPr id="6" name="Group 87"/>
          <p:cNvGrpSpPr/>
          <p:nvPr/>
        </p:nvGrpSpPr>
        <p:grpSpPr>
          <a:xfrm>
            <a:off x="858852" y="6086928"/>
            <a:ext cx="1584170" cy="457385"/>
            <a:chOff x="1412223" y="5980598"/>
            <a:chExt cx="1188127" cy="457385"/>
          </a:xfrm>
          <a:effectLst>
            <a:outerShdw blurRad="127000" dist="25400" dir="2700000" algn="tl" rotWithShape="0">
              <a:prstClr val="black">
                <a:alpha val="16000"/>
              </a:prstClr>
            </a:outerShdw>
          </a:effectLst>
        </p:grpSpPr>
        <p:sp>
          <p:nvSpPr>
            <p:cNvPr id="89" name="Rounded Rectangle 63"/>
            <p:cNvSpPr>
              <a:spLocks noChangeArrowheads="1"/>
            </p:cNvSpPr>
            <p:nvPr/>
          </p:nvSpPr>
          <p:spPr bwMode="auto">
            <a:xfrm>
              <a:off x="1412223" y="5980598"/>
              <a:ext cx="1188127" cy="457385"/>
            </a:xfrm>
            <a:prstGeom prst="roundRect">
              <a:avLst>
                <a:gd name="adj" fmla="val 13727"/>
              </a:avLst>
            </a:prstGeom>
            <a:solidFill>
              <a:srgbClr val="0B263D"/>
            </a:solidFill>
            <a:ln w="12700" algn="ctr">
              <a:noFill/>
              <a:round/>
              <a:headEnd/>
              <a:tailEnd/>
            </a:ln>
          </p:spPr>
          <p:txBody>
            <a:bodyPr lIns="274320" anchor="ctr"/>
            <a:lstStyle/>
            <a:p>
              <a:pPr marL="55563" indent="-228600">
                <a:spcBef>
                  <a:spcPct val="50000"/>
                </a:spcBef>
              </a:pPr>
              <a:endParaRPr lang="en-US" sz="1000" b="0" dirty="0">
                <a:latin typeface="Arial" panose="020B0604020202020204" pitchFamily="34" charset="0"/>
              </a:endParaRPr>
            </a:p>
          </p:txBody>
        </p:sp>
        <p:sp>
          <p:nvSpPr>
            <p:cNvPr id="90" name="TextBox 64"/>
            <p:cNvSpPr txBox="1">
              <a:spLocks noChangeArrowheads="1"/>
            </p:cNvSpPr>
            <p:nvPr/>
          </p:nvSpPr>
          <p:spPr bwMode="auto">
            <a:xfrm>
              <a:off x="1487536" y="6011958"/>
              <a:ext cx="1039272" cy="400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Online registration site launches</a:t>
              </a:r>
            </a:p>
          </p:txBody>
        </p:sp>
      </p:grpSp>
      <p:cxnSp>
        <p:nvCxnSpPr>
          <p:cNvPr id="92" name="Straight Arrow Connector 42"/>
          <p:cNvCxnSpPr>
            <a:cxnSpLocks noChangeShapeType="1"/>
          </p:cNvCxnSpPr>
          <p:nvPr/>
        </p:nvCxnSpPr>
        <p:spPr bwMode="auto">
          <a:xfrm rot="16200000" flipH="1">
            <a:off x="1376948" y="4634329"/>
            <a:ext cx="501649" cy="0"/>
          </a:xfrm>
          <a:prstGeom prst="straightConnector1">
            <a:avLst/>
          </a:prstGeom>
          <a:noFill/>
          <a:ln w="15875" algn="ctr">
            <a:solidFill>
              <a:schemeClr val="bg1"/>
            </a:solidFill>
            <a:round/>
            <a:headEnd/>
            <a:tailEnd type="triangle" w="lg" len="med"/>
          </a:ln>
        </p:spPr>
      </p:cxnSp>
      <p:grpSp>
        <p:nvGrpSpPr>
          <p:cNvPr id="7" name="Group 92"/>
          <p:cNvGrpSpPr/>
          <p:nvPr/>
        </p:nvGrpSpPr>
        <p:grpSpPr>
          <a:xfrm>
            <a:off x="835568" y="4964837"/>
            <a:ext cx="1584169" cy="639679"/>
            <a:chOff x="1394761" y="4858507"/>
            <a:chExt cx="1188127" cy="639679"/>
          </a:xfrm>
          <a:effectLst>
            <a:outerShdw blurRad="127000" dist="25400" dir="2700000" algn="tl" rotWithShape="0">
              <a:prstClr val="black">
                <a:alpha val="16000"/>
              </a:prstClr>
            </a:outerShdw>
          </a:effectLst>
        </p:grpSpPr>
        <p:sp>
          <p:nvSpPr>
            <p:cNvPr id="94" name="Rounded Rectangle 54"/>
            <p:cNvSpPr>
              <a:spLocks noChangeArrowheads="1"/>
            </p:cNvSpPr>
            <p:nvPr/>
          </p:nvSpPr>
          <p:spPr bwMode="auto">
            <a:xfrm>
              <a:off x="1394761" y="4858507"/>
              <a:ext cx="1188127" cy="639679"/>
            </a:xfrm>
            <a:prstGeom prst="roundRect">
              <a:avLst>
                <a:gd name="adj" fmla="val 13727"/>
              </a:avLst>
            </a:prstGeom>
            <a:solidFill>
              <a:schemeClr val="accent3">
                <a:lumMod val="75000"/>
              </a:schemeClr>
            </a:solidFill>
            <a:ln w="12700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marL="55563" indent="-228600">
                <a:spcBef>
                  <a:spcPct val="50000"/>
                </a:spcBef>
              </a:pPr>
              <a:endParaRPr lang="en-US" sz="1000" b="0" dirty="0">
                <a:latin typeface="Arial" panose="020B0604020202020204" pitchFamily="34" charset="0"/>
              </a:endParaRPr>
            </a:p>
          </p:txBody>
        </p:sp>
        <p:sp>
          <p:nvSpPr>
            <p:cNvPr id="95" name="TextBox 55"/>
            <p:cNvSpPr txBox="1">
              <a:spLocks noChangeArrowheads="1"/>
            </p:cNvSpPr>
            <p:nvPr/>
          </p:nvSpPr>
          <p:spPr bwMode="auto">
            <a:xfrm>
              <a:off x="1452610" y="4910685"/>
              <a:ext cx="1074198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Sourcing agent logs in and completes sourcing process</a:t>
              </a:r>
            </a:p>
          </p:txBody>
        </p:sp>
      </p:grpSp>
      <p:cxnSp>
        <p:nvCxnSpPr>
          <p:cNvPr id="98" name="Straight Arrow Connector 42"/>
          <p:cNvCxnSpPr>
            <a:cxnSpLocks noChangeShapeType="1"/>
          </p:cNvCxnSpPr>
          <p:nvPr/>
        </p:nvCxnSpPr>
        <p:spPr bwMode="auto">
          <a:xfrm rot="16200000" flipH="1">
            <a:off x="1386738" y="3568323"/>
            <a:ext cx="503238" cy="0"/>
          </a:xfrm>
          <a:prstGeom prst="straightConnector1">
            <a:avLst/>
          </a:prstGeom>
          <a:noFill/>
          <a:ln w="15875" algn="ctr">
            <a:solidFill>
              <a:schemeClr val="bg1"/>
            </a:solidFill>
            <a:round/>
            <a:headEnd/>
            <a:tailEnd type="triangle" w="lg" len="med"/>
          </a:ln>
        </p:spPr>
      </p:cxnSp>
      <p:grpSp>
        <p:nvGrpSpPr>
          <p:cNvPr id="8" name="Group 98"/>
          <p:cNvGrpSpPr/>
          <p:nvPr/>
        </p:nvGrpSpPr>
        <p:grpSpPr>
          <a:xfrm>
            <a:off x="705149" y="3889652"/>
            <a:ext cx="1841500" cy="640132"/>
            <a:chOff x="1296946" y="3783323"/>
            <a:chExt cx="1381125" cy="640132"/>
          </a:xfrm>
          <a:effectLst>
            <a:outerShdw blurRad="127000" dist="25400" dir="2700000" algn="tl" rotWithShape="0">
              <a:prstClr val="black">
                <a:alpha val="16000"/>
              </a:prstClr>
            </a:outerShdw>
          </a:effectLst>
        </p:grpSpPr>
        <p:sp>
          <p:nvSpPr>
            <p:cNvPr id="102" name="Rounded Rectangle 49"/>
            <p:cNvSpPr>
              <a:spLocks noChangeArrowheads="1"/>
            </p:cNvSpPr>
            <p:nvPr/>
          </p:nvSpPr>
          <p:spPr bwMode="auto">
            <a:xfrm>
              <a:off x="1397154" y="3783323"/>
              <a:ext cx="1189494" cy="640132"/>
            </a:xfrm>
            <a:prstGeom prst="roundRect">
              <a:avLst>
                <a:gd name="adj" fmla="val 13727"/>
              </a:avLst>
            </a:prstGeom>
            <a:solidFill>
              <a:srgbClr val="00B0F0"/>
            </a:solidFill>
            <a:ln w="12700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marL="55563" indent="-228600">
                <a:spcBef>
                  <a:spcPct val="50000"/>
                </a:spcBef>
              </a:pPr>
              <a:endParaRPr lang="en-US" sz="1000" b="0" dirty="0">
                <a:latin typeface="Arial" panose="020B0604020202020204" pitchFamily="34" charset="0"/>
              </a:endParaRPr>
            </a:p>
          </p:txBody>
        </p:sp>
        <p:sp>
          <p:nvSpPr>
            <p:cNvPr id="103" name="TextBox 52"/>
            <p:cNvSpPr txBox="1">
              <a:spLocks noChangeArrowheads="1"/>
            </p:cNvSpPr>
            <p:nvPr/>
          </p:nvSpPr>
          <p:spPr bwMode="auto">
            <a:xfrm>
              <a:off x="1296946" y="3826458"/>
              <a:ext cx="1381125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Notification sent to sourcing agent and meeting planner</a:t>
              </a:r>
            </a:p>
          </p:txBody>
        </p:sp>
      </p:grpSp>
      <p:cxnSp>
        <p:nvCxnSpPr>
          <p:cNvPr id="104" name="Elbow Connector 59"/>
          <p:cNvCxnSpPr>
            <a:cxnSpLocks noChangeShapeType="1"/>
            <a:endCxn id="103" idx="3"/>
          </p:cNvCxnSpPr>
          <p:nvPr/>
        </p:nvCxnSpPr>
        <p:spPr bwMode="auto">
          <a:xfrm rot="10800000">
            <a:off x="2546650" y="4209787"/>
            <a:ext cx="5360199" cy="894909"/>
          </a:xfrm>
          <a:prstGeom prst="bentConnector3">
            <a:avLst>
              <a:gd name="adj1" fmla="val 50000"/>
            </a:avLst>
          </a:prstGeom>
          <a:noFill/>
          <a:ln w="15875" algn="ctr">
            <a:solidFill>
              <a:schemeClr val="bg1"/>
            </a:solidFill>
            <a:round/>
            <a:headEnd/>
            <a:tailEnd type="triangle" w="lg" len="med"/>
          </a:ln>
        </p:spPr>
      </p:cxnSp>
      <p:cxnSp>
        <p:nvCxnSpPr>
          <p:cNvPr id="105" name="Straight Arrow Connector 35"/>
          <p:cNvCxnSpPr>
            <a:cxnSpLocks noChangeShapeType="1"/>
          </p:cNvCxnSpPr>
          <p:nvPr/>
        </p:nvCxnSpPr>
        <p:spPr bwMode="auto">
          <a:xfrm rot="14280000" flipH="1">
            <a:off x="7808584" y="4694682"/>
            <a:ext cx="392112" cy="0"/>
          </a:xfrm>
          <a:prstGeom prst="straightConnector1">
            <a:avLst/>
          </a:prstGeom>
          <a:noFill/>
          <a:ln w="15875" algn="ctr">
            <a:solidFill>
              <a:schemeClr val="bg1"/>
            </a:solidFill>
            <a:round/>
            <a:headEnd/>
            <a:tailEnd type="triangle" w="lg" len="med"/>
          </a:ln>
        </p:spPr>
      </p:cxnSp>
      <p:cxnSp>
        <p:nvCxnSpPr>
          <p:cNvPr id="106" name="Straight Arrow Connector 35"/>
          <p:cNvCxnSpPr>
            <a:cxnSpLocks noChangeShapeType="1"/>
          </p:cNvCxnSpPr>
          <p:nvPr/>
        </p:nvCxnSpPr>
        <p:spPr bwMode="auto">
          <a:xfrm rot="17880000" flipH="1">
            <a:off x="8857392" y="4696799"/>
            <a:ext cx="392112" cy="2116"/>
          </a:xfrm>
          <a:prstGeom prst="straightConnector1">
            <a:avLst/>
          </a:prstGeom>
          <a:noFill/>
          <a:ln w="15875" algn="ctr">
            <a:solidFill>
              <a:schemeClr val="bg1"/>
            </a:solidFill>
            <a:round/>
            <a:headEnd/>
            <a:tailEnd type="triangle" w="lg" len="med"/>
          </a:ln>
        </p:spPr>
      </p:cxnSp>
      <p:grpSp>
        <p:nvGrpSpPr>
          <p:cNvPr id="9" name="Group 106"/>
          <p:cNvGrpSpPr/>
          <p:nvPr/>
        </p:nvGrpSpPr>
        <p:grpSpPr>
          <a:xfrm>
            <a:off x="7614568" y="4934663"/>
            <a:ext cx="1839384" cy="365651"/>
            <a:chOff x="5892346" y="4622274"/>
            <a:chExt cx="1379538" cy="365651"/>
          </a:xfrm>
          <a:effectLst>
            <a:outerShdw blurRad="127000" dist="25400" dir="2700000" algn="tl" rotWithShape="0">
              <a:prstClr val="black">
                <a:alpha val="16000"/>
              </a:prstClr>
            </a:outerShdw>
          </a:effectLst>
        </p:grpSpPr>
        <p:sp>
          <p:nvSpPr>
            <p:cNvPr id="108" name="Rounded Rectangle 101"/>
            <p:cNvSpPr>
              <a:spLocks noChangeArrowheads="1"/>
            </p:cNvSpPr>
            <p:nvPr/>
          </p:nvSpPr>
          <p:spPr bwMode="auto">
            <a:xfrm>
              <a:off x="5987278" y="4622274"/>
              <a:ext cx="1188127" cy="365651"/>
            </a:xfrm>
            <a:prstGeom prst="roundRect">
              <a:avLst>
                <a:gd name="adj" fmla="val 13727"/>
              </a:avLst>
            </a:prstGeom>
            <a:solidFill>
              <a:srgbClr val="0084B4"/>
            </a:solidFill>
            <a:ln w="12700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marL="55563" indent="-228600">
                <a:spcBef>
                  <a:spcPct val="50000"/>
                </a:spcBef>
              </a:pPr>
              <a:endParaRPr lang="en-US" sz="1000" b="0" dirty="0">
                <a:latin typeface="Arial" panose="020B0604020202020204" pitchFamily="34" charset="0"/>
              </a:endParaRPr>
            </a:p>
          </p:txBody>
        </p:sp>
        <p:sp>
          <p:nvSpPr>
            <p:cNvPr id="109" name="TextBox 102"/>
            <p:cNvSpPr txBox="1">
              <a:spLocks noChangeArrowheads="1"/>
            </p:cNvSpPr>
            <p:nvPr/>
          </p:nvSpPr>
          <p:spPr bwMode="auto">
            <a:xfrm>
              <a:off x="5892346" y="4680905"/>
              <a:ext cx="1379538" cy="246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Approved</a:t>
              </a:r>
            </a:p>
          </p:txBody>
        </p:sp>
      </p:grpSp>
      <p:cxnSp>
        <p:nvCxnSpPr>
          <p:cNvPr id="110" name="Elbow Connector 59"/>
          <p:cNvCxnSpPr>
            <a:cxnSpLocks noChangeShapeType="1"/>
          </p:cNvCxnSpPr>
          <p:nvPr/>
        </p:nvCxnSpPr>
        <p:spPr bwMode="auto">
          <a:xfrm rot="10800000" flipH="1">
            <a:off x="5593767" y="2093564"/>
            <a:ext cx="1828805" cy="2011361"/>
          </a:xfrm>
          <a:prstGeom prst="bentConnector3">
            <a:avLst>
              <a:gd name="adj1" fmla="val 7407"/>
            </a:avLst>
          </a:prstGeom>
          <a:noFill/>
          <a:ln w="15875" algn="ctr">
            <a:solidFill>
              <a:schemeClr val="bg1"/>
            </a:solidFill>
            <a:round/>
            <a:headEnd/>
            <a:tailEnd type="triangle" w="lg" len="med"/>
          </a:ln>
        </p:spPr>
      </p:cxnSp>
      <p:cxnSp>
        <p:nvCxnSpPr>
          <p:cNvPr id="111" name="Straight Arrow Connector 50"/>
          <p:cNvCxnSpPr>
            <a:cxnSpLocks noChangeShapeType="1"/>
          </p:cNvCxnSpPr>
          <p:nvPr/>
        </p:nvCxnSpPr>
        <p:spPr bwMode="auto">
          <a:xfrm flipH="1">
            <a:off x="6480654" y="4265261"/>
            <a:ext cx="383119" cy="1588"/>
          </a:xfrm>
          <a:prstGeom prst="straightConnector1">
            <a:avLst/>
          </a:prstGeom>
          <a:noFill/>
          <a:ln w="15875" algn="ctr">
            <a:solidFill>
              <a:schemeClr val="bg1"/>
            </a:solidFill>
            <a:round/>
            <a:headEnd/>
            <a:tailEnd type="triangle" w="lg" len="med"/>
          </a:ln>
        </p:spPr>
      </p:cxnSp>
      <p:grpSp>
        <p:nvGrpSpPr>
          <p:cNvPr id="10" name="Group 111"/>
          <p:cNvGrpSpPr/>
          <p:nvPr/>
        </p:nvGrpSpPr>
        <p:grpSpPr>
          <a:xfrm>
            <a:off x="5454965" y="3976329"/>
            <a:ext cx="1057520" cy="557716"/>
            <a:chOff x="4272644" y="3848733"/>
            <a:chExt cx="793140" cy="557716"/>
          </a:xfrm>
          <a:effectLst>
            <a:outerShdw blurRad="127000" dist="25400" dir="2700000" algn="tl" rotWithShape="0">
              <a:prstClr val="black">
                <a:alpha val="16000"/>
              </a:prstClr>
            </a:outerShdw>
          </a:effectLst>
        </p:grpSpPr>
        <p:sp>
          <p:nvSpPr>
            <p:cNvPr id="113" name="Rounded Rectangle 119"/>
            <p:cNvSpPr>
              <a:spLocks noChangeArrowheads="1"/>
            </p:cNvSpPr>
            <p:nvPr/>
          </p:nvSpPr>
          <p:spPr bwMode="auto">
            <a:xfrm>
              <a:off x="4343463" y="3857939"/>
              <a:ext cx="660787" cy="548510"/>
            </a:xfrm>
            <a:prstGeom prst="roundRect">
              <a:avLst>
                <a:gd name="adj" fmla="val 13727"/>
              </a:avLst>
            </a:prstGeom>
            <a:solidFill>
              <a:schemeClr val="accent2">
                <a:lumMod val="75000"/>
              </a:schemeClr>
            </a:solidFill>
            <a:ln w="12700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marL="55563" indent="-228600">
                <a:spcBef>
                  <a:spcPct val="50000"/>
                </a:spcBef>
              </a:pPr>
              <a:endParaRPr lang="en-US" sz="1000" b="0" dirty="0">
                <a:latin typeface="Arial" panose="020B0604020202020204" pitchFamily="34" charset="0"/>
              </a:endParaRPr>
            </a:p>
          </p:txBody>
        </p:sp>
        <p:sp>
          <p:nvSpPr>
            <p:cNvPr id="114" name="TextBox 120"/>
            <p:cNvSpPr txBox="1">
              <a:spLocks noChangeArrowheads="1"/>
            </p:cNvSpPr>
            <p:nvPr/>
          </p:nvSpPr>
          <p:spPr bwMode="auto">
            <a:xfrm>
              <a:off x="4272644" y="3848733"/>
              <a:ext cx="793140" cy="553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Denied </a:t>
              </a:r>
              <a:b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</a:rPr>
              </a:br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(requestor </a:t>
              </a:r>
              <a:b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</a:rPr>
              </a:br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notified)</a:t>
              </a:r>
            </a:p>
          </p:txBody>
        </p:sp>
      </p:grpSp>
      <p:cxnSp>
        <p:nvCxnSpPr>
          <p:cNvPr id="115" name="Straight Arrow Connector 50"/>
          <p:cNvCxnSpPr>
            <a:cxnSpLocks noChangeShapeType="1"/>
          </p:cNvCxnSpPr>
          <p:nvPr/>
        </p:nvCxnSpPr>
        <p:spPr bwMode="auto">
          <a:xfrm>
            <a:off x="10148499" y="4266849"/>
            <a:ext cx="383117" cy="1588"/>
          </a:xfrm>
          <a:prstGeom prst="straightConnector1">
            <a:avLst/>
          </a:prstGeom>
          <a:noFill/>
          <a:ln w="15875" algn="ctr">
            <a:solidFill>
              <a:schemeClr val="bg1"/>
            </a:solidFill>
            <a:round/>
            <a:headEnd/>
            <a:tailEnd type="triangle" w="lg" len="med"/>
          </a:ln>
        </p:spPr>
      </p:cxnSp>
      <p:cxnSp>
        <p:nvCxnSpPr>
          <p:cNvPr id="116" name="Elbow Connector 59"/>
          <p:cNvCxnSpPr>
            <a:cxnSpLocks noChangeShapeType="1"/>
          </p:cNvCxnSpPr>
          <p:nvPr/>
        </p:nvCxnSpPr>
        <p:spPr bwMode="auto">
          <a:xfrm rot="16200000" flipV="1">
            <a:off x="9473928" y="2134857"/>
            <a:ext cx="1875077" cy="1772991"/>
          </a:xfrm>
          <a:prstGeom prst="bentConnector3">
            <a:avLst>
              <a:gd name="adj1" fmla="val 99826"/>
            </a:avLst>
          </a:prstGeom>
          <a:noFill/>
          <a:ln w="15875" algn="ctr">
            <a:solidFill>
              <a:schemeClr val="bg1"/>
            </a:solidFill>
            <a:round/>
            <a:headEnd/>
            <a:tailEnd type="triangle" w="lg" len="med"/>
          </a:ln>
        </p:spPr>
      </p:cxnSp>
      <p:cxnSp>
        <p:nvCxnSpPr>
          <p:cNvPr id="117" name="Straight Arrow Connector 35"/>
          <p:cNvCxnSpPr>
            <a:cxnSpLocks noChangeShapeType="1"/>
          </p:cNvCxnSpPr>
          <p:nvPr/>
        </p:nvCxnSpPr>
        <p:spPr bwMode="auto">
          <a:xfrm rot="17880000" flipH="1">
            <a:off x="7828959" y="3711226"/>
            <a:ext cx="457199" cy="0"/>
          </a:xfrm>
          <a:prstGeom prst="straightConnector1">
            <a:avLst/>
          </a:prstGeom>
          <a:noFill/>
          <a:ln w="15875" algn="ctr">
            <a:solidFill>
              <a:schemeClr val="bg1"/>
            </a:solidFill>
            <a:round/>
            <a:headEnd/>
            <a:tailEnd type="triangle" w="lg" len="med"/>
          </a:ln>
        </p:spPr>
      </p:cxnSp>
      <p:cxnSp>
        <p:nvCxnSpPr>
          <p:cNvPr id="118" name="Straight Arrow Connector 35"/>
          <p:cNvCxnSpPr>
            <a:cxnSpLocks noChangeShapeType="1"/>
          </p:cNvCxnSpPr>
          <p:nvPr/>
        </p:nvCxnSpPr>
        <p:spPr bwMode="auto">
          <a:xfrm rot="14280000" flipH="1">
            <a:off x="8712666" y="3708580"/>
            <a:ext cx="457199" cy="2117"/>
          </a:xfrm>
          <a:prstGeom prst="straightConnector1">
            <a:avLst/>
          </a:prstGeom>
          <a:noFill/>
          <a:ln w="15875" algn="ctr">
            <a:solidFill>
              <a:schemeClr val="bg1"/>
            </a:solidFill>
            <a:round/>
            <a:headEnd/>
            <a:tailEnd type="triangle" w="lg" len="med"/>
          </a:ln>
        </p:spPr>
      </p:cxnSp>
      <p:grpSp>
        <p:nvGrpSpPr>
          <p:cNvPr id="11" name="Group 118"/>
          <p:cNvGrpSpPr/>
          <p:nvPr/>
        </p:nvGrpSpPr>
        <p:grpSpPr>
          <a:xfrm>
            <a:off x="6677491" y="3982148"/>
            <a:ext cx="1840303" cy="553990"/>
            <a:chOff x="5189538" y="3669760"/>
            <a:chExt cx="1380227" cy="553990"/>
          </a:xfrm>
          <a:effectLst>
            <a:outerShdw blurRad="127000" dist="25400" dir="2700000" algn="tl" rotWithShape="0">
              <a:prstClr val="black">
                <a:alpha val="16000"/>
              </a:prstClr>
            </a:outerShdw>
          </a:effectLst>
        </p:grpSpPr>
        <p:sp>
          <p:nvSpPr>
            <p:cNvPr id="120" name="Rounded Rectangle 93"/>
            <p:cNvSpPr>
              <a:spLocks noChangeArrowheads="1"/>
            </p:cNvSpPr>
            <p:nvPr/>
          </p:nvSpPr>
          <p:spPr bwMode="auto">
            <a:xfrm>
              <a:off x="5291912" y="3673025"/>
              <a:ext cx="1188720" cy="548632"/>
            </a:xfrm>
            <a:prstGeom prst="roundRect">
              <a:avLst>
                <a:gd name="adj" fmla="val 13727"/>
              </a:avLst>
            </a:prstGeom>
            <a:solidFill>
              <a:srgbClr val="0084B4"/>
            </a:solidFill>
            <a:ln w="12700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marL="55563" indent="-228600">
                <a:spcBef>
                  <a:spcPct val="50000"/>
                </a:spcBef>
              </a:pPr>
              <a:endParaRPr lang="en-US" sz="1000" b="0" dirty="0">
                <a:latin typeface="Arial" panose="020B0604020202020204" pitchFamily="34" charset="0"/>
              </a:endParaRPr>
            </a:p>
          </p:txBody>
        </p:sp>
        <p:sp>
          <p:nvSpPr>
            <p:cNvPr id="121" name="TextBox 97"/>
            <p:cNvSpPr txBox="1">
              <a:spLocks noChangeArrowheads="1"/>
            </p:cNvSpPr>
            <p:nvPr/>
          </p:nvSpPr>
          <p:spPr bwMode="auto">
            <a:xfrm>
              <a:off x="5189538" y="3669760"/>
              <a:ext cx="1380227" cy="553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Under $10,000</a:t>
              </a:r>
              <a:b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</a:rPr>
              </a:br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Departmental Approval Required</a:t>
              </a:r>
            </a:p>
          </p:txBody>
        </p:sp>
      </p:grpSp>
      <p:grpSp>
        <p:nvGrpSpPr>
          <p:cNvPr id="12" name="Group 123"/>
          <p:cNvGrpSpPr/>
          <p:nvPr/>
        </p:nvGrpSpPr>
        <p:grpSpPr>
          <a:xfrm>
            <a:off x="8460317" y="3985414"/>
            <a:ext cx="1840303" cy="554897"/>
            <a:chOff x="6526657" y="3673025"/>
            <a:chExt cx="1380227" cy="554897"/>
          </a:xfrm>
          <a:effectLst>
            <a:outerShdw blurRad="127000" dist="25400" dir="2700000" algn="tl" rotWithShape="0">
              <a:prstClr val="black">
                <a:alpha val="16000"/>
              </a:prstClr>
            </a:outerShdw>
          </a:effectLst>
        </p:grpSpPr>
        <p:sp>
          <p:nvSpPr>
            <p:cNvPr id="125" name="Rounded Rectangle 94"/>
            <p:cNvSpPr>
              <a:spLocks noChangeArrowheads="1"/>
            </p:cNvSpPr>
            <p:nvPr/>
          </p:nvSpPr>
          <p:spPr bwMode="auto">
            <a:xfrm>
              <a:off x="6621642" y="3673025"/>
              <a:ext cx="1188720" cy="548632"/>
            </a:xfrm>
            <a:prstGeom prst="roundRect">
              <a:avLst>
                <a:gd name="adj" fmla="val 13727"/>
              </a:avLst>
            </a:prstGeom>
            <a:solidFill>
              <a:srgbClr val="0084B4"/>
            </a:solidFill>
            <a:ln w="12700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marL="55563" indent="-228600">
                <a:spcBef>
                  <a:spcPct val="50000"/>
                </a:spcBef>
              </a:pPr>
              <a:endParaRPr lang="en-US" sz="1000" b="0" dirty="0">
                <a:latin typeface="Arial" panose="020B0604020202020204" pitchFamily="34" charset="0"/>
              </a:endParaRPr>
            </a:p>
          </p:txBody>
        </p:sp>
        <p:sp>
          <p:nvSpPr>
            <p:cNvPr id="126" name="TextBox 98"/>
            <p:cNvSpPr txBox="1">
              <a:spLocks noChangeArrowheads="1"/>
            </p:cNvSpPr>
            <p:nvPr/>
          </p:nvSpPr>
          <p:spPr bwMode="auto">
            <a:xfrm>
              <a:off x="6526657" y="3673932"/>
              <a:ext cx="1380227" cy="553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Over $10,000</a:t>
              </a:r>
              <a:b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</a:rPr>
              </a:br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Finance</a:t>
              </a:r>
              <a:b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</a:rPr>
              </a:br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Approval Required</a:t>
              </a:r>
            </a:p>
          </p:txBody>
        </p:sp>
      </p:grpSp>
      <p:cxnSp>
        <p:nvCxnSpPr>
          <p:cNvPr id="127" name="Straight Arrow Connector 50"/>
          <p:cNvCxnSpPr>
            <a:cxnSpLocks noChangeShapeType="1"/>
          </p:cNvCxnSpPr>
          <p:nvPr/>
        </p:nvCxnSpPr>
        <p:spPr bwMode="auto">
          <a:xfrm>
            <a:off x="9251338" y="3268313"/>
            <a:ext cx="488949" cy="0"/>
          </a:xfrm>
          <a:prstGeom prst="straightConnector1">
            <a:avLst/>
          </a:prstGeom>
          <a:noFill/>
          <a:ln w="15875" algn="ctr">
            <a:solidFill>
              <a:schemeClr val="bg1"/>
            </a:solidFill>
            <a:round/>
            <a:headEnd/>
            <a:tailEnd type="triangle" w="lg" len="med"/>
          </a:ln>
        </p:spPr>
      </p:cxnSp>
      <p:cxnSp>
        <p:nvCxnSpPr>
          <p:cNvPr id="128" name="Elbow Connector 59"/>
          <p:cNvCxnSpPr>
            <a:cxnSpLocks noChangeShapeType="1"/>
          </p:cNvCxnSpPr>
          <p:nvPr/>
        </p:nvCxnSpPr>
        <p:spPr bwMode="auto">
          <a:xfrm rot="10800000">
            <a:off x="9382267" y="2285652"/>
            <a:ext cx="975784" cy="968375"/>
          </a:xfrm>
          <a:prstGeom prst="bentConnector3">
            <a:avLst>
              <a:gd name="adj1" fmla="val -39406"/>
            </a:avLst>
          </a:prstGeom>
          <a:noFill/>
          <a:ln w="15875" algn="ctr">
            <a:solidFill>
              <a:schemeClr val="bg1"/>
            </a:solidFill>
            <a:round/>
            <a:headEnd/>
            <a:tailEnd type="triangle" w="lg" len="med"/>
          </a:ln>
        </p:spPr>
      </p:cxnSp>
      <p:grpSp>
        <p:nvGrpSpPr>
          <p:cNvPr id="13" name="Group 128"/>
          <p:cNvGrpSpPr/>
          <p:nvPr/>
        </p:nvGrpSpPr>
        <p:grpSpPr>
          <a:xfrm>
            <a:off x="9740421" y="3039521"/>
            <a:ext cx="1417728" cy="457392"/>
            <a:chOff x="7486736" y="2727133"/>
            <a:chExt cx="1063296" cy="457392"/>
          </a:xfrm>
          <a:effectLst>
            <a:outerShdw blurRad="127000" dist="25400" dir="2700000" algn="tl" rotWithShape="0">
              <a:prstClr val="black">
                <a:alpha val="16000"/>
              </a:prstClr>
            </a:outerShdw>
          </a:effectLst>
        </p:grpSpPr>
        <p:sp>
          <p:nvSpPr>
            <p:cNvPr id="130" name="Rounded Rectangle 89"/>
            <p:cNvSpPr>
              <a:spLocks noChangeArrowheads="1"/>
            </p:cNvSpPr>
            <p:nvPr/>
          </p:nvSpPr>
          <p:spPr bwMode="auto">
            <a:xfrm>
              <a:off x="7581693" y="2727133"/>
              <a:ext cx="875120" cy="457392"/>
            </a:xfrm>
            <a:prstGeom prst="roundRect">
              <a:avLst>
                <a:gd name="adj" fmla="val 13727"/>
              </a:avLst>
            </a:prstGeom>
            <a:solidFill>
              <a:srgbClr val="00B0F0"/>
            </a:solidFill>
            <a:ln w="12700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marL="55563" indent="-228600">
                <a:spcBef>
                  <a:spcPct val="50000"/>
                </a:spcBef>
              </a:pPr>
              <a:endParaRPr lang="en-US" sz="1000" b="0" dirty="0">
                <a:latin typeface="Arial" panose="020B0604020202020204" pitchFamily="34" charset="0"/>
              </a:endParaRPr>
            </a:p>
          </p:txBody>
        </p:sp>
        <p:sp>
          <p:nvSpPr>
            <p:cNvPr id="131" name="TextBox 91"/>
            <p:cNvSpPr txBox="1">
              <a:spLocks noChangeArrowheads="1"/>
            </p:cNvSpPr>
            <p:nvPr/>
          </p:nvSpPr>
          <p:spPr bwMode="auto">
            <a:xfrm>
              <a:off x="7486736" y="2748070"/>
              <a:ext cx="1063296" cy="400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Confirmation </a:t>
              </a:r>
              <a:b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</a:rPr>
              </a:br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to requestor</a:t>
              </a:r>
            </a:p>
          </p:txBody>
        </p:sp>
      </p:grpSp>
      <p:cxnSp>
        <p:nvCxnSpPr>
          <p:cNvPr id="132" name="Straight Arrow Connector 35"/>
          <p:cNvCxnSpPr>
            <a:cxnSpLocks noChangeShapeType="1"/>
          </p:cNvCxnSpPr>
          <p:nvPr/>
        </p:nvCxnSpPr>
        <p:spPr bwMode="auto">
          <a:xfrm>
            <a:off x="8488456" y="2506293"/>
            <a:ext cx="0" cy="392114"/>
          </a:xfrm>
          <a:prstGeom prst="straightConnector1">
            <a:avLst/>
          </a:prstGeom>
          <a:noFill/>
          <a:ln w="15875" algn="ctr">
            <a:solidFill>
              <a:schemeClr val="bg1"/>
            </a:solidFill>
            <a:round/>
            <a:headEnd/>
            <a:tailEnd type="triangle" w="lg" len="med"/>
          </a:ln>
        </p:spPr>
      </p:cxnSp>
      <p:grpSp>
        <p:nvGrpSpPr>
          <p:cNvPr id="14" name="Group 132"/>
          <p:cNvGrpSpPr/>
          <p:nvPr/>
        </p:nvGrpSpPr>
        <p:grpSpPr>
          <a:xfrm>
            <a:off x="7561589" y="2993637"/>
            <a:ext cx="1841500" cy="548196"/>
            <a:chOff x="5852611" y="2681249"/>
            <a:chExt cx="1381125" cy="548196"/>
          </a:xfrm>
          <a:effectLst>
            <a:outerShdw blurRad="127000" dist="25400" dir="2700000" algn="tl" rotWithShape="0">
              <a:prstClr val="black">
                <a:alpha val="16000"/>
              </a:prstClr>
            </a:outerShdw>
          </a:effectLst>
        </p:grpSpPr>
        <p:sp>
          <p:nvSpPr>
            <p:cNvPr id="134" name="Rounded Rectangle 92"/>
            <p:cNvSpPr>
              <a:spLocks noChangeArrowheads="1"/>
            </p:cNvSpPr>
            <p:nvPr/>
          </p:nvSpPr>
          <p:spPr bwMode="auto">
            <a:xfrm>
              <a:off x="5951668" y="2681249"/>
              <a:ext cx="1189494" cy="548196"/>
            </a:xfrm>
            <a:prstGeom prst="roundRect">
              <a:avLst>
                <a:gd name="adj" fmla="val 13727"/>
              </a:avLst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marL="55563" indent="-228600">
                <a:spcBef>
                  <a:spcPct val="50000"/>
                </a:spcBef>
              </a:pPr>
              <a:endParaRPr lang="en-US" sz="1000" b="0" dirty="0">
                <a:latin typeface="Arial" panose="020B0604020202020204" pitchFamily="34" charset="0"/>
              </a:endParaRPr>
            </a:p>
          </p:txBody>
        </p:sp>
        <p:sp>
          <p:nvSpPr>
            <p:cNvPr id="135" name="TextBox 74"/>
            <p:cNvSpPr txBox="1">
              <a:spLocks noChangeArrowheads="1"/>
            </p:cNvSpPr>
            <p:nvPr/>
          </p:nvSpPr>
          <p:spPr bwMode="auto">
            <a:xfrm>
              <a:off x="5852611" y="2732675"/>
              <a:ext cx="1381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Request automatically becomes a meeting</a:t>
              </a:r>
            </a:p>
          </p:txBody>
        </p:sp>
      </p:grpSp>
      <p:grpSp>
        <p:nvGrpSpPr>
          <p:cNvPr id="15" name="Group 135"/>
          <p:cNvGrpSpPr/>
          <p:nvPr/>
        </p:nvGrpSpPr>
        <p:grpSpPr>
          <a:xfrm>
            <a:off x="5119505" y="5604515"/>
            <a:ext cx="5876104" cy="1047348"/>
            <a:chOff x="4639652" y="5604515"/>
            <a:chExt cx="4407078" cy="1047348"/>
          </a:xfrm>
        </p:grpSpPr>
        <p:sp>
          <p:nvSpPr>
            <p:cNvPr id="137" name="Rectangle 85"/>
            <p:cNvSpPr>
              <a:spLocks noChangeArrowheads="1"/>
            </p:cNvSpPr>
            <p:nvPr/>
          </p:nvSpPr>
          <p:spPr bwMode="auto">
            <a:xfrm rot="5400000">
              <a:off x="6319517" y="3924650"/>
              <a:ext cx="1047348" cy="4407078"/>
            </a:xfrm>
            <a:prstGeom prst="rect">
              <a:avLst/>
            </a:prstGeom>
            <a:solidFill>
              <a:schemeClr val="bg2">
                <a:alpha val="90000"/>
              </a:schemeClr>
            </a:solidFill>
            <a:ln w="6350" algn="ctr">
              <a:noFill/>
              <a:round/>
              <a:headEnd/>
              <a:tailEnd/>
            </a:ln>
          </p:spPr>
          <p:txBody>
            <a:bodyPr lIns="274320" anchor="ctr"/>
            <a:lstStyle/>
            <a:p>
              <a:pPr>
                <a:spcBef>
                  <a:spcPct val="50000"/>
                </a:spcBef>
              </a:pPr>
              <a:endParaRPr lang="en-US" sz="1000" b="0" dirty="0">
                <a:latin typeface="Arial" panose="020B0604020202020204" pitchFamily="34" charset="0"/>
              </a:endParaRPr>
            </a:p>
          </p:txBody>
        </p:sp>
        <p:grpSp>
          <p:nvGrpSpPr>
            <p:cNvPr id="16" name="Group 137"/>
            <p:cNvGrpSpPr/>
            <p:nvPr/>
          </p:nvGrpSpPr>
          <p:grpSpPr>
            <a:xfrm>
              <a:off x="4906601" y="5764432"/>
              <a:ext cx="4058303" cy="731015"/>
              <a:chOff x="4707658" y="5752921"/>
              <a:chExt cx="4058303" cy="731015"/>
            </a:xfrm>
          </p:grpSpPr>
          <p:grpSp>
            <p:nvGrpSpPr>
              <p:cNvPr id="17" name="Group 138"/>
              <p:cNvGrpSpPr/>
              <p:nvPr/>
            </p:nvGrpSpPr>
            <p:grpSpPr>
              <a:xfrm>
                <a:off x="4707658" y="5752921"/>
                <a:ext cx="1448706" cy="286269"/>
                <a:chOff x="4376745" y="5086085"/>
                <a:chExt cx="1448706" cy="286269"/>
              </a:xfrm>
            </p:grpSpPr>
            <p:sp>
              <p:nvSpPr>
                <p:cNvPr id="153" name="Rounded Rectangle 24"/>
                <p:cNvSpPr>
                  <a:spLocks noChangeArrowheads="1"/>
                </p:cNvSpPr>
                <p:nvPr/>
              </p:nvSpPr>
              <p:spPr bwMode="auto">
                <a:xfrm>
                  <a:off x="4376745" y="5090903"/>
                  <a:ext cx="304173" cy="28145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7F9EAD"/>
                </a:solidFill>
                <a:ln w="6350" algn="ctr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marL="55563" indent="-228600">
                    <a:spcBef>
                      <a:spcPct val="50000"/>
                    </a:spcBef>
                  </a:pPr>
                  <a:endParaRPr lang="en-US" sz="1000" b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4" name="Rectangle 25"/>
                <p:cNvSpPr>
                  <a:spLocks noChangeArrowheads="1"/>
                </p:cNvSpPr>
                <p:nvPr/>
              </p:nvSpPr>
              <p:spPr bwMode="auto">
                <a:xfrm>
                  <a:off x="4675469" y="5086085"/>
                  <a:ext cx="1149982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200" b="1" dirty="0">
                      <a:latin typeface="Arial" panose="020B0604020202020204" pitchFamily="34" charset="0"/>
                    </a:rPr>
                    <a:t>Requester</a:t>
                  </a:r>
                </a:p>
              </p:txBody>
            </p:sp>
          </p:grpSp>
          <p:grpSp>
            <p:nvGrpSpPr>
              <p:cNvPr id="18" name="Group 139"/>
              <p:cNvGrpSpPr/>
              <p:nvPr/>
            </p:nvGrpSpPr>
            <p:grpSpPr>
              <a:xfrm>
                <a:off x="4707658" y="6183826"/>
                <a:ext cx="1448706" cy="286269"/>
                <a:chOff x="4376745" y="5453493"/>
                <a:chExt cx="1448706" cy="286269"/>
              </a:xfrm>
            </p:grpSpPr>
            <p:sp>
              <p:nvSpPr>
                <p:cNvPr id="150" name="Rounded Rectangle 26"/>
                <p:cNvSpPr>
                  <a:spLocks noChangeArrowheads="1"/>
                </p:cNvSpPr>
                <p:nvPr/>
              </p:nvSpPr>
              <p:spPr bwMode="auto">
                <a:xfrm>
                  <a:off x="4376745" y="5458311"/>
                  <a:ext cx="304173" cy="281451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2"/>
                </a:solidFill>
                <a:ln w="6350" algn="ctr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marL="55563" indent="-228600">
                    <a:spcBef>
                      <a:spcPct val="50000"/>
                    </a:spcBef>
                  </a:pPr>
                  <a:endParaRPr lang="en-US" sz="1000" b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2" name="Rectangle 27"/>
                <p:cNvSpPr>
                  <a:spLocks noChangeArrowheads="1"/>
                </p:cNvSpPr>
                <p:nvPr/>
              </p:nvSpPr>
              <p:spPr bwMode="auto">
                <a:xfrm>
                  <a:off x="4675469" y="5453493"/>
                  <a:ext cx="1149982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200" b="1" dirty="0">
                      <a:latin typeface="Arial" panose="020B0604020202020204" pitchFamily="34" charset="0"/>
                    </a:rPr>
                    <a:t>System</a:t>
                  </a:r>
                </a:p>
              </p:txBody>
            </p:sp>
          </p:grpSp>
          <p:grpSp>
            <p:nvGrpSpPr>
              <p:cNvPr id="19" name="Group 140"/>
              <p:cNvGrpSpPr/>
              <p:nvPr/>
            </p:nvGrpSpPr>
            <p:grpSpPr>
              <a:xfrm>
                <a:off x="6121659" y="5764432"/>
                <a:ext cx="1448705" cy="286269"/>
                <a:chOff x="4378509" y="5810691"/>
                <a:chExt cx="1448705" cy="286269"/>
              </a:xfrm>
            </p:grpSpPr>
            <p:sp>
              <p:nvSpPr>
                <p:cNvPr id="148" name="Rounded Rectangle 28"/>
                <p:cNvSpPr>
                  <a:spLocks noChangeArrowheads="1"/>
                </p:cNvSpPr>
                <p:nvPr/>
              </p:nvSpPr>
              <p:spPr bwMode="auto">
                <a:xfrm>
                  <a:off x="4378509" y="5815509"/>
                  <a:ext cx="304173" cy="28145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84B4"/>
                </a:solidFill>
                <a:ln w="6350" algn="ctr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marL="55563" indent="-228600">
                    <a:spcBef>
                      <a:spcPct val="50000"/>
                    </a:spcBef>
                  </a:pPr>
                  <a:endParaRPr lang="en-US" sz="1000" b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9" name="Rectangle 29"/>
                <p:cNvSpPr>
                  <a:spLocks noChangeArrowheads="1"/>
                </p:cNvSpPr>
                <p:nvPr/>
              </p:nvSpPr>
              <p:spPr bwMode="auto">
                <a:xfrm>
                  <a:off x="4677232" y="5810691"/>
                  <a:ext cx="1149982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200" b="1" dirty="0">
                      <a:latin typeface="Arial" panose="020B0604020202020204" pitchFamily="34" charset="0"/>
                    </a:rPr>
                    <a:t>Approver</a:t>
                  </a:r>
                </a:p>
              </p:txBody>
            </p:sp>
          </p:grpSp>
          <p:grpSp>
            <p:nvGrpSpPr>
              <p:cNvPr id="20" name="Group 141"/>
              <p:cNvGrpSpPr/>
              <p:nvPr/>
            </p:nvGrpSpPr>
            <p:grpSpPr>
              <a:xfrm>
                <a:off x="6121659" y="6184967"/>
                <a:ext cx="1448705" cy="298969"/>
                <a:chOff x="4378509" y="6158658"/>
                <a:chExt cx="1448705" cy="298969"/>
              </a:xfrm>
            </p:grpSpPr>
            <p:sp>
              <p:nvSpPr>
                <p:cNvPr id="146" name="Rounded Rectangle 30"/>
                <p:cNvSpPr>
                  <a:spLocks noChangeArrowheads="1"/>
                </p:cNvSpPr>
                <p:nvPr/>
              </p:nvSpPr>
              <p:spPr bwMode="auto">
                <a:xfrm>
                  <a:off x="4378509" y="6176176"/>
                  <a:ext cx="304173" cy="281451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3">
                    <a:lumMod val="75000"/>
                  </a:schemeClr>
                </a:solidFill>
                <a:ln w="6350" algn="ctr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marL="55563" indent="-228600">
                    <a:spcBef>
                      <a:spcPct val="50000"/>
                    </a:spcBef>
                  </a:pPr>
                  <a:endParaRPr lang="en-US" sz="1000" b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7" name="Rectangle 31"/>
                <p:cNvSpPr>
                  <a:spLocks noChangeArrowheads="1"/>
                </p:cNvSpPr>
                <p:nvPr/>
              </p:nvSpPr>
              <p:spPr bwMode="auto">
                <a:xfrm>
                  <a:off x="4677232" y="6158658"/>
                  <a:ext cx="1149982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200" b="1" dirty="0">
                      <a:latin typeface="Arial" panose="020B0604020202020204" pitchFamily="34" charset="0"/>
                    </a:rPr>
                    <a:t>Sourcing Agent</a:t>
                  </a:r>
                </a:p>
              </p:txBody>
            </p:sp>
          </p:grpSp>
          <p:grpSp>
            <p:nvGrpSpPr>
              <p:cNvPr id="21" name="Group 142"/>
              <p:cNvGrpSpPr/>
              <p:nvPr/>
            </p:nvGrpSpPr>
            <p:grpSpPr>
              <a:xfrm>
                <a:off x="7741996" y="5766537"/>
                <a:ext cx="1023965" cy="286269"/>
                <a:chOff x="4387867" y="6533421"/>
                <a:chExt cx="1023965" cy="286269"/>
              </a:xfrm>
            </p:grpSpPr>
            <p:sp>
              <p:nvSpPr>
                <p:cNvPr id="144" name="Rounded Rectangle 32"/>
                <p:cNvSpPr>
                  <a:spLocks noChangeArrowheads="1"/>
                </p:cNvSpPr>
                <p:nvPr/>
              </p:nvSpPr>
              <p:spPr bwMode="auto">
                <a:xfrm>
                  <a:off x="4387867" y="6538239"/>
                  <a:ext cx="304173" cy="28145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B263D"/>
                </a:solidFill>
                <a:ln w="6350" algn="ctr">
                  <a:noFill/>
                  <a:round/>
                  <a:headEnd/>
                  <a:tailEnd/>
                </a:ln>
              </p:spPr>
              <p:txBody>
                <a:bodyPr lIns="274320" anchor="ctr"/>
                <a:lstStyle/>
                <a:p>
                  <a:pPr marL="55563" indent="-228600">
                    <a:spcBef>
                      <a:spcPct val="50000"/>
                    </a:spcBef>
                  </a:pPr>
                  <a:endParaRPr lang="en-US" sz="1000" b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5" name="Rectangle 33"/>
                <p:cNvSpPr>
                  <a:spLocks noChangeArrowheads="1"/>
                </p:cNvSpPr>
                <p:nvPr/>
              </p:nvSpPr>
              <p:spPr bwMode="auto">
                <a:xfrm>
                  <a:off x="4686589" y="6533421"/>
                  <a:ext cx="725243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200" b="1" dirty="0">
                      <a:latin typeface="Arial" panose="020B0604020202020204" pitchFamily="34" charset="0"/>
                    </a:rPr>
                    <a:t>Planner</a:t>
                  </a:r>
                </a:p>
              </p:txBody>
            </p:sp>
          </p:grpSp>
        </p:grpSp>
      </p:grpSp>
      <p:grpSp>
        <p:nvGrpSpPr>
          <p:cNvPr id="22" name="Group 154"/>
          <p:cNvGrpSpPr/>
          <p:nvPr/>
        </p:nvGrpSpPr>
        <p:grpSpPr>
          <a:xfrm>
            <a:off x="0" y="906687"/>
            <a:ext cx="12192003" cy="868950"/>
            <a:chOff x="0" y="665922"/>
            <a:chExt cx="9144002" cy="1160699"/>
          </a:xfrm>
        </p:grpSpPr>
        <p:sp>
          <p:nvSpPr>
            <p:cNvPr id="156" name="Rectangle 85"/>
            <p:cNvSpPr>
              <a:spLocks noChangeArrowheads="1"/>
            </p:cNvSpPr>
            <p:nvPr/>
          </p:nvSpPr>
          <p:spPr bwMode="auto">
            <a:xfrm rot="16200000">
              <a:off x="3991651" y="-3325729"/>
              <a:ext cx="1160699" cy="9144002"/>
            </a:xfrm>
            <a:prstGeom prst="rect">
              <a:avLst/>
            </a:prstGeom>
            <a:solidFill>
              <a:schemeClr val="bg2"/>
            </a:solidFill>
            <a:ln w="6350" algn="ctr">
              <a:noFill/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24000"/>
                </a:prstClr>
              </a:outerShdw>
            </a:effectLst>
          </p:spPr>
          <p:txBody>
            <a:bodyPr lIns="274320" anchor="ctr"/>
            <a:lstStyle/>
            <a:p>
              <a:pPr>
                <a:spcBef>
                  <a:spcPct val="50000"/>
                </a:spcBef>
              </a:pPr>
              <a:endParaRPr lang="en-US" sz="1000" b="0" dirty="0">
                <a:latin typeface="Arial" panose="020B0604020202020204" pitchFamily="34" charset="0"/>
              </a:endParaRPr>
            </a:p>
          </p:txBody>
        </p:sp>
        <p:sp>
          <p:nvSpPr>
            <p:cNvPr id="157" name="Rectangle 88"/>
            <p:cNvSpPr>
              <a:spLocks noChangeArrowheads="1"/>
            </p:cNvSpPr>
            <p:nvPr/>
          </p:nvSpPr>
          <p:spPr bwMode="auto">
            <a:xfrm>
              <a:off x="851587" y="845568"/>
              <a:ext cx="1911822" cy="781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  <a:buClr>
                  <a:schemeClr val="accent1"/>
                </a:buClr>
              </a:pPr>
              <a:r>
                <a:rPr lang="en-US" sz="2000" b="1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itchFamily="34" charset="0"/>
                </a:rPr>
                <a:t>Alumni Department</a:t>
              </a:r>
              <a:r>
                <a:rPr lang="en-US" sz="1600" dirty="0">
                  <a:solidFill>
                    <a:srgbClr val="1D6993"/>
                  </a:solidFill>
                  <a:latin typeface="Arial" panose="020B0604020202020204" pitchFamily="34" charset="0"/>
                </a:rPr>
                <a:t/>
              </a:r>
              <a:br>
                <a:rPr lang="en-US" sz="1600" dirty="0">
                  <a:solidFill>
                    <a:srgbClr val="1D6993"/>
                  </a:solidFill>
                  <a:latin typeface="Arial" panose="020B0604020202020204" pitchFamily="34" charset="0"/>
                </a:rPr>
              </a:br>
              <a:r>
                <a:rPr lang="en-US" sz="1200" b="0" i="1" dirty="0">
                  <a:solidFill>
                    <a:srgbClr val="494949"/>
                  </a:solidFill>
                  <a:latin typeface="Arial" panose="020B0604020202020204" pitchFamily="34" charset="0"/>
                </a:rPr>
                <a:t>(No approval required)</a:t>
              </a:r>
            </a:p>
          </p:txBody>
        </p:sp>
      </p:grpSp>
      <p:sp>
        <p:nvSpPr>
          <p:cNvPr id="159" name="Rectangle 158"/>
          <p:cNvSpPr>
            <a:spLocks noChangeArrowheads="1"/>
          </p:cNvSpPr>
          <p:nvPr/>
        </p:nvSpPr>
        <p:spPr bwMode="auto">
          <a:xfrm>
            <a:off x="7008637" y="951456"/>
            <a:ext cx="290335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buClr>
                <a:schemeClr val="accent1"/>
              </a:buClr>
            </a:pPr>
            <a:r>
              <a:rPr lang="en-US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itchFamily="34" charset="0"/>
              </a:rPr>
              <a:t>All Other Departments</a:t>
            </a:r>
            <a:r>
              <a:rPr lang="en-US" sz="1600" dirty="0">
                <a:solidFill>
                  <a:srgbClr val="1D6993"/>
                </a:solidFill>
                <a:latin typeface="Arial" panose="020B0604020202020204" pitchFamily="34" charset="0"/>
              </a:rPr>
              <a:t/>
            </a:r>
            <a:br>
              <a:rPr lang="en-US" sz="1600" dirty="0">
                <a:solidFill>
                  <a:srgbClr val="1D6993"/>
                </a:solidFill>
                <a:latin typeface="Arial" panose="020B0604020202020204" pitchFamily="34" charset="0"/>
              </a:rPr>
            </a:br>
            <a:r>
              <a:rPr lang="en-US" sz="1200" b="0" i="1" dirty="0">
                <a:solidFill>
                  <a:srgbClr val="494949"/>
                </a:solidFill>
                <a:latin typeface="Arial" panose="020B0604020202020204" pitchFamily="34" charset="0"/>
              </a:rPr>
              <a:t>(Approval required: Process </a:t>
            </a:r>
            <a:br>
              <a:rPr lang="en-US" sz="1200" b="0" i="1" dirty="0">
                <a:solidFill>
                  <a:srgbClr val="494949"/>
                </a:solidFill>
                <a:latin typeface="Arial" panose="020B0604020202020204" pitchFamily="34" charset="0"/>
              </a:rPr>
            </a:br>
            <a:r>
              <a:rPr lang="en-US" sz="1200" b="0" i="1" dirty="0">
                <a:solidFill>
                  <a:srgbClr val="494949"/>
                </a:solidFill>
                <a:latin typeface="Arial" panose="020B0604020202020204" pitchFamily="34" charset="0"/>
              </a:rPr>
              <a:t>contingent on meeting budget)</a:t>
            </a:r>
          </a:p>
        </p:txBody>
      </p:sp>
      <p:cxnSp>
        <p:nvCxnSpPr>
          <p:cNvPr id="160" name="Straight Arrow Connector 35"/>
          <p:cNvCxnSpPr>
            <a:cxnSpLocks noChangeShapeType="1"/>
          </p:cNvCxnSpPr>
          <p:nvPr/>
        </p:nvCxnSpPr>
        <p:spPr bwMode="auto">
          <a:xfrm rot="16200000" flipH="1">
            <a:off x="1431717" y="2595638"/>
            <a:ext cx="392113" cy="0"/>
          </a:xfrm>
          <a:prstGeom prst="straightConnector1">
            <a:avLst/>
          </a:prstGeom>
          <a:noFill/>
          <a:ln w="15875" algn="ctr">
            <a:solidFill>
              <a:schemeClr val="bg1"/>
            </a:solidFill>
            <a:round/>
            <a:headEnd/>
            <a:tailEnd type="triangle" w="lg" len="med"/>
          </a:ln>
        </p:spPr>
      </p:cxnSp>
      <p:grpSp>
        <p:nvGrpSpPr>
          <p:cNvPr id="23" name="Group 160"/>
          <p:cNvGrpSpPr/>
          <p:nvPr/>
        </p:nvGrpSpPr>
        <p:grpSpPr>
          <a:xfrm>
            <a:off x="697287" y="2868802"/>
            <a:ext cx="1841500" cy="548636"/>
            <a:chOff x="1291050" y="2762473"/>
            <a:chExt cx="1381125" cy="548636"/>
          </a:xfrm>
          <a:effectLst>
            <a:outerShdw blurRad="127000" dist="25400" dir="2700000" algn="tl" rotWithShape="0">
              <a:prstClr val="black">
                <a:alpha val="16000"/>
              </a:prstClr>
            </a:outerShdw>
          </a:effectLst>
        </p:grpSpPr>
        <p:sp>
          <p:nvSpPr>
            <p:cNvPr id="162" name="Rounded Rectangle 48"/>
            <p:cNvSpPr>
              <a:spLocks noChangeArrowheads="1"/>
            </p:cNvSpPr>
            <p:nvPr/>
          </p:nvSpPr>
          <p:spPr bwMode="auto">
            <a:xfrm>
              <a:off x="1391695" y="2762473"/>
              <a:ext cx="1189494" cy="548636"/>
            </a:xfrm>
            <a:prstGeom prst="roundRect">
              <a:avLst>
                <a:gd name="adj" fmla="val 13727"/>
              </a:avLst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marL="55563" indent="-228600">
                <a:spcBef>
                  <a:spcPct val="50000"/>
                </a:spcBef>
              </a:pPr>
              <a:endParaRPr lang="en-US" sz="1000" b="0" dirty="0">
                <a:latin typeface="Arial" panose="020B0604020202020204" pitchFamily="34" charset="0"/>
              </a:endParaRPr>
            </a:p>
          </p:txBody>
        </p:sp>
        <p:sp>
          <p:nvSpPr>
            <p:cNvPr id="163" name="TextBox 50"/>
            <p:cNvSpPr txBox="1">
              <a:spLocks noChangeArrowheads="1"/>
            </p:cNvSpPr>
            <p:nvPr/>
          </p:nvSpPr>
          <p:spPr bwMode="auto">
            <a:xfrm>
              <a:off x="1291050" y="2816417"/>
              <a:ext cx="1381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Request automatically becomes a meeting</a:t>
              </a:r>
            </a:p>
          </p:txBody>
        </p:sp>
      </p:grpSp>
      <p:grpSp>
        <p:nvGrpSpPr>
          <p:cNvPr id="24" name="Group 65"/>
          <p:cNvGrpSpPr>
            <a:grpSpLocks/>
          </p:cNvGrpSpPr>
          <p:nvPr/>
        </p:nvGrpSpPr>
        <p:grpSpPr bwMode="auto">
          <a:xfrm>
            <a:off x="823440" y="1980256"/>
            <a:ext cx="1584536" cy="457200"/>
            <a:chOff x="1794017" y="1792381"/>
            <a:chExt cx="1188996" cy="457200"/>
          </a:xfrm>
          <a:effectLst>
            <a:outerShdw blurRad="127000" dist="25400" dir="2700000" algn="tl" rotWithShape="0">
              <a:prstClr val="black">
                <a:alpha val="16000"/>
              </a:prstClr>
            </a:outerShdw>
          </a:effectLst>
        </p:grpSpPr>
        <p:sp>
          <p:nvSpPr>
            <p:cNvPr id="165" name="Rounded Rectangle 45"/>
            <p:cNvSpPr>
              <a:spLocks noChangeArrowheads="1"/>
            </p:cNvSpPr>
            <p:nvPr/>
          </p:nvSpPr>
          <p:spPr bwMode="auto">
            <a:xfrm>
              <a:off x="1794293" y="1792381"/>
              <a:ext cx="1188720" cy="457200"/>
            </a:xfrm>
            <a:prstGeom prst="roundRect">
              <a:avLst>
                <a:gd name="adj" fmla="val 13727"/>
              </a:avLst>
            </a:prstGeom>
            <a:solidFill>
              <a:srgbClr val="7F9EAD"/>
            </a:solidFill>
            <a:ln w="12700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marL="228600" indent="-228600">
                <a:spcBef>
                  <a:spcPct val="50000"/>
                </a:spcBef>
              </a:pPr>
              <a:endParaRPr lang="en-US" sz="1000" b="0" dirty="0">
                <a:latin typeface="Arial" panose="020B0604020202020204" pitchFamily="34" charset="0"/>
              </a:endParaRPr>
            </a:p>
          </p:txBody>
        </p:sp>
        <p:sp>
          <p:nvSpPr>
            <p:cNvPr id="166" name="TextBox 46"/>
            <p:cNvSpPr txBox="1">
              <a:spLocks noChangeArrowheads="1"/>
            </p:cNvSpPr>
            <p:nvPr/>
          </p:nvSpPr>
          <p:spPr bwMode="auto">
            <a:xfrm>
              <a:off x="1794017" y="1817818"/>
              <a:ext cx="117375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Meeting request </a:t>
              </a:r>
              <a:b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</a:rPr>
              </a:br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submitted</a:t>
              </a:r>
            </a:p>
          </p:txBody>
        </p:sp>
      </p:grpSp>
      <p:grpSp>
        <p:nvGrpSpPr>
          <p:cNvPr id="25" name="Group 105"/>
          <p:cNvGrpSpPr>
            <a:grpSpLocks/>
          </p:cNvGrpSpPr>
          <p:nvPr/>
        </p:nvGrpSpPr>
        <p:grpSpPr bwMode="auto">
          <a:xfrm>
            <a:off x="7686832" y="2013289"/>
            <a:ext cx="1583267" cy="548589"/>
            <a:chOff x="5846147" y="1700367"/>
            <a:chExt cx="1188720" cy="548640"/>
          </a:xfrm>
          <a:effectLst>
            <a:outerShdw blurRad="127000" dist="25400" dir="2700000" algn="tl" rotWithShape="0">
              <a:prstClr val="black">
                <a:alpha val="16000"/>
              </a:prstClr>
            </a:outerShdw>
          </a:effectLst>
        </p:grpSpPr>
        <p:sp>
          <p:nvSpPr>
            <p:cNvPr id="168" name="Rounded Rectangle 68"/>
            <p:cNvSpPr>
              <a:spLocks noChangeArrowheads="1"/>
            </p:cNvSpPr>
            <p:nvPr/>
          </p:nvSpPr>
          <p:spPr bwMode="auto">
            <a:xfrm>
              <a:off x="5846147" y="1700367"/>
              <a:ext cx="1188720" cy="548640"/>
            </a:xfrm>
            <a:prstGeom prst="roundRect">
              <a:avLst>
                <a:gd name="adj" fmla="val 13727"/>
              </a:avLst>
            </a:prstGeom>
            <a:solidFill>
              <a:srgbClr val="7F9EAD"/>
            </a:solidFill>
            <a:ln w="12700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marL="55563" indent="-228600">
                <a:spcBef>
                  <a:spcPct val="50000"/>
                </a:spcBef>
              </a:pPr>
              <a:endParaRPr lang="en-US" sz="1000" b="0" dirty="0">
                <a:latin typeface="Arial" panose="020B0604020202020204" pitchFamily="34" charset="0"/>
              </a:endParaRPr>
            </a:p>
          </p:txBody>
        </p:sp>
        <p:sp>
          <p:nvSpPr>
            <p:cNvPr id="169" name="TextBox 69"/>
            <p:cNvSpPr txBox="1">
              <a:spLocks noChangeArrowheads="1"/>
            </p:cNvSpPr>
            <p:nvPr/>
          </p:nvSpPr>
          <p:spPr bwMode="auto">
            <a:xfrm>
              <a:off x="5889301" y="1760329"/>
              <a:ext cx="1109911" cy="400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Requester completes and submits MRF</a:t>
              </a:r>
            </a:p>
          </p:txBody>
        </p:sp>
      </p:grpSp>
      <p:grpSp>
        <p:nvGrpSpPr>
          <p:cNvPr id="26" name="Group 3"/>
          <p:cNvGrpSpPr/>
          <p:nvPr/>
        </p:nvGrpSpPr>
        <p:grpSpPr>
          <a:xfrm>
            <a:off x="10505413" y="3951919"/>
            <a:ext cx="1045552" cy="561745"/>
            <a:chOff x="7879060" y="3824322"/>
            <a:chExt cx="784164" cy="561745"/>
          </a:xfrm>
          <a:effectLst>
            <a:outerShdw blurRad="127000" dist="25400" dir="2700000" algn="tl" rotWithShape="0">
              <a:prstClr val="black">
                <a:alpha val="16000"/>
              </a:prstClr>
            </a:outerShdw>
          </a:effectLst>
        </p:grpSpPr>
        <p:sp>
          <p:nvSpPr>
            <p:cNvPr id="173" name="Rounded Rectangle 117"/>
            <p:cNvSpPr>
              <a:spLocks noChangeArrowheads="1"/>
            </p:cNvSpPr>
            <p:nvPr/>
          </p:nvSpPr>
          <p:spPr bwMode="auto">
            <a:xfrm>
              <a:off x="7954015" y="3837559"/>
              <a:ext cx="642756" cy="548508"/>
            </a:xfrm>
            <a:prstGeom prst="roundRect">
              <a:avLst>
                <a:gd name="adj" fmla="val 13727"/>
              </a:avLst>
            </a:prstGeom>
            <a:solidFill>
              <a:srgbClr val="0084B4"/>
            </a:solidFill>
            <a:ln w="12700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marL="55563" indent="-228600">
                <a:spcBef>
                  <a:spcPct val="50000"/>
                </a:spcBef>
              </a:pPr>
              <a:endParaRPr lang="en-US" sz="1000" b="0" dirty="0">
                <a:latin typeface="Arial" panose="020B0604020202020204" pitchFamily="34" charset="0"/>
              </a:endParaRPr>
            </a:p>
          </p:txBody>
        </p:sp>
        <p:sp>
          <p:nvSpPr>
            <p:cNvPr id="174" name="TextBox 118"/>
            <p:cNvSpPr txBox="1">
              <a:spLocks noChangeArrowheads="1"/>
            </p:cNvSpPr>
            <p:nvPr/>
          </p:nvSpPr>
          <p:spPr bwMode="auto">
            <a:xfrm>
              <a:off x="7879060" y="3824322"/>
              <a:ext cx="784164" cy="553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Denied </a:t>
              </a:r>
              <a:b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</a:rPr>
              </a:br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(requestor </a:t>
              </a:r>
              <a:b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</a:rPr>
              </a:br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notified)</a:t>
              </a: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11001375" cy="914399"/>
          </a:xfrm>
        </p:spPr>
        <p:txBody>
          <a:bodyPr/>
          <a:lstStyle/>
          <a:p>
            <a:r>
              <a:rPr lang="en-US" dirty="0" smtClean="0"/>
              <a:t>Build a Robust Approval and Procurement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7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5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95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2189</TotalTime>
  <Words>1002</Words>
  <Application>Microsoft Macintosh PowerPoint</Application>
  <PresentationFormat>Custom</PresentationFormat>
  <Paragraphs>327</Paragraphs>
  <Slides>38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Meetings Management Technology Myths</vt:lpstr>
      <vt:lpstr>Why do I Need Technology?</vt:lpstr>
      <vt:lpstr>Why do I Need Technology?</vt:lpstr>
      <vt:lpstr>PowerPoint Presentation</vt:lpstr>
      <vt:lpstr>PowerPoint Presentation</vt:lpstr>
      <vt:lpstr>Collect Event Data Across the Entire University</vt:lpstr>
      <vt:lpstr>Approval Notification Sent to Specified Meeting Approver</vt:lpstr>
      <vt:lpstr>Build a Robust Approval and Procurement Process</vt:lpstr>
      <vt:lpstr>Begin Building Meeting Budget</vt:lpstr>
      <vt:lpstr>Strategically Source Event Venues</vt:lpstr>
      <vt:lpstr>PowerPoint Presentation</vt:lpstr>
      <vt:lpstr>Offer Modern Attendee Registration</vt:lpstr>
      <vt:lpstr>Registration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Integrate Hotel and Travel Booking</vt:lpstr>
      <vt:lpstr>PowerPoint Presentation</vt:lpstr>
      <vt:lpstr>PowerPoint Presentation</vt:lpstr>
      <vt:lpstr>PowerPoint Presentation</vt:lpstr>
      <vt:lpstr>Integrate with Internal Travel Technologies</vt:lpstr>
      <vt:lpstr>Cvent – Concur Partnership</vt:lpstr>
      <vt:lpstr>PowerPoint Presentation</vt:lpstr>
      <vt:lpstr>PowerPoint Presentation</vt:lpstr>
      <vt:lpstr>PowerPoint Presentation</vt:lpstr>
      <vt:lpstr>Leverage Data to Drive Future Meetings</vt:lpstr>
      <vt:lpstr>PowerPoint Presentation</vt:lpstr>
      <vt:lpstr>PowerPoint Presentation</vt:lpstr>
      <vt:lpstr>PowerPoint Presentation</vt:lpstr>
      <vt:lpstr>Track Account-Level Data with Dashboards</vt:lpstr>
      <vt:lpstr>PowerPoint Presentation</vt:lpstr>
      <vt:lpstr>“Create a Meetings Management program that solve people's problems and addresses their pain points.”</vt:lpstr>
      <vt:lpstr>PowerPoint Presentation</vt:lpstr>
    </vt:vector>
  </TitlesOfParts>
  <Company>Cvent,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Gourav, Nikita</dc:creator>
  <cp:lastModifiedBy>Reagan Moran</cp:lastModifiedBy>
  <cp:revision>111</cp:revision>
  <dcterms:created xsi:type="dcterms:W3CDTF">2014-09-17T10:33:46Z</dcterms:created>
  <dcterms:modified xsi:type="dcterms:W3CDTF">2017-02-27T15:40:05Z</dcterms:modified>
</cp:coreProperties>
</file>