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8"/>
  </p:notesMasterIdLst>
  <p:handoutMasterIdLst>
    <p:handoutMasterId r:id="rId19"/>
  </p:handoutMasterIdLst>
  <p:sldIdLst>
    <p:sldId id="300" r:id="rId2"/>
    <p:sldId id="283" r:id="rId3"/>
    <p:sldId id="258" r:id="rId4"/>
    <p:sldId id="262" r:id="rId5"/>
    <p:sldId id="304" r:id="rId6"/>
    <p:sldId id="271" r:id="rId7"/>
    <p:sldId id="303" r:id="rId8"/>
    <p:sldId id="263" r:id="rId9"/>
    <p:sldId id="302" r:id="rId10"/>
    <p:sldId id="277" r:id="rId11"/>
    <p:sldId id="272" r:id="rId12"/>
    <p:sldId id="301" r:id="rId13"/>
    <p:sldId id="289" r:id="rId14"/>
    <p:sldId id="269" r:id="rId15"/>
    <p:sldId id="281" r:id="rId16"/>
    <p:sldId id="297" r:id="rId17"/>
  </p:sldIdLst>
  <p:sldSz cx="1219517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9186"/>
    <a:srgbClr val="977FB3"/>
    <a:srgbClr val="7CC3D6"/>
    <a:srgbClr val="FE7164"/>
    <a:srgbClr val="82C8B6"/>
    <a:srgbClr val="5DB79F"/>
    <a:srgbClr val="139D90"/>
    <a:srgbClr val="49596D"/>
    <a:srgbClr val="F4F4F4"/>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32" autoAdjust="0"/>
    <p:restoredTop sz="94660"/>
  </p:normalViewPr>
  <p:slideViewPr>
    <p:cSldViewPr>
      <p:cViewPr>
        <p:scale>
          <a:sx n="94" d="100"/>
          <a:sy n="94" d="100"/>
        </p:scale>
        <p:origin x="-80" y="-8"/>
      </p:cViewPr>
      <p:guideLst>
        <p:guide orient="horz" pos="2160"/>
        <p:guide pos="3841"/>
      </p:guideLst>
    </p:cSldViewPr>
  </p:slideViewPr>
  <p:notesTextViewPr>
    <p:cViewPr>
      <p:scale>
        <a:sx n="100" d="100"/>
        <a:sy n="100" d="100"/>
      </p:scale>
      <p:origin x="0" y="0"/>
    </p:cViewPr>
  </p:notesTextViewPr>
  <p:notesViewPr>
    <p:cSldViewPr showGuides="1">
      <p:cViewPr varScale="1">
        <p:scale>
          <a:sx n="90" d="100"/>
          <a:sy n="90" d="100"/>
        </p:scale>
        <p:origin x="-295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ms-MY"/>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9C401E9-A5F6-482E-BE66-1153D9633A48}" type="datetimeFigureOut">
              <a:rPr lang="ms-MY" smtClean="0"/>
              <a:t>2/27/17</a:t>
            </a:fld>
            <a:endParaRPr lang="ms-MY"/>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ms-MY"/>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5F760E-575F-482B-A7AF-82EF3EDEDDE9}" type="slidenum">
              <a:rPr lang="ms-MY" smtClean="0"/>
              <a:t>‹#›</a:t>
            </a:fld>
            <a:endParaRPr lang="ms-MY"/>
          </a:p>
        </p:txBody>
      </p:sp>
    </p:spTree>
    <p:extLst>
      <p:ext uri="{BB962C8B-B14F-4D97-AF65-F5344CB8AC3E}">
        <p14:creationId xmlns:p14="http://schemas.microsoft.com/office/powerpoint/2010/main" val="859554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ms-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245C8C-8CF5-4579-BE0C-E6C08727105C}" type="datetimeFigureOut">
              <a:rPr lang="ms-MY" smtClean="0"/>
              <a:t>2/27/17</a:t>
            </a:fld>
            <a:endParaRPr lang="ms-MY"/>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ms-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s-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ms-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8C87F1-F1FD-4FC1-8283-099D597F22DD}" type="slidenum">
              <a:rPr lang="ms-MY" smtClean="0"/>
              <a:t>‹#›</a:t>
            </a:fld>
            <a:endParaRPr lang="ms-MY"/>
          </a:p>
        </p:txBody>
      </p:sp>
    </p:spTree>
    <p:extLst>
      <p:ext uri="{BB962C8B-B14F-4D97-AF65-F5344CB8AC3E}">
        <p14:creationId xmlns:p14="http://schemas.microsoft.com/office/powerpoint/2010/main" val="544704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8C87F1-F1FD-4FC1-8283-099D597F22DD}" type="slidenum">
              <a:rPr lang="ms-MY" smtClean="0"/>
              <a:t>10</a:t>
            </a:fld>
            <a:endParaRPr lang="ms-MY"/>
          </a:p>
        </p:txBody>
      </p:sp>
    </p:spTree>
    <p:extLst>
      <p:ext uri="{BB962C8B-B14F-4D97-AF65-F5344CB8AC3E}">
        <p14:creationId xmlns:p14="http://schemas.microsoft.com/office/powerpoint/2010/main" val="498100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8C87F1-F1FD-4FC1-8283-099D597F22DD}" type="slidenum">
              <a:rPr lang="ms-MY" smtClean="0"/>
              <a:t>13</a:t>
            </a:fld>
            <a:endParaRPr lang="ms-MY"/>
          </a:p>
        </p:txBody>
      </p:sp>
    </p:spTree>
    <p:extLst>
      <p:ext uri="{BB962C8B-B14F-4D97-AF65-F5344CB8AC3E}">
        <p14:creationId xmlns:p14="http://schemas.microsoft.com/office/powerpoint/2010/main" val="2281932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bg>
      <p:bgPr>
        <a:solidFill>
          <a:srgbClr val="49596D"/>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BREAK1">
    <p:bg>
      <p:bgPr>
        <a:solidFill>
          <a:srgbClr val="49596D"/>
        </a:solidFill>
        <a:effectLst/>
      </p:bgPr>
    </p:bg>
    <p:spTree>
      <p:nvGrpSpPr>
        <p:cNvPr id="1" name=""/>
        <p:cNvGrpSpPr/>
        <p:nvPr/>
      </p:nvGrpSpPr>
      <p:grpSpPr>
        <a:xfrm>
          <a:off x="0" y="0"/>
          <a:ext cx="0" cy="0"/>
          <a:chOff x="0" y="0"/>
          <a:chExt cx="0" cy="0"/>
        </a:xfrm>
      </p:grpSpPr>
      <p:sp>
        <p:nvSpPr>
          <p:cNvPr id="4" name="Rectangle 3"/>
          <p:cNvSpPr/>
          <p:nvPr userDrawn="1"/>
        </p:nvSpPr>
        <p:spPr>
          <a:xfrm>
            <a:off x="0" y="0"/>
            <a:ext cx="12195175" cy="3429000"/>
          </a:xfrm>
          <a:prstGeom prst="rect">
            <a:avLst/>
          </a:prstGeom>
          <a:solidFill>
            <a:srgbClr val="FE71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solidFill>
                <a:schemeClr val="bg1"/>
              </a:solidFill>
            </a:endParaRPr>
          </a:p>
        </p:txBody>
      </p:sp>
      <p:sp>
        <p:nvSpPr>
          <p:cNvPr id="3" name="Text Placeholder 2"/>
          <p:cNvSpPr>
            <a:spLocks noGrp="1"/>
          </p:cNvSpPr>
          <p:nvPr>
            <p:ph type="body" sz="quarter" idx="10" hasCustomPrompt="1"/>
          </p:nvPr>
        </p:nvSpPr>
        <p:spPr>
          <a:xfrm>
            <a:off x="915987" y="2362200"/>
            <a:ext cx="10363200" cy="2514600"/>
          </a:xfrm>
        </p:spPr>
        <p:txBody>
          <a:bodyPr>
            <a:normAutofit/>
          </a:bodyPr>
          <a:lstStyle>
            <a:lvl1pPr marL="0" indent="0" algn="ctr">
              <a:buNone/>
              <a:defRPr sz="8000" baseline="0">
                <a:solidFill>
                  <a:schemeClr val="bg1"/>
                </a:solidFill>
                <a:latin typeface="Tertre Med" pitchFamily="18" charset="0"/>
              </a:defRPr>
            </a:lvl1pPr>
          </a:lstStyle>
          <a:p>
            <a:pPr lvl="0"/>
            <a:r>
              <a:rPr lang="en-US" dirty="0" smtClean="0"/>
              <a:t>TEXT HERE</a:t>
            </a:r>
            <a:endParaRPr lang="ms-MY" dirty="0"/>
          </a:p>
        </p:txBody>
      </p:sp>
      <p:sp>
        <p:nvSpPr>
          <p:cNvPr id="9" name="Text Placeholder 6"/>
          <p:cNvSpPr>
            <a:spLocks noGrp="1"/>
          </p:cNvSpPr>
          <p:nvPr>
            <p:ph type="body" sz="quarter" idx="11" hasCustomPrompt="1"/>
          </p:nvPr>
        </p:nvSpPr>
        <p:spPr>
          <a:xfrm>
            <a:off x="2464263" y="3597584"/>
            <a:ext cx="7239000" cy="914400"/>
          </a:xfrm>
        </p:spPr>
        <p:txBody>
          <a:bodyPr>
            <a:normAutofit/>
          </a:bodyPr>
          <a:lstStyle>
            <a:lvl1pPr marL="0" indent="0" algn="ctr">
              <a:buNone/>
              <a:defRPr sz="1800" spc="600">
                <a:solidFill>
                  <a:schemeClr val="bg1"/>
                </a:solidFill>
                <a:latin typeface="Gobold Light" pitchFamily="2" charset="0"/>
              </a:defRPr>
            </a:lvl1pPr>
          </a:lstStyle>
          <a:p>
            <a:pPr lvl="0"/>
            <a:r>
              <a:rPr lang="en-US" dirty="0" smtClean="0"/>
              <a:t>SUB TOPIC HERE</a:t>
            </a:r>
            <a:endParaRPr lang="ms-MY" dirty="0"/>
          </a:p>
        </p:txBody>
      </p:sp>
      <p:sp>
        <p:nvSpPr>
          <p:cNvPr id="10" name="Rectangle 9"/>
          <p:cNvSpPr/>
          <p:nvPr userDrawn="1"/>
        </p:nvSpPr>
        <p:spPr>
          <a:xfrm>
            <a:off x="-1" y="3429000"/>
            <a:ext cx="12195176" cy="76200"/>
          </a:xfrm>
          <a:prstGeom prst="rect">
            <a:avLst/>
          </a:prstGeom>
          <a:solidFill>
            <a:srgbClr val="F4F4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Tree>
    <p:extLst>
      <p:ext uri="{BB962C8B-B14F-4D97-AF65-F5344CB8AC3E}">
        <p14:creationId xmlns:p14="http://schemas.microsoft.com/office/powerpoint/2010/main" val="350761630"/>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BREAK2">
    <p:bg>
      <p:bgPr>
        <a:solidFill>
          <a:srgbClr val="49596D"/>
        </a:solidFill>
        <a:effectLst/>
      </p:bgPr>
    </p:bg>
    <p:spTree>
      <p:nvGrpSpPr>
        <p:cNvPr id="1" name=""/>
        <p:cNvGrpSpPr/>
        <p:nvPr/>
      </p:nvGrpSpPr>
      <p:grpSpPr>
        <a:xfrm>
          <a:off x="0" y="0"/>
          <a:ext cx="0" cy="0"/>
          <a:chOff x="0" y="0"/>
          <a:chExt cx="0" cy="0"/>
        </a:xfrm>
      </p:grpSpPr>
      <p:sp>
        <p:nvSpPr>
          <p:cNvPr id="4" name="Rectangle 3"/>
          <p:cNvSpPr/>
          <p:nvPr userDrawn="1"/>
        </p:nvSpPr>
        <p:spPr>
          <a:xfrm>
            <a:off x="0" y="0"/>
            <a:ext cx="12195175" cy="3429000"/>
          </a:xfrm>
          <a:prstGeom prst="rect">
            <a:avLst/>
          </a:prstGeom>
          <a:solidFill>
            <a:srgbClr val="5DB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3" name="Text Placeholder 2"/>
          <p:cNvSpPr>
            <a:spLocks noGrp="1"/>
          </p:cNvSpPr>
          <p:nvPr>
            <p:ph type="body" sz="quarter" idx="10" hasCustomPrompt="1"/>
          </p:nvPr>
        </p:nvSpPr>
        <p:spPr>
          <a:xfrm>
            <a:off x="915987" y="2362200"/>
            <a:ext cx="10363200" cy="2514600"/>
          </a:xfrm>
        </p:spPr>
        <p:txBody>
          <a:bodyPr>
            <a:normAutofit/>
          </a:bodyPr>
          <a:lstStyle>
            <a:lvl1pPr marL="0" indent="0" algn="ctr">
              <a:buNone/>
              <a:defRPr sz="8000" baseline="0">
                <a:solidFill>
                  <a:schemeClr val="bg1"/>
                </a:solidFill>
                <a:latin typeface="Garamond" panose="02020404030301010803" pitchFamily="18" charset="0"/>
              </a:defRPr>
            </a:lvl1pPr>
          </a:lstStyle>
          <a:p>
            <a:pPr lvl="0"/>
            <a:r>
              <a:rPr lang="en-US" dirty="0" smtClean="0"/>
              <a:t>TEXT HERE</a:t>
            </a:r>
            <a:endParaRPr lang="ms-MY" dirty="0"/>
          </a:p>
        </p:txBody>
      </p:sp>
      <p:sp>
        <p:nvSpPr>
          <p:cNvPr id="9" name="Text Placeholder 6"/>
          <p:cNvSpPr>
            <a:spLocks noGrp="1"/>
          </p:cNvSpPr>
          <p:nvPr>
            <p:ph type="body" sz="quarter" idx="11" hasCustomPrompt="1"/>
          </p:nvPr>
        </p:nvSpPr>
        <p:spPr>
          <a:xfrm>
            <a:off x="2464263" y="3597584"/>
            <a:ext cx="7239000" cy="914400"/>
          </a:xfrm>
        </p:spPr>
        <p:txBody>
          <a:bodyPr>
            <a:normAutofit/>
          </a:bodyPr>
          <a:lstStyle>
            <a:lvl1pPr marL="0" indent="0" algn="ctr">
              <a:buNone/>
              <a:defRPr sz="1800" spc="600">
                <a:solidFill>
                  <a:schemeClr val="bg1"/>
                </a:solidFill>
                <a:latin typeface="Garamond" panose="02020404030301010803" pitchFamily="18" charset="0"/>
              </a:defRPr>
            </a:lvl1pPr>
          </a:lstStyle>
          <a:p>
            <a:pPr lvl="0"/>
            <a:r>
              <a:rPr lang="en-US" dirty="0" smtClean="0"/>
              <a:t>SUB TOPIC HERE</a:t>
            </a:r>
            <a:endParaRPr lang="ms-MY" dirty="0"/>
          </a:p>
        </p:txBody>
      </p:sp>
      <p:sp>
        <p:nvSpPr>
          <p:cNvPr id="5" name="Rectangle 4"/>
          <p:cNvSpPr/>
          <p:nvPr userDrawn="1"/>
        </p:nvSpPr>
        <p:spPr>
          <a:xfrm>
            <a:off x="-1" y="3429000"/>
            <a:ext cx="12195176" cy="76200"/>
          </a:xfrm>
          <a:prstGeom prst="rect">
            <a:avLst/>
          </a:prstGeom>
          <a:solidFill>
            <a:srgbClr val="F4F4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Tree>
    <p:extLst>
      <p:ext uri="{BB962C8B-B14F-4D97-AF65-F5344CB8AC3E}">
        <p14:creationId xmlns:p14="http://schemas.microsoft.com/office/powerpoint/2010/main" val="1327397836"/>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BREAK3">
    <p:bg>
      <p:bgPr>
        <a:solidFill>
          <a:srgbClr val="49596D"/>
        </a:solidFill>
        <a:effectLst/>
      </p:bgPr>
    </p:bg>
    <p:spTree>
      <p:nvGrpSpPr>
        <p:cNvPr id="1" name=""/>
        <p:cNvGrpSpPr/>
        <p:nvPr/>
      </p:nvGrpSpPr>
      <p:grpSpPr>
        <a:xfrm>
          <a:off x="0" y="0"/>
          <a:ext cx="0" cy="0"/>
          <a:chOff x="0" y="0"/>
          <a:chExt cx="0" cy="0"/>
        </a:xfrm>
      </p:grpSpPr>
      <p:sp>
        <p:nvSpPr>
          <p:cNvPr id="4" name="Rectangle 3"/>
          <p:cNvSpPr/>
          <p:nvPr userDrawn="1"/>
        </p:nvSpPr>
        <p:spPr>
          <a:xfrm>
            <a:off x="0" y="0"/>
            <a:ext cx="12195175" cy="3429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3" name="Text Placeholder 2"/>
          <p:cNvSpPr>
            <a:spLocks noGrp="1"/>
          </p:cNvSpPr>
          <p:nvPr>
            <p:ph type="body" sz="quarter" idx="10" hasCustomPrompt="1"/>
          </p:nvPr>
        </p:nvSpPr>
        <p:spPr>
          <a:xfrm>
            <a:off x="915987" y="2362200"/>
            <a:ext cx="10363200" cy="2514600"/>
          </a:xfrm>
        </p:spPr>
        <p:txBody>
          <a:bodyPr>
            <a:normAutofit/>
          </a:bodyPr>
          <a:lstStyle>
            <a:lvl1pPr marL="0" indent="0" algn="ctr">
              <a:buNone/>
              <a:defRPr sz="8000" baseline="0">
                <a:solidFill>
                  <a:schemeClr val="bg1"/>
                </a:solidFill>
                <a:latin typeface="Garamond" panose="02020404030301010803" pitchFamily="18" charset="0"/>
              </a:defRPr>
            </a:lvl1pPr>
          </a:lstStyle>
          <a:p>
            <a:pPr lvl="0"/>
            <a:r>
              <a:rPr lang="en-US" dirty="0" smtClean="0"/>
              <a:t>TEXT HERE</a:t>
            </a:r>
            <a:endParaRPr lang="ms-MY" dirty="0"/>
          </a:p>
        </p:txBody>
      </p:sp>
      <p:sp>
        <p:nvSpPr>
          <p:cNvPr id="9" name="Text Placeholder 6"/>
          <p:cNvSpPr>
            <a:spLocks noGrp="1"/>
          </p:cNvSpPr>
          <p:nvPr>
            <p:ph type="body" sz="quarter" idx="11" hasCustomPrompt="1"/>
          </p:nvPr>
        </p:nvSpPr>
        <p:spPr>
          <a:xfrm>
            <a:off x="2464263" y="3597584"/>
            <a:ext cx="7239000" cy="914400"/>
          </a:xfrm>
        </p:spPr>
        <p:txBody>
          <a:bodyPr>
            <a:normAutofit/>
          </a:bodyPr>
          <a:lstStyle>
            <a:lvl1pPr marL="0" indent="0" algn="ctr">
              <a:buNone/>
              <a:defRPr sz="1800" spc="600">
                <a:solidFill>
                  <a:schemeClr val="bg1"/>
                </a:solidFill>
                <a:latin typeface="Garamond" panose="02020404030301010803" pitchFamily="18" charset="0"/>
              </a:defRPr>
            </a:lvl1pPr>
          </a:lstStyle>
          <a:p>
            <a:pPr lvl="0"/>
            <a:r>
              <a:rPr lang="en-US" dirty="0" smtClean="0"/>
              <a:t>SUB TOPIC HERE</a:t>
            </a:r>
            <a:endParaRPr lang="ms-MY" dirty="0"/>
          </a:p>
        </p:txBody>
      </p:sp>
      <p:sp>
        <p:nvSpPr>
          <p:cNvPr id="5" name="Rectangle 4"/>
          <p:cNvSpPr/>
          <p:nvPr userDrawn="1"/>
        </p:nvSpPr>
        <p:spPr>
          <a:xfrm>
            <a:off x="-1" y="3429000"/>
            <a:ext cx="12195176" cy="76200"/>
          </a:xfrm>
          <a:prstGeom prst="rect">
            <a:avLst/>
          </a:prstGeom>
          <a:solidFill>
            <a:srgbClr val="F4F4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Tree>
    <p:extLst>
      <p:ext uri="{BB962C8B-B14F-4D97-AF65-F5344CB8AC3E}">
        <p14:creationId xmlns:p14="http://schemas.microsoft.com/office/powerpoint/2010/main" val="3845072261"/>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BREAK4">
    <p:bg>
      <p:bgPr>
        <a:solidFill>
          <a:srgbClr val="49596D"/>
        </a:solidFill>
        <a:effectLst/>
      </p:bgPr>
    </p:bg>
    <p:spTree>
      <p:nvGrpSpPr>
        <p:cNvPr id="1" name=""/>
        <p:cNvGrpSpPr/>
        <p:nvPr/>
      </p:nvGrpSpPr>
      <p:grpSpPr>
        <a:xfrm>
          <a:off x="0" y="0"/>
          <a:ext cx="0" cy="0"/>
          <a:chOff x="0" y="0"/>
          <a:chExt cx="0" cy="0"/>
        </a:xfrm>
      </p:grpSpPr>
      <p:sp>
        <p:nvSpPr>
          <p:cNvPr id="4" name="Rectangle 3"/>
          <p:cNvSpPr/>
          <p:nvPr userDrawn="1"/>
        </p:nvSpPr>
        <p:spPr>
          <a:xfrm>
            <a:off x="0" y="0"/>
            <a:ext cx="12195175" cy="3429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3" name="Text Placeholder 2"/>
          <p:cNvSpPr>
            <a:spLocks noGrp="1"/>
          </p:cNvSpPr>
          <p:nvPr>
            <p:ph type="body" sz="quarter" idx="10" hasCustomPrompt="1"/>
          </p:nvPr>
        </p:nvSpPr>
        <p:spPr>
          <a:xfrm>
            <a:off x="915987" y="2362200"/>
            <a:ext cx="10363200" cy="2514600"/>
          </a:xfrm>
        </p:spPr>
        <p:txBody>
          <a:bodyPr>
            <a:normAutofit/>
          </a:bodyPr>
          <a:lstStyle>
            <a:lvl1pPr marL="0" indent="0" algn="ctr">
              <a:buNone/>
              <a:defRPr sz="8000" baseline="0">
                <a:solidFill>
                  <a:schemeClr val="bg1"/>
                </a:solidFill>
                <a:latin typeface="Garamond" panose="02020404030301010803" pitchFamily="18" charset="0"/>
              </a:defRPr>
            </a:lvl1pPr>
          </a:lstStyle>
          <a:p>
            <a:pPr lvl="0"/>
            <a:r>
              <a:rPr lang="en-US" dirty="0" smtClean="0"/>
              <a:t>TEXT HERE</a:t>
            </a:r>
            <a:endParaRPr lang="ms-MY" dirty="0"/>
          </a:p>
        </p:txBody>
      </p:sp>
      <p:sp>
        <p:nvSpPr>
          <p:cNvPr id="9" name="Text Placeholder 6"/>
          <p:cNvSpPr>
            <a:spLocks noGrp="1"/>
          </p:cNvSpPr>
          <p:nvPr>
            <p:ph type="body" sz="quarter" idx="11" hasCustomPrompt="1"/>
          </p:nvPr>
        </p:nvSpPr>
        <p:spPr>
          <a:xfrm>
            <a:off x="2464263" y="3597584"/>
            <a:ext cx="7239000" cy="914400"/>
          </a:xfrm>
        </p:spPr>
        <p:txBody>
          <a:bodyPr>
            <a:normAutofit/>
          </a:bodyPr>
          <a:lstStyle>
            <a:lvl1pPr marL="0" indent="0" algn="ctr">
              <a:buNone/>
              <a:defRPr sz="1800" spc="600">
                <a:solidFill>
                  <a:schemeClr val="bg1"/>
                </a:solidFill>
                <a:latin typeface="Garamond" panose="02020404030301010803" pitchFamily="18" charset="0"/>
              </a:defRPr>
            </a:lvl1pPr>
          </a:lstStyle>
          <a:p>
            <a:pPr lvl="0"/>
            <a:r>
              <a:rPr lang="en-US" dirty="0" smtClean="0"/>
              <a:t>SUB TOPIC HERE</a:t>
            </a:r>
            <a:endParaRPr lang="ms-MY" dirty="0"/>
          </a:p>
        </p:txBody>
      </p:sp>
      <p:sp>
        <p:nvSpPr>
          <p:cNvPr id="5" name="Rectangle 4"/>
          <p:cNvSpPr/>
          <p:nvPr userDrawn="1"/>
        </p:nvSpPr>
        <p:spPr>
          <a:xfrm>
            <a:off x="-1" y="3429000"/>
            <a:ext cx="12195176" cy="76200"/>
          </a:xfrm>
          <a:prstGeom prst="rect">
            <a:avLst/>
          </a:prstGeom>
          <a:solidFill>
            <a:srgbClr val="F4F4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Tree>
    <p:extLst>
      <p:ext uri="{BB962C8B-B14F-4D97-AF65-F5344CB8AC3E}">
        <p14:creationId xmlns:p14="http://schemas.microsoft.com/office/powerpoint/2010/main" val="3862683661"/>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p:bg>
      <p:bgPr>
        <a:solidFill>
          <a:srgbClr val="49596D"/>
        </a:solidFill>
        <a:effectLst/>
      </p:bgPr>
    </p:bg>
    <p:spTree>
      <p:nvGrpSpPr>
        <p:cNvPr id="1" name=""/>
        <p:cNvGrpSpPr/>
        <p:nvPr/>
      </p:nvGrpSpPr>
      <p:grpSpPr>
        <a:xfrm>
          <a:off x="0" y="0"/>
          <a:ext cx="0" cy="0"/>
          <a:chOff x="0" y="0"/>
          <a:chExt cx="0" cy="0"/>
        </a:xfrm>
      </p:grpSpPr>
      <p:sp>
        <p:nvSpPr>
          <p:cNvPr id="6" name="Text Placeholder 4"/>
          <p:cNvSpPr>
            <a:spLocks noGrp="1"/>
          </p:cNvSpPr>
          <p:nvPr>
            <p:ph type="body" sz="quarter" idx="10" hasCustomPrompt="1"/>
          </p:nvPr>
        </p:nvSpPr>
        <p:spPr>
          <a:xfrm>
            <a:off x="2078772" y="314325"/>
            <a:ext cx="8018581" cy="914400"/>
          </a:xfrm>
        </p:spPr>
        <p:txBody>
          <a:bodyPr>
            <a:noAutofit/>
          </a:bodyPr>
          <a:lstStyle>
            <a:lvl1pPr marL="0" indent="0" algn="ctr">
              <a:buNone/>
              <a:defRPr sz="6000">
                <a:solidFill>
                  <a:schemeClr val="bg1"/>
                </a:solidFill>
                <a:latin typeface="Garamond" panose="02020404030301010803" pitchFamily="18" charset="0"/>
              </a:defRPr>
            </a:lvl1pPr>
          </a:lstStyle>
          <a:p>
            <a:pPr lvl="0"/>
            <a:r>
              <a:rPr lang="en-US" dirty="0" smtClean="0"/>
              <a:t>TITLE HERE</a:t>
            </a:r>
            <a:endParaRPr lang="ms-MY" dirty="0"/>
          </a:p>
        </p:txBody>
      </p:sp>
      <p:sp>
        <p:nvSpPr>
          <p:cNvPr id="10" name="Text Placeholder 8"/>
          <p:cNvSpPr>
            <a:spLocks noGrp="1"/>
          </p:cNvSpPr>
          <p:nvPr>
            <p:ph type="body" sz="quarter" idx="11" hasCustomPrompt="1"/>
          </p:nvPr>
        </p:nvSpPr>
        <p:spPr>
          <a:xfrm>
            <a:off x="2661663" y="1143000"/>
            <a:ext cx="6867236" cy="533400"/>
          </a:xfrm>
        </p:spPr>
        <p:txBody>
          <a:bodyPr>
            <a:normAutofit/>
          </a:bodyPr>
          <a:lstStyle>
            <a:lvl1pPr marL="0" indent="0" algn="ctr">
              <a:buNone/>
              <a:defRPr sz="1800" i="0" spc="600" baseline="0">
                <a:solidFill>
                  <a:schemeClr val="bg1"/>
                </a:solidFill>
                <a:latin typeface="Garamond" panose="02020404030301010803" pitchFamily="18" charset="0"/>
              </a:defRPr>
            </a:lvl1pPr>
          </a:lstStyle>
          <a:p>
            <a:pPr lvl="0"/>
            <a:r>
              <a:rPr lang="en-US" dirty="0" smtClean="0"/>
              <a:t>SUB TOPIC HERE</a:t>
            </a:r>
            <a:endParaRPr lang="ms-MY" dirty="0"/>
          </a:p>
        </p:txBody>
      </p:sp>
    </p:spTree>
    <p:extLst>
      <p:ext uri="{BB962C8B-B14F-4D97-AF65-F5344CB8AC3E}">
        <p14:creationId xmlns:p14="http://schemas.microsoft.com/office/powerpoint/2010/main" val="1318467822"/>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759" y="274638"/>
            <a:ext cx="10975658"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759" y="1600201"/>
            <a:ext cx="10975658"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09759" y="6356351"/>
            <a:ext cx="284554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2/27/17</a:t>
            </a:fld>
            <a:endParaRPr lang="en-US"/>
          </a:p>
        </p:txBody>
      </p:sp>
      <p:sp>
        <p:nvSpPr>
          <p:cNvPr id="5" name="Footer Placeholder 4"/>
          <p:cNvSpPr>
            <a:spLocks noGrp="1"/>
          </p:cNvSpPr>
          <p:nvPr>
            <p:ph type="ftr" sz="quarter" idx="3"/>
          </p:nvPr>
        </p:nvSpPr>
        <p:spPr>
          <a:xfrm>
            <a:off x="4166685" y="6356351"/>
            <a:ext cx="386180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9875" y="6356351"/>
            <a:ext cx="284554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1" r:id="rId6"/>
  </p:sldLayoutIdLst>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png"/><Relationship Id="rId3"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1.png"/><Relationship Id="rId3"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6.png"/><Relationship Id="rId1" Type="http://schemas.openxmlformats.org/officeDocument/2006/relationships/slideLayout" Target="../slideLayouts/slideLayout6.xml"/><Relationship Id="rId2"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jpeg"/><Relationship Id="rId3"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ltVert">
          <a:fgClr>
            <a:srgbClr val="49596D"/>
          </a:fgClr>
          <a:bgClr>
            <a:srgbClr val="49596D"/>
          </a:bgClr>
        </a:pattFill>
        <a:effectLst/>
      </p:bgPr>
    </p:bg>
    <p:spTree>
      <p:nvGrpSpPr>
        <p:cNvPr id="1" name=""/>
        <p:cNvGrpSpPr/>
        <p:nvPr/>
      </p:nvGrpSpPr>
      <p:grpSpPr>
        <a:xfrm>
          <a:off x="0" y="0"/>
          <a:ext cx="0" cy="0"/>
          <a:chOff x="0" y="0"/>
          <a:chExt cx="0" cy="0"/>
        </a:xfrm>
      </p:grpSpPr>
      <p:sp>
        <p:nvSpPr>
          <p:cNvPr id="11" name="TextBox 10"/>
          <p:cNvSpPr txBox="1"/>
          <p:nvPr/>
        </p:nvSpPr>
        <p:spPr>
          <a:xfrm>
            <a:off x="3337827" y="3870959"/>
            <a:ext cx="5196038" cy="461665"/>
          </a:xfrm>
          <a:prstGeom prst="rect">
            <a:avLst/>
          </a:prstGeom>
          <a:noFill/>
        </p:spPr>
        <p:txBody>
          <a:bodyPr wrap="none" rtlCol="0">
            <a:spAutoFit/>
          </a:bodyPr>
          <a:lstStyle/>
          <a:p>
            <a:pPr algn="ctr"/>
            <a:r>
              <a:rPr lang="en-US" sz="2400" spc="600" dirty="0" smtClean="0">
                <a:solidFill>
                  <a:schemeClr val="bg1"/>
                </a:solidFill>
                <a:latin typeface="Garamond" panose="02020404030301010803" pitchFamily="18" charset="0"/>
              </a:rPr>
              <a:t>I HAVE IT.  NOW WHAT?</a:t>
            </a:r>
            <a:endParaRPr lang="ms-MY" sz="2400" spc="600" dirty="0">
              <a:solidFill>
                <a:schemeClr val="bg1"/>
              </a:solidFill>
              <a:latin typeface="Garamond" panose="02020404030301010803" pitchFamily="18" charset="0"/>
            </a:endParaRPr>
          </a:p>
        </p:txBody>
      </p:sp>
      <p:sp>
        <p:nvSpPr>
          <p:cNvPr id="9" name="Rectangle 8"/>
          <p:cNvSpPr/>
          <p:nvPr/>
        </p:nvSpPr>
        <p:spPr>
          <a:xfrm>
            <a:off x="2135187" y="1828800"/>
            <a:ext cx="410216" cy="418252"/>
          </a:xfrm>
          <a:prstGeom prst="rect">
            <a:avLst/>
          </a:prstGeom>
          <a:solidFill>
            <a:srgbClr val="5DB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12" name="Rectangle 11"/>
          <p:cNvSpPr/>
          <p:nvPr/>
        </p:nvSpPr>
        <p:spPr>
          <a:xfrm>
            <a:off x="2135187" y="2194560"/>
            <a:ext cx="410216" cy="418252"/>
          </a:xfrm>
          <a:prstGeom prst="rect">
            <a:avLst/>
          </a:prstGeom>
          <a:solidFill>
            <a:srgbClr val="FE71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13" name="Rectangle 12"/>
          <p:cNvSpPr/>
          <p:nvPr/>
        </p:nvSpPr>
        <p:spPr>
          <a:xfrm>
            <a:off x="2135187" y="2560321"/>
            <a:ext cx="410216" cy="41825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14" name="Rectangle 13"/>
          <p:cNvSpPr/>
          <p:nvPr/>
        </p:nvSpPr>
        <p:spPr>
          <a:xfrm>
            <a:off x="2135187" y="2926081"/>
            <a:ext cx="410216" cy="4182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15" name="Rectangle 14"/>
          <p:cNvSpPr/>
          <p:nvPr/>
        </p:nvSpPr>
        <p:spPr>
          <a:xfrm>
            <a:off x="2135187" y="3291841"/>
            <a:ext cx="410216" cy="41825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17" name="TextBox 16"/>
          <p:cNvSpPr txBox="1"/>
          <p:nvPr/>
        </p:nvSpPr>
        <p:spPr>
          <a:xfrm>
            <a:off x="2860217" y="1447800"/>
            <a:ext cx="6611169" cy="2554545"/>
          </a:xfrm>
          <a:prstGeom prst="rect">
            <a:avLst/>
          </a:prstGeom>
          <a:noFill/>
        </p:spPr>
        <p:txBody>
          <a:bodyPr wrap="none" rtlCol="0">
            <a:spAutoFit/>
          </a:bodyPr>
          <a:lstStyle/>
          <a:p>
            <a:pPr algn="ctr"/>
            <a:r>
              <a:rPr lang="en-US" sz="8000" dirty="0" smtClean="0">
                <a:solidFill>
                  <a:schemeClr val="bg1"/>
                </a:solidFill>
                <a:latin typeface="Garamond" panose="02020404030301010803" pitchFamily="18" charset="0"/>
              </a:rPr>
              <a:t>DATA…DATA</a:t>
            </a:r>
          </a:p>
          <a:p>
            <a:pPr algn="ctr"/>
            <a:r>
              <a:rPr lang="en-US" sz="8000" dirty="0" smtClean="0">
                <a:solidFill>
                  <a:schemeClr val="bg1"/>
                </a:solidFill>
                <a:latin typeface="Garamond" panose="02020404030301010803" pitchFamily="18" charset="0"/>
              </a:rPr>
              <a:t>DATA</a:t>
            </a:r>
            <a:endParaRPr lang="ms-MY" sz="8000" dirty="0">
              <a:solidFill>
                <a:schemeClr val="bg1"/>
              </a:solidFill>
              <a:latin typeface="Garamond" panose="02020404030301010803" pitchFamily="18" charset="0"/>
            </a:endParaRPr>
          </a:p>
        </p:txBody>
      </p:sp>
      <p:sp>
        <p:nvSpPr>
          <p:cNvPr id="10" name="Content Placeholder 10"/>
          <p:cNvSpPr txBox="1">
            <a:spLocks/>
          </p:cNvSpPr>
          <p:nvPr/>
        </p:nvSpPr>
        <p:spPr>
          <a:xfrm>
            <a:off x="1069975" y="4648200"/>
            <a:ext cx="11125200" cy="711200"/>
          </a:xfrm>
          <a:prstGeom prst="rect">
            <a:avLst/>
          </a:prstGeom>
        </p:spPr>
        <p:txBody>
          <a:bodyPr vert="horz" lIns="91440" tIns="45720" rIns="91440" bIns="45720" numCol="1" spcCol="64008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600" kern="3000" dirty="0" smtClean="0">
                <a:solidFill>
                  <a:schemeClr val="bg1"/>
                </a:solidFill>
              </a:rPr>
              <a:t>Debbie Gulliver – University Travel Manager, Michigan State University</a:t>
            </a:r>
          </a:p>
          <a:p>
            <a:pPr algn="l"/>
            <a:r>
              <a:rPr lang="en-US" sz="1600" kern="3000" dirty="0" smtClean="0">
                <a:solidFill>
                  <a:schemeClr val="bg1"/>
                </a:solidFill>
              </a:rPr>
              <a:t>Laura Bassett – Executive Vice President, Corporate Travel and Technologies  - Conlin Travel</a:t>
            </a:r>
          </a:p>
          <a:p>
            <a:pPr algn="l"/>
            <a:r>
              <a:rPr lang="en-US" sz="1600" kern="3000" dirty="0" smtClean="0">
                <a:solidFill>
                  <a:schemeClr val="bg1"/>
                </a:solidFill>
              </a:rPr>
              <a:t>David Heard – Vice President, University Travel – Anthony Travel</a:t>
            </a:r>
          </a:p>
          <a:p>
            <a:pPr algn="l"/>
            <a:r>
              <a:rPr lang="en-US" sz="1600" kern="3000" dirty="0" smtClean="0">
                <a:solidFill>
                  <a:schemeClr val="bg1"/>
                </a:solidFill>
              </a:rPr>
              <a:t>Charlie Corbin </a:t>
            </a:r>
            <a:r>
              <a:rPr lang="en-US" sz="1600" kern="3000" dirty="0">
                <a:solidFill>
                  <a:schemeClr val="bg1"/>
                </a:solidFill>
              </a:rPr>
              <a:t>- Business Development Manager - STA Travel </a:t>
            </a:r>
          </a:p>
        </p:txBody>
      </p:sp>
    </p:spTree>
    <p:extLst>
      <p:ext uri="{BB962C8B-B14F-4D97-AF65-F5344CB8AC3E}">
        <p14:creationId xmlns:p14="http://schemas.microsoft.com/office/powerpoint/2010/main" val="3187029267"/>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600200"/>
            <a:ext cx="2253722" cy="914400"/>
          </a:xfrm>
          <a:prstGeom prst="rect">
            <a:avLst/>
          </a:prstGeom>
          <a:solidFill>
            <a:srgbClr val="5DB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8" name="Rectangle 7"/>
          <p:cNvSpPr/>
          <p:nvPr/>
        </p:nvSpPr>
        <p:spPr>
          <a:xfrm>
            <a:off x="230187" y="1710265"/>
            <a:ext cx="1905000" cy="6858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Bebas Neue" pitchFamily="34" charset="0"/>
              </a:rPr>
              <a:t>Travel Managers</a:t>
            </a:r>
            <a:endParaRPr lang="ru-RU" dirty="0">
              <a:solidFill>
                <a:schemeClr val="bg1"/>
              </a:solidFill>
            </a:endParaRPr>
          </a:p>
        </p:txBody>
      </p:sp>
      <p:sp>
        <p:nvSpPr>
          <p:cNvPr id="28" name="Rectangle 27"/>
          <p:cNvSpPr/>
          <p:nvPr/>
        </p:nvSpPr>
        <p:spPr>
          <a:xfrm>
            <a:off x="2581247" y="1485389"/>
            <a:ext cx="8242643" cy="5047536"/>
          </a:xfrm>
          <a:prstGeom prst="rect">
            <a:avLst/>
          </a:prstGeom>
        </p:spPr>
        <p:txBody>
          <a:bodyPr wrap="square">
            <a:spAutoFit/>
          </a:bodyPr>
          <a:lstStyle/>
          <a:p>
            <a:pPr marL="285750" indent="-285750">
              <a:buFont typeface="Wingdings" panose="05000000000000000000" pitchFamily="2" charset="2"/>
              <a:buChar char="§"/>
            </a:pPr>
            <a:r>
              <a:rPr lang="ms-MY" dirty="0" smtClean="0">
                <a:solidFill>
                  <a:schemeClr val="bg1"/>
                </a:solidFill>
              </a:rPr>
              <a:t>Travel Managers utilize data in different times for various reasons.  </a:t>
            </a:r>
          </a:p>
          <a:p>
            <a:pPr marL="742950" lvl="1" indent="-285750">
              <a:buFont typeface="Wingdings" panose="05000000000000000000" pitchFamily="2" charset="2"/>
              <a:buChar char="§"/>
            </a:pPr>
            <a:r>
              <a:rPr lang="ms-MY" dirty="0" smtClean="0">
                <a:solidFill>
                  <a:schemeClr val="bg1"/>
                </a:solidFill>
              </a:rPr>
              <a:t>Yearly data for reviews with vendors for negotiations</a:t>
            </a:r>
          </a:p>
          <a:p>
            <a:pPr marL="742950" lvl="1" indent="-285750">
              <a:buFont typeface="Wingdings" panose="05000000000000000000" pitchFamily="2" charset="2"/>
              <a:buChar char="§"/>
            </a:pPr>
            <a:r>
              <a:rPr lang="ms-MY" dirty="0" smtClean="0">
                <a:solidFill>
                  <a:schemeClr val="bg1"/>
                </a:solidFill>
              </a:rPr>
              <a:t>Monthly reporting on usage of booking sources</a:t>
            </a:r>
          </a:p>
          <a:p>
            <a:pPr marL="742950" lvl="1" indent="-285750">
              <a:buFont typeface="Wingdings" panose="05000000000000000000" pitchFamily="2" charset="2"/>
              <a:buChar char="§"/>
            </a:pPr>
            <a:r>
              <a:rPr lang="ms-MY" dirty="0" smtClean="0">
                <a:solidFill>
                  <a:schemeClr val="bg1"/>
                </a:solidFill>
              </a:rPr>
              <a:t>Real-time for duty of care</a:t>
            </a:r>
            <a:br>
              <a:rPr lang="ms-MY" dirty="0" smtClean="0">
                <a:solidFill>
                  <a:schemeClr val="bg1"/>
                </a:solidFill>
              </a:rPr>
            </a:br>
            <a:endParaRPr lang="ms-MY" dirty="0" smtClean="0">
              <a:solidFill>
                <a:schemeClr val="bg1"/>
              </a:solidFill>
            </a:endParaRPr>
          </a:p>
          <a:p>
            <a:pPr marL="285750" indent="-285750">
              <a:buFont typeface="Wingdings" panose="05000000000000000000" pitchFamily="2" charset="2"/>
              <a:buChar char="§"/>
            </a:pPr>
            <a:r>
              <a:rPr lang="ms-MY" dirty="0" smtClean="0">
                <a:solidFill>
                  <a:schemeClr val="bg1"/>
                </a:solidFill>
              </a:rPr>
              <a:t>Department Managers may need data for specific movements or goal monitoring</a:t>
            </a:r>
          </a:p>
          <a:p>
            <a:pPr marL="742950" lvl="1" indent="-285750">
              <a:buFont typeface="Wingdings" panose="05000000000000000000" pitchFamily="2" charset="2"/>
              <a:buChar char="§"/>
            </a:pPr>
            <a:r>
              <a:rPr lang="ms-MY" dirty="0" smtClean="0">
                <a:solidFill>
                  <a:schemeClr val="bg1"/>
                </a:solidFill>
              </a:rPr>
              <a:t>Arrival manifests for meetings</a:t>
            </a:r>
          </a:p>
          <a:p>
            <a:pPr marL="742950" lvl="1" indent="-285750">
              <a:buFont typeface="Wingdings" panose="05000000000000000000" pitchFamily="2" charset="2"/>
              <a:buChar char="§"/>
            </a:pPr>
            <a:r>
              <a:rPr lang="ms-MY" dirty="0" smtClean="0">
                <a:solidFill>
                  <a:schemeClr val="bg1"/>
                </a:solidFill>
              </a:rPr>
              <a:t>Adoption goals</a:t>
            </a:r>
          </a:p>
          <a:p>
            <a:pPr marL="742950" lvl="1" indent="-285750">
              <a:buFont typeface="Wingdings" panose="05000000000000000000" pitchFamily="2" charset="2"/>
              <a:buChar char="§"/>
            </a:pPr>
            <a:r>
              <a:rPr lang="ms-MY" dirty="0" smtClean="0">
                <a:solidFill>
                  <a:schemeClr val="bg1"/>
                </a:solidFill>
              </a:rPr>
              <a:t>Policy compliance goals</a:t>
            </a:r>
            <a:br>
              <a:rPr lang="ms-MY" dirty="0" smtClean="0">
                <a:solidFill>
                  <a:schemeClr val="bg1"/>
                </a:solidFill>
              </a:rPr>
            </a:br>
            <a:endParaRPr lang="ms-MY" sz="1600" dirty="0">
              <a:solidFill>
                <a:schemeClr val="bg1"/>
              </a:solidFill>
            </a:endParaRPr>
          </a:p>
          <a:p>
            <a:pPr marL="285750" indent="-285750">
              <a:buFont typeface="Wingdings" panose="05000000000000000000" pitchFamily="2" charset="2"/>
              <a:buChar char="§"/>
            </a:pPr>
            <a:r>
              <a:rPr lang="ms-MY" dirty="0" smtClean="0">
                <a:solidFill>
                  <a:schemeClr val="bg1"/>
                </a:solidFill>
              </a:rPr>
              <a:t>Fiscal Officers – is it a time vs money perspective?</a:t>
            </a:r>
          </a:p>
          <a:p>
            <a:pPr marL="742950" lvl="1" indent="-285750">
              <a:buFont typeface="Wingdings" panose="05000000000000000000" pitchFamily="2" charset="2"/>
              <a:buChar char="§"/>
            </a:pPr>
            <a:r>
              <a:rPr lang="ms-MY" dirty="0" smtClean="0">
                <a:solidFill>
                  <a:schemeClr val="bg1"/>
                </a:solidFill>
              </a:rPr>
              <a:t>Grant based usage</a:t>
            </a:r>
          </a:p>
          <a:p>
            <a:pPr marL="742950" lvl="1" indent="-285750">
              <a:buFont typeface="Wingdings" panose="05000000000000000000" pitchFamily="2" charset="2"/>
              <a:buChar char="§"/>
            </a:pPr>
            <a:r>
              <a:rPr lang="ms-MY" dirty="0" smtClean="0">
                <a:solidFill>
                  <a:schemeClr val="bg1"/>
                </a:solidFill>
              </a:rPr>
              <a:t>Account allocation</a:t>
            </a:r>
          </a:p>
          <a:p>
            <a:pPr marL="742950" lvl="1" indent="-285750">
              <a:buFont typeface="Wingdings" panose="05000000000000000000" pitchFamily="2" charset="2"/>
              <a:buChar char="§"/>
            </a:pPr>
            <a:r>
              <a:rPr lang="ms-MY" dirty="0" smtClean="0">
                <a:solidFill>
                  <a:schemeClr val="bg1"/>
                </a:solidFill>
              </a:rPr>
              <a:t>Lost savings</a:t>
            </a:r>
            <a:br>
              <a:rPr lang="ms-MY" dirty="0" smtClean="0">
                <a:solidFill>
                  <a:schemeClr val="bg1"/>
                </a:solidFill>
              </a:rPr>
            </a:br>
            <a:endParaRPr lang="ms-MY" dirty="0" smtClean="0">
              <a:solidFill>
                <a:schemeClr val="bg1"/>
              </a:solidFill>
            </a:endParaRPr>
          </a:p>
          <a:p>
            <a:pPr marL="285750" indent="-285750">
              <a:buFont typeface="Wingdings" panose="05000000000000000000" pitchFamily="2" charset="2"/>
              <a:buChar char="§"/>
            </a:pPr>
            <a:r>
              <a:rPr lang="ms-MY" dirty="0" smtClean="0">
                <a:solidFill>
                  <a:schemeClr val="bg1"/>
                </a:solidFill>
              </a:rPr>
              <a:t>Travelers could get in on the action with</a:t>
            </a:r>
          </a:p>
          <a:p>
            <a:pPr marL="742950" lvl="1" indent="-285750">
              <a:buFont typeface="Wingdings" panose="05000000000000000000" pitchFamily="2" charset="2"/>
              <a:buChar char="§"/>
            </a:pPr>
            <a:r>
              <a:rPr lang="ms-MY" dirty="0" smtClean="0">
                <a:solidFill>
                  <a:schemeClr val="bg1"/>
                </a:solidFill>
              </a:rPr>
              <a:t>Gamification options</a:t>
            </a:r>
          </a:p>
          <a:p>
            <a:pPr marL="742950" lvl="1" indent="-285750">
              <a:buFont typeface="Wingdings" panose="05000000000000000000" pitchFamily="2" charset="2"/>
              <a:buChar char="§"/>
            </a:pPr>
            <a:r>
              <a:rPr lang="ms-MY" dirty="0" smtClean="0">
                <a:solidFill>
                  <a:schemeClr val="bg1"/>
                </a:solidFill>
              </a:rPr>
              <a:t>Expense related inquiries</a:t>
            </a:r>
            <a:endParaRPr lang="ms-MY" dirty="0">
              <a:solidFill>
                <a:schemeClr val="bg1"/>
              </a:solidFill>
            </a:endParaRPr>
          </a:p>
        </p:txBody>
      </p:sp>
      <p:sp>
        <p:nvSpPr>
          <p:cNvPr id="15" name="Text Placeholder 3"/>
          <p:cNvSpPr txBox="1">
            <a:spLocks/>
          </p:cNvSpPr>
          <p:nvPr/>
        </p:nvSpPr>
        <p:spPr>
          <a:xfrm>
            <a:off x="1392972" y="402508"/>
            <a:ext cx="9124215" cy="914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6000" kern="1200">
                <a:solidFill>
                  <a:schemeClr val="bg1"/>
                </a:solidFill>
                <a:latin typeface="Tertre Med"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600" dirty="0" smtClean="0"/>
              <a:t>WHO NEEDS THE DATA?</a:t>
            </a:r>
            <a:endParaRPr lang="ms-MY" sz="3600" dirty="0"/>
          </a:p>
        </p:txBody>
      </p:sp>
      <p:sp>
        <p:nvSpPr>
          <p:cNvPr id="16" name="Rectangle 15"/>
          <p:cNvSpPr/>
          <p:nvPr/>
        </p:nvSpPr>
        <p:spPr>
          <a:xfrm>
            <a:off x="7088187" y="363665"/>
            <a:ext cx="1491540" cy="68134"/>
          </a:xfrm>
          <a:prstGeom prst="rect">
            <a:avLst/>
          </a:prstGeom>
          <a:solidFill>
            <a:srgbClr val="FE71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17" name="Text Placeholder 25"/>
          <p:cNvSpPr>
            <a:spLocks noGrp="1"/>
          </p:cNvSpPr>
          <p:nvPr>
            <p:ph type="body" sz="quarter" idx="11"/>
          </p:nvPr>
        </p:nvSpPr>
        <p:spPr>
          <a:xfrm>
            <a:off x="3268951" y="946013"/>
            <a:ext cx="6867236" cy="533400"/>
          </a:xfrm>
        </p:spPr>
        <p:txBody>
          <a:bodyPr/>
          <a:lstStyle/>
          <a:p>
            <a:r>
              <a:rPr lang="en-US" dirty="0" smtClean="0"/>
              <a:t>KNOWING YOUR USE CASES</a:t>
            </a:r>
            <a:endParaRPr lang="en-US" dirty="0"/>
          </a:p>
        </p:txBody>
      </p:sp>
      <p:sp>
        <p:nvSpPr>
          <p:cNvPr id="18" name="Rectangle 17"/>
          <p:cNvSpPr/>
          <p:nvPr/>
        </p:nvSpPr>
        <p:spPr>
          <a:xfrm>
            <a:off x="-3591" y="2971800"/>
            <a:ext cx="2253722" cy="914400"/>
          </a:xfrm>
          <a:prstGeom prst="rect">
            <a:avLst/>
          </a:prstGeom>
          <a:solidFill>
            <a:srgbClr val="7CC3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19" name="Rectangle 18"/>
          <p:cNvSpPr/>
          <p:nvPr/>
        </p:nvSpPr>
        <p:spPr>
          <a:xfrm>
            <a:off x="226596" y="3081865"/>
            <a:ext cx="1905000" cy="6858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Bebas Neue" pitchFamily="34" charset="0"/>
              </a:rPr>
              <a:t>Department Managers</a:t>
            </a:r>
            <a:endParaRPr lang="ru-RU" dirty="0">
              <a:solidFill>
                <a:schemeClr val="bg1"/>
              </a:solidFill>
            </a:endParaRPr>
          </a:p>
        </p:txBody>
      </p:sp>
      <p:sp>
        <p:nvSpPr>
          <p:cNvPr id="20" name="Rectangle 19"/>
          <p:cNvSpPr/>
          <p:nvPr/>
        </p:nvSpPr>
        <p:spPr>
          <a:xfrm>
            <a:off x="1587" y="4293834"/>
            <a:ext cx="2253722" cy="914400"/>
          </a:xfrm>
          <a:prstGeom prst="rect">
            <a:avLst/>
          </a:prstGeom>
          <a:solidFill>
            <a:srgbClr val="977F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21" name="Rectangle 20"/>
          <p:cNvSpPr/>
          <p:nvPr/>
        </p:nvSpPr>
        <p:spPr>
          <a:xfrm>
            <a:off x="231774" y="4403899"/>
            <a:ext cx="1905000" cy="6858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Bebas Neue" pitchFamily="34" charset="0"/>
              </a:rPr>
              <a:t>Fiscal Officers</a:t>
            </a:r>
            <a:endParaRPr lang="ru-RU" dirty="0">
              <a:solidFill>
                <a:schemeClr val="bg1"/>
              </a:solidFill>
            </a:endParaRPr>
          </a:p>
        </p:txBody>
      </p:sp>
      <p:sp>
        <p:nvSpPr>
          <p:cNvPr id="22" name="Rectangle 21"/>
          <p:cNvSpPr/>
          <p:nvPr/>
        </p:nvSpPr>
        <p:spPr>
          <a:xfrm>
            <a:off x="1587" y="5638800"/>
            <a:ext cx="2253722" cy="914400"/>
          </a:xfrm>
          <a:prstGeom prst="rect">
            <a:avLst/>
          </a:prstGeom>
          <a:solidFill>
            <a:srgbClr val="FE71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23" name="Rectangle 22"/>
          <p:cNvSpPr/>
          <p:nvPr/>
        </p:nvSpPr>
        <p:spPr>
          <a:xfrm>
            <a:off x="231774" y="5748865"/>
            <a:ext cx="1905000" cy="6858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Bebas Neue" pitchFamily="34" charset="0"/>
              </a:rPr>
              <a:t>Travelers</a:t>
            </a:r>
            <a:endParaRPr lang="ru-RU" dirty="0">
              <a:solidFill>
                <a:schemeClr val="bg1"/>
              </a:solidFill>
            </a:endParaRPr>
          </a:p>
        </p:txBody>
      </p:sp>
      <p:sp>
        <p:nvSpPr>
          <p:cNvPr id="11" name="Action Button: Document 10">
            <a:hlinkClick r:id="" action="ppaction://noaction" highlightClick="1"/>
          </p:cNvPr>
          <p:cNvSpPr/>
          <p:nvPr/>
        </p:nvSpPr>
        <p:spPr>
          <a:xfrm>
            <a:off x="3699190" y="1464732"/>
            <a:ext cx="4876800" cy="4842935"/>
          </a:xfrm>
          <a:prstGeom prst="actionButtonDocument">
            <a:avLst/>
          </a:prstGeom>
          <a:solidFill>
            <a:schemeClr val="bg1">
              <a:lumMod val="95000"/>
            </a:schemeClr>
          </a:solidFill>
          <a:ln>
            <a:solidFill>
              <a:srgbClr val="FE71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lumMod val="65000"/>
                    <a:lumOff val="35000"/>
                  </a:schemeClr>
                </a:solidFill>
              </a:rPr>
              <a:t>These needs </a:t>
            </a:r>
            <a:br>
              <a:rPr lang="en-US" sz="3600" dirty="0" smtClean="0">
                <a:solidFill>
                  <a:schemeClr val="tx1">
                    <a:lumMod val="65000"/>
                    <a:lumOff val="35000"/>
                  </a:schemeClr>
                </a:solidFill>
              </a:rPr>
            </a:br>
            <a:r>
              <a:rPr lang="en-US" sz="3600" dirty="0" smtClean="0">
                <a:solidFill>
                  <a:schemeClr val="tx1">
                    <a:lumMod val="65000"/>
                    <a:lumOff val="35000"/>
                  </a:schemeClr>
                </a:solidFill>
              </a:rPr>
              <a:t>are the</a:t>
            </a:r>
          </a:p>
          <a:p>
            <a:pPr algn="ctr"/>
            <a:r>
              <a:rPr lang="en-US" sz="3600" b="1" dirty="0" smtClean="0">
                <a:solidFill>
                  <a:schemeClr val="tx1">
                    <a:lumMod val="65000"/>
                    <a:lumOff val="35000"/>
                  </a:schemeClr>
                </a:solidFill>
              </a:rPr>
              <a:t>DATA POINTS</a:t>
            </a:r>
            <a:endParaRPr lang="en-US" sz="3600" b="1" dirty="0">
              <a:solidFill>
                <a:schemeClr val="tx1">
                  <a:lumMod val="65000"/>
                  <a:lumOff val="35000"/>
                </a:schemeClr>
              </a:solidFill>
            </a:endParaRPr>
          </a:p>
        </p:txBody>
      </p:sp>
    </p:spTree>
    <p:extLst>
      <p:ext uri="{BB962C8B-B14F-4D97-AF65-F5344CB8AC3E}">
        <p14:creationId xmlns:p14="http://schemas.microsoft.com/office/powerpoint/2010/main" val="4216711324"/>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1"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5" name="Elbow Connector 74"/>
          <p:cNvCxnSpPr/>
          <p:nvPr/>
        </p:nvCxnSpPr>
        <p:spPr>
          <a:xfrm rot="10800000">
            <a:off x="5640387" y="2065108"/>
            <a:ext cx="6554790" cy="1821092"/>
          </a:xfrm>
          <a:prstGeom prst="bentConnector3">
            <a:avLst>
              <a:gd name="adj1" fmla="val 50000"/>
            </a:avLst>
          </a:prstGeom>
          <a:ln w="12700">
            <a:solidFill>
              <a:schemeClr val="accent5"/>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7" name="Elbow Connector 56"/>
          <p:cNvCxnSpPr/>
          <p:nvPr/>
        </p:nvCxnSpPr>
        <p:spPr>
          <a:xfrm flipV="1">
            <a:off x="1050925" y="4038600"/>
            <a:ext cx="11144250" cy="1628775"/>
          </a:xfrm>
          <a:prstGeom prst="bentConnector3">
            <a:avLst>
              <a:gd name="adj1" fmla="val 50000"/>
            </a:avLst>
          </a:prstGeom>
          <a:ln w="12700">
            <a:solidFill>
              <a:srgbClr val="FE7164"/>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2" name="Elbow Connector 21"/>
          <p:cNvCxnSpPr/>
          <p:nvPr/>
        </p:nvCxnSpPr>
        <p:spPr>
          <a:xfrm>
            <a:off x="1050925" y="1371600"/>
            <a:ext cx="11144250" cy="2590800"/>
          </a:xfrm>
          <a:prstGeom prst="bentConnector3">
            <a:avLst>
              <a:gd name="adj1" fmla="val 10684"/>
            </a:avLst>
          </a:prstGeom>
          <a:ln w="12700">
            <a:solidFill>
              <a:srgbClr val="5DB79F"/>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1449387" y="1952655"/>
            <a:ext cx="1628745" cy="1628745"/>
          </a:xfrm>
          <a:prstGeom prst="ellipse">
            <a:avLst/>
          </a:prstGeom>
          <a:solidFill>
            <a:srgbClr val="5DB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CLOUD BASED DATA</a:t>
            </a:r>
            <a:endParaRPr lang="ru-RU" dirty="0">
              <a:solidFill>
                <a:schemeClr val="bg1"/>
              </a:solidFill>
            </a:endParaRPr>
          </a:p>
        </p:txBody>
      </p:sp>
      <p:sp>
        <p:nvSpPr>
          <p:cNvPr id="37" name="Oval 36"/>
          <p:cNvSpPr/>
          <p:nvPr/>
        </p:nvSpPr>
        <p:spPr>
          <a:xfrm>
            <a:off x="1220787" y="4648200"/>
            <a:ext cx="1619129" cy="1619129"/>
          </a:xfrm>
          <a:prstGeom prst="ellipse">
            <a:avLst/>
          </a:prstGeom>
          <a:solidFill>
            <a:srgbClr val="FE71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ERP SYSTEMS</a:t>
            </a:r>
            <a:endParaRPr lang="ru-RU" dirty="0">
              <a:solidFill>
                <a:schemeClr val="bg1"/>
              </a:solidFill>
            </a:endParaRPr>
          </a:p>
        </p:txBody>
      </p:sp>
      <p:sp>
        <p:nvSpPr>
          <p:cNvPr id="38" name="Oval 37"/>
          <p:cNvSpPr/>
          <p:nvPr/>
        </p:nvSpPr>
        <p:spPr>
          <a:xfrm>
            <a:off x="7864062" y="1602998"/>
            <a:ext cx="1586325" cy="143602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latin typeface="Modern Pictograms" pitchFamily="50" charset="0"/>
              </a:rPr>
              <a:t>FLAT FILES</a:t>
            </a:r>
            <a:endParaRPr lang="ru-RU" sz="1600" dirty="0">
              <a:solidFill>
                <a:schemeClr val="bg1"/>
              </a:solidFill>
            </a:endParaRPr>
          </a:p>
        </p:txBody>
      </p:sp>
      <p:sp>
        <p:nvSpPr>
          <p:cNvPr id="2" name="Rectangle 1"/>
          <p:cNvSpPr/>
          <p:nvPr/>
        </p:nvSpPr>
        <p:spPr>
          <a:xfrm>
            <a:off x="3201987" y="2819400"/>
            <a:ext cx="3352799" cy="954107"/>
          </a:xfrm>
          <a:prstGeom prst="rect">
            <a:avLst/>
          </a:prstGeom>
        </p:spPr>
        <p:txBody>
          <a:bodyPr wrap="square">
            <a:spAutoFit/>
          </a:bodyPr>
          <a:lstStyle/>
          <a:p>
            <a:r>
              <a:rPr lang="en-US" sz="1400" b="1" kern="3000" dirty="0" smtClean="0">
                <a:solidFill>
                  <a:schemeClr val="bg1"/>
                </a:solidFill>
              </a:rPr>
              <a:t>Feed cloud based data </a:t>
            </a:r>
          </a:p>
          <a:p>
            <a:r>
              <a:rPr lang="en-US" sz="1400" kern="3000" dirty="0" smtClean="0">
                <a:solidFill>
                  <a:schemeClr val="bg1"/>
                </a:solidFill>
              </a:rPr>
              <a:t>Cloud based data can be sent regularly through secure connections into the mapping process.</a:t>
            </a:r>
            <a:endParaRPr lang="ms-MY" sz="1400" dirty="0">
              <a:solidFill>
                <a:schemeClr val="bg1"/>
              </a:solidFill>
            </a:endParaRPr>
          </a:p>
        </p:txBody>
      </p:sp>
      <p:sp>
        <p:nvSpPr>
          <p:cNvPr id="64" name="Rectangle 63"/>
          <p:cNvSpPr/>
          <p:nvPr/>
        </p:nvSpPr>
        <p:spPr>
          <a:xfrm>
            <a:off x="2870078" y="5715000"/>
            <a:ext cx="3352799" cy="1169551"/>
          </a:xfrm>
          <a:prstGeom prst="rect">
            <a:avLst/>
          </a:prstGeom>
        </p:spPr>
        <p:txBody>
          <a:bodyPr wrap="square">
            <a:spAutoFit/>
          </a:bodyPr>
          <a:lstStyle/>
          <a:p>
            <a:r>
              <a:rPr lang="en-US" sz="1400" b="1" kern="3000" dirty="0" smtClean="0">
                <a:solidFill>
                  <a:schemeClr val="bg1"/>
                </a:solidFill>
              </a:rPr>
              <a:t>Travel Management Companies data stored behind firewalls</a:t>
            </a:r>
          </a:p>
          <a:p>
            <a:r>
              <a:rPr lang="en-US" sz="1400" kern="3000" dirty="0" smtClean="0">
                <a:solidFill>
                  <a:schemeClr val="bg1"/>
                </a:solidFill>
              </a:rPr>
              <a:t>Most agencies utilize mid-office products designed to push and pull data into reporting tools.</a:t>
            </a:r>
            <a:endParaRPr lang="ms-MY" sz="1400" dirty="0">
              <a:solidFill>
                <a:schemeClr val="bg1"/>
              </a:solidFill>
            </a:endParaRPr>
          </a:p>
        </p:txBody>
      </p:sp>
      <p:sp>
        <p:nvSpPr>
          <p:cNvPr id="74" name="Rectangle 73"/>
          <p:cNvSpPr/>
          <p:nvPr/>
        </p:nvSpPr>
        <p:spPr>
          <a:xfrm>
            <a:off x="9711120" y="2188759"/>
            <a:ext cx="2357157" cy="954107"/>
          </a:xfrm>
          <a:prstGeom prst="rect">
            <a:avLst/>
          </a:prstGeom>
        </p:spPr>
        <p:txBody>
          <a:bodyPr wrap="square">
            <a:spAutoFit/>
          </a:bodyPr>
          <a:lstStyle/>
          <a:p>
            <a:r>
              <a:rPr lang="en-US" sz="1400" b="1" kern="3000" dirty="0" smtClean="0">
                <a:solidFill>
                  <a:schemeClr val="bg1"/>
                </a:solidFill>
              </a:rPr>
              <a:t>Sources without databases</a:t>
            </a:r>
            <a:br>
              <a:rPr lang="en-US" sz="1400" b="1" kern="3000" dirty="0" smtClean="0">
                <a:solidFill>
                  <a:schemeClr val="bg1"/>
                </a:solidFill>
              </a:rPr>
            </a:br>
            <a:r>
              <a:rPr lang="en-US" sz="1400" kern="3000" dirty="0" smtClean="0">
                <a:solidFill>
                  <a:schemeClr val="bg1"/>
                </a:solidFill>
              </a:rPr>
              <a:t>Even data that is in Excel or text files can be sent securely to be mapped and loaded.</a:t>
            </a:r>
            <a:endParaRPr lang="ms-MY" sz="1400" dirty="0">
              <a:solidFill>
                <a:schemeClr val="bg1"/>
              </a:solidFill>
            </a:endParaRPr>
          </a:p>
        </p:txBody>
      </p:sp>
      <p:sp>
        <p:nvSpPr>
          <p:cNvPr id="23" name="Text Placeholder 3"/>
          <p:cNvSpPr txBox="1">
            <a:spLocks/>
          </p:cNvSpPr>
          <p:nvPr/>
        </p:nvSpPr>
        <p:spPr>
          <a:xfrm>
            <a:off x="1621572" y="402508"/>
            <a:ext cx="9124215" cy="914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6000" kern="1200">
                <a:solidFill>
                  <a:schemeClr val="bg1"/>
                </a:solidFill>
                <a:latin typeface="Tertre Med"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600" dirty="0" smtClean="0">
                <a:latin typeface="Garamond" panose="02020404030301010803" pitchFamily="18" charset="0"/>
              </a:rPr>
              <a:t>GETTING GOOD DATA</a:t>
            </a:r>
            <a:endParaRPr lang="ms-MY" sz="3600" dirty="0">
              <a:latin typeface="Garamond" panose="02020404030301010803" pitchFamily="18" charset="0"/>
            </a:endParaRPr>
          </a:p>
        </p:txBody>
      </p:sp>
      <p:sp>
        <p:nvSpPr>
          <p:cNvPr id="24" name="Rectangle 23"/>
          <p:cNvSpPr/>
          <p:nvPr/>
        </p:nvSpPr>
        <p:spPr>
          <a:xfrm>
            <a:off x="7088187" y="363665"/>
            <a:ext cx="1491540" cy="68134"/>
          </a:xfrm>
          <a:prstGeom prst="rect">
            <a:avLst/>
          </a:prstGeom>
          <a:solidFill>
            <a:srgbClr val="5DB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25" name="Text Placeholder 25"/>
          <p:cNvSpPr>
            <a:spLocks noGrp="1"/>
          </p:cNvSpPr>
          <p:nvPr>
            <p:ph type="body" sz="quarter" idx="11"/>
          </p:nvPr>
        </p:nvSpPr>
        <p:spPr>
          <a:xfrm>
            <a:off x="2036061" y="947406"/>
            <a:ext cx="9140292" cy="533400"/>
          </a:xfrm>
        </p:spPr>
        <p:txBody>
          <a:bodyPr/>
          <a:lstStyle/>
          <a:p>
            <a:r>
              <a:rPr lang="en-US" dirty="0" smtClean="0">
                <a:latin typeface="Garamond" panose="02020404030301010803" pitchFamily="18" charset="0"/>
              </a:rPr>
              <a:t>CONSISTENT INTEGRITY</a:t>
            </a:r>
            <a:endParaRPr lang="en-US" dirty="0">
              <a:latin typeface="Garamond" panose="02020404030301010803" pitchFamily="18" charset="0"/>
            </a:endParaRPr>
          </a:p>
        </p:txBody>
      </p:sp>
      <p:sp>
        <p:nvSpPr>
          <p:cNvPr id="7" name="Can 6"/>
          <p:cNvSpPr/>
          <p:nvPr/>
        </p:nvSpPr>
        <p:spPr>
          <a:xfrm>
            <a:off x="6933933" y="3501134"/>
            <a:ext cx="3048000" cy="3048000"/>
          </a:xfrm>
          <a:prstGeom prst="can">
            <a:avLst/>
          </a:prstGeom>
          <a:pattFill prst="pct5">
            <a:fgClr>
              <a:schemeClr val="accent1"/>
            </a:fgClr>
            <a:bgClr>
              <a:schemeClr val="bg1"/>
            </a:bgClr>
          </a:pattFill>
          <a:ln w="3175">
            <a:solidFill>
              <a:schemeClr val="bg1">
                <a:lumMod val="85000"/>
              </a:schemeClr>
            </a:solidFill>
          </a:ln>
          <a:effectLst>
            <a:outerShdw blurRad="50800" dist="38100" dir="54000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an 2"/>
          <p:cNvSpPr/>
          <p:nvPr/>
        </p:nvSpPr>
        <p:spPr>
          <a:xfrm>
            <a:off x="7469187" y="3926150"/>
            <a:ext cx="1981200" cy="2285999"/>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7164387" y="3581400"/>
            <a:ext cx="2604046" cy="369332"/>
          </a:xfrm>
          <a:prstGeom prst="rect">
            <a:avLst/>
          </a:prstGeom>
          <a:noFill/>
        </p:spPr>
        <p:txBody>
          <a:bodyPr wrap="none" rtlCol="0">
            <a:spAutoFit/>
          </a:bodyPr>
          <a:lstStyle/>
          <a:p>
            <a:r>
              <a:rPr lang="en-US" dirty="0" smtClean="0"/>
              <a:t>Mapping &amp; Normalization</a:t>
            </a:r>
            <a:endParaRPr lang="en-US" dirty="0"/>
          </a:p>
        </p:txBody>
      </p:sp>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56706" y="5486400"/>
            <a:ext cx="609600" cy="609600"/>
          </a:xfrm>
          <a:prstGeom prst="rect">
            <a:avLst/>
          </a:prstGeom>
        </p:spPr>
      </p:pic>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0146" y="3787068"/>
            <a:ext cx="609600" cy="60960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57224" y="2998765"/>
            <a:ext cx="507898" cy="507898"/>
          </a:xfrm>
          <a:prstGeom prst="rect">
            <a:avLst/>
          </a:prstGeom>
        </p:spPr>
      </p:pic>
    </p:spTree>
    <p:extLst>
      <p:ext uri="{BB962C8B-B14F-4D97-AF65-F5344CB8AC3E}">
        <p14:creationId xmlns:p14="http://schemas.microsoft.com/office/powerpoint/2010/main" val="104809249"/>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8858019" y="4258370"/>
            <a:ext cx="3352799" cy="954107"/>
          </a:xfrm>
          <a:prstGeom prst="rect">
            <a:avLst/>
          </a:prstGeom>
        </p:spPr>
        <p:txBody>
          <a:bodyPr wrap="square">
            <a:spAutoFit/>
          </a:bodyPr>
          <a:lstStyle/>
          <a:p>
            <a:r>
              <a:rPr lang="en-US" sz="1400" b="1" kern="3000" dirty="0" smtClean="0">
                <a:solidFill>
                  <a:schemeClr val="bg1"/>
                </a:solidFill>
              </a:rPr>
              <a:t>DATA AVAILABLE TO END USERS</a:t>
            </a:r>
            <a:br>
              <a:rPr lang="en-US" sz="1400" b="1" kern="3000" dirty="0" smtClean="0">
                <a:solidFill>
                  <a:schemeClr val="bg1"/>
                </a:solidFill>
              </a:rPr>
            </a:br>
            <a:r>
              <a:rPr lang="en-US" sz="1400" b="1" kern="3000" dirty="0" smtClean="0">
                <a:solidFill>
                  <a:schemeClr val="bg1"/>
                </a:solidFill>
              </a:rPr>
              <a:t>D</a:t>
            </a:r>
            <a:r>
              <a:rPr lang="en-US" sz="1400" kern="3000" dirty="0" smtClean="0">
                <a:solidFill>
                  <a:schemeClr val="bg1"/>
                </a:solidFill>
              </a:rPr>
              <a:t>ivision parameters will allow you to still look at data by source as well as the data points determined in the planning stage.</a:t>
            </a:r>
            <a:endParaRPr lang="ms-MY" sz="1400" dirty="0">
              <a:solidFill>
                <a:schemeClr val="bg1"/>
              </a:solidFill>
            </a:endParaRPr>
          </a:p>
        </p:txBody>
      </p:sp>
      <p:sp>
        <p:nvSpPr>
          <p:cNvPr id="23" name="Text Placeholder 3"/>
          <p:cNvSpPr txBox="1">
            <a:spLocks/>
          </p:cNvSpPr>
          <p:nvPr/>
        </p:nvSpPr>
        <p:spPr>
          <a:xfrm>
            <a:off x="1568304" y="402508"/>
            <a:ext cx="9124215" cy="914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6000" kern="1200">
                <a:solidFill>
                  <a:schemeClr val="bg1"/>
                </a:solidFill>
                <a:latin typeface="Tertre Med"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600" dirty="0" smtClean="0">
                <a:latin typeface="Garamond" panose="02020404030301010803" pitchFamily="18" charset="0"/>
              </a:rPr>
              <a:t>GETTING GOOD DATA</a:t>
            </a:r>
            <a:endParaRPr lang="ms-MY" sz="3600" dirty="0">
              <a:latin typeface="Garamond" panose="02020404030301010803" pitchFamily="18" charset="0"/>
            </a:endParaRPr>
          </a:p>
        </p:txBody>
      </p:sp>
      <p:sp>
        <p:nvSpPr>
          <p:cNvPr id="24" name="Rectangle 23"/>
          <p:cNvSpPr/>
          <p:nvPr/>
        </p:nvSpPr>
        <p:spPr>
          <a:xfrm>
            <a:off x="7088187" y="363665"/>
            <a:ext cx="1491540" cy="68134"/>
          </a:xfrm>
          <a:prstGeom prst="rect">
            <a:avLst/>
          </a:prstGeom>
          <a:solidFill>
            <a:srgbClr val="5DB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25" name="Text Placeholder 25"/>
          <p:cNvSpPr>
            <a:spLocks noGrp="1"/>
          </p:cNvSpPr>
          <p:nvPr>
            <p:ph type="body" sz="quarter" idx="11"/>
          </p:nvPr>
        </p:nvSpPr>
        <p:spPr>
          <a:xfrm>
            <a:off x="1965031" y="947406"/>
            <a:ext cx="9140292" cy="533400"/>
          </a:xfrm>
        </p:spPr>
        <p:txBody>
          <a:bodyPr/>
          <a:lstStyle/>
          <a:p>
            <a:r>
              <a:rPr lang="en-US" dirty="0" smtClean="0">
                <a:latin typeface="Garamond" panose="02020404030301010803" pitchFamily="18" charset="0"/>
              </a:rPr>
              <a:t>CONSISTENT INTEGRITY</a:t>
            </a:r>
            <a:endParaRPr lang="en-US" dirty="0">
              <a:latin typeface="Garamond" panose="02020404030301010803" pitchFamily="18" charset="0"/>
            </a:endParaRPr>
          </a:p>
        </p:txBody>
      </p:sp>
      <p:sp>
        <p:nvSpPr>
          <p:cNvPr id="36" name="Rectangle 35"/>
          <p:cNvSpPr/>
          <p:nvPr/>
        </p:nvSpPr>
        <p:spPr>
          <a:xfrm>
            <a:off x="2978430" y="1707155"/>
            <a:ext cx="3957357" cy="1169551"/>
          </a:xfrm>
          <a:prstGeom prst="rect">
            <a:avLst/>
          </a:prstGeom>
        </p:spPr>
        <p:txBody>
          <a:bodyPr wrap="square">
            <a:spAutoFit/>
          </a:bodyPr>
          <a:lstStyle/>
          <a:p>
            <a:r>
              <a:rPr lang="en-US" sz="1400" b="1" kern="3000" dirty="0" smtClean="0">
                <a:solidFill>
                  <a:schemeClr val="bg1"/>
                </a:solidFill>
              </a:rPr>
              <a:t>TMC OVERSIGHT and RESPONSIBILITY</a:t>
            </a:r>
            <a:r>
              <a:rPr lang="en-US" sz="1400" kern="3000" dirty="0" smtClean="0">
                <a:solidFill>
                  <a:schemeClr val="bg1"/>
                </a:solidFill>
              </a:rPr>
              <a:t>. </a:t>
            </a:r>
            <a:br>
              <a:rPr lang="en-US" sz="1400" kern="3000" dirty="0" smtClean="0">
                <a:solidFill>
                  <a:schemeClr val="bg1"/>
                </a:solidFill>
              </a:rPr>
            </a:br>
            <a:r>
              <a:rPr lang="en-US" sz="1400" kern="3000" dirty="0" smtClean="0">
                <a:solidFill>
                  <a:schemeClr val="bg1"/>
                </a:solidFill>
              </a:rPr>
              <a:t>Travel Management Companies should be reviewing the data for accuracy and reconciling against mid-office systems on a regular basis.  Error reports should be set up to catch anomalies. </a:t>
            </a:r>
            <a:endParaRPr lang="ms-MY" sz="1400" dirty="0">
              <a:solidFill>
                <a:schemeClr val="bg1"/>
              </a:solidFill>
            </a:endParaRPr>
          </a:p>
        </p:txBody>
      </p:sp>
      <p:cxnSp>
        <p:nvCxnSpPr>
          <p:cNvPr id="35" name="Elbow Connector 34"/>
          <p:cNvCxnSpPr/>
          <p:nvPr/>
        </p:nvCxnSpPr>
        <p:spPr>
          <a:xfrm>
            <a:off x="2511066" y="4198386"/>
            <a:ext cx="5110521" cy="1009189"/>
          </a:xfrm>
          <a:prstGeom prst="bentConnector3">
            <a:avLst/>
          </a:prstGeom>
          <a:ln>
            <a:solidFill>
              <a:srgbClr val="7CC3D6"/>
            </a:solidFill>
          </a:ln>
        </p:spPr>
        <p:style>
          <a:lnRef idx="1">
            <a:schemeClr val="accent1"/>
          </a:lnRef>
          <a:fillRef idx="0">
            <a:schemeClr val="accent1"/>
          </a:fillRef>
          <a:effectRef idx="0">
            <a:schemeClr val="accent1"/>
          </a:effectRef>
          <a:fontRef idx="minor">
            <a:schemeClr val="tx1"/>
          </a:fontRef>
        </p:style>
      </p:cxnSp>
      <p:cxnSp>
        <p:nvCxnSpPr>
          <p:cNvPr id="40" name="Elbow Connector 39"/>
          <p:cNvCxnSpPr/>
          <p:nvPr/>
        </p:nvCxnSpPr>
        <p:spPr>
          <a:xfrm>
            <a:off x="2511066" y="4038600"/>
            <a:ext cx="5322891" cy="1143000"/>
          </a:xfrm>
          <a:prstGeom prst="bentConnector3">
            <a:avLst/>
          </a:prstGeom>
          <a:ln>
            <a:solidFill>
              <a:srgbClr val="FE7164"/>
            </a:solidFill>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1906587" y="2438400"/>
            <a:ext cx="1071843" cy="457201"/>
          </a:xfrm>
          <a:prstGeom prst="straightConnector1">
            <a:avLst/>
          </a:prstGeom>
          <a:ln w="1905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Elbow Connector 46"/>
          <p:cNvCxnSpPr/>
          <p:nvPr/>
        </p:nvCxnSpPr>
        <p:spPr>
          <a:xfrm>
            <a:off x="2516187" y="3886200"/>
            <a:ext cx="5638800" cy="1295034"/>
          </a:xfrm>
          <a:prstGeom prst="bentConnector3">
            <a:avLst/>
          </a:prstGeom>
          <a:ln>
            <a:solidFill>
              <a:srgbClr val="5DB79F"/>
            </a:solidFill>
          </a:ln>
        </p:spPr>
        <p:style>
          <a:lnRef idx="1">
            <a:schemeClr val="accent1"/>
          </a:lnRef>
          <a:fillRef idx="0">
            <a:schemeClr val="accent1"/>
          </a:fillRef>
          <a:effectRef idx="0">
            <a:schemeClr val="accent1"/>
          </a:effectRef>
          <a:fontRef idx="minor">
            <a:schemeClr val="tx1"/>
          </a:fontRef>
        </p:style>
      </p:cxnSp>
      <p:sp>
        <p:nvSpPr>
          <p:cNvPr id="15" name="Can 14"/>
          <p:cNvSpPr/>
          <p:nvPr/>
        </p:nvSpPr>
        <p:spPr>
          <a:xfrm>
            <a:off x="382587" y="2895601"/>
            <a:ext cx="3048000" cy="3048000"/>
          </a:xfrm>
          <a:prstGeom prst="can">
            <a:avLst/>
          </a:prstGeom>
          <a:pattFill prst="pct5">
            <a:fgClr>
              <a:schemeClr val="accent1"/>
            </a:fgClr>
            <a:bgClr>
              <a:schemeClr val="bg1"/>
            </a:bgClr>
          </a:pattFill>
          <a:ln w="3175">
            <a:solidFill>
              <a:schemeClr val="bg1">
                <a:lumMod val="85000"/>
              </a:schemeClr>
            </a:solidFill>
          </a:ln>
          <a:effectLst>
            <a:outerShdw blurRad="50800" dist="38100" dir="54000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Can 15"/>
          <p:cNvSpPr/>
          <p:nvPr/>
        </p:nvSpPr>
        <p:spPr>
          <a:xfrm>
            <a:off x="917841" y="3320617"/>
            <a:ext cx="1981200" cy="2285999"/>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79577" y="2951285"/>
            <a:ext cx="2720938" cy="369332"/>
          </a:xfrm>
          <a:prstGeom prst="rect">
            <a:avLst/>
          </a:prstGeom>
          <a:noFill/>
        </p:spPr>
        <p:txBody>
          <a:bodyPr wrap="none" rtlCol="0">
            <a:spAutoFit/>
          </a:bodyPr>
          <a:lstStyle/>
          <a:p>
            <a:r>
              <a:rPr lang="en-US" dirty="0" smtClean="0"/>
              <a:t>Cleanse &amp; error generation</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987" y="3965563"/>
            <a:ext cx="2745030" cy="2247609"/>
          </a:xfrm>
          <a:prstGeom prst="rect">
            <a:avLst/>
          </a:prstGeom>
        </p:spPr>
      </p:pic>
      <p:pic>
        <p:nvPicPr>
          <p:cNvPr id="27" name="Picture 2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9711" y="4948554"/>
            <a:ext cx="784932" cy="784932"/>
          </a:xfrm>
          <a:prstGeom prst="rect">
            <a:avLst/>
          </a:prstGeom>
        </p:spPr>
      </p:pic>
    </p:spTree>
    <p:extLst>
      <p:ext uri="{BB962C8B-B14F-4D97-AF65-F5344CB8AC3E}">
        <p14:creationId xmlns:p14="http://schemas.microsoft.com/office/powerpoint/2010/main" val="1818668838"/>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39787" y="1806042"/>
            <a:ext cx="2819400" cy="704621"/>
          </a:xfrm>
          <a:prstGeom prst="rect">
            <a:avLst/>
          </a:prstGeom>
          <a:solidFill>
            <a:srgbClr val="5DB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Bebas Neue"/>
              </a:rPr>
              <a:t>Basic</a:t>
            </a:r>
            <a:endParaRPr lang="ms-MY" dirty="0">
              <a:solidFill>
                <a:schemeClr val="bg1"/>
              </a:solidFill>
              <a:latin typeface="Bebas Neue"/>
            </a:endParaRPr>
          </a:p>
        </p:txBody>
      </p:sp>
      <p:sp>
        <p:nvSpPr>
          <p:cNvPr id="9" name="Rectangle 8"/>
          <p:cNvSpPr/>
          <p:nvPr/>
        </p:nvSpPr>
        <p:spPr>
          <a:xfrm>
            <a:off x="4226185" y="1806042"/>
            <a:ext cx="3014402" cy="704621"/>
          </a:xfrm>
          <a:prstGeom prst="rect">
            <a:avLst/>
          </a:prstGeom>
          <a:solidFill>
            <a:srgbClr val="FE71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Bebas Neue"/>
              </a:rPr>
              <a:t>Intermediate</a:t>
            </a:r>
            <a:endParaRPr lang="ms-MY" dirty="0">
              <a:solidFill>
                <a:schemeClr val="bg1"/>
              </a:solidFill>
              <a:latin typeface="Bebas Neue"/>
            </a:endParaRPr>
          </a:p>
        </p:txBody>
      </p:sp>
      <p:sp>
        <p:nvSpPr>
          <p:cNvPr id="12" name="Rectangle 11"/>
          <p:cNvSpPr/>
          <p:nvPr/>
        </p:nvSpPr>
        <p:spPr>
          <a:xfrm>
            <a:off x="7621587" y="1815567"/>
            <a:ext cx="2895600" cy="70462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Bebas Neue"/>
              </a:rPr>
              <a:t>Advanced</a:t>
            </a:r>
            <a:endParaRPr lang="ms-MY" dirty="0">
              <a:solidFill>
                <a:schemeClr val="bg1"/>
              </a:solidFill>
              <a:latin typeface="Bebas Neue"/>
            </a:endParaRPr>
          </a:p>
        </p:txBody>
      </p:sp>
      <p:sp>
        <p:nvSpPr>
          <p:cNvPr id="21" name="Rectangle 20"/>
          <p:cNvSpPr/>
          <p:nvPr/>
        </p:nvSpPr>
        <p:spPr>
          <a:xfrm>
            <a:off x="992187" y="2633679"/>
            <a:ext cx="2642616" cy="3939540"/>
          </a:xfrm>
          <a:prstGeom prst="rect">
            <a:avLst/>
          </a:prstGeom>
        </p:spPr>
        <p:txBody>
          <a:bodyPr wrap="square">
            <a:spAutoFit/>
          </a:bodyPr>
          <a:lstStyle/>
          <a:p>
            <a:pPr algn="ctr"/>
            <a:r>
              <a:rPr lang="en-US" sz="1600" b="1" u="sng" kern="3000" dirty="0" smtClean="0">
                <a:solidFill>
                  <a:schemeClr val="bg1"/>
                </a:solidFill>
              </a:rPr>
              <a:t>Reporting</a:t>
            </a:r>
          </a:p>
          <a:p>
            <a:endParaRPr lang="en-US" sz="1600" kern="3000" dirty="0">
              <a:solidFill>
                <a:schemeClr val="bg1"/>
              </a:solidFill>
            </a:endParaRPr>
          </a:p>
          <a:p>
            <a:r>
              <a:rPr lang="en-US" sz="1600" kern="3000" dirty="0" smtClean="0">
                <a:solidFill>
                  <a:schemeClr val="bg1"/>
                </a:solidFill>
              </a:rPr>
              <a:t>The most widely used metrics provide information on what happened in the past</a:t>
            </a:r>
          </a:p>
          <a:p>
            <a:endParaRPr lang="en-US" sz="1600" kern="3000" dirty="0" smtClean="0">
              <a:solidFill>
                <a:schemeClr val="bg1"/>
              </a:solidFill>
            </a:endParaRPr>
          </a:p>
          <a:p>
            <a:pPr marL="285750" indent="-285750">
              <a:buFont typeface="Arial" panose="020B0604020202020204" pitchFamily="34" charset="0"/>
              <a:buChar char="•"/>
            </a:pPr>
            <a:r>
              <a:rPr lang="en-US" sz="1600" kern="3000" dirty="0" smtClean="0">
                <a:solidFill>
                  <a:schemeClr val="bg1"/>
                </a:solidFill>
              </a:rPr>
              <a:t>Air O&amp;D markets</a:t>
            </a:r>
          </a:p>
          <a:p>
            <a:pPr marL="285750" indent="-285750">
              <a:buFont typeface="Arial" panose="020B0604020202020204" pitchFamily="34" charset="0"/>
              <a:buChar char="•"/>
            </a:pPr>
            <a:r>
              <a:rPr lang="en-US" sz="1600" kern="3000" dirty="0" smtClean="0">
                <a:solidFill>
                  <a:schemeClr val="bg1"/>
                </a:solidFill>
              </a:rPr>
              <a:t>Rental Car Cities</a:t>
            </a:r>
          </a:p>
          <a:p>
            <a:pPr marL="285750" indent="-285750">
              <a:buFont typeface="Arial" panose="020B0604020202020204" pitchFamily="34" charset="0"/>
              <a:buChar char="•"/>
            </a:pPr>
            <a:r>
              <a:rPr lang="en-US" sz="1600" kern="3000" dirty="0" smtClean="0">
                <a:solidFill>
                  <a:schemeClr val="bg1"/>
                </a:solidFill>
              </a:rPr>
              <a:t>Hotel nights</a:t>
            </a:r>
          </a:p>
          <a:p>
            <a:endParaRPr lang="en-US" sz="1600" kern="3000" dirty="0">
              <a:solidFill>
                <a:schemeClr val="bg1"/>
              </a:solidFill>
            </a:endParaRPr>
          </a:p>
          <a:p>
            <a:r>
              <a:rPr lang="en-US" sz="1600" kern="3000" dirty="0" smtClean="0">
                <a:solidFill>
                  <a:schemeClr val="bg1"/>
                </a:solidFill>
              </a:rPr>
              <a:t>Most common use:</a:t>
            </a:r>
          </a:p>
          <a:p>
            <a:r>
              <a:rPr lang="en-US" sz="1600" kern="3000" dirty="0" smtClean="0">
                <a:solidFill>
                  <a:schemeClr val="bg1"/>
                </a:solidFill>
              </a:rPr>
              <a:t>Vendor negotiations and budgeting</a:t>
            </a:r>
          </a:p>
          <a:p>
            <a:endParaRPr lang="en-US" sz="1400" kern="3000" dirty="0" smtClean="0">
              <a:solidFill>
                <a:schemeClr val="bg1"/>
              </a:solidFill>
            </a:endParaRPr>
          </a:p>
          <a:p>
            <a:endParaRPr lang="en-US" sz="1400" kern="3000" dirty="0">
              <a:solidFill>
                <a:schemeClr val="bg1"/>
              </a:solidFill>
            </a:endParaRPr>
          </a:p>
          <a:p>
            <a:endParaRPr lang="en-US" sz="1400" kern="3000" dirty="0">
              <a:solidFill>
                <a:schemeClr val="bg1"/>
              </a:solidFill>
            </a:endParaRPr>
          </a:p>
        </p:txBody>
      </p:sp>
      <p:sp>
        <p:nvSpPr>
          <p:cNvPr id="25" name="Rectangle 24"/>
          <p:cNvSpPr/>
          <p:nvPr/>
        </p:nvSpPr>
        <p:spPr>
          <a:xfrm>
            <a:off x="4226185" y="2633679"/>
            <a:ext cx="3014402" cy="3785652"/>
          </a:xfrm>
          <a:prstGeom prst="rect">
            <a:avLst/>
          </a:prstGeom>
        </p:spPr>
        <p:txBody>
          <a:bodyPr wrap="square">
            <a:spAutoFit/>
          </a:bodyPr>
          <a:lstStyle/>
          <a:p>
            <a:pPr algn="ctr"/>
            <a:r>
              <a:rPr lang="en-US" sz="1600" b="1" u="sng" kern="3000" dirty="0">
                <a:solidFill>
                  <a:schemeClr val="bg1"/>
                </a:solidFill>
              </a:rPr>
              <a:t>Analyzing and </a:t>
            </a:r>
            <a:r>
              <a:rPr lang="en-US" sz="1600" b="1" u="sng" kern="3000" dirty="0" smtClean="0">
                <a:solidFill>
                  <a:schemeClr val="bg1"/>
                </a:solidFill>
              </a:rPr>
              <a:t>Monitoring</a:t>
            </a:r>
          </a:p>
          <a:p>
            <a:endParaRPr lang="en-US" sz="1600" kern="3000" dirty="0">
              <a:solidFill>
                <a:schemeClr val="bg1"/>
              </a:solidFill>
            </a:endParaRPr>
          </a:p>
          <a:p>
            <a:r>
              <a:rPr lang="en-US" sz="1600" kern="3000" dirty="0" smtClean="0">
                <a:solidFill>
                  <a:schemeClr val="bg1"/>
                </a:solidFill>
              </a:rPr>
              <a:t>Benchmarking used to identify key drivers</a:t>
            </a:r>
          </a:p>
          <a:p>
            <a:endParaRPr lang="en-US" sz="1600" kern="3000" dirty="0">
              <a:solidFill>
                <a:schemeClr val="bg1"/>
              </a:solidFill>
            </a:endParaRPr>
          </a:p>
          <a:p>
            <a:r>
              <a:rPr lang="en-US" sz="1600" kern="3000" dirty="0" smtClean="0">
                <a:solidFill>
                  <a:schemeClr val="bg1"/>
                </a:solidFill>
              </a:rPr>
              <a:t>Why are we spending more on travel?</a:t>
            </a:r>
          </a:p>
          <a:p>
            <a:endParaRPr lang="en-US" sz="1600" kern="3000" dirty="0">
              <a:solidFill>
                <a:schemeClr val="bg1"/>
              </a:solidFill>
            </a:endParaRPr>
          </a:p>
          <a:p>
            <a:pPr marL="285750" indent="-285750">
              <a:buFont typeface="Arial" panose="020B0604020202020204" pitchFamily="34" charset="0"/>
              <a:buChar char="•"/>
            </a:pPr>
            <a:r>
              <a:rPr lang="en-US" sz="1600" kern="3000" dirty="0" smtClean="0">
                <a:solidFill>
                  <a:schemeClr val="bg1"/>
                </a:solidFill>
              </a:rPr>
              <a:t>Inflation</a:t>
            </a:r>
          </a:p>
          <a:p>
            <a:pPr marL="285750" indent="-285750">
              <a:buFont typeface="Arial" panose="020B0604020202020204" pitchFamily="34" charset="0"/>
              <a:buChar char="•"/>
            </a:pPr>
            <a:r>
              <a:rPr lang="en-US" sz="1600" kern="3000" dirty="0" smtClean="0">
                <a:solidFill>
                  <a:schemeClr val="bg1"/>
                </a:solidFill>
              </a:rPr>
              <a:t>Changes </a:t>
            </a:r>
            <a:r>
              <a:rPr lang="en-US" sz="1600" kern="3000" dirty="0">
                <a:solidFill>
                  <a:schemeClr val="bg1"/>
                </a:solidFill>
              </a:rPr>
              <a:t>in the travel </a:t>
            </a:r>
            <a:r>
              <a:rPr lang="en-US" sz="1600" kern="3000" dirty="0" smtClean="0">
                <a:solidFill>
                  <a:schemeClr val="bg1"/>
                </a:solidFill>
              </a:rPr>
              <a:t>industry</a:t>
            </a:r>
          </a:p>
          <a:p>
            <a:pPr marL="285750" indent="-285750">
              <a:buFont typeface="Arial" panose="020B0604020202020204" pitchFamily="34" charset="0"/>
              <a:buChar char="•"/>
            </a:pPr>
            <a:r>
              <a:rPr lang="en-US" sz="1600" kern="3000" dirty="0" smtClean="0">
                <a:solidFill>
                  <a:schemeClr val="bg1"/>
                </a:solidFill>
              </a:rPr>
              <a:t>Change </a:t>
            </a:r>
            <a:r>
              <a:rPr lang="en-US" sz="1600" kern="3000" dirty="0">
                <a:solidFill>
                  <a:schemeClr val="bg1"/>
                </a:solidFill>
              </a:rPr>
              <a:t>in preferred </a:t>
            </a:r>
            <a:r>
              <a:rPr lang="en-US" sz="1600" kern="3000" dirty="0" smtClean="0">
                <a:solidFill>
                  <a:schemeClr val="bg1"/>
                </a:solidFill>
              </a:rPr>
              <a:t>partners</a:t>
            </a:r>
          </a:p>
          <a:p>
            <a:pPr marL="285750" indent="-285750">
              <a:buFont typeface="Arial" panose="020B0604020202020204" pitchFamily="34" charset="0"/>
              <a:buChar char="•"/>
            </a:pPr>
            <a:r>
              <a:rPr lang="en-US" sz="1600" kern="3000" dirty="0" smtClean="0">
                <a:solidFill>
                  <a:schemeClr val="bg1"/>
                </a:solidFill>
              </a:rPr>
              <a:t>Advanced purchase</a:t>
            </a:r>
          </a:p>
          <a:p>
            <a:endParaRPr lang="en-US" sz="1600" kern="3000" dirty="0">
              <a:solidFill>
                <a:schemeClr val="bg1"/>
              </a:solidFill>
            </a:endParaRPr>
          </a:p>
          <a:p>
            <a:r>
              <a:rPr lang="en-US" sz="1600" kern="3000" dirty="0" smtClean="0">
                <a:solidFill>
                  <a:schemeClr val="bg1"/>
                </a:solidFill>
              </a:rPr>
              <a:t>Most common result:</a:t>
            </a:r>
          </a:p>
          <a:p>
            <a:r>
              <a:rPr lang="en-US" sz="1600" kern="3000" dirty="0" smtClean="0">
                <a:solidFill>
                  <a:schemeClr val="bg1"/>
                </a:solidFill>
              </a:rPr>
              <a:t>Adjustment to travel policy</a:t>
            </a:r>
            <a:endParaRPr lang="en-US" sz="1600" kern="3000" dirty="0">
              <a:solidFill>
                <a:schemeClr val="bg1"/>
              </a:solidFill>
            </a:endParaRPr>
          </a:p>
        </p:txBody>
      </p:sp>
      <p:sp>
        <p:nvSpPr>
          <p:cNvPr id="29" name="Rectangle 28"/>
          <p:cNvSpPr/>
          <p:nvPr/>
        </p:nvSpPr>
        <p:spPr>
          <a:xfrm>
            <a:off x="7773987" y="2653605"/>
            <a:ext cx="2743200" cy="3785652"/>
          </a:xfrm>
          <a:prstGeom prst="rect">
            <a:avLst/>
          </a:prstGeom>
        </p:spPr>
        <p:txBody>
          <a:bodyPr wrap="square">
            <a:spAutoFit/>
          </a:bodyPr>
          <a:lstStyle/>
          <a:p>
            <a:pPr algn="ctr"/>
            <a:r>
              <a:rPr lang="en-US" sz="1600" b="1" u="sng" kern="3000" dirty="0" smtClean="0">
                <a:solidFill>
                  <a:schemeClr val="bg1"/>
                </a:solidFill>
              </a:rPr>
              <a:t>Actioning</a:t>
            </a:r>
          </a:p>
          <a:p>
            <a:endParaRPr lang="en-US" sz="1600" b="1" u="sng" kern="3000" dirty="0">
              <a:solidFill>
                <a:schemeClr val="bg1"/>
              </a:solidFill>
            </a:endParaRPr>
          </a:p>
          <a:p>
            <a:r>
              <a:rPr lang="en-US" sz="1600" kern="3000" dirty="0" smtClean="0">
                <a:solidFill>
                  <a:schemeClr val="bg1"/>
                </a:solidFill>
              </a:rPr>
              <a:t>Real time</a:t>
            </a:r>
            <a:r>
              <a:rPr lang="en-US" sz="1600" kern="3000" dirty="0">
                <a:solidFill>
                  <a:schemeClr val="bg1"/>
                </a:solidFill>
              </a:rPr>
              <a:t> </a:t>
            </a:r>
            <a:r>
              <a:rPr lang="en-US" sz="1600" kern="3000" dirty="0" smtClean="0">
                <a:solidFill>
                  <a:schemeClr val="bg1"/>
                </a:solidFill>
              </a:rPr>
              <a:t>data used to make quick decisions</a:t>
            </a:r>
          </a:p>
          <a:p>
            <a:endParaRPr lang="en-US" sz="1600" kern="3000" dirty="0">
              <a:solidFill>
                <a:schemeClr val="bg1"/>
              </a:solidFill>
            </a:endParaRPr>
          </a:p>
          <a:p>
            <a:r>
              <a:rPr lang="en-US" sz="1600" kern="3000" dirty="0">
                <a:solidFill>
                  <a:schemeClr val="bg1"/>
                </a:solidFill>
              </a:rPr>
              <a:t>What is happening right now</a:t>
            </a:r>
            <a:r>
              <a:rPr lang="en-US" sz="1600" kern="3000" dirty="0" smtClean="0">
                <a:solidFill>
                  <a:schemeClr val="bg1"/>
                </a:solidFill>
              </a:rPr>
              <a:t>?</a:t>
            </a:r>
          </a:p>
          <a:p>
            <a:endParaRPr lang="en-US" sz="1600" kern="3000" dirty="0">
              <a:solidFill>
                <a:schemeClr val="bg1"/>
              </a:solidFill>
            </a:endParaRPr>
          </a:p>
          <a:p>
            <a:pPr marL="285750" indent="-285750">
              <a:buFont typeface="Arial" panose="020B0604020202020204" pitchFamily="34" charset="0"/>
              <a:buChar char="•"/>
            </a:pPr>
            <a:r>
              <a:rPr lang="en-US" sz="1600" kern="3000" dirty="0" smtClean="0">
                <a:solidFill>
                  <a:schemeClr val="bg1"/>
                </a:solidFill>
              </a:rPr>
              <a:t>World events</a:t>
            </a:r>
          </a:p>
          <a:p>
            <a:pPr marL="285750" indent="-285750">
              <a:buFont typeface="Arial" panose="020B0604020202020204" pitchFamily="34" charset="0"/>
              <a:buChar char="•"/>
            </a:pPr>
            <a:r>
              <a:rPr lang="en-US" sz="1600" kern="3000" dirty="0" smtClean="0">
                <a:solidFill>
                  <a:schemeClr val="bg1"/>
                </a:solidFill>
              </a:rPr>
              <a:t>Duty </a:t>
            </a:r>
            <a:r>
              <a:rPr lang="en-US" sz="1600" kern="3000" dirty="0">
                <a:solidFill>
                  <a:schemeClr val="bg1"/>
                </a:solidFill>
              </a:rPr>
              <a:t>of </a:t>
            </a:r>
            <a:r>
              <a:rPr lang="en-US" sz="1600" kern="3000" dirty="0" smtClean="0">
                <a:solidFill>
                  <a:schemeClr val="bg1"/>
                </a:solidFill>
              </a:rPr>
              <a:t>Care /  Risk Management</a:t>
            </a:r>
          </a:p>
          <a:p>
            <a:pPr marL="285750" indent="-285750">
              <a:buFont typeface="Arial" panose="020B0604020202020204" pitchFamily="34" charset="0"/>
              <a:buChar char="•"/>
            </a:pPr>
            <a:r>
              <a:rPr lang="en-US" sz="1600" kern="3000" dirty="0" smtClean="0">
                <a:solidFill>
                  <a:schemeClr val="bg1"/>
                </a:solidFill>
              </a:rPr>
              <a:t>Influence consumer behavior in the future</a:t>
            </a:r>
          </a:p>
          <a:p>
            <a:endParaRPr lang="en-US" sz="1600" kern="3000" dirty="0">
              <a:solidFill>
                <a:schemeClr val="bg1"/>
              </a:solidFill>
            </a:endParaRPr>
          </a:p>
          <a:p>
            <a:r>
              <a:rPr lang="en-US" sz="1600" kern="3000" dirty="0" smtClean="0">
                <a:solidFill>
                  <a:schemeClr val="bg1"/>
                </a:solidFill>
              </a:rPr>
              <a:t>Most common use:</a:t>
            </a:r>
          </a:p>
          <a:p>
            <a:r>
              <a:rPr lang="en-US" sz="1600" kern="3000" dirty="0" smtClean="0">
                <a:solidFill>
                  <a:schemeClr val="bg1"/>
                </a:solidFill>
              </a:rPr>
              <a:t>Mitigation of </a:t>
            </a:r>
            <a:r>
              <a:rPr lang="en-US" sz="1600" kern="3000" dirty="0">
                <a:solidFill>
                  <a:schemeClr val="bg1"/>
                </a:solidFill>
              </a:rPr>
              <a:t>unforeseen costs </a:t>
            </a:r>
          </a:p>
        </p:txBody>
      </p:sp>
      <p:sp>
        <p:nvSpPr>
          <p:cNvPr id="36" name="Text Placeholder 3"/>
          <p:cNvSpPr txBox="1">
            <a:spLocks/>
          </p:cNvSpPr>
          <p:nvPr/>
        </p:nvSpPr>
        <p:spPr>
          <a:xfrm>
            <a:off x="1296987" y="402508"/>
            <a:ext cx="9124215" cy="914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6000" kern="1200">
                <a:solidFill>
                  <a:schemeClr val="bg1"/>
                </a:solidFill>
                <a:latin typeface="Tertre Med"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600" dirty="0" smtClean="0">
                <a:latin typeface="Garamond" panose="02020404030301010803" pitchFamily="18" charset="0"/>
              </a:rPr>
              <a:t>DRAWING CONCLUSIONS</a:t>
            </a:r>
            <a:endParaRPr lang="ms-MY" sz="3600" dirty="0">
              <a:latin typeface="Garamond" panose="02020404030301010803" pitchFamily="18" charset="0"/>
            </a:endParaRPr>
          </a:p>
        </p:txBody>
      </p:sp>
      <p:sp>
        <p:nvSpPr>
          <p:cNvPr id="37" name="Rectangle 36"/>
          <p:cNvSpPr/>
          <p:nvPr/>
        </p:nvSpPr>
        <p:spPr>
          <a:xfrm>
            <a:off x="7088187" y="363665"/>
            <a:ext cx="1491540" cy="68134"/>
          </a:xfrm>
          <a:prstGeom prst="rect">
            <a:avLst/>
          </a:prstGeom>
          <a:solidFill>
            <a:srgbClr val="7CC3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38" name="Text Placeholder 25"/>
          <p:cNvSpPr>
            <a:spLocks noGrp="1"/>
          </p:cNvSpPr>
          <p:nvPr>
            <p:ph type="body" sz="quarter" idx="11"/>
          </p:nvPr>
        </p:nvSpPr>
        <p:spPr>
          <a:xfrm>
            <a:off x="2149241" y="947406"/>
            <a:ext cx="9140292" cy="533400"/>
          </a:xfrm>
        </p:spPr>
        <p:txBody>
          <a:bodyPr/>
          <a:lstStyle/>
          <a:p>
            <a:r>
              <a:rPr lang="en-US" dirty="0" smtClean="0">
                <a:latin typeface="Garamond" panose="02020404030301010803" pitchFamily="18" charset="0"/>
              </a:rPr>
              <a:t>USEFUL INFORMATION</a:t>
            </a:r>
            <a:endParaRPr lang="en-US" dirty="0">
              <a:latin typeface="Garamond" panose="02020404030301010803" pitchFamily="18" charset="0"/>
            </a:endParaRPr>
          </a:p>
        </p:txBody>
      </p:sp>
    </p:spTree>
    <p:extLst>
      <p:ext uri="{BB962C8B-B14F-4D97-AF65-F5344CB8AC3E}">
        <p14:creationId xmlns:p14="http://schemas.microsoft.com/office/powerpoint/2010/main" val="1090510955"/>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normAutofit/>
          </a:bodyPr>
          <a:lstStyle/>
          <a:p>
            <a:r>
              <a:rPr lang="ms-MY" dirty="0" smtClean="0">
                <a:latin typeface="Garamond" panose="02020404030301010803" pitchFamily="18" charset="0"/>
              </a:rPr>
              <a:t>THE FUTURE</a:t>
            </a:r>
            <a:endParaRPr lang="ms-MY" dirty="0">
              <a:latin typeface="Garamond" panose="02020404030301010803" pitchFamily="18" charset="0"/>
            </a:endParaRPr>
          </a:p>
        </p:txBody>
      </p:sp>
      <p:sp>
        <p:nvSpPr>
          <p:cNvPr id="7" name="Text Placeholder 6"/>
          <p:cNvSpPr>
            <a:spLocks noGrp="1"/>
          </p:cNvSpPr>
          <p:nvPr>
            <p:ph type="body" sz="quarter" idx="11"/>
          </p:nvPr>
        </p:nvSpPr>
        <p:spPr/>
        <p:txBody>
          <a:bodyPr/>
          <a:lstStyle/>
          <a:p>
            <a:r>
              <a:rPr lang="ms-MY" dirty="0" smtClean="0">
                <a:latin typeface="Garamond" panose="02020404030301010803" pitchFamily="18" charset="0"/>
              </a:rPr>
              <a:t>WHAT DO WE SEE?</a:t>
            </a:r>
            <a:endParaRPr lang="ms-MY" dirty="0">
              <a:latin typeface="Garamond" panose="02020404030301010803" pitchFamily="18" charset="0"/>
            </a:endParaRPr>
          </a:p>
        </p:txBody>
      </p:sp>
    </p:spTree>
    <p:extLst>
      <p:ext uri="{BB962C8B-B14F-4D97-AF65-F5344CB8AC3E}">
        <p14:creationId xmlns:p14="http://schemas.microsoft.com/office/powerpoint/2010/main" val="852151190"/>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3"/>
          <p:cNvSpPr txBox="1">
            <a:spLocks/>
          </p:cNvSpPr>
          <p:nvPr/>
        </p:nvSpPr>
        <p:spPr>
          <a:xfrm>
            <a:off x="783372" y="402508"/>
            <a:ext cx="9124215" cy="914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6000" kern="1200">
                <a:solidFill>
                  <a:schemeClr val="bg1"/>
                </a:solidFill>
                <a:latin typeface="Tertre Med"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600" dirty="0" smtClean="0">
                <a:latin typeface="Garamond" panose="02020404030301010803" pitchFamily="18" charset="0"/>
              </a:rPr>
              <a:t>PREPARING FOR THE FUTURE</a:t>
            </a:r>
            <a:endParaRPr lang="ms-MY" sz="3600" dirty="0">
              <a:latin typeface="Garamond" panose="02020404030301010803" pitchFamily="18" charset="0"/>
            </a:endParaRPr>
          </a:p>
        </p:txBody>
      </p:sp>
      <p:sp>
        <p:nvSpPr>
          <p:cNvPr id="20" name="Rectangle 19"/>
          <p:cNvSpPr/>
          <p:nvPr/>
        </p:nvSpPr>
        <p:spPr>
          <a:xfrm>
            <a:off x="7088187" y="363665"/>
            <a:ext cx="1491540" cy="68134"/>
          </a:xfrm>
          <a:prstGeom prst="rect">
            <a:avLst/>
          </a:prstGeom>
          <a:solidFill>
            <a:srgbClr val="7CC3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21" name="Text Placeholder 25"/>
          <p:cNvSpPr>
            <a:spLocks noGrp="1"/>
          </p:cNvSpPr>
          <p:nvPr>
            <p:ph type="body" sz="quarter" idx="11"/>
          </p:nvPr>
        </p:nvSpPr>
        <p:spPr>
          <a:xfrm>
            <a:off x="1601787" y="947406"/>
            <a:ext cx="9140292" cy="533400"/>
          </a:xfrm>
        </p:spPr>
        <p:txBody>
          <a:bodyPr/>
          <a:lstStyle/>
          <a:p>
            <a:r>
              <a:rPr lang="en-US" dirty="0" smtClean="0">
                <a:latin typeface="Garamond" panose="02020404030301010803" pitchFamily="18" charset="0"/>
              </a:rPr>
              <a:t>WHERE DOES THIS TAKE US?</a:t>
            </a:r>
            <a:endParaRPr lang="en-US" dirty="0">
              <a:latin typeface="Garamond" panose="02020404030301010803"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324759756"/>
              </p:ext>
            </p:extLst>
          </p:nvPr>
        </p:nvGraphicFramePr>
        <p:xfrm>
          <a:off x="1068387" y="1564187"/>
          <a:ext cx="9966960" cy="4379413"/>
        </p:xfrm>
        <a:graphic>
          <a:graphicData uri="http://schemas.openxmlformats.org/drawingml/2006/table">
            <a:tbl>
              <a:tblPr firstRow="1" bandRow="1">
                <a:tableStyleId>{5C22544A-7EE6-4342-B048-85BDC9FD1C3A}</a:tableStyleId>
              </a:tblPr>
              <a:tblGrid>
                <a:gridCol w="9966960">
                  <a:extLst>
                    <a:ext uri="{9D8B030D-6E8A-4147-A177-3AD203B41FA5}">
                      <a16:colId xmlns="" xmlns:a16="http://schemas.microsoft.com/office/drawing/2014/main" val="20000"/>
                    </a:ext>
                  </a:extLst>
                </a:gridCol>
              </a:tblGrid>
              <a:tr h="4286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0" kern="3000" dirty="0" smtClean="0">
                          <a:solidFill>
                            <a:schemeClr val="accent6"/>
                          </a:solidFill>
                        </a:rPr>
                        <a:t>Predictive Analytics: Where Data is Going….</a:t>
                      </a:r>
                      <a:endParaRPr lang="en-US" dirty="0"/>
                    </a:p>
                  </a:txBody>
                  <a:tcPr anchor="ctr">
                    <a:solidFill>
                      <a:schemeClr val="bg1"/>
                    </a:solidFill>
                  </a:tcPr>
                </a:tc>
                <a:extLst>
                  <a:ext uri="{0D108BD9-81ED-4DB2-BD59-A6C34878D82A}">
                    <a16:rowId xmlns="" xmlns:a16="http://schemas.microsoft.com/office/drawing/2014/main" val="10000"/>
                  </a:ext>
                </a:extLst>
              </a:tr>
              <a:tr h="9296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3000" dirty="0" smtClean="0">
                          <a:solidFill>
                            <a:schemeClr val="bg1"/>
                          </a:solidFill>
                        </a:rPr>
                        <a:t>Predictive analytics interpret current and historical facts to forecast the future. While it guides direction, the accuracy depends upon the quality of historical data, model created, and knowledge of past events.</a:t>
                      </a:r>
                      <a:endParaRPr lang="ms-MY" sz="1400" dirty="0" smtClean="0">
                        <a:solidFill>
                          <a:schemeClr val="bg1"/>
                        </a:solidFill>
                        <a:latin typeface="Bebas Neue"/>
                      </a:endParaRPr>
                    </a:p>
                  </a:txBody>
                  <a:tcPr anchor="ctr">
                    <a:solidFill>
                      <a:srgbClr val="82C8B6"/>
                    </a:solidFill>
                  </a:tcPr>
                </a:tc>
                <a:extLst>
                  <a:ext uri="{0D108BD9-81ED-4DB2-BD59-A6C34878D82A}">
                    <a16:rowId xmlns="" xmlns:a16="http://schemas.microsoft.com/office/drawing/2014/main" val="10001"/>
                  </a:ext>
                </a:extLst>
              </a:tr>
              <a:tr h="1537297">
                <a:tc>
                  <a:txBody>
                    <a:bodyPr/>
                    <a:lstStyle/>
                    <a:p>
                      <a:r>
                        <a:rPr lang="en-US" sz="1400" dirty="0" smtClean="0">
                          <a:solidFill>
                            <a:schemeClr val="bg1"/>
                          </a:solidFill>
                        </a:rPr>
                        <a:t>What-if analysis can quickly demonstrate how policy tweaks affect travelers and business units.  It can also define who needs assistance implementing changes to ensure high satisfaction levels and avoid talent attrition.</a:t>
                      </a:r>
                    </a:p>
                    <a:p>
                      <a:endParaRPr lang="en-US" sz="1400" dirty="0" smtClean="0">
                        <a:solidFill>
                          <a:schemeClr val="bg1"/>
                        </a:solidFill>
                      </a:endParaRPr>
                    </a:p>
                    <a:p>
                      <a:r>
                        <a:rPr lang="en-US" sz="1400" dirty="0" smtClean="0">
                          <a:solidFill>
                            <a:schemeClr val="bg1"/>
                          </a:solidFill>
                        </a:rPr>
                        <a:t>Today’s society more effectively consumes data and draws useful conclusions.  More importantly, business intelligence tools have become significantly easier to use.</a:t>
                      </a:r>
                    </a:p>
                  </a:txBody>
                  <a:tcPr anchor="ctr">
                    <a:solidFill>
                      <a:srgbClr val="FE9186"/>
                    </a:solidFill>
                  </a:tcPr>
                </a:tc>
                <a:extLst>
                  <a:ext uri="{0D108BD9-81ED-4DB2-BD59-A6C34878D82A}">
                    <a16:rowId xmlns="" xmlns:a16="http://schemas.microsoft.com/office/drawing/2014/main" val="10002"/>
                  </a:ext>
                </a:extLst>
              </a:tr>
              <a:tr h="1483814">
                <a:tc>
                  <a:txBody>
                    <a:bodyPr/>
                    <a:lstStyle/>
                    <a:p>
                      <a:r>
                        <a:rPr lang="en-US" sz="1400" u="sng" kern="3000" dirty="0" smtClean="0">
                          <a:solidFill>
                            <a:schemeClr val="bg1"/>
                          </a:solidFill>
                        </a:rPr>
                        <a:t>What we are seeing</a:t>
                      </a:r>
                      <a:r>
                        <a:rPr lang="en-US" sz="1400" kern="3000" dirty="0" smtClean="0">
                          <a:solidFill>
                            <a:schemeClr val="bg1"/>
                          </a:solidFill>
                        </a:rPr>
                        <a:t>: Consumer data moving to a “Universal Profile”. Logging into Facebook automatically logs the consumer into email, social media, shopping, etc.   Applications present consumers with real-time marketing interests based on online interaction.</a:t>
                      </a:r>
                    </a:p>
                    <a:p>
                      <a:endParaRPr lang="en-US" sz="1400" kern="3000" dirty="0" smtClean="0">
                        <a:solidFill>
                          <a:schemeClr val="bg1"/>
                        </a:solidFill>
                      </a:endParaRPr>
                    </a:p>
                    <a:p>
                      <a:r>
                        <a:rPr lang="en-US" sz="1400" u="sng" kern="3000" dirty="0" smtClean="0">
                          <a:solidFill>
                            <a:schemeClr val="bg1"/>
                          </a:solidFill>
                        </a:rPr>
                        <a:t>What we might see</a:t>
                      </a:r>
                      <a:r>
                        <a:rPr lang="en-US" sz="1400" kern="3000" dirty="0" smtClean="0">
                          <a:solidFill>
                            <a:schemeClr val="bg1"/>
                          </a:solidFill>
                        </a:rPr>
                        <a:t>: Artificial intelligence mining personal devices that alter travel plans due to delays and schedule changes.</a:t>
                      </a:r>
                      <a:endParaRPr lang="en-US" sz="1400" dirty="0"/>
                    </a:p>
                  </a:txBody>
                  <a:tcPr anchor="ctr">
                    <a:solidFill>
                      <a:srgbClr val="7CC3D6"/>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1814488263"/>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1461411" y="1422399"/>
            <a:ext cx="9194055" cy="707886"/>
          </a:xfrm>
          <a:prstGeom prst="rect">
            <a:avLst/>
          </a:prstGeom>
          <a:noFill/>
        </p:spPr>
        <p:txBody>
          <a:bodyPr wrap="none" rtlCol="0">
            <a:spAutoFit/>
          </a:bodyPr>
          <a:lstStyle/>
          <a:p>
            <a:pPr algn="ctr"/>
            <a:r>
              <a:rPr lang="en-US" sz="4000" dirty="0" smtClean="0">
                <a:solidFill>
                  <a:schemeClr val="bg1"/>
                </a:solidFill>
                <a:latin typeface="Garamond" panose="02020404030301010803" pitchFamily="18" charset="0"/>
                <a:ea typeface="DotumChe" panose="020B0609000101010101" pitchFamily="49" charset="-127"/>
              </a:rPr>
              <a:t>THANK YOU FOR YOUR TIME TODAY.</a:t>
            </a:r>
            <a:endParaRPr lang="en-US" sz="4000" dirty="0">
              <a:solidFill>
                <a:schemeClr val="bg1"/>
              </a:solidFill>
              <a:latin typeface="Garamond" panose="02020404030301010803" pitchFamily="18" charset="0"/>
              <a:ea typeface="DotumChe" panose="020B0609000101010101" pitchFamily="49" charset="-127"/>
            </a:endParaRPr>
          </a:p>
        </p:txBody>
      </p:sp>
      <p:sp>
        <p:nvSpPr>
          <p:cNvPr id="20" name="Rectangle 19"/>
          <p:cNvSpPr/>
          <p:nvPr/>
        </p:nvSpPr>
        <p:spPr>
          <a:xfrm>
            <a:off x="9014705" y="1330183"/>
            <a:ext cx="1491540" cy="68134"/>
          </a:xfrm>
          <a:prstGeom prst="rect">
            <a:avLst/>
          </a:prstGeom>
          <a:solidFill>
            <a:srgbClr val="5DB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cxnSp>
        <p:nvCxnSpPr>
          <p:cNvPr id="3" name="Straight Connector 2"/>
          <p:cNvCxnSpPr/>
          <p:nvPr/>
        </p:nvCxnSpPr>
        <p:spPr>
          <a:xfrm>
            <a:off x="2592387" y="3733800"/>
            <a:ext cx="685800" cy="0"/>
          </a:xfrm>
          <a:prstGeom prst="line">
            <a:avLst/>
          </a:prstGeom>
          <a:ln w="28575">
            <a:solidFill>
              <a:srgbClr val="FE7164"/>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592387" y="4572000"/>
            <a:ext cx="685800" cy="0"/>
          </a:xfrm>
          <a:prstGeom prst="line">
            <a:avLst/>
          </a:prstGeom>
          <a:ln w="28575">
            <a:solidFill>
              <a:srgbClr val="7CC3D6"/>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592387" y="5334000"/>
            <a:ext cx="685800" cy="0"/>
          </a:xfrm>
          <a:prstGeom prst="line">
            <a:avLst/>
          </a:prstGeom>
          <a:ln w="28575">
            <a:solidFill>
              <a:srgbClr val="977FB3"/>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3430587" y="3439180"/>
            <a:ext cx="6735177" cy="523220"/>
          </a:xfrm>
          <a:prstGeom prst="rect">
            <a:avLst/>
          </a:prstGeom>
          <a:noFill/>
        </p:spPr>
        <p:txBody>
          <a:bodyPr wrap="none" rtlCol="0">
            <a:spAutoFit/>
          </a:bodyPr>
          <a:lstStyle/>
          <a:p>
            <a:r>
              <a:rPr lang="en-US" sz="2800" dirty="0" smtClean="0">
                <a:solidFill>
                  <a:schemeClr val="bg1"/>
                </a:solidFill>
              </a:rPr>
              <a:t>Laura Bassett         lbassett@conlintravel.com</a:t>
            </a:r>
            <a:endParaRPr lang="en-US" sz="2800" dirty="0">
              <a:solidFill>
                <a:schemeClr val="bg1"/>
              </a:solidFill>
            </a:endParaRPr>
          </a:p>
        </p:txBody>
      </p:sp>
      <p:sp>
        <p:nvSpPr>
          <p:cNvPr id="14" name="TextBox 13"/>
          <p:cNvSpPr txBox="1"/>
          <p:nvPr/>
        </p:nvSpPr>
        <p:spPr>
          <a:xfrm>
            <a:off x="3430587" y="4277380"/>
            <a:ext cx="7550272" cy="523220"/>
          </a:xfrm>
          <a:prstGeom prst="rect">
            <a:avLst/>
          </a:prstGeom>
          <a:noFill/>
        </p:spPr>
        <p:txBody>
          <a:bodyPr wrap="none" rtlCol="0">
            <a:spAutoFit/>
          </a:bodyPr>
          <a:lstStyle/>
          <a:p>
            <a:r>
              <a:rPr lang="en-US" sz="2800" dirty="0" smtClean="0">
                <a:solidFill>
                  <a:schemeClr val="bg1"/>
                </a:solidFill>
              </a:rPr>
              <a:t>David Heard          DavidHeard@anthonytravel.com</a:t>
            </a:r>
            <a:endParaRPr lang="en-US" sz="2800" dirty="0">
              <a:solidFill>
                <a:schemeClr val="bg1"/>
              </a:solidFill>
            </a:endParaRPr>
          </a:p>
        </p:txBody>
      </p:sp>
      <p:sp>
        <p:nvSpPr>
          <p:cNvPr id="15" name="TextBox 14"/>
          <p:cNvSpPr txBox="1"/>
          <p:nvPr/>
        </p:nvSpPr>
        <p:spPr>
          <a:xfrm>
            <a:off x="3430587" y="5039380"/>
            <a:ext cx="7143559" cy="523220"/>
          </a:xfrm>
          <a:prstGeom prst="rect">
            <a:avLst/>
          </a:prstGeom>
          <a:noFill/>
        </p:spPr>
        <p:txBody>
          <a:bodyPr wrap="none" rtlCol="0">
            <a:spAutoFit/>
          </a:bodyPr>
          <a:lstStyle/>
          <a:p>
            <a:r>
              <a:rPr lang="en-US" sz="2800" dirty="0" smtClean="0">
                <a:solidFill>
                  <a:schemeClr val="bg1"/>
                </a:solidFill>
              </a:rPr>
              <a:t>Carlie Corbin         Charlie.Corbin@statravel.com</a:t>
            </a:r>
            <a:endParaRPr lang="en-US" sz="2800" dirty="0">
              <a:solidFill>
                <a:schemeClr val="bg1"/>
              </a:solidFill>
            </a:endParaRPr>
          </a:p>
        </p:txBody>
      </p:sp>
      <p:sp>
        <p:nvSpPr>
          <p:cNvPr id="16" name="TextBox 15"/>
          <p:cNvSpPr txBox="1"/>
          <p:nvPr/>
        </p:nvSpPr>
        <p:spPr>
          <a:xfrm>
            <a:off x="3430587" y="2590800"/>
            <a:ext cx="6075830" cy="523220"/>
          </a:xfrm>
          <a:prstGeom prst="rect">
            <a:avLst/>
          </a:prstGeom>
          <a:noFill/>
        </p:spPr>
        <p:txBody>
          <a:bodyPr wrap="none" rtlCol="0">
            <a:spAutoFit/>
          </a:bodyPr>
          <a:lstStyle/>
          <a:p>
            <a:r>
              <a:rPr lang="en-US" sz="2800" dirty="0" smtClean="0">
                <a:solidFill>
                  <a:schemeClr val="bg1"/>
                </a:solidFill>
              </a:rPr>
              <a:t>Debbie Gulliver     gullive5@ctlr.msu.edu</a:t>
            </a:r>
            <a:endParaRPr lang="en-US" sz="2800" dirty="0">
              <a:solidFill>
                <a:schemeClr val="bg1"/>
              </a:solidFill>
            </a:endParaRPr>
          </a:p>
        </p:txBody>
      </p:sp>
      <p:cxnSp>
        <p:nvCxnSpPr>
          <p:cNvPr id="18" name="Straight Connector 17"/>
          <p:cNvCxnSpPr/>
          <p:nvPr/>
        </p:nvCxnSpPr>
        <p:spPr>
          <a:xfrm>
            <a:off x="2592387" y="2895600"/>
            <a:ext cx="685800" cy="0"/>
          </a:xfrm>
          <a:prstGeom prst="line">
            <a:avLst/>
          </a:prstGeom>
          <a:ln w="28575">
            <a:solidFill>
              <a:srgbClr val="FE918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6191520"/>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902163" y="1371600"/>
            <a:ext cx="10363200" cy="2514600"/>
          </a:xfrm>
        </p:spPr>
        <p:txBody>
          <a:bodyPr>
            <a:normAutofit lnSpcReduction="10000"/>
          </a:bodyPr>
          <a:lstStyle/>
          <a:p>
            <a:r>
              <a:rPr lang="en-US" sz="5400" kern="1900" spc="1000" dirty="0" smtClean="0">
                <a:latin typeface="Garamond" panose="02020404030301010803" pitchFamily="18" charset="0"/>
              </a:rPr>
              <a:t>UNIVERSITY</a:t>
            </a:r>
            <a:r>
              <a:rPr lang="en-US" dirty="0" smtClean="0">
                <a:latin typeface="Garamond" panose="02020404030301010803" pitchFamily="18" charset="0"/>
              </a:rPr>
              <a:t> CHALLENGES</a:t>
            </a:r>
            <a:endParaRPr lang="ms-MY" dirty="0">
              <a:latin typeface="Garamond" panose="02020404030301010803" pitchFamily="18" charset="0"/>
            </a:endParaRPr>
          </a:p>
        </p:txBody>
      </p:sp>
    </p:spTree>
    <p:extLst>
      <p:ext uri="{BB962C8B-B14F-4D97-AF65-F5344CB8AC3E}">
        <p14:creationId xmlns:p14="http://schemas.microsoft.com/office/powerpoint/2010/main" val="3192788580"/>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5487987" y="2308979"/>
            <a:ext cx="4876800" cy="2263021"/>
          </a:xfrm>
          <a:prstGeom prst="rect">
            <a:avLst/>
          </a:prstGeom>
          <a:solidFill>
            <a:schemeClr val="bg1"/>
          </a:solidFill>
          <a:ln>
            <a:solidFill>
              <a:srgbClr val="5DB7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764192" y="1905000"/>
            <a:ext cx="3418995" cy="1607318"/>
          </a:xfrm>
          <a:prstGeom prst="rect">
            <a:avLst/>
          </a:prstGeom>
          <a:solidFill>
            <a:srgbClr val="5DB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5" name="TextBox 4"/>
          <p:cNvSpPr txBox="1"/>
          <p:nvPr/>
        </p:nvSpPr>
        <p:spPr>
          <a:xfrm>
            <a:off x="1800705" y="2057399"/>
            <a:ext cx="3306282" cy="1077218"/>
          </a:xfrm>
          <a:prstGeom prst="rect">
            <a:avLst/>
          </a:prstGeom>
          <a:noFill/>
        </p:spPr>
        <p:txBody>
          <a:bodyPr wrap="square" rtlCol="0">
            <a:spAutoFit/>
          </a:bodyPr>
          <a:lstStyle/>
          <a:p>
            <a:pPr>
              <a:lnSpc>
                <a:spcPct val="80000"/>
              </a:lnSpc>
            </a:pPr>
            <a:r>
              <a:rPr lang="en-US" sz="2400" b="1" i="1" dirty="0" smtClean="0">
                <a:solidFill>
                  <a:schemeClr val="bg1"/>
                </a:solidFill>
                <a:ea typeface="Adobe Gothic Std B" pitchFamily="34" charset="-128"/>
              </a:rPr>
              <a:t>“Without data…it’s just an opinion.”</a:t>
            </a:r>
          </a:p>
          <a:p>
            <a:pPr>
              <a:lnSpc>
                <a:spcPct val="80000"/>
              </a:lnSpc>
            </a:pPr>
            <a:endParaRPr lang="en-US" sz="2000" b="1" i="1" dirty="0">
              <a:solidFill>
                <a:schemeClr val="bg1"/>
              </a:solidFill>
              <a:ea typeface="Adobe Gothic Std B" pitchFamily="34" charset="-128"/>
            </a:endParaRPr>
          </a:p>
          <a:p>
            <a:pPr algn="r">
              <a:lnSpc>
                <a:spcPct val="80000"/>
              </a:lnSpc>
            </a:pPr>
            <a:r>
              <a:rPr lang="en-US" sz="1200" b="1" i="1" dirty="0" smtClean="0">
                <a:solidFill>
                  <a:schemeClr val="bg1"/>
                </a:solidFill>
                <a:ea typeface="Adobe Gothic Std B" pitchFamily="34" charset="-128"/>
              </a:rPr>
              <a:t>-W. Edwards Deming</a:t>
            </a:r>
            <a:endParaRPr lang="en-US" sz="1200" b="1" i="1" dirty="0">
              <a:solidFill>
                <a:schemeClr val="bg1"/>
              </a:solidFill>
              <a:ea typeface="Adobe Gothic Std B" pitchFamily="34" charset="-128"/>
            </a:endParaRPr>
          </a:p>
        </p:txBody>
      </p:sp>
      <p:sp>
        <p:nvSpPr>
          <p:cNvPr id="6" name="Rectangle 5"/>
          <p:cNvSpPr/>
          <p:nvPr/>
        </p:nvSpPr>
        <p:spPr>
          <a:xfrm>
            <a:off x="1373187" y="4913293"/>
            <a:ext cx="9649228" cy="1077218"/>
          </a:xfrm>
          <a:prstGeom prst="rect">
            <a:avLst/>
          </a:prstGeom>
        </p:spPr>
        <p:txBody>
          <a:bodyPr wrap="square">
            <a:spAutoFit/>
          </a:bodyPr>
          <a:lstStyle/>
          <a:p>
            <a:pPr fontAlgn="base"/>
            <a:r>
              <a:rPr lang="en-US" sz="1600" dirty="0" smtClean="0">
                <a:solidFill>
                  <a:schemeClr val="bg1"/>
                </a:solidFill>
                <a:ea typeface="Segoe UI" pitchFamily="34" charset="0"/>
                <a:cs typeface="Segoe UI" pitchFamily="34" charset="0"/>
              </a:rPr>
              <a:t>With the explosion of travel booking mechanisms, data channels, and data points, data is everywhere.  It is time to make this data work for you.  It is the basis for future decisions, the life-preserver for crisis management, the leverage point for savings and the ground floor of innovation.  Your travel management company should be your partner and provide guidance and tools to help your college / university achieve your goals.</a:t>
            </a:r>
            <a:endParaRPr lang="en-US" sz="1600" dirty="0">
              <a:solidFill>
                <a:schemeClr val="bg1"/>
              </a:solidFill>
              <a:ea typeface="Segoe UI" pitchFamily="34" charset="0"/>
              <a:cs typeface="Segoe UI" pitchFamily="34" charset="0"/>
            </a:endParaRPr>
          </a:p>
        </p:txBody>
      </p:sp>
      <p:sp>
        <p:nvSpPr>
          <p:cNvPr id="14" name="Text Placeholder 13"/>
          <p:cNvSpPr>
            <a:spLocks noGrp="1"/>
          </p:cNvSpPr>
          <p:nvPr>
            <p:ph type="body" sz="quarter" idx="10"/>
          </p:nvPr>
        </p:nvSpPr>
        <p:spPr>
          <a:xfrm>
            <a:off x="1889006" y="314325"/>
            <a:ext cx="8018581" cy="914400"/>
          </a:xfrm>
        </p:spPr>
        <p:txBody>
          <a:bodyPr/>
          <a:lstStyle/>
          <a:p>
            <a:r>
              <a:rPr lang="en-US" dirty="0" smtClean="0">
                <a:latin typeface="Garamond" panose="02020404030301010803" pitchFamily="18" charset="0"/>
              </a:rPr>
              <a:t>ABOUT US</a:t>
            </a:r>
            <a:endParaRPr lang="ms-MY" dirty="0">
              <a:latin typeface="Garamond" panose="02020404030301010803" pitchFamily="18" charset="0"/>
            </a:endParaRPr>
          </a:p>
        </p:txBody>
      </p:sp>
      <p:sp>
        <p:nvSpPr>
          <p:cNvPr id="20" name="Text Placeholder 19"/>
          <p:cNvSpPr>
            <a:spLocks noGrp="1"/>
          </p:cNvSpPr>
          <p:nvPr>
            <p:ph type="body" sz="quarter" idx="11"/>
          </p:nvPr>
        </p:nvSpPr>
        <p:spPr>
          <a:xfrm>
            <a:off x="1906587" y="1143000"/>
            <a:ext cx="6867236" cy="533400"/>
          </a:xfrm>
        </p:spPr>
        <p:txBody>
          <a:bodyPr/>
          <a:lstStyle/>
          <a:p>
            <a:r>
              <a:rPr lang="en-US" dirty="0" smtClean="0">
                <a:latin typeface="Garamond" panose="02020404030301010803" pitchFamily="18" charset="0"/>
              </a:rPr>
              <a:t>Travel Management Companies</a:t>
            </a:r>
            <a:endParaRPr lang="ms-MY" dirty="0">
              <a:latin typeface="Garamond" panose="02020404030301010803" pitchFamily="18" charset="0"/>
            </a:endParaRPr>
          </a:p>
        </p:txBody>
      </p:sp>
      <p:sp>
        <p:nvSpPr>
          <p:cNvPr id="15" name="Rectangle 14"/>
          <p:cNvSpPr/>
          <p:nvPr/>
        </p:nvSpPr>
        <p:spPr>
          <a:xfrm>
            <a:off x="6832386" y="381000"/>
            <a:ext cx="865401" cy="61940"/>
          </a:xfrm>
          <a:prstGeom prst="rect">
            <a:avLst/>
          </a:prstGeom>
          <a:solidFill>
            <a:srgbClr val="FE71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30837" y="2513692"/>
            <a:ext cx="3084872" cy="1166887"/>
          </a:xfrm>
          <a:prstGeom prst="rect">
            <a:avLst/>
          </a:prstGeom>
        </p:spPr>
      </p:pic>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4547" t="4066" r="17208" b="6298"/>
          <a:stretch/>
        </p:blipFill>
        <p:spPr>
          <a:xfrm>
            <a:off x="8506199" y="2330566"/>
            <a:ext cx="1776929" cy="1393403"/>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80899" y="3763897"/>
            <a:ext cx="3048000" cy="733259"/>
          </a:xfrm>
          <a:prstGeom prst="rect">
            <a:avLst/>
          </a:prstGeom>
        </p:spPr>
      </p:pic>
    </p:spTree>
    <p:extLst>
      <p:ext uri="{BB962C8B-B14F-4D97-AF65-F5344CB8AC3E}">
        <p14:creationId xmlns:p14="http://schemas.microsoft.com/office/powerpoint/2010/main" val="11599055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grpId="0" nodeType="withEffect">
                                  <p:stCondLst>
                                    <p:cond delay="25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750" fill="hold"/>
                                        <p:tgtEl>
                                          <p:spTgt spid="13"/>
                                        </p:tgtEl>
                                        <p:attrNameLst>
                                          <p:attrName>ppt_x</p:attrName>
                                        </p:attrNameLst>
                                      </p:cBhvr>
                                      <p:tavLst>
                                        <p:tav tm="0">
                                          <p:val>
                                            <p:strVal val="#ppt_x"/>
                                          </p:val>
                                        </p:tav>
                                        <p:tav tm="100000">
                                          <p:val>
                                            <p:strVal val="#ppt_x"/>
                                          </p:val>
                                        </p:tav>
                                      </p:tavLst>
                                    </p:anim>
                                    <p:anim calcmode="lin" valueType="num">
                                      <p:cBhvr additive="base">
                                        <p:cTn id="8" dur="75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decel="100000" fill="hold" grpId="0" nodeType="withEffect">
                                  <p:stCondLst>
                                    <p:cond delay="50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750" fill="hold"/>
                                        <p:tgtEl>
                                          <p:spTgt spid="5"/>
                                        </p:tgtEl>
                                        <p:attrNameLst>
                                          <p:attrName>ppt_x</p:attrName>
                                        </p:attrNameLst>
                                      </p:cBhvr>
                                      <p:tavLst>
                                        <p:tav tm="0">
                                          <p:val>
                                            <p:strVal val="#ppt_x"/>
                                          </p:val>
                                        </p:tav>
                                        <p:tav tm="100000">
                                          <p:val>
                                            <p:strVal val="#ppt_x"/>
                                          </p:val>
                                        </p:tav>
                                      </p:tavLst>
                                    </p:anim>
                                    <p:anim calcmode="lin" valueType="num">
                                      <p:cBhvr additive="base">
                                        <p:cTn id="12" dur="75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decel="100000" fill="hold" grpId="0" nodeType="withEffect">
                                  <p:stCondLst>
                                    <p:cond delay="75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750" fill="hold"/>
                                        <p:tgtEl>
                                          <p:spTgt spid="6"/>
                                        </p:tgtEl>
                                        <p:attrNameLst>
                                          <p:attrName>ppt_x</p:attrName>
                                        </p:attrNameLst>
                                      </p:cBhvr>
                                      <p:tavLst>
                                        <p:tav tm="0">
                                          <p:val>
                                            <p:strVal val="#ppt_x"/>
                                          </p:val>
                                        </p:tav>
                                        <p:tav tm="100000">
                                          <p:val>
                                            <p:strVal val="#ppt_x"/>
                                          </p:val>
                                        </p:tav>
                                      </p:tavLst>
                                    </p:anim>
                                    <p:anim calcmode="lin" valueType="num">
                                      <p:cBhvr additive="base">
                                        <p:cTn id="16" dur="75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4828" y="314325"/>
            <a:ext cx="9124215" cy="914400"/>
          </a:xfrm>
        </p:spPr>
        <p:txBody>
          <a:bodyPr/>
          <a:lstStyle/>
          <a:p>
            <a:r>
              <a:rPr lang="en-US" dirty="0" smtClean="0">
                <a:latin typeface="Garamond" panose="02020404030301010803" pitchFamily="18" charset="0"/>
              </a:rPr>
              <a:t>CONSOLIDATION</a:t>
            </a:r>
            <a:endParaRPr lang="ms-MY" dirty="0">
              <a:latin typeface="Garamond" panose="02020404030301010803" pitchFamily="18" charset="0"/>
            </a:endParaRPr>
          </a:p>
        </p:txBody>
      </p:sp>
      <p:sp>
        <p:nvSpPr>
          <p:cNvPr id="6" name="Text Placeholder 5"/>
          <p:cNvSpPr>
            <a:spLocks noGrp="1"/>
          </p:cNvSpPr>
          <p:nvPr>
            <p:ph type="body" sz="quarter" idx="11"/>
          </p:nvPr>
        </p:nvSpPr>
        <p:spPr>
          <a:xfrm>
            <a:off x="2668587" y="1143000"/>
            <a:ext cx="6867236" cy="533400"/>
          </a:xfrm>
        </p:spPr>
        <p:txBody>
          <a:bodyPr/>
          <a:lstStyle/>
          <a:p>
            <a:r>
              <a:rPr lang="en-US" dirty="0" smtClean="0">
                <a:latin typeface="Garamond" panose="02020404030301010803" pitchFamily="18" charset="0"/>
              </a:rPr>
              <a:t>GETTING STARTED</a:t>
            </a:r>
            <a:endParaRPr lang="ms-MY" dirty="0">
              <a:latin typeface="Garamond" panose="02020404030301010803" pitchFamily="18" charset="0"/>
            </a:endParaRPr>
          </a:p>
        </p:txBody>
      </p:sp>
      <p:sp>
        <p:nvSpPr>
          <p:cNvPr id="3" name="Rectangle 2"/>
          <p:cNvSpPr/>
          <p:nvPr/>
        </p:nvSpPr>
        <p:spPr>
          <a:xfrm>
            <a:off x="6097587" y="363665"/>
            <a:ext cx="1491540" cy="68134"/>
          </a:xfrm>
          <a:prstGeom prst="rect">
            <a:avLst/>
          </a:prstGeom>
          <a:solidFill>
            <a:srgbClr val="977F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15" name="TextBox 14"/>
          <p:cNvSpPr txBox="1"/>
          <p:nvPr/>
        </p:nvSpPr>
        <p:spPr>
          <a:xfrm>
            <a:off x="719436" y="2657475"/>
            <a:ext cx="1773434" cy="584775"/>
          </a:xfrm>
          <a:prstGeom prst="rect">
            <a:avLst/>
          </a:prstGeom>
          <a:noFill/>
          <a:effectLst/>
        </p:spPr>
        <p:txBody>
          <a:bodyPr wrap="none" rtlCol="0">
            <a:spAutoFit/>
          </a:bodyPr>
          <a:lstStyle/>
          <a:p>
            <a:r>
              <a:rPr lang="en-US" sz="3200" b="1" kern="3000" dirty="0" smtClean="0">
                <a:solidFill>
                  <a:schemeClr val="bg1"/>
                </a:solidFill>
              </a:rPr>
              <a:t>THE PAST</a:t>
            </a:r>
            <a:endParaRPr lang="en-US" sz="3200" b="1" kern="3000" dirty="0">
              <a:solidFill>
                <a:schemeClr val="bg1"/>
              </a:solidFill>
            </a:endParaRPr>
          </a:p>
        </p:txBody>
      </p:sp>
      <p:sp>
        <p:nvSpPr>
          <p:cNvPr id="18" name="Content Placeholder 10"/>
          <p:cNvSpPr txBox="1">
            <a:spLocks/>
          </p:cNvSpPr>
          <p:nvPr/>
        </p:nvSpPr>
        <p:spPr>
          <a:xfrm>
            <a:off x="719436" y="3640564"/>
            <a:ext cx="3168351" cy="1388636"/>
          </a:xfrm>
          <a:prstGeom prst="rect">
            <a:avLst/>
          </a:prstGeom>
        </p:spPr>
        <p:txBody>
          <a:bodyPr vert="horz" lIns="91440" tIns="45720" rIns="91440" bIns="45720" numCol="1" spcCol="64008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600" kern="3000" dirty="0" smtClean="0">
                <a:solidFill>
                  <a:schemeClr val="bg1"/>
                </a:solidFill>
              </a:rPr>
              <a:t>Static</a:t>
            </a:r>
          </a:p>
          <a:p>
            <a:pPr algn="l"/>
            <a:r>
              <a:rPr lang="en-US" sz="1600" kern="3000" dirty="0" smtClean="0">
                <a:solidFill>
                  <a:schemeClr val="bg1"/>
                </a:solidFill>
              </a:rPr>
              <a:t>Many sources</a:t>
            </a:r>
          </a:p>
          <a:p>
            <a:pPr algn="l"/>
            <a:r>
              <a:rPr lang="en-US" sz="1600" kern="3000" dirty="0" smtClean="0">
                <a:solidFill>
                  <a:schemeClr val="bg1"/>
                </a:solidFill>
              </a:rPr>
              <a:t>Paper</a:t>
            </a:r>
          </a:p>
          <a:p>
            <a:pPr algn="l"/>
            <a:r>
              <a:rPr lang="en-US" sz="1600" kern="3000" dirty="0" smtClean="0">
                <a:solidFill>
                  <a:schemeClr val="bg1"/>
                </a:solidFill>
              </a:rPr>
              <a:t>Old info</a:t>
            </a:r>
          </a:p>
          <a:p>
            <a:pPr algn="l"/>
            <a:endParaRPr lang="en-US" sz="1400" kern="3000" dirty="0" smtClean="0">
              <a:solidFill>
                <a:schemeClr val="bg1"/>
              </a:solidFill>
            </a:endParaRPr>
          </a:p>
          <a:p>
            <a:pPr algn="l"/>
            <a:endParaRPr lang="en-US" sz="1300" kern="3000" dirty="0">
              <a:solidFill>
                <a:schemeClr val="bg1"/>
              </a:solidFill>
              <a:latin typeface="Liberation Sans" pitchFamily="34" charset="0"/>
            </a:endParaRPr>
          </a:p>
        </p:txBody>
      </p:sp>
      <p:sp>
        <p:nvSpPr>
          <p:cNvPr id="31" name="Rectangle 30"/>
          <p:cNvSpPr/>
          <p:nvPr/>
        </p:nvSpPr>
        <p:spPr>
          <a:xfrm>
            <a:off x="880218" y="2581275"/>
            <a:ext cx="829818" cy="64632"/>
          </a:xfrm>
          <a:prstGeom prst="rect">
            <a:avLst/>
          </a:prstGeom>
          <a:solidFill>
            <a:srgbClr val="FE71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32" name="Rectangle 31"/>
          <p:cNvSpPr/>
          <p:nvPr/>
        </p:nvSpPr>
        <p:spPr>
          <a:xfrm>
            <a:off x="880218" y="3200400"/>
            <a:ext cx="829818" cy="64632"/>
          </a:xfrm>
          <a:prstGeom prst="rect">
            <a:avLst/>
          </a:prstGeom>
          <a:solidFill>
            <a:srgbClr val="FE71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35" name="TextBox 34"/>
          <p:cNvSpPr txBox="1"/>
          <p:nvPr/>
        </p:nvSpPr>
        <p:spPr>
          <a:xfrm>
            <a:off x="4758036" y="2657475"/>
            <a:ext cx="2455288" cy="584775"/>
          </a:xfrm>
          <a:prstGeom prst="rect">
            <a:avLst/>
          </a:prstGeom>
          <a:noFill/>
          <a:effectLst/>
        </p:spPr>
        <p:txBody>
          <a:bodyPr wrap="none" rtlCol="0">
            <a:spAutoFit/>
          </a:bodyPr>
          <a:lstStyle/>
          <a:p>
            <a:r>
              <a:rPr lang="en-US" sz="3200" b="1" kern="3000" dirty="0" smtClean="0">
                <a:solidFill>
                  <a:schemeClr val="bg1"/>
                </a:solidFill>
              </a:rPr>
              <a:t>THE PRESENT</a:t>
            </a:r>
            <a:endParaRPr lang="en-US" sz="3200" b="1" kern="3000" dirty="0">
              <a:solidFill>
                <a:schemeClr val="bg1"/>
              </a:solidFill>
            </a:endParaRPr>
          </a:p>
        </p:txBody>
      </p:sp>
      <p:sp>
        <p:nvSpPr>
          <p:cNvPr id="36" name="Content Placeholder 10"/>
          <p:cNvSpPr txBox="1">
            <a:spLocks/>
          </p:cNvSpPr>
          <p:nvPr/>
        </p:nvSpPr>
        <p:spPr>
          <a:xfrm>
            <a:off x="4758036" y="3640564"/>
            <a:ext cx="3168351" cy="2988836"/>
          </a:xfrm>
          <a:prstGeom prst="rect">
            <a:avLst/>
          </a:prstGeom>
        </p:spPr>
        <p:txBody>
          <a:bodyPr vert="horz" lIns="91440" tIns="45720" rIns="91440" bIns="45720" numCol="1" spcCol="64008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600" kern="3000" dirty="0" smtClean="0">
                <a:solidFill>
                  <a:schemeClr val="bg1"/>
                </a:solidFill>
              </a:rPr>
              <a:t>Automation</a:t>
            </a:r>
          </a:p>
          <a:p>
            <a:pPr algn="l"/>
            <a:r>
              <a:rPr lang="en-US" sz="1600" kern="3000" dirty="0" smtClean="0">
                <a:solidFill>
                  <a:schemeClr val="bg1"/>
                </a:solidFill>
              </a:rPr>
              <a:t>Real time</a:t>
            </a:r>
          </a:p>
          <a:p>
            <a:pPr algn="l"/>
            <a:r>
              <a:rPr lang="en-US" sz="1600" kern="3000" dirty="0" smtClean="0">
                <a:solidFill>
                  <a:schemeClr val="bg1"/>
                </a:solidFill>
              </a:rPr>
              <a:t>Usable</a:t>
            </a:r>
          </a:p>
          <a:p>
            <a:pPr algn="l"/>
            <a:endParaRPr lang="en-US" sz="1400" kern="3000" dirty="0" smtClean="0">
              <a:solidFill>
                <a:schemeClr val="bg1"/>
              </a:solidFill>
            </a:endParaRPr>
          </a:p>
          <a:p>
            <a:pPr algn="l"/>
            <a:endParaRPr lang="en-US" sz="1300" kern="3000" dirty="0" smtClean="0">
              <a:solidFill>
                <a:schemeClr val="bg1"/>
              </a:solidFill>
              <a:latin typeface="Liberation Sans" pitchFamily="34" charset="0"/>
            </a:endParaRPr>
          </a:p>
          <a:p>
            <a:pPr algn="l"/>
            <a:endParaRPr lang="en-US" sz="1100" kern="3000" dirty="0">
              <a:solidFill>
                <a:schemeClr val="bg1"/>
              </a:solidFill>
              <a:latin typeface="Liberation Sans" pitchFamily="34" charset="0"/>
            </a:endParaRPr>
          </a:p>
        </p:txBody>
      </p:sp>
      <p:sp>
        <p:nvSpPr>
          <p:cNvPr id="37" name="Rectangle 36"/>
          <p:cNvSpPr/>
          <p:nvPr/>
        </p:nvSpPr>
        <p:spPr>
          <a:xfrm>
            <a:off x="4918818" y="2581275"/>
            <a:ext cx="829818" cy="64632"/>
          </a:xfrm>
          <a:prstGeom prst="rect">
            <a:avLst/>
          </a:prstGeom>
          <a:solidFill>
            <a:srgbClr val="5DB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38" name="Rectangle 37"/>
          <p:cNvSpPr/>
          <p:nvPr/>
        </p:nvSpPr>
        <p:spPr>
          <a:xfrm>
            <a:off x="4918818" y="3200400"/>
            <a:ext cx="829818" cy="64632"/>
          </a:xfrm>
          <a:prstGeom prst="rect">
            <a:avLst/>
          </a:prstGeom>
          <a:solidFill>
            <a:srgbClr val="5DB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41" name="TextBox 40"/>
          <p:cNvSpPr txBox="1"/>
          <p:nvPr/>
        </p:nvSpPr>
        <p:spPr>
          <a:xfrm>
            <a:off x="8644236" y="2657475"/>
            <a:ext cx="2300630" cy="584775"/>
          </a:xfrm>
          <a:prstGeom prst="rect">
            <a:avLst/>
          </a:prstGeom>
          <a:noFill/>
          <a:effectLst/>
        </p:spPr>
        <p:txBody>
          <a:bodyPr wrap="none" rtlCol="0">
            <a:spAutoFit/>
          </a:bodyPr>
          <a:lstStyle/>
          <a:p>
            <a:r>
              <a:rPr lang="en-US" sz="3200" b="1" kern="3000" dirty="0" smtClean="0">
                <a:solidFill>
                  <a:schemeClr val="bg1"/>
                </a:solidFill>
              </a:rPr>
              <a:t>THE FUTURE</a:t>
            </a:r>
            <a:endParaRPr lang="en-US" sz="3200" b="1" kern="3000" dirty="0">
              <a:solidFill>
                <a:schemeClr val="bg1"/>
              </a:solidFill>
            </a:endParaRPr>
          </a:p>
        </p:txBody>
      </p:sp>
      <p:sp>
        <p:nvSpPr>
          <p:cNvPr id="42" name="Content Placeholder 10"/>
          <p:cNvSpPr txBox="1">
            <a:spLocks/>
          </p:cNvSpPr>
          <p:nvPr/>
        </p:nvSpPr>
        <p:spPr>
          <a:xfrm>
            <a:off x="8644236" y="3640564"/>
            <a:ext cx="3168351" cy="1388636"/>
          </a:xfrm>
          <a:prstGeom prst="rect">
            <a:avLst/>
          </a:prstGeom>
        </p:spPr>
        <p:txBody>
          <a:bodyPr vert="horz" lIns="91440" tIns="45720" rIns="91440" bIns="45720" numCol="1" spcCol="64008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600" kern="3000" dirty="0" smtClean="0">
                <a:solidFill>
                  <a:schemeClr val="bg1"/>
                </a:solidFill>
              </a:rPr>
              <a:t>Actionable</a:t>
            </a:r>
          </a:p>
          <a:p>
            <a:pPr algn="l"/>
            <a:r>
              <a:rPr lang="en-US" sz="1600" kern="3000" dirty="0" smtClean="0">
                <a:solidFill>
                  <a:schemeClr val="bg1"/>
                </a:solidFill>
              </a:rPr>
              <a:t>Drawing Conclusions</a:t>
            </a:r>
          </a:p>
          <a:p>
            <a:pPr algn="l"/>
            <a:r>
              <a:rPr lang="en-US" sz="1600" kern="3000" dirty="0" smtClean="0">
                <a:solidFill>
                  <a:schemeClr val="bg1"/>
                </a:solidFill>
              </a:rPr>
              <a:t>Preparing for the Future</a:t>
            </a:r>
            <a:endParaRPr lang="en-US" sz="1600" kern="3000" dirty="0">
              <a:solidFill>
                <a:schemeClr val="bg1"/>
              </a:solidFill>
            </a:endParaRPr>
          </a:p>
        </p:txBody>
      </p:sp>
      <p:sp>
        <p:nvSpPr>
          <p:cNvPr id="43" name="Rectangle 42"/>
          <p:cNvSpPr/>
          <p:nvPr/>
        </p:nvSpPr>
        <p:spPr>
          <a:xfrm>
            <a:off x="8805018" y="2581275"/>
            <a:ext cx="829818" cy="6463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44" name="Rectangle 43"/>
          <p:cNvSpPr/>
          <p:nvPr/>
        </p:nvSpPr>
        <p:spPr>
          <a:xfrm>
            <a:off x="8805018" y="3200400"/>
            <a:ext cx="829818" cy="6463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Tree>
    <p:extLst>
      <p:ext uri="{BB962C8B-B14F-4D97-AF65-F5344CB8AC3E}">
        <p14:creationId xmlns:p14="http://schemas.microsoft.com/office/powerpoint/2010/main" val="3378233361"/>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p:txBody>
          <a:bodyPr/>
          <a:lstStyle/>
          <a:p>
            <a:r>
              <a:rPr lang="en-US" dirty="0" smtClean="0">
                <a:latin typeface="Garamond" panose="02020404030301010803" pitchFamily="18" charset="0"/>
              </a:rPr>
              <a:t>THE PAST</a:t>
            </a:r>
            <a:endParaRPr lang="ms-MY" dirty="0">
              <a:latin typeface="Garamond" panose="02020404030301010803" pitchFamily="18" charset="0"/>
            </a:endParaRPr>
          </a:p>
        </p:txBody>
      </p:sp>
      <p:sp>
        <p:nvSpPr>
          <p:cNvPr id="7" name="Text Placeholder 6"/>
          <p:cNvSpPr>
            <a:spLocks noGrp="1"/>
          </p:cNvSpPr>
          <p:nvPr>
            <p:ph type="body" sz="quarter" idx="11"/>
          </p:nvPr>
        </p:nvSpPr>
        <p:spPr/>
        <p:txBody>
          <a:bodyPr/>
          <a:lstStyle/>
          <a:p>
            <a:r>
              <a:rPr lang="en-US" dirty="0" smtClean="0">
                <a:latin typeface="Garamond" panose="02020404030301010803" pitchFamily="18" charset="0"/>
              </a:rPr>
              <a:t>CUTTING OUR TEETH</a:t>
            </a:r>
            <a:endParaRPr lang="ms-MY" dirty="0">
              <a:latin typeface="Garamond" panose="02020404030301010803" pitchFamily="18" charset="0"/>
            </a:endParaRPr>
          </a:p>
        </p:txBody>
      </p:sp>
    </p:spTree>
    <p:extLst>
      <p:ext uri="{BB962C8B-B14F-4D97-AF65-F5344CB8AC3E}">
        <p14:creationId xmlns:p14="http://schemas.microsoft.com/office/powerpoint/2010/main" val="3608936187"/>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508933" y="5305392"/>
            <a:ext cx="5566327" cy="461665"/>
          </a:xfrm>
          <a:prstGeom prst="rect">
            <a:avLst/>
          </a:prstGeom>
        </p:spPr>
        <p:txBody>
          <a:bodyPr wrap="square">
            <a:spAutoFit/>
          </a:bodyPr>
          <a:lstStyle/>
          <a:p>
            <a:r>
              <a:rPr lang="en-US" sz="2400" kern="3000" spc="30" dirty="0" smtClean="0">
                <a:solidFill>
                  <a:schemeClr val="bg1"/>
                </a:solidFill>
              </a:rPr>
              <a:t>The hand written note from your kids</a:t>
            </a:r>
            <a:endParaRPr lang="en-US" sz="2400" kern="3000" spc="30" dirty="0">
              <a:solidFill>
                <a:schemeClr val="bg1"/>
              </a:solidFill>
            </a:endParaRPr>
          </a:p>
        </p:txBody>
      </p:sp>
      <p:sp>
        <p:nvSpPr>
          <p:cNvPr id="43" name="Text Placeholder 3"/>
          <p:cNvSpPr txBox="1">
            <a:spLocks/>
          </p:cNvSpPr>
          <p:nvPr/>
        </p:nvSpPr>
        <p:spPr>
          <a:xfrm>
            <a:off x="1982787" y="402508"/>
            <a:ext cx="9124215" cy="914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6000" kern="1200">
                <a:solidFill>
                  <a:schemeClr val="bg1"/>
                </a:solidFill>
                <a:latin typeface="Tertre Med"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600" dirty="0" smtClean="0"/>
              <a:t>EVOLUTION OF DATA</a:t>
            </a:r>
            <a:endParaRPr lang="ms-MY" sz="3600" dirty="0"/>
          </a:p>
        </p:txBody>
      </p:sp>
      <p:sp>
        <p:nvSpPr>
          <p:cNvPr id="46" name="Rectangle 45"/>
          <p:cNvSpPr/>
          <p:nvPr/>
        </p:nvSpPr>
        <p:spPr>
          <a:xfrm>
            <a:off x="7088187" y="363665"/>
            <a:ext cx="1491540" cy="68134"/>
          </a:xfrm>
          <a:prstGeom prst="rect">
            <a:avLst/>
          </a:prstGeom>
          <a:solidFill>
            <a:srgbClr val="FE71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26" name="Text Placeholder 25"/>
          <p:cNvSpPr>
            <a:spLocks noGrp="1"/>
          </p:cNvSpPr>
          <p:nvPr>
            <p:ph type="body" sz="quarter" idx="11"/>
          </p:nvPr>
        </p:nvSpPr>
        <p:spPr>
          <a:xfrm>
            <a:off x="3735387" y="946013"/>
            <a:ext cx="6867236" cy="533400"/>
          </a:xfrm>
        </p:spPr>
        <p:txBody>
          <a:bodyPr/>
          <a:lstStyle/>
          <a:p>
            <a:r>
              <a:rPr lang="en-US" dirty="0" smtClean="0"/>
              <a:t>HOW DO WE GET IT?</a:t>
            </a:r>
            <a:endParaRPr lang="en-US" dirty="0"/>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8518" t="5556" r="2593" b="43333"/>
          <a:stretch/>
        </p:blipFill>
        <p:spPr>
          <a:xfrm rot="21133629">
            <a:off x="458787" y="1507122"/>
            <a:ext cx="4572000" cy="3505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40387" y="1831122"/>
            <a:ext cx="6251408" cy="2457450"/>
          </a:xfrm>
          <a:prstGeom prst="rect">
            <a:avLst/>
          </a:prstGeom>
        </p:spPr>
      </p:pic>
      <p:sp>
        <p:nvSpPr>
          <p:cNvPr id="11" name="Rectangle 10"/>
          <p:cNvSpPr/>
          <p:nvPr/>
        </p:nvSpPr>
        <p:spPr>
          <a:xfrm>
            <a:off x="6628848" y="4435923"/>
            <a:ext cx="5566327" cy="815608"/>
          </a:xfrm>
          <a:prstGeom prst="rect">
            <a:avLst/>
          </a:prstGeom>
        </p:spPr>
        <p:txBody>
          <a:bodyPr wrap="square">
            <a:spAutoFit/>
          </a:bodyPr>
          <a:lstStyle/>
          <a:p>
            <a:pPr>
              <a:lnSpc>
                <a:spcPct val="150000"/>
              </a:lnSpc>
            </a:pPr>
            <a:r>
              <a:rPr lang="en-US" sz="2400" kern="3000" spc="30" dirty="0" smtClean="0">
                <a:solidFill>
                  <a:schemeClr val="bg1"/>
                </a:solidFill>
              </a:rPr>
              <a:t>The impressive holiday list on EXCEL!</a:t>
            </a:r>
          </a:p>
          <a:p>
            <a:endParaRPr lang="en-US" sz="1100" kern="3000" spc="30" dirty="0">
              <a:solidFill>
                <a:schemeClr val="bg1"/>
              </a:solidFill>
              <a:latin typeface="Liberation Sans" panose="020B0604020202020204" pitchFamily="34" charset="0"/>
            </a:endParaRPr>
          </a:p>
        </p:txBody>
      </p:sp>
      <p:pic>
        <p:nvPicPr>
          <p:cNvPr id="4" name="Picture 3"/>
          <p:cNvPicPr>
            <a:picLocks noChangeAspect="1"/>
          </p:cNvPicPr>
          <p:nvPr/>
        </p:nvPicPr>
        <p:blipFill rotWithShape="1">
          <a:blip r:embed="rId4"/>
          <a:srcRect l="13690" t="17033" r="41215" b="27655"/>
          <a:stretch/>
        </p:blipFill>
        <p:spPr>
          <a:xfrm>
            <a:off x="2907927" y="1609577"/>
            <a:ext cx="6059811" cy="3961176"/>
          </a:xfrm>
          <a:prstGeom prst="rect">
            <a:avLst/>
          </a:prstGeom>
        </p:spPr>
      </p:pic>
    </p:spTree>
    <p:extLst>
      <p:ext uri="{BB962C8B-B14F-4D97-AF65-F5344CB8AC3E}">
        <p14:creationId xmlns:p14="http://schemas.microsoft.com/office/powerpoint/2010/main" val="3577828905"/>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26660" y="5498697"/>
            <a:ext cx="6417454" cy="461665"/>
          </a:xfrm>
          <a:prstGeom prst="rect">
            <a:avLst/>
          </a:prstGeom>
        </p:spPr>
        <p:txBody>
          <a:bodyPr wrap="square">
            <a:spAutoFit/>
          </a:bodyPr>
          <a:lstStyle/>
          <a:p>
            <a:r>
              <a:rPr lang="en-US" sz="2400" kern="3000" spc="30" dirty="0" smtClean="0">
                <a:solidFill>
                  <a:schemeClr val="bg1"/>
                </a:solidFill>
              </a:rPr>
              <a:t>The hand written note from your </a:t>
            </a:r>
            <a:r>
              <a:rPr lang="en-US" sz="2400" strike="sngStrike" kern="3000" spc="30" dirty="0" smtClean="0">
                <a:solidFill>
                  <a:schemeClr val="bg1"/>
                </a:solidFill>
              </a:rPr>
              <a:t>kids </a:t>
            </a:r>
            <a:r>
              <a:rPr lang="en-US" sz="2400" kern="3000" spc="30" dirty="0" smtClean="0">
                <a:solidFill>
                  <a:schemeClr val="bg1"/>
                </a:solidFill>
              </a:rPr>
              <a:t>travelers</a:t>
            </a:r>
            <a:endParaRPr lang="en-US" sz="2400" kern="3000" spc="30" dirty="0">
              <a:solidFill>
                <a:schemeClr val="bg1"/>
              </a:solidFill>
            </a:endParaRPr>
          </a:p>
        </p:txBody>
      </p:sp>
      <p:sp>
        <p:nvSpPr>
          <p:cNvPr id="43" name="Text Placeholder 3"/>
          <p:cNvSpPr txBox="1">
            <a:spLocks/>
          </p:cNvSpPr>
          <p:nvPr/>
        </p:nvSpPr>
        <p:spPr>
          <a:xfrm>
            <a:off x="1982787" y="402508"/>
            <a:ext cx="9124215" cy="914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6000" kern="1200">
                <a:solidFill>
                  <a:schemeClr val="bg1"/>
                </a:solidFill>
                <a:latin typeface="Tertre Med"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600" dirty="0" smtClean="0"/>
              <a:t>EVOLUTION OF DATA</a:t>
            </a:r>
            <a:endParaRPr lang="ms-MY" sz="3600" dirty="0"/>
          </a:p>
        </p:txBody>
      </p:sp>
      <p:sp>
        <p:nvSpPr>
          <p:cNvPr id="46" name="Rectangle 45"/>
          <p:cNvSpPr/>
          <p:nvPr/>
        </p:nvSpPr>
        <p:spPr>
          <a:xfrm>
            <a:off x="7088187" y="363665"/>
            <a:ext cx="1491540" cy="68134"/>
          </a:xfrm>
          <a:prstGeom prst="rect">
            <a:avLst/>
          </a:prstGeom>
          <a:solidFill>
            <a:srgbClr val="FE71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26" name="Text Placeholder 25"/>
          <p:cNvSpPr>
            <a:spLocks noGrp="1"/>
          </p:cNvSpPr>
          <p:nvPr>
            <p:ph type="body" sz="quarter" idx="11"/>
          </p:nvPr>
        </p:nvSpPr>
        <p:spPr>
          <a:xfrm>
            <a:off x="3735387" y="946013"/>
            <a:ext cx="6867236" cy="533400"/>
          </a:xfrm>
        </p:spPr>
        <p:txBody>
          <a:bodyPr/>
          <a:lstStyle/>
          <a:p>
            <a:r>
              <a:rPr lang="en-US" dirty="0" smtClean="0"/>
              <a:t>HOW DO WE GET IT?</a:t>
            </a:r>
            <a:endParaRPr lang="en-US" dirty="0"/>
          </a:p>
        </p:txBody>
      </p:sp>
      <p:sp>
        <p:nvSpPr>
          <p:cNvPr id="11" name="Rectangle 10"/>
          <p:cNvSpPr/>
          <p:nvPr/>
        </p:nvSpPr>
        <p:spPr>
          <a:xfrm>
            <a:off x="6628848" y="4435923"/>
            <a:ext cx="5566327" cy="815608"/>
          </a:xfrm>
          <a:prstGeom prst="rect">
            <a:avLst/>
          </a:prstGeom>
        </p:spPr>
        <p:txBody>
          <a:bodyPr wrap="square">
            <a:spAutoFit/>
          </a:bodyPr>
          <a:lstStyle/>
          <a:p>
            <a:pPr>
              <a:lnSpc>
                <a:spcPct val="150000"/>
              </a:lnSpc>
            </a:pPr>
            <a:r>
              <a:rPr lang="en-US" sz="2400" kern="3000" spc="30" dirty="0" smtClean="0">
                <a:solidFill>
                  <a:schemeClr val="bg1"/>
                </a:solidFill>
              </a:rPr>
              <a:t>The impressive spreadsheet…30 days late</a:t>
            </a:r>
          </a:p>
          <a:p>
            <a:endParaRPr lang="en-US" sz="1100" kern="3000" spc="30" dirty="0">
              <a:solidFill>
                <a:schemeClr val="bg1"/>
              </a:solidFill>
              <a:latin typeface="Liberation Sans" panose="020B0604020202020204" pitchFamily="34" charset="0"/>
            </a:endParaRPr>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l="21852" r="21852"/>
          <a:stretch/>
        </p:blipFill>
        <p:spPr>
          <a:xfrm>
            <a:off x="1373187" y="397732"/>
            <a:ext cx="2034091" cy="4817584"/>
          </a:xfrm>
          <a:prstGeom prst="rect">
            <a:avLst/>
          </a:prstGeom>
        </p:spPr>
      </p:pic>
      <p:pic>
        <p:nvPicPr>
          <p:cNvPr id="6" name="Picture 5"/>
          <p:cNvPicPr>
            <a:picLocks noChangeAspect="1"/>
          </p:cNvPicPr>
          <p:nvPr/>
        </p:nvPicPr>
        <p:blipFill rotWithShape="1">
          <a:blip r:embed="rId3"/>
          <a:srcRect l="-11097" t="44234" r="11097" b="-22038"/>
          <a:stretch/>
        </p:blipFill>
        <p:spPr>
          <a:xfrm>
            <a:off x="3308073" y="1639785"/>
            <a:ext cx="6105525" cy="3749340"/>
          </a:xfrm>
          <a:prstGeom prst="rect">
            <a:avLst/>
          </a:prstGeom>
        </p:spPr>
      </p:pic>
      <p:sp>
        <p:nvSpPr>
          <p:cNvPr id="7" name="TextBox 6"/>
          <p:cNvSpPr txBox="1"/>
          <p:nvPr/>
        </p:nvSpPr>
        <p:spPr>
          <a:xfrm>
            <a:off x="2191264" y="2021694"/>
            <a:ext cx="8339142" cy="1569660"/>
          </a:xfrm>
          <a:prstGeom prst="rect">
            <a:avLst/>
          </a:prstGeom>
          <a:noFill/>
          <a:effectLst>
            <a:outerShdw blurRad="50800" dist="38100" dir="8100000" algn="tr" rotWithShape="0">
              <a:prstClr val="black">
                <a:alpha val="40000"/>
              </a:prstClr>
            </a:outerShdw>
          </a:effectLst>
        </p:spPr>
        <p:txBody>
          <a:bodyPr wrap="none" rtlCol="0">
            <a:spAutoFit/>
          </a:bodyPr>
          <a:lstStyle/>
          <a:p>
            <a:r>
              <a:rPr lang="en-US" sz="9600" dirty="0" smtClean="0">
                <a:latin typeface="Garamond" panose="02020404030301010803" pitchFamily="18" charset="0"/>
              </a:rPr>
              <a:t>IT’S ALL DATA</a:t>
            </a:r>
            <a:endParaRPr lang="en-US" sz="9600" dirty="0">
              <a:latin typeface="Garamond" panose="02020404030301010803" pitchFamily="18" charset="0"/>
            </a:endParaRPr>
          </a:p>
        </p:txBody>
      </p:sp>
    </p:spTree>
    <p:extLst>
      <p:ext uri="{BB962C8B-B14F-4D97-AF65-F5344CB8AC3E}">
        <p14:creationId xmlns:p14="http://schemas.microsoft.com/office/powerpoint/2010/main" val="154146810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rmAutofit/>
          </a:bodyPr>
          <a:lstStyle/>
          <a:p>
            <a:r>
              <a:rPr lang="en-US" dirty="0" smtClean="0">
                <a:latin typeface="Garamond" panose="02020404030301010803" pitchFamily="18" charset="0"/>
              </a:rPr>
              <a:t>THE PRESENT</a:t>
            </a:r>
            <a:endParaRPr lang="ms-MY" dirty="0">
              <a:latin typeface="Garamond" panose="02020404030301010803" pitchFamily="18" charset="0"/>
            </a:endParaRPr>
          </a:p>
        </p:txBody>
      </p:sp>
      <p:sp>
        <p:nvSpPr>
          <p:cNvPr id="5" name="Text Placeholder 4"/>
          <p:cNvSpPr>
            <a:spLocks noGrp="1"/>
          </p:cNvSpPr>
          <p:nvPr>
            <p:ph type="body" sz="quarter" idx="11"/>
          </p:nvPr>
        </p:nvSpPr>
        <p:spPr/>
        <p:txBody>
          <a:bodyPr/>
          <a:lstStyle/>
          <a:p>
            <a:r>
              <a:rPr lang="ms-MY" dirty="0" smtClean="0">
                <a:latin typeface="Garamond" panose="02020404030301010803" pitchFamily="18" charset="0"/>
              </a:rPr>
              <a:t>THE WORKFLOW FOR CONSISTENT DATA</a:t>
            </a:r>
            <a:endParaRPr lang="ms-MY" dirty="0">
              <a:latin typeface="Garamond" panose="02020404030301010803" pitchFamily="18" charset="0"/>
            </a:endParaRPr>
          </a:p>
        </p:txBody>
      </p:sp>
    </p:spTree>
    <p:extLst>
      <p:ext uri="{BB962C8B-B14F-4D97-AF65-F5344CB8AC3E}">
        <p14:creationId xmlns:p14="http://schemas.microsoft.com/office/powerpoint/2010/main" val="3616890680"/>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684127" y="1752600"/>
            <a:ext cx="5791200" cy="4693593"/>
          </a:xfrm>
          <a:prstGeom prst="rect">
            <a:avLst/>
          </a:prstGeom>
        </p:spPr>
        <p:txBody>
          <a:bodyPr wrap="square">
            <a:spAutoFit/>
          </a:bodyPr>
          <a:lstStyle/>
          <a:p>
            <a:pPr marL="171450" indent="-171450">
              <a:lnSpc>
                <a:spcPct val="150000"/>
              </a:lnSpc>
              <a:buFont typeface="Wingdings" panose="05000000000000000000" pitchFamily="2" charset="2"/>
              <a:buChar char="§"/>
            </a:pPr>
            <a:r>
              <a:rPr lang="en-US" sz="1600" kern="3000" spc="30" dirty="0" smtClean="0">
                <a:solidFill>
                  <a:schemeClr val="bg1"/>
                </a:solidFill>
                <a:latin typeface="Liberation Sans" panose="020B0604020202020204" pitchFamily="34" charset="0"/>
              </a:rPr>
              <a:t>Agencies should work together </a:t>
            </a:r>
          </a:p>
          <a:p>
            <a:pPr marL="628650" lvl="1" indent="-171450">
              <a:lnSpc>
                <a:spcPct val="150000"/>
              </a:lnSpc>
              <a:buFont typeface="Wingdings" panose="05000000000000000000" pitchFamily="2" charset="2"/>
              <a:buChar char="§"/>
            </a:pPr>
            <a:r>
              <a:rPr lang="en-US" sz="1600" kern="3000" spc="30" dirty="0" smtClean="0">
                <a:solidFill>
                  <a:schemeClr val="bg1"/>
                </a:solidFill>
                <a:latin typeface="Liberation Sans" panose="020B0604020202020204" pitchFamily="34" charset="0"/>
              </a:rPr>
              <a:t>Identify a lead</a:t>
            </a:r>
          </a:p>
          <a:p>
            <a:pPr marL="628650" lvl="1" indent="-171450">
              <a:lnSpc>
                <a:spcPct val="150000"/>
              </a:lnSpc>
              <a:buFont typeface="Wingdings" panose="05000000000000000000" pitchFamily="2" charset="2"/>
              <a:buChar char="§"/>
            </a:pPr>
            <a:r>
              <a:rPr lang="en-US" sz="1600" kern="3000" spc="30" dirty="0" smtClean="0">
                <a:solidFill>
                  <a:schemeClr val="bg1"/>
                </a:solidFill>
                <a:latin typeface="Liberation Sans" panose="020B0604020202020204" pitchFamily="34" charset="0"/>
              </a:rPr>
              <a:t>Identify the “master” data</a:t>
            </a:r>
          </a:p>
          <a:p>
            <a:pPr marL="171450" indent="-171450">
              <a:lnSpc>
                <a:spcPct val="150000"/>
              </a:lnSpc>
              <a:buFont typeface="Wingdings" panose="05000000000000000000" pitchFamily="2" charset="2"/>
              <a:buChar char="§"/>
            </a:pPr>
            <a:r>
              <a:rPr lang="en-US" sz="1600" kern="3000" spc="30" dirty="0" smtClean="0">
                <a:solidFill>
                  <a:schemeClr val="bg1"/>
                </a:solidFill>
                <a:latin typeface="Liberation Sans" panose="020B0604020202020204" pitchFamily="34" charset="0"/>
              </a:rPr>
              <a:t>Data comes in all sizes, formats and breakdowns</a:t>
            </a:r>
          </a:p>
          <a:p>
            <a:pPr marL="628650" lvl="1" indent="-171450">
              <a:lnSpc>
                <a:spcPct val="150000"/>
              </a:lnSpc>
              <a:buFont typeface="Wingdings" panose="05000000000000000000" pitchFamily="2" charset="2"/>
              <a:buChar char="§"/>
            </a:pPr>
            <a:r>
              <a:rPr lang="en-US" sz="1600" kern="3000" spc="30" dirty="0" smtClean="0">
                <a:solidFill>
                  <a:schemeClr val="bg1"/>
                </a:solidFill>
                <a:latin typeface="Liberation Sans" panose="020B0604020202020204" pitchFamily="34" charset="0"/>
              </a:rPr>
              <a:t>Existing databases</a:t>
            </a:r>
          </a:p>
          <a:p>
            <a:pPr marL="628650" lvl="1" indent="-171450">
              <a:lnSpc>
                <a:spcPct val="150000"/>
              </a:lnSpc>
              <a:buFont typeface="Wingdings" panose="05000000000000000000" pitchFamily="2" charset="2"/>
              <a:buChar char="§"/>
            </a:pPr>
            <a:r>
              <a:rPr lang="en-US" sz="1600" kern="3000" spc="30" dirty="0" smtClean="0">
                <a:solidFill>
                  <a:schemeClr val="bg1"/>
                </a:solidFill>
                <a:latin typeface="Liberation Sans" panose="020B0604020202020204" pitchFamily="34" charset="0"/>
              </a:rPr>
              <a:t>Multi tab Excel spreadsheets</a:t>
            </a:r>
          </a:p>
          <a:p>
            <a:pPr marL="628650" lvl="1" indent="-171450">
              <a:lnSpc>
                <a:spcPct val="150000"/>
              </a:lnSpc>
              <a:buFont typeface="Wingdings" panose="05000000000000000000" pitchFamily="2" charset="2"/>
              <a:buChar char="§"/>
            </a:pPr>
            <a:r>
              <a:rPr lang="en-US" sz="1600" kern="3000" spc="30" dirty="0" smtClean="0">
                <a:solidFill>
                  <a:schemeClr val="bg1"/>
                </a:solidFill>
                <a:latin typeface="Liberation Sans" panose="020B0604020202020204" pitchFamily="34" charset="0"/>
              </a:rPr>
              <a:t>Text files</a:t>
            </a:r>
          </a:p>
          <a:p>
            <a:pPr marL="171450" indent="-171450">
              <a:lnSpc>
                <a:spcPct val="150000"/>
              </a:lnSpc>
              <a:buFont typeface="Wingdings" panose="05000000000000000000" pitchFamily="2" charset="2"/>
              <a:buChar char="§"/>
            </a:pPr>
            <a:r>
              <a:rPr lang="en-US" sz="1600" kern="3000" spc="30" dirty="0" smtClean="0">
                <a:solidFill>
                  <a:schemeClr val="bg1"/>
                </a:solidFill>
                <a:latin typeface="Liberation Sans" panose="020B0604020202020204" pitchFamily="34" charset="0"/>
              </a:rPr>
              <a:t>Be aware of future data channels</a:t>
            </a:r>
          </a:p>
          <a:p>
            <a:pPr marL="628650" lvl="1" indent="-171450">
              <a:lnSpc>
                <a:spcPct val="150000"/>
              </a:lnSpc>
              <a:buFont typeface="Wingdings" panose="05000000000000000000" pitchFamily="2" charset="2"/>
              <a:buChar char="§"/>
            </a:pPr>
            <a:r>
              <a:rPr lang="en-US" sz="1600" kern="3000" spc="30" dirty="0" smtClean="0">
                <a:solidFill>
                  <a:schemeClr val="bg1"/>
                </a:solidFill>
                <a:latin typeface="Liberation Sans" panose="020B0604020202020204" pitchFamily="34" charset="0"/>
              </a:rPr>
              <a:t>Direct data from vendors</a:t>
            </a:r>
          </a:p>
          <a:p>
            <a:pPr marL="628650" lvl="1" indent="-171450">
              <a:lnSpc>
                <a:spcPct val="150000"/>
              </a:lnSpc>
              <a:buFont typeface="Wingdings" panose="05000000000000000000" pitchFamily="2" charset="2"/>
              <a:buChar char="§"/>
            </a:pPr>
            <a:r>
              <a:rPr lang="en-US" sz="1600" kern="3000" spc="30" dirty="0" smtClean="0">
                <a:solidFill>
                  <a:schemeClr val="bg1"/>
                </a:solidFill>
                <a:latin typeface="Liberation Sans" panose="020B0604020202020204" pitchFamily="34" charset="0"/>
              </a:rPr>
              <a:t>Expense systems</a:t>
            </a:r>
          </a:p>
          <a:p>
            <a:pPr marL="628650" lvl="1" indent="-171450">
              <a:lnSpc>
                <a:spcPct val="150000"/>
              </a:lnSpc>
              <a:buFont typeface="Wingdings" panose="05000000000000000000" pitchFamily="2" charset="2"/>
              <a:buChar char="§"/>
            </a:pPr>
            <a:r>
              <a:rPr lang="en-US" sz="1600" kern="3000" spc="30" dirty="0" smtClean="0">
                <a:solidFill>
                  <a:schemeClr val="bg1"/>
                </a:solidFill>
                <a:latin typeface="Liberation Sans" panose="020B0604020202020204" pitchFamily="34" charset="0"/>
              </a:rPr>
              <a:t>Manual entry</a:t>
            </a:r>
          </a:p>
          <a:p>
            <a:pPr marL="628650" lvl="1" indent="-171450">
              <a:lnSpc>
                <a:spcPct val="150000"/>
              </a:lnSpc>
              <a:buFont typeface="Wingdings" panose="05000000000000000000" pitchFamily="2" charset="2"/>
              <a:buChar char="§"/>
            </a:pPr>
            <a:r>
              <a:rPr lang="en-US" sz="1600" kern="3000" spc="30" dirty="0" smtClean="0">
                <a:solidFill>
                  <a:schemeClr val="bg1"/>
                </a:solidFill>
                <a:latin typeface="Liberation Sans" panose="020B0604020202020204" pitchFamily="34" charset="0"/>
              </a:rPr>
              <a:t>Mobile entry</a:t>
            </a:r>
          </a:p>
          <a:p>
            <a:endParaRPr lang="en-US" sz="1100" kern="3000" spc="30" dirty="0">
              <a:solidFill>
                <a:schemeClr val="bg1"/>
              </a:solidFill>
              <a:latin typeface="Liberation Sans" panose="020B0604020202020204" pitchFamily="34" charset="0"/>
            </a:endParaRPr>
          </a:p>
        </p:txBody>
      </p:sp>
      <p:sp>
        <p:nvSpPr>
          <p:cNvPr id="15" name="Cloud 14"/>
          <p:cNvSpPr/>
          <p:nvPr/>
        </p:nvSpPr>
        <p:spPr>
          <a:xfrm>
            <a:off x="1417632" y="1548394"/>
            <a:ext cx="1719164" cy="1390221"/>
          </a:xfrm>
          <a:prstGeom prst="cloud">
            <a:avLst/>
          </a:prstGeom>
          <a:solidFill>
            <a:srgbClr val="5DB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1"/>
                </a:solidFill>
              </a:rPr>
              <a:t>Web</a:t>
            </a:r>
            <a:endParaRPr lang="ru-RU" sz="2400" dirty="0">
              <a:solidFill>
                <a:schemeClr val="bg1"/>
              </a:solidFill>
            </a:endParaRPr>
          </a:p>
        </p:txBody>
      </p:sp>
      <p:sp>
        <p:nvSpPr>
          <p:cNvPr id="16" name="Snip and Round Single Corner Rectangle 15"/>
          <p:cNvSpPr/>
          <p:nvPr/>
        </p:nvSpPr>
        <p:spPr>
          <a:xfrm>
            <a:off x="3662562" y="2648690"/>
            <a:ext cx="1238129" cy="1238129"/>
          </a:xfrm>
          <a:prstGeom prst="snipRoundRect">
            <a:avLst/>
          </a:prstGeom>
          <a:solidFill>
            <a:srgbClr val="FE71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1"/>
                </a:solidFill>
              </a:rPr>
              <a:t>Flat Files</a:t>
            </a:r>
            <a:endParaRPr lang="ru-RU" sz="2400" dirty="0">
              <a:solidFill>
                <a:schemeClr val="bg1"/>
              </a:solidFill>
            </a:endParaRPr>
          </a:p>
        </p:txBody>
      </p:sp>
      <p:sp>
        <p:nvSpPr>
          <p:cNvPr id="22" name="Flowchart: Document 21"/>
          <p:cNvSpPr/>
          <p:nvPr/>
        </p:nvSpPr>
        <p:spPr>
          <a:xfrm>
            <a:off x="1310331" y="4122509"/>
            <a:ext cx="2493217" cy="1219200"/>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Future Sources:</a:t>
            </a:r>
            <a:br>
              <a:rPr lang="en-US" dirty="0" smtClean="0"/>
            </a:br>
            <a:r>
              <a:rPr lang="en-US" dirty="0" smtClean="0"/>
              <a:t>Mobile uploads</a:t>
            </a:r>
          </a:p>
          <a:p>
            <a:pPr algn="ctr"/>
            <a:r>
              <a:rPr lang="en-US" dirty="0" smtClean="0"/>
              <a:t>Direct vendor feeds</a:t>
            </a:r>
            <a:endParaRPr lang="en-US" dirty="0"/>
          </a:p>
        </p:txBody>
      </p:sp>
      <p:sp>
        <p:nvSpPr>
          <p:cNvPr id="43" name="Text Placeholder 3"/>
          <p:cNvSpPr txBox="1">
            <a:spLocks/>
          </p:cNvSpPr>
          <p:nvPr/>
        </p:nvSpPr>
        <p:spPr>
          <a:xfrm>
            <a:off x="1982787" y="402508"/>
            <a:ext cx="9124215" cy="914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6000" kern="1200">
                <a:solidFill>
                  <a:schemeClr val="bg1"/>
                </a:solidFill>
                <a:latin typeface="Tertre Med"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600" dirty="0" smtClean="0"/>
              <a:t>GATHER THE DATA</a:t>
            </a:r>
            <a:endParaRPr lang="ms-MY" sz="3600" dirty="0"/>
          </a:p>
        </p:txBody>
      </p:sp>
      <p:sp>
        <p:nvSpPr>
          <p:cNvPr id="46" name="Rectangle 45"/>
          <p:cNvSpPr/>
          <p:nvPr/>
        </p:nvSpPr>
        <p:spPr>
          <a:xfrm>
            <a:off x="7088187" y="363665"/>
            <a:ext cx="1491540" cy="68134"/>
          </a:xfrm>
          <a:prstGeom prst="rect">
            <a:avLst/>
          </a:prstGeom>
          <a:solidFill>
            <a:srgbClr val="FE71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s-MY"/>
          </a:p>
        </p:txBody>
      </p:sp>
      <p:sp>
        <p:nvSpPr>
          <p:cNvPr id="26" name="Text Placeholder 25"/>
          <p:cNvSpPr>
            <a:spLocks noGrp="1"/>
          </p:cNvSpPr>
          <p:nvPr>
            <p:ph type="body" sz="quarter" idx="11"/>
          </p:nvPr>
        </p:nvSpPr>
        <p:spPr>
          <a:xfrm>
            <a:off x="3954751" y="946013"/>
            <a:ext cx="6867236" cy="533400"/>
          </a:xfrm>
        </p:spPr>
        <p:txBody>
          <a:bodyPr/>
          <a:lstStyle/>
          <a:p>
            <a:r>
              <a:rPr lang="en-US" dirty="0" smtClean="0"/>
              <a:t>WHERE IS IT ALL?</a:t>
            </a:r>
            <a:endParaRPr lang="en-US" dirty="0"/>
          </a:p>
        </p:txBody>
      </p:sp>
    </p:spTree>
    <p:extLst>
      <p:ext uri="{BB962C8B-B14F-4D97-AF65-F5344CB8AC3E}">
        <p14:creationId xmlns:p14="http://schemas.microsoft.com/office/powerpoint/2010/main" val="2570084940"/>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2480</TotalTime>
  <Words>765</Words>
  <Application>Microsoft Macintosh PowerPoint</Application>
  <PresentationFormat>Custom</PresentationFormat>
  <Paragraphs>160</Paragraphs>
  <Slides>16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Calibri</vt:lpstr>
      <vt:lpstr>Segoe UI</vt:lpstr>
      <vt:lpstr>DotumChe</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Maxim</dc:creator>
  <cp:lastModifiedBy>Reagan Moran</cp:lastModifiedBy>
  <cp:revision>378</cp:revision>
  <dcterms:created xsi:type="dcterms:W3CDTF">2006-08-16T00:00:00Z</dcterms:created>
  <dcterms:modified xsi:type="dcterms:W3CDTF">2017-02-27T15:54:34Z</dcterms:modified>
</cp:coreProperties>
</file>