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0" r:id="rId3"/>
    <p:sldId id="265" r:id="rId4"/>
    <p:sldId id="261" r:id="rId5"/>
    <p:sldId id="262" r:id="rId6"/>
    <p:sldId id="266" r:id="rId7"/>
    <p:sldId id="268" r:id="rId8"/>
    <p:sldId id="269" r:id="rId9"/>
    <p:sldId id="270" r:id="rId10"/>
    <p:sldId id="271" r:id="rId11"/>
    <p:sldId id="272" r:id="rId12"/>
    <p:sldId id="273" r:id="rId13"/>
    <p:sldId id="274" r:id="rId14"/>
    <p:sldId id="284" r:id="rId15"/>
    <p:sldId id="275" r:id="rId16"/>
    <p:sldId id="276" r:id="rId17"/>
    <p:sldId id="277" r:id="rId18"/>
    <p:sldId id="279" r:id="rId19"/>
    <p:sldId id="278" r:id="rId20"/>
    <p:sldId id="280" r:id="rId21"/>
    <p:sldId id="281" r:id="rId22"/>
    <p:sldId id="282" r:id="rId23"/>
    <p:sldId id="283" r:id="rId24"/>
    <p:sldId id="285" r:id="rId25"/>
    <p:sldId id="286" r:id="rId26"/>
    <p:sldId id="287" r:id="rId27"/>
    <p:sldId id="288" r:id="rId28"/>
    <p:sldId id="289" r:id="rId29"/>
    <p:sldId id="290" r:id="rId30"/>
    <p:sldId id="291" r:id="rId31"/>
    <p:sldId id="292" r:id="rId32"/>
  </p:sldIdLst>
  <p:sldSz cx="9144000" cy="6858000" type="screen4x3"/>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149CD2-EA17-4C3C-9523-C361A22516A5}">
          <p14:sldIdLst>
            <p14:sldId id="256"/>
            <p14:sldId id="260"/>
            <p14:sldId id="265"/>
            <p14:sldId id="261"/>
            <p14:sldId id="262"/>
            <p14:sldId id="266"/>
            <p14:sldId id="268"/>
            <p14:sldId id="269"/>
            <p14:sldId id="270"/>
            <p14:sldId id="271"/>
            <p14:sldId id="272"/>
            <p14:sldId id="273"/>
            <p14:sldId id="274"/>
            <p14:sldId id="284"/>
            <p14:sldId id="275"/>
            <p14:sldId id="276"/>
            <p14:sldId id="277"/>
            <p14:sldId id="279"/>
            <p14:sldId id="278"/>
            <p14:sldId id="280"/>
            <p14:sldId id="281"/>
            <p14:sldId id="282"/>
            <p14:sldId id="283"/>
            <p14:sldId id="285"/>
            <p14:sldId id="286"/>
            <p14:sldId id="287"/>
            <p14:sldId id="288"/>
            <p14:sldId id="289"/>
            <p14:sldId id="290"/>
            <p14:sldId id="291"/>
            <p14:sldId id="29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6" autoAdjust="0"/>
  </p:normalViewPr>
  <p:slideViewPr>
    <p:cSldViewPr>
      <p:cViewPr>
        <p:scale>
          <a:sx n="81" d="100"/>
          <a:sy n="81" d="100"/>
        </p:scale>
        <p:origin x="-1080"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tags" Target="tags/tag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48EDD4-6B2D-4A52-BE79-85EC9313985F}" type="datetimeFigureOut">
              <a:rPr lang="en-US" smtClean="0"/>
              <a:pPr/>
              <a:t>2/25/17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05C155-9F7A-4FAD-A542-BEA1260F95B1}" type="slidenum">
              <a:rPr lang="en-US" smtClean="0"/>
              <a:pPr/>
              <a:t>‹#›</a:t>
            </a:fld>
            <a:endParaRPr lang="en-US" dirty="0"/>
          </a:p>
        </p:txBody>
      </p:sp>
    </p:spTree>
    <p:extLst>
      <p:ext uri="{BB962C8B-B14F-4D97-AF65-F5344CB8AC3E}">
        <p14:creationId xmlns:p14="http://schemas.microsoft.com/office/powerpoint/2010/main" val="2695763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31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05C155-9F7A-4FAD-A542-BEA1260F95B1}"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073AAB-0E14-4B62-8B28-ED6D2AF1687D}" type="datetimeFigureOut">
              <a:rPr lang="en-US" smtClean="0"/>
              <a:pPr/>
              <a:t>2/25/17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9649A0-516D-4D74-A6FA-681D87697ED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073AAB-0E14-4B62-8B28-ED6D2AF1687D}" type="datetimeFigureOut">
              <a:rPr lang="en-US" smtClean="0"/>
              <a:pPr/>
              <a:t>2/25/17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9649A0-516D-4D74-A6FA-681D87697ED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gi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1.gi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1.gi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1.gi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1.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1.gi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8" name="Title 7"/>
          <p:cNvSpPr>
            <a:spLocks noGrp="1"/>
          </p:cNvSpPr>
          <p:nvPr>
            <p:ph type="title"/>
          </p:nvPr>
        </p:nvSpPr>
        <p:spPr>
          <a:xfrm>
            <a:off x="722313" y="2133600"/>
            <a:ext cx="7772400" cy="3635375"/>
          </a:xfrm>
        </p:spPr>
        <p:txBody>
          <a:bodyPr>
            <a:normAutofit fontScale="90000"/>
          </a:bodyPr>
          <a:lstStyle/>
          <a:p>
            <a:r>
              <a:rPr lang="en-US" dirty="0" smtClean="0"/>
              <a:t>Hotel Negotiations:</a:t>
            </a:r>
            <a:br>
              <a:rPr lang="en-US" dirty="0" smtClean="0"/>
            </a:br>
            <a:r>
              <a:rPr lang="en-US" dirty="0" smtClean="0"/>
              <a:t>Meeting Contracts:</a:t>
            </a:r>
            <a:r>
              <a:rPr lang="en-US" dirty="0"/>
              <a:t/>
            </a:r>
            <a:br>
              <a:rPr lang="en-US" dirty="0"/>
            </a:br>
            <a:r>
              <a:rPr lang="en-US" dirty="0" smtClean="0"/>
              <a:t>A legal and Practical Analysis</a:t>
            </a:r>
            <a:br>
              <a:rPr lang="en-US" dirty="0" smtClean="0"/>
            </a:br>
            <a:r>
              <a:rPr lang="en-US" dirty="0"/>
              <a:t/>
            </a:r>
            <a:br>
              <a:rPr lang="en-US" dirty="0"/>
            </a:br>
            <a:r>
              <a:rPr lang="en-US" dirty="0" smtClean="0"/>
              <a:t>Joseph M. DeMille Sr  </a:t>
            </a:r>
            <a:br>
              <a:rPr lang="en-US" dirty="0" smtClean="0"/>
            </a:br>
            <a:r>
              <a:rPr lang="en-US" dirty="0" smtClean="0"/>
              <a:t>Dolce Hotels and Resorts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1905000"/>
            <a:ext cx="7772400" cy="3863975"/>
          </a:xfrm>
        </p:spPr>
        <p:txBody>
          <a:bodyPr>
            <a:normAutofit fontScale="90000"/>
          </a:bodyPr>
          <a:lstStyle/>
          <a:p>
            <a:r>
              <a:rPr lang="en-US" b="0" dirty="0" smtClean="0"/>
              <a:t>Ask </a:t>
            </a:r>
            <a:r>
              <a:rPr lang="en-US" b="0" dirty="0"/>
              <a:t>about the facility's peak, off peak and shoulder seasons, and the days of the week on which it would prefer to book business. If your meeting dates are flexible, you may be able to shift to a time slot providing greater leverage </a:t>
            </a:r>
            <a:br>
              <a:rPr lang="en-US" b="0" dirty="0"/>
            </a:br>
            <a:endParaRPr lang="en-US" dirty="0"/>
          </a:p>
        </p:txBody>
      </p:sp>
    </p:spTree>
    <p:extLst>
      <p:ext uri="{BB962C8B-B14F-4D97-AF65-F5344CB8AC3E}">
        <p14:creationId xmlns:p14="http://schemas.microsoft.com/office/powerpoint/2010/main" val="3523024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79585" y="2286000"/>
            <a:ext cx="7772400" cy="3886200"/>
          </a:xfrm>
        </p:spPr>
        <p:txBody>
          <a:bodyPr>
            <a:normAutofit/>
          </a:bodyPr>
          <a:lstStyle/>
          <a:p>
            <a:r>
              <a:rPr lang="en-US" b="0" dirty="0"/>
              <a:t/>
            </a:r>
            <a:br>
              <a:rPr lang="en-US" b="0" dirty="0"/>
            </a:br>
            <a:r>
              <a:rPr lang="en-US" b="0" dirty="0" smtClean="0"/>
              <a:t>It </a:t>
            </a:r>
            <a:r>
              <a:rPr lang="en-US" b="0" dirty="0"/>
              <a:t>is all about Relationships . You are trying to make it a Win/Win for your meeting and the facility “Relationships”. </a:t>
            </a:r>
            <a:br>
              <a:rPr lang="en-US" b="0" dirty="0"/>
            </a:br>
            <a:endParaRPr lang="en-US" dirty="0"/>
          </a:p>
        </p:txBody>
      </p:sp>
    </p:spTree>
    <p:extLst>
      <p:ext uri="{BB962C8B-B14F-4D97-AF65-F5344CB8AC3E}">
        <p14:creationId xmlns:p14="http://schemas.microsoft.com/office/powerpoint/2010/main" val="722799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50277" y="1676401"/>
            <a:ext cx="7772400" cy="4349750"/>
          </a:xfrm>
        </p:spPr>
        <p:txBody>
          <a:bodyPr>
            <a:normAutofit fontScale="90000"/>
          </a:bodyPr>
          <a:lstStyle/>
          <a:p>
            <a:r>
              <a:rPr lang="en-US" dirty="0" smtClean="0"/>
              <a:t>The Hotel’s priorities</a:t>
            </a:r>
            <a:r>
              <a:rPr lang="en-US" b="0" dirty="0"/>
              <a:t/>
            </a:r>
            <a:br>
              <a:rPr lang="en-US" b="0" dirty="0"/>
            </a:br>
            <a:r>
              <a:rPr lang="en-US" b="0" dirty="0"/>
              <a:t>Three Top Areas of Revenue </a:t>
            </a:r>
            <a:br>
              <a:rPr lang="en-US" b="0" dirty="0"/>
            </a:br>
            <a:r>
              <a:rPr lang="en-US" b="0" dirty="0"/>
              <a:t>1.Guest Sleeping Rooms</a:t>
            </a:r>
            <a:br>
              <a:rPr lang="en-US" b="0" dirty="0"/>
            </a:br>
            <a:r>
              <a:rPr lang="en-US" b="0" dirty="0"/>
              <a:t>2.Food and Beverage (Group and Auxiliary Events)</a:t>
            </a:r>
            <a:br>
              <a:rPr lang="en-US" b="0" dirty="0"/>
            </a:br>
            <a:r>
              <a:rPr lang="en-US" b="0" dirty="0"/>
              <a:t>3.Guest Ancillary Purchases (Room Service, </a:t>
            </a:r>
            <a:r>
              <a:rPr lang="en-US" b="0" dirty="0" smtClean="0"/>
              <a:t>Internet </a:t>
            </a:r>
            <a:r>
              <a:rPr lang="en-US" b="0" dirty="0"/>
              <a:t>Connections, Resort Fees, </a:t>
            </a:r>
            <a:r>
              <a:rPr lang="en-US" b="0" dirty="0" smtClean="0"/>
              <a:t>In-house </a:t>
            </a:r>
            <a:r>
              <a:rPr lang="en-US" b="0" dirty="0"/>
              <a:t>Dining, Etc.)</a:t>
            </a:r>
            <a:br>
              <a:rPr lang="en-US" b="0" dirty="0"/>
            </a:br>
            <a:endParaRPr lang="en-US" dirty="0"/>
          </a:p>
        </p:txBody>
      </p:sp>
    </p:spTree>
    <p:extLst>
      <p:ext uri="{BB962C8B-B14F-4D97-AF65-F5344CB8AC3E}">
        <p14:creationId xmlns:p14="http://schemas.microsoft.com/office/powerpoint/2010/main" val="677950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1676400"/>
            <a:ext cx="7772400" cy="4092575"/>
          </a:xfrm>
        </p:spPr>
        <p:txBody>
          <a:bodyPr>
            <a:normAutofit fontScale="90000"/>
          </a:bodyPr>
          <a:lstStyle/>
          <a:p>
            <a:r>
              <a:rPr lang="en-US" b="0" dirty="0" smtClean="0"/>
              <a:t>Meeting </a:t>
            </a:r>
            <a:r>
              <a:rPr lang="en-US" b="0" dirty="0"/>
              <a:t>space is directly connected to the number of sleeping rooms guaranteed in the contract. </a:t>
            </a:r>
            <a:br>
              <a:rPr lang="en-US" b="0" dirty="0"/>
            </a:br>
            <a:r>
              <a:rPr lang="en-US" b="0" dirty="0"/>
              <a:t>Traditionally a convention hotel will sell 80% of the sleeping rooms to groups and 20% are sold to transient guests </a:t>
            </a:r>
            <a:br>
              <a:rPr lang="en-US" b="0" dirty="0"/>
            </a:br>
            <a:endParaRPr lang="en-US" dirty="0"/>
          </a:p>
        </p:txBody>
      </p:sp>
    </p:spTree>
    <p:extLst>
      <p:ext uri="{BB962C8B-B14F-4D97-AF65-F5344CB8AC3E}">
        <p14:creationId xmlns:p14="http://schemas.microsoft.com/office/powerpoint/2010/main" val="3423521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normAutofit fontScale="90000"/>
          </a:bodyPr>
          <a:lstStyle/>
          <a:p>
            <a:r>
              <a:rPr lang="en-US" dirty="0" smtClean="0"/>
              <a:t>Rates / dates / space:</a:t>
            </a:r>
            <a:br>
              <a:rPr lang="en-US" dirty="0" smtClean="0"/>
            </a:br>
            <a:r>
              <a:rPr lang="en-US" dirty="0"/>
              <a:t/>
            </a:r>
            <a:br>
              <a:rPr lang="en-US" dirty="0"/>
            </a:br>
            <a:r>
              <a:rPr lang="en-US" b="0" dirty="0" smtClean="0"/>
              <a:t>Meeting planner can select any two and the hotel will select the third.</a:t>
            </a: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2309373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1828800"/>
            <a:ext cx="7772400" cy="4343400"/>
          </a:xfrm>
        </p:spPr>
        <p:txBody>
          <a:bodyPr>
            <a:normAutofit fontScale="90000"/>
          </a:bodyPr>
          <a:lstStyle/>
          <a:p>
            <a:r>
              <a:rPr lang="en-US" dirty="0" smtClean="0"/>
              <a:t>RFP: Request for Proposal</a:t>
            </a:r>
            <a:r>
              <a:rPr lang="en-US" dirty="0"/>
              <a:t/>
            </a:r>
            <a:br>
              <a:rPr lang="en-US" dirty="0"/>
            </a:br>
            <a:r>
              <a:rPr lang="en-US" dirty="0" smtClean="0"/>
              <a:t>If you don’t ask you will not receive…</a:t>
            </a:r>
            <a:br>
              <a:rPr lang="en-US" dirty="0" smtClean="0"/>
            </a:br>
            <a:r>
              <a:rPr lang="en-US" dirty="0" smtClean="0"/>
              <a:t>Clearly define in advance what you are looking for from a property…</a:t>
            </a:r>
            <a:br>
              <a:rPr lang="en-US" dirty="0" smtClean="0"/>
            </a:br>
            <a:r>
              <a:rPr lang="en-US" dirty="0" smtClean="0"/>
              <a:t>Standardize in advance with key stakeholders</a:t>
            </a:r>
            <a:br>
              <a:rPr lang="en-US" dirty="0" smtClean="0"/>
            </a:br>
            <a:r>
              <a:rPr lang="en-US" dirty="0"/>
              <a:t/>
            </a:r>
            <a:br>
              <a:rPr lang="en-US" dirty="0"/>
            </a:br>
            <a:endParaRPr lang="en-US" dirty="0"/>
          </a:p>
        </p:txBody>
      </p:sp>
    </p:spTree>
    <p:extLst>
      <p:ext uri="{BB962C8B-B14F-4D97-AF65-F5344CB8AC3E}">
        <p14:creationId xmlns:p14="http://schemas.microsoft.com/office/powerpoint/2010/main" val="2217522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1828800"/>
            <a:ext cx="7772400" cy="4419600"/>
          </a:xfrm>
        </p:spPr>
        <p:txBody>
          <a:bodyPr>
            <a:normAutofit fontScale="90000"/>
          </a:bodyPr>
          <a:lstStyle/>
          <a:p>
            <a:r>
              <a:rPr lang="en-US" dirty="0" smtClean="0"/>
              <a:t>Hotel Contract Addendum </a:t>
            </a:r>
            <a:r>
              <a:rPr lang="en-US" dirty="0"/>
              <a:t/>
            </a:r>
            <a:br>
              <a:rPr lang="en-US" dirty="0"/>
            </a:br>
            <a:r>
              <a:rPr lang="en-US" dirty="0" smtClean="0"/>
              <a:t>Clearly define your contract language that has been pre-approved by your legal department and submit with your RFP; Cancellation clause, attrition clause, indemnification, Force majeure,  etc… </a:t>
            </a:r>
            <a:endParaRPr lang="en-US" dirty="0"/>
          </a:p>
        </p:txBody>
      </p:sp>
    </p:spTree>
    <p:extLst>
      <p:ext uri="{BB962C8B-B14F-4D97-AF65-F5344CB8AC3E}">
        <p14:creationId xmlns:p14="http://schemas.microsoft.com/office/powerpoint/2010/main" val="2740872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1828800"/>
            <a:ext cx="7772400" cy="4495800"/>
          </a:xfrm>
        </p:spPr>
        <p:txBody>
          <a:bodyPr>
            <a:normAutofit fontScale="90000"/>
          </a:bodyPr>
          <a:lstStyle/>
          <a:p>
            <a:r>
              <a:rPr lang="en-US" dirty="0" smtClean="0"/>
              <a:t>The definition of attrition</a:t>
            </a:r>
            <a:r>
              <a:rPr lang="en-US" b="0" dirty="0" smtClean="0"/>
              <a:t> </a:t>
            </a:r>
            <a:r>
              <a:rPr lang="en-US" b="0" dirty="0"/>
              <a:t/>
            </a:r>
            <a:br>
              <a:rPr lang="en-US" b="0" dirty="0"/>
            </a:br>
            <a:r>
              <a:rPr lang="en-US" b="0" dirty="0"/>
              <a:t>The difference between the actual number of sleeping rooms picked up and the number or formulas agreed to in the terms of the facility s contract. Usually there is an allowable shortfall before damages are assessed. </a:t>
            </a:r>
            <a:endParaRPr lang="en-US" dirty="0"/>
          </a:p>
        </p:txBody>
      </p:sp>
    </p:spTree>
    <p:extLst>
      <p:ext uri="{BB962C8B-B14F-4D97-AF65-F5344CB8AC3E}">
        <p14:creationId xmlns:p14="http://schemas.microsoft.com/office/powerpoint/2010/main" val="3412526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5" name="Title 4"/>
          <p:cNvSpPr>
            <a:spLocks noGrp="1"/>
          </p:cNvSpPr>
          <p:nvPr>
            <p:ph type="title"/>
          </p:nvPr>
        </p:nvSpPr>
        <p:spPr>
          <a:xfrm>
            <a:off x="722313" y="1752600"/>
            <a:ext cx="7772400" cy="4016375"/>
          </a:xfrm>
        </p:spPr>
        <p:txBody>
          <a:bodyPr>
            <a:normAutofit fontScale="90000"/>
          </a:bodyPr>
          <a:lstStyle/>
          <a:p>
            <a:r>
              <a:rPr lang="en-US" dirty="0" smtClean="0"/>
              <a:t>Cancellation:</a:t>
            </a:r>
            <a:r>
              <a:rPr lang="en-US" b="0" dirty="0"/>
              <a:t/>
            </a:r>
            <a:br>
              <a:rPr lang="en-US" b="0" dirty="0"/>
            </a:br>
            <a:r>
              <a:rPr lang="en-US" b="0" dirty="0" smtClean="0"/>
              <a:t>Definition: Provision </a:t>
            </a:r>
            <a:r>
              <a:rPr lang="en-US" b="0" dirty="0"/>
              <a:t>in a contract </a:t>
            </a:r>
            <a:r>
              <a:rPr lang="en-US" b="0" dirty="0" smtClean="0"/>
              <a:t>which outlines </a:t>
            </a:r>
            <a:r>
              <a:rPr lang="en-US" b="0" dirty="0"/>
              <a:t>damages to be paid to the non </a:t>
            </a:r>
            <a:r>
              <a:rPr lang="en-US" b="0" dirty="0" smtClean="0"/>
              <a:t>non-canceling </a:t>
            </a:r>
            <a:r>
              <a:rPr lang="en-US" b="0" dirty="0"/>
              <a:t>party if cancellation occurs, due the</a:t>
            </a:r>
            <a:br>
              <a:rPr lang="en-US" b="0" dirty="0"/>
            </a:br>
            <a:r>
              <a:rPr lang="en-US" b="0" dirty="0"/>
              <a:t>canceling party's breach of the contract.</a:t>
            </a:r>
            <a:br>
              <a:rPr lang="en-US" b="0" dirty="0"/>
            </a:br>
            <a:endParaRPr lang="en-US" dirty="0"/>
          </a:p>
        </p:txBody>
      </p:sp>
    </p:spTree>
    <p:extLst>
      <p:ext uri="{BB962C8B-B14F-4D97-AF65-F5344CB8AC3E}">
        <p14:creationId xmlns:p14="http://schemas.microsoft.com/office/powerpoint/2010/main" val="1279050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1676400"/>
            <a:ext cx="7772400" cy="4092575"/>
          </a:xfrm>
        </p:spPr>
        <p:txBody>
          <a:bodyPr>
            <a:normAutofit fontScale="90000"/>
          </a:bodyPr>
          <a:lstStyle/>
          <a:p>
            <a:r>
              <a:rPr lang="en-US" dirty="0" smtClean="0"/>
              <a:t>Force majeure/acts of god clause</a:t>
            </a:r>
            <a:r>
              <a:rPr lang="en-US" b="0" dirty="0"/>
              <a:t/>
            </a:r>
            <a:br>
              <a:rPr lang="en-US" b="0" dirty="0"/>
            </a:br>
            <a:r>
              <a:rPr lang="en-US" b="0" dirty="0" smtClean="0"/>
              <a:t>Definition </a:t>
            </a:r>
            <a:r>
              <a:rPr lang="en-US" b="0" dirty="0"/>
              <a:t>– A clause in a </a:t>
            </a:r>
            <a:r>
              <a:rPr lang="en-US" b="0" dirty="0" smtClean="0"/>
              <a:t>contract that excuses </a:t>
            </a:r>
            <a:r>
              <a:rPr lang="en-US" b="0" dirty="0"/>
              <a:t>a party from liability if some </a:t>
            </a:r>
            <a:r>
              <a:rPr lang="en-US" b="0" dirty="0" smtClean="0"/>
              <a:t>greater force </a:t>
            </a:r>
            <a:r>
              <a:rPr lang="en-US" b="0" dirty="0"/>
              <a:t>or event beyond the control of that party</a:t>
            </a:r>
            <a:br>
              <a:rPr lang="en-US" b="0" dirty="0"/>
            </a:br>
            <a:r>
              <a:rPr lang="en-US" b="0" dirty="0"/>
              <a:t>prevents completion of the contract obligation</a:t>
            </a:r>
            <a:endParaRPr lang="en-US" dirty="0"/>
          </a:p>
        </p:txBody>
      </p:sp>
    </p:spTree>
    <p:extLst>
      <p:ext uri="{BB962C8B-B14F-4D97-AF65-F5344CB8AC3E}">
        <p14:creationId xmlns:p14="http://schemas.microsoft.com/office/powerpoint/2010/main" val="1053320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ext Placeholder 5"/>
          <p:cNvSpPr>
            <a:spLocks noGrp="1"/>
          </p:cNvSpPr>
          <p:nvPr>
            <p:ph type="body" idx="1"/>
          </p:nvPr>
        </p:nvSpPr>
        <p:spPr>
          <a:xfrm>
            <a:off x="685800" y="1752600"/>
            <a:ext cx="7772400" cy="4419600"/>
          </a:xfrm>
        </p:spPr>
        <p:txBody>
          <a:bodyPr>
            <a:normAutofit/>
          </a:bodyPr>
          <a:lstStyle/>
          <a:p>
            <a:r>
              <a:rPr lang="en-US" b="1" dirty="0" smtClean="0"/>
              <a:t>3B </a:t>
            </a:r>
            <a:r>
              <a:rPr lang="en-US" b="1" dirty="0"/>
              <a:t>Hotel Negotiations: Meeting Contracts: A Legal and Practical Analysis</a:t>
            </a:r>
          </a:p>
          <a:p>
            <a:r>
              <a:rPr lang="en-US" dirty="0" smtClean="0"/>
              <a:t>For </a:t>
            </a:r>
            <a:r>
              <a:rPr lang="en-US" dirty="0"/>
              <a:t>many in Travel, Procurement and Administration you recently were given responsibility to review </a:t>
            </a:r>
            <a:r>
              <a:rPr lang="en-US" dirty="0" smtClean="0"/>
              <a:t>and approve </a:t>
            </a:r>
            <a:r>
              <a:rPr lang="en-US" dirty="0"/>
              <a:t>Hotel Contracts. The challenge is that site selection, negotiation and terms have all </a:t>
            </a:r>
            <a:r>
              <a:rPr lang="en-US" dirty="0" smtClean="0"/>
              <a:t>been established </a:t>
            </a:r>
            <a:r>
              <a:rPr lang="en-US" dirty="0"/>
              <a:t>and you are being asked to review and approve an agreement in the final stages of the process.</a:t>
            </a:r>
          </a:p>
          <a:p>
            <a:r>
              <a:rPr lang="en-US" dirty="0"/>
              <a:t>Explore options of creating a standardized RFP and meetings addendum, and/or engaging a third </a:t>
            </a:r>
            <a:r>
              <a:rPr lang="en-US" dirty="0" smtClean="0"/>
              <a:t>party vendor</a:t>
            </a:r>
            <a:r>
              <a:rPr lang="en-US" dirty="0"/>
              <a:t>, to assist your institution’s meeting planners to assure compliance to University policies and </a:t>
            </a:r>
            <a:r>
              <a:rPr lang="en-US" dirty="0" smtClean="0"/>
              <a:t>to mitigate </a:t>
            </a:r>
            <a:r>
              <a:rPr lang="en-US" dirty="0"/>
              <a:t>risk for your institution. In this session, we will also review standard hotel contract template </a:t>
            </a:r>
            <a:r>
              <a:rPr lang="en-US" dirty="0" smtClean="0"/>
              <a:t>and cover </a:t>
            </a:r>
            <a:r>
              <a:rPr lang="en-US" dirty="0"/>
              <a:t>major contract terms and conditions such as attrition or slippage.</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1752600"/>
            <a:ext cx="7772400" cy="4648200"/>
          </a:xfrm>
        </p:spPr>
        <p:txBody>
          <a:bodyPr>
            <a:normAutofit fontScale="90000"/>
          </a:bodyPr>
          <a:lstStyle/>
          <a:p>
            <a:r>
              <a:rPr lang="en-US" dirty="0" smtClean="0"/>
              <a:t>Other important contract clauses:</a:t>
            </a:r>
            <a:br>
              <a:rPr lang="en-US" dirty="0" smtClean="0"/>
            </a:br>
            <a:r>
              <a:rPr lang="en-US" dirty="0" smtClean="0"/>
              <a:t>Relocation Clause</a:t>
            </a:r>
            <a:r>
              <a:rPr lang="en-US" b="0" dirty="0"/>
              <a:t/>
            </a:r>
            <a:br>
              <a:rPr lang="en-US" b="0" dirty="0"/>
            </a:br>
            <a:r>
              <a:rPr lang="en-US" b="0" dirty="0"/>
              <a:t>Protects guests in your room block from over booking by the hotel. Similar to when an airline over sells seats for a flight. </a:t>
            </a:r>
            <a:br>
              <a:rPr lang="en-US" b="0" dirty="0"/>
            </a:br>
            <a:r>
              <a:rPr lang="en-US" b="0" dirty="0"/>
              <a:t/>
            </a:r>
            <a:br>
              <a:rPr lang="en-US" b="0" dirty="0"/>
            </a:br>
            <a:r>
              <a:rPr lang="en-US" b="0" dirty="0"/>
              <a:t>– </a:t>
            </a:r>
            <a:r>
              <a:rPr lang="en-US" dirty="0" smtClean="0"/>
              <a:t/>
            </a:r>
            <a:br>
              <a:rPr lang="en-US" dirty="0" smtClean="0"/>
            </a:br>
            <a:r>
              <a:rPr lang="en-US" dirty="0"/>
              <a:t/>
            </a:r>
            <a:br>
              <a:rPr lang="en-US" dirty="0"/>
            </a:br>
            <a:r>
              <a:rPr lang="en-US" dirty="0" smtClean="0"/>
              <a:t>R</a:t>
            </a:r>
            <a:endParaRPr lang="en-US" dirty="0"/>
          </a:p>
        </p:txBody>
      </p:sp>
    </p:spTree>
    <p:extLst>
      <p:ext uri="{BB962C8B-B14F-4D97-AF65-F5344CB8AC3E}">
        <p14:creationId xmlns:p14="http://schemas.microsoft.com/office/powerpoint/2010/main" val="2353336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4314824"/>
          </a:xfrm>
        </p:spPr>
        <p:txBody>
          <a:bodyPr>
            <a:normAutofit fontScale="90000"/>
          </a:bodyPr>
          <a:lstStyle/>
          <a:p>
            <a:r>
              <a:rPr lang="en-US" dirty="0" smtClean="0"/>
              <a:t>Quiet </a:t>
            </a:r>
            <a:r>
              <a:rPr lang="en-US" dirty="0"/>
              <a:t>and Enjoyment </a:t>
            </a:r>
            <a:r>
              <a:rPr lang="en-US" b="0" dirty="0"/>
              <a:t/>
            </a:r>
            <a:br>
              <a:rPr lang="en-US" b="0" dirty="0"/>
            </a:br>
            <a:r>
              <a:rPr lang="en-US" b="0" dirty="0"/>
              <a:t>Protects the group from other </a:t>
            </a:r>
            <a:r>
              <a:rPr lang="en-US" b="0" dirty="0" smtClean="0"/>
              <a:t>events </a:t>
            </a:r>
            <a:r>
              <a:rPr lang="en-US" b="0" dirty="0"/>
              <a:t>disrupting your events </a:t>
            </a:r>
            <a:br>
              <a:rPr lang="en-US" b="0" dirty="0"/>
            </a:br>
            <a:r>
              <a:rPr lang="en-US" dirty="0"/>
              <a:t>Construction </a:t>
            </a:r>
            <a:r>
              <a:rPr lang="en-US" b="0" dirty="0"/>
              <a:t/>
            </a:r>
            <a:br>
              <a:rPr lang="en-US" b="0" dirty="0"/>
            </a:br>
            <a:r>
              <a:rPr lang="en-US" b="0" dirty="0"/>
              <a:t>The hotel will notify the group if construction or remodeling will interfere with the meeting needs or guests use of the facilities </a:t>
            </a:r>
            <a:endParaRPr lang="en-US" dirty="0"/>
          </a:p>
        </p:txBody>
      </p:sp>
    </p:spTree>
    <p:extLst>
      <p:ext uri="{BB962C8B-B14F-4D97-AF65-F5344CB8AC3E}">
        <p14:creationId xmlns:p14="http://schemas.microsoft.com/office/powerpoint/2010/main" val="1065485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normAutofit/>
          </a:bodyPr>
          <a:lstStyle/>
          <a:p>
            <a:r>
              <a:rPr lang="en-US" dirty="0" smtClean="0"/>
              <a:t>Mitigation </a:t>
            </a:r>
            <a:r>
              <a:rPr lang="en-US" b="0" dirty="0"/>
              <a:t/>
            </a:r>
            <a:br>
              <a:rPr lang="en-US" b="0" dirty="0"/>
            </a:br>
            <a:r>
              <a:rPr lang="en-US" b="0" dirty="0"/>
              <a:t>The hotel will try to resell space or sleeping rooms if the group cancels or is under their contracted room block. </a:t>
            </a:r>
            <a:endParaRPr lang="en-US" dirty="0"/>
          </a:p>
        </p:txBody>
      </p:sp>
    </p:spTree>
    <p:extLst>
      <p:ext uri="{BB962C8B-B14F-4D97-AF65-F5344CB8AC3E}">
        <p14:creationId xmlns:p14="http://schemas.microsoft.com/office/powerpoint/2010/main" val="290315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normAutofit fontScale="90000"/>
          </a:bodyPr>
          <a:lstStyle/>
          <a:p>
            <a:r>
              <a:rPr lang="en-US" dirty="0" smtClean="0"/>
              <a:t>Insurance</a:t>
            </a:r>
            <a:r>
              <a:rPr lang="en-US" dirty="0"/>
              <a:t/>
            </a:r>
            <a:br>
              <a:rPr lang="en-US" dirty="0"/>
            </a:br>
            <a:r>
              <a:rPr lang="en-US" b="0" dirty="0"/>
              <a:t>The hotel </a:t>
            </a:r>
            <a:r>
              <a:rPr lang="en-US" b="0" dirty="0" smtClean="0"/>
              <a:t>and the sponsor group should both agree to carry adequate liability and other insurance to protect against any claims arising at the facility</a:t>
            </a:r>
            <a:endParaRPr lang="en-US" dirty="0"/>
          </a:p>
        </p:txBody>
      </p:sp>
    </p:spTree>
    <p:extLst>
      <p:ext uri="{BB962C8B-B14F-4D97-AF65-F5344CB8AC3E}">
        <p14:creationId xmlns:p14="http://schemas.microsoft.com/office/powerpoint/2010/main" val="4160101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lstStyle/>
          <a:p>
            <a:r>
              <a:rPr lang="en-US" dirty="0" smtClean="0"/>
              <a:t>You don’t need to go it alone</a:t>
            </a:r>
            <a:br>
              <a:rPr lang="en-US" dirty="0" smtClean="0"/>
            </a:br>
            <a:r>
              <a:rPr lang="en-US" dirty="0"/>
              <a:t/>
            </a:r>
            <a:br>
              <a:rPr lang="en-US" dirty="0"/>
            </a:br>
            <a:r>
              <a:rPr lang="en-US" b="0" dirty="0" smtClean="0"/>
              <a:t>consider using a third party to assist you with the process. </a:t>
            </a:r>
            <a:endParaRPr lang="en-US" dirty="0"/>
          </a:p>
        </p:txBody>
      </p:sp>
    </p:spTree>
    <p:extLst>
      <p:ext uri="{BB962C8B-B14F-4D97-AF65-F5344CB8AC3E}">
        <p14:creationId xmlns:p14="http://schemas.microsoft.com/office/powerpoint/2010/main" val="2836126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normAutofit fontScale="90000"/>
          </a:bodyPr>
          <a:lstStyle/>
          <a:p>
            <a:r>
              <a:rPr lang="en-US" dirty="0" smtClean="0"/>
              <a:t>Value of a third party</a:t>
            </a:r>
            <a:br>
              <a:rPr lang="en-US" dirty="0" smtClean="0"/>
            </a:br>
            <a:r>
              <a:rPr lang="en-US" dirty="0"/>
              <a:t/>
            </a:r>
            <a:br>
              <a:rPr lang="en-US" dirty="0"/>
            </a:br>
            <a:r>
              <a:rPr lang="en-US" b="0" dirty="0" smtClean="0"/>
              <a:t>no fee for service</a:t>
            </a:r>
            <a:br>
              <a:rPr lang="en-US" b="0" dirty="0" smtClean="0"/>
            </a:br>
            <a:r>
              <a:rPr lang="en-US" b="0" dirty="0" smtClean="0"/>
              <a:t>able to leverage existing relationships with key vendors</a:t>
            </a:r>
            <a:br>
              <a:rPr lang="en-US" b="0" dirty="0" smtClean="0"/>
            </a:br>
            <a:r>
              <a:rPr lang="en-US" b="0" dirty="0" smtClean="0"/>
              <a:t>save time and effort</a:t>
            </a:r>
            <a:br>
              <a:rPr lang="en-US" b="0" dirty="0" smtClean="0"/>
            </a:br>
            <a:r>
              <a:rPr lang="en-US" b="0" dirty="0" smtClean="0"/>
              <a:t>utilize standardize agreements</a:t>
            </a:r>
            <a:br>
              <a:rPr lang="en-US" b="0" dirty="0" smtClean="0"/>
            </a:br>
            <a:r>
              <a:rPr lang="en-US" b="0" dirty="0" smtClean="0"/>
              <a:t/>
            </a:r>
            <a:br>
              <a:rPr lang="en-US" b="0" dirty="0" smtClean="0"/>
            </a:br>
            <a:r>
              <a:rPr lang="en-US" b="0" dirty="0" smtClean="0"/>
              <a:t> </a:t>
            </a:r>
            <a:r>
              <a:rPr lang="en-US" dirty="0" smtClean="0"/>
              <a:t> </a:t>
            </a:r>
            <a:endParaRPr lang="en-US" dirty="0"/>
          </a:p>
        </p:txBody>
      </p:sp>
    </p:spTree>
    <p:extLst>
      <p:ext uri="{BB962C8B-B14F-4D97-AF65-F5344CB8AC3E}">
        <p14:creationId xmlns:p14="http://schemas.microsoft.com/office/powerpoint/2010/main" val="1045821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304800" y="2009776"/>
            <a:ext cx="8189913" cy="4162424"/>
          </a:xfrm>
        </p:spPr>
        <p:txBody>
          <a:bodyPr>
            <a:normAutofit fontScale="90000"/>
          </a:bodyPr>
          <a:lstStyle/>
          <a:p>
            <a:r>
              <a:rPr lang="en-US" dirty="0" smtClean="0"/>
              <a:t>What can a third party do for you</a:t>
            </a:r>
            <a:br>
              <a:rPr lang="en-US" dirty="0" smtClean="0"/>
            </a:br>
            <a:r>
              <a:rPr lang="en-US" dirty="0" smtClean="0"/>
              <a:t/>
            </a:r>
            <a:br>
              <a:rPr lang="en-US" dirty="0" smtClean="0"/>
            </a:br>
            <a:r>
              <a:rPr lang="en-US" b="0" dirty="0" smtClean="0"/>
              <a:t>help develop a request for proposal</a:t>
            </a:r>
            <a:br>
              <a:rPr lang="en-US" b="0" dirty="0" smtClean="0"/>
            </a:br>
            <a:r>
              <a:rPr lang="en-US" b="0" dirty="0" smtClean="0"/>
              <a:t>source rfp to suggested properties</a:t>
            </a:r>
            <a:br>
              <a:rPr lang="en-US" b="0" dirty="0" smtClean="0"/>
            </a:br>
            <a:r>
              <a:rPr lang="en-US" b="0" dirty="0" smtClean="0"/>
              <a:t>assist with site visit coordination</a:t>
            </a:r>
            <a:br>
              <a:rPr lang="en-US" b="0" dirty="0" smtClean="0"/>
            </a:br>
            <a:r>
              <a:rPr lang="en-US" b="0" dirty="0" smtClean="0"/>
              <a:t>review proposals / consolidate</a:t>
            </a:r>
            <a:br>
              <a:rPr lang="en-US" b="0" dirty="0" smtClean="0"/>
            </a:br>
            <a:r>
              <a:rPr lang="en-US" b="0" dirty="0" smtClean="0"/>
              <a:t>assist in the contracting process </a:t>
            </a:r>
            <a:br>
              <a:rPr lang="en-US" b="0" dirty="0" smtClean="0"/>
            </a:br>
            <a:r>
              <a:rPr lang="en-US" dirty="0" smtClean="0"/>
              <a:t> </a:t>
            </a:r>
            <a:endParaRPr lang="en-US" dirty="0"/>
          </a:p>
        </p:txBody>
      </p:sp>
    </p:spTree>
    <p:extLst>
      <p:ext uri="{BB962C8B-B14F-4D97-AF65-F5344CB8AC3E}">
        <p14:creationId xmlns:p14="http://schemas.microsoft.com/office/powerpoint/2010/main" val="1536408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lstStyle/>
          <a:p>
            <a:r>
              <a:rPr lang="en-US" dirty="0" smtClean="0"/>
              <a:t>how can this service be free?</a:t>
            </a:r>
            <a:br>
              <a:rPr lang="en-US" dirty="0" smtClean="0"/>
            </a:br>
            <a:r>
              <a:rPr lang="en-US" dirty="0"/>
              <a:t/>
            </a:r>
            <a:br>
              <a:rPr lang="en-US" dirty="0"/>
            </a:br>
            <a:r>
              <a:rPr lang="en-US" b="0" dirty="0" smtClean="0"/>
              <a:t>the service is not free the hotels pay a commission to the third party</a:t>
            </a:r>
            <a:r>
              <a:rPr lang="en-US" dirty="0" smtClean="0"/>
              <a:t> </a:t>
            </a:r>
            <a:r>
              <a:rPr lang="en-US" b="0" dirty="0" smtClean="0"/>
              <a:t>(usually 10%)</a:t>
            </a:r>
            <a:br>
              <a:rPr lang="en-US" b="0" dirty="0" smtClean="0"/>
            </a:br>
            <a:endParaRPr lang="en-US" dirty="0"/>
          </a:p>
        </p:txBody>
      </p:sp>
    </p:spTree>
    <p:extLst>
      <p:ext uri="{BB962C8B-B14F-4D97-AF65-F5344CB8AC3E}">
        <p14:creationId xmlns:p14="http://schemas.microsoft.com/office/powerpoint/2010/main" val="3748802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304800" y="2009775"/>
            <a:ext cx="8382000" cy="3759200"/>
          </a:xfrm>
        </p:spPr>
        <p:txBody>
          <a:bodyPr/>
          <a:lstStyle/>
          <a:p>
            <a:r>
              <a:rPr lang="en-US" dirty="0" smtClean="0"/>
              <a:t>Will hotels charge us more if the room rate is commissionable?</a:t>
            </a:r>
            <a:br>
              <a:rPr lang="en-US" dirty="0" smtClean="0"/>
            </a:br>
            <a:r>
              <a:rPr lang="en-US" dirty="0"/>
              <a:t/>
            </a:r>
            <a:br>
              <a:rPr lang="en-US" dirty="0"/>
            </a:br>
            <a:r>
              <a:rPr lang="en-US" b="0" dirty="0" smtClean="0"/>
              <a:t>Not any more. It is now customary to quote a rate that is commissionable</a:t>
            </a:r>
            <a:endParaRPr lang="en-US" dirty="0"/>
          </a:p>
        </p:txBody>
      </p:sp>
    </p:spTree>
    <p:extLst>
      <p:ext uri="{BB962C8B-B14F-4D97-AF65-F5344CB8AC3E}">
        <p14:creationId xmlns:p14="http://schemas.microsoft.com/office/powerpoint/2010/main" val="492782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lstStyle/>
          <a:p>
            <a:r>
              <a:rPr lang="en-US" dirty="0" smtClean="0"/>
              <a:t>Who are the key players in this space?</a:t>
            </a:r>
            <a:br>
              <a:rPr lang="en-US" dirty="0" smtClean="0"/>
            </a:br>
            <a:r>
              <a:rPr lang="en-US" b="0" dirty="0" smtClean="0"/>
              <a:t>Helms-briscoe 1,000+ associates </a:t>
            </a:r>
            <a:br>
              <a:rPr lang="en-US" b="0" dirty="0" smtClean="0"/>
            </a:br>
            <a:r>
              <a:rPr lang="en-US" b="0" dirty="0" smtClean="0"/>
              <a:t>ConferenceDirect 300+</a:t>
            </a:r>
            <a:br>
              <a:rPr lang="en-US" b="0" dirty="0" smtClean="0"/>
            </a:br>
            <a:r>
              <a:rPr lang="en-US" b="0" dirty="0" smtClean="0"/>
              <a:t>HPN Global (E&amp;I contract) 200+</a:t>
            </a:r>
            <a:br>
              <a:rPr lang="en-US" b="0" dirty="0" smtClean="0"/>
            </a:br>
            <a:r>
              <a:rPr lang="en-US" b="0" dirty="0" smtClean="0"/>
              <a:t>Global Cynergies 50+</a:t>
            </a:r>
            <a:endParaRPr lang="en-US" dirty="0"/>
          </a:p>
        </p:txBody>
      </p:sp>
    </p:spTree>
    <p:extLst>
      <p:ext uri="{BB962C8B-B14F-4D97-AF65-F5344CB8AC3E}">
        <p14:creationId xmlns:p14="http://schemas.microsoft.com/office/powerpoint/2010/main" val="1717331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609600"/>
            <a:ext cx="9296400" cy="2133600"/>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5" name="Title 4"/>
          <p:cNvSpPr>
            <a:spLocks noGrp="1"/>
          </p:cNvSpPr>
          <p:nvPr>
            <p:ph type="title"/>
          </p:nvPr>
        </p:nvSpPr>
        <p:spPr>
          <a:xfrm>
            <a:off x="533400" y="1693985"/>
            <a:ext cx="7772400" cy="4092575"/>
          </a:xfrm>
        </p:spPr>
        <p:txBody>
          <a:bodyPr>
            <a:normAutofit fontScale="90000"/>
          </a:bodyPr>
          <a:lstStyle/>
          <a:p>
            <a:r>
              <a:rPr lang="en-US" dirty="0" smtClean="0"/>
              <a:t/>
            </a:r>
            <a:br>
              <a:rPr lang="en-US" dirty="0" smtClean="0"/>
            </a:br>
            <a:r>
              <a:rPr lang="en-US" dirty="0" smtClean="0"/>
              <a:t>Session Objective:</a:t>
            </a:r>
            <a:br>
              <a:rPr lang="en-US" dirty="0" smtClean="0"/>
            </a:br>
            <a:r>
              <a:rPr lang="en-US" b="0" dirty="0"/>
              <a:t/>
            </a:r>
            <a:br>
              <a:rPr lang="en-US" b="0" dirty="0"/>
            </a:br>
            <a:r>
              <a:rPr lang="en-US" b="0" dirty="0" smtClean="0"/>
              <a:t>Have </a:t>
            </a:r>
            <a:r>
              <a:rPr lang="en-US" b="0" dirty="0"/>
              <a:t>a greater understanding of what the Hotel is looking for in a meeting contract and </a:t>
            </a:r>
            <a:r>
              <a:rPr lang="en-US" b="0" dirty="0" smtClean="0"/>
              <a:t>what you should require from the property </a:t>
            </a:r>
            <a:r>
              <a:rPr lang="en-US" b="0" dirty="0"/>
              <a:t/>
            </a:r>
            <a:br>
              <a:rPr lang="en-US" b="0" dirty="0"/>
            </a:br>
            <a:r>
              <a:rPr lang="en-US" b="0" dirty="0"/>
              <a:t/>
            </a:r>
            <a:br>
              <a:rPr lang="en-US" b="0" dirty="0"/>
            </a:br>
            <a:endParaRPr lang="en-US" dirty="0"/>
          </a:p>
        </p:txBody>
      </p:sp>
    </p:spTree>
    <p:extLst>
      <p:ext uri="{BB962C8B-B14F-4D97-AF65-F5344CB8AC3E}">
        <p14:creationId xmlns:p14="http://schemas.microsoft.com/office/powerpoint/2010/main" val="2585689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normAutofit/>
          </a:bodyPr>
          <a:lstStyle/>
          <a:p>
            <a:r>
              <a:rPr lang="en-US" dirty="0" smtClean="0"/>
              <a:t>Resource:</a:t>
            </a:r>
            <a:r>
              <a:rPr lang="en-US" dirty="0"/>
              <a:t/>
            </a:r>
            <a:br>
              <a:rPr lang="en-US" dirty="0"/>
            </a:br>
            <a:r>
              <a:rPr lang="en-US" b="0" dirty="0" smtClean="0"/>
              <a:t>Jonathan t. Howe,esq.</a:t>
            </a:r>
            <a:br>
              <a:rPr lang="en-US" b="0" dirty="0" smtClean="0"/>
            </a:br>
            <a:r>
              <a:rPr lang="en-US" b="0" dirty="0" smtClean="0"/>
              <a:t>president/founding partner</a:t>
            </a:r>
            <a:br>
              <a:rPr lang="en-US" b="0" dirty="0" smtClean="0"/>
            </a:br>
            <a:r>
              <a:rPr lang="en-US" b="0" dirty="0" smtClean="0"/>
              <a:t>howe &amp; hutton,ltd</a:t>
            </a:r>
            <a:br>
              <a:rPr lang="en-US" b="0" dirty="0" smtClean="0"/>
            </a:br>
            <a:r>
              <a:rPr lang="en-US" b="0" dirty="0" smtClean="0"/>
              <a:t>312-263-3001 </a:t>
            </a:r>
            <a:br>
              <a:rPr lang="en-US" b="0" dirty="0" smtClean="0"/>
            </a:br>
            <a:r>
              <a:rPr lang="en-US" b="0" dirty="0" smtClean="0"/>
              <a:t>jth@howehutton.com</a:t>
            </a:r>
            <a:endParaRPr lang="en-US" dirty="0"/>
          </a:p>
        </p:txBody>
      </p:sp>
    </p:spTree>
    <p:extLst>
      <p:ext uri="{BB962C8B-B14F-4D97-AF65-F5344CB8AC3E}">
        <p14:creationId xmlns:p14="http://schemas.microsoft.com/office/powerpoint/2010/main" val="2579969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009776"/>
            <a:ext cx="7772400" cy="3759200"/>
          </a:xfrm>
        </p:spPr>
        <p:txBody>
          <a:bodyPr/>
          <a:lstStyle/>
          <a:p>
            <a:r>
              <a:rPr lang="en-US" dirty="0" smtClean="0"/>
              <a:t/>
            </a:r>
            <a:br>
              <a:rPr lang="en-US" dirty="0" smtClean="0"/>
            </a:br>
            <a:r>
              <a:rPr lang="en-US" dirty="0"/>
              <a:t/>
            </a:r>
            <a:br>
              <a:rPr lang="en-US" dirty="0"/>
            </a:br>
            <a:r>
              <a:rPr lang="en-US" dirty="0" smtClean="0"/>
              <a:t>                  what else? </a:t>
            </a:r>
            <a:endParaRPr lang="en-US" dirty="0"/>
          </a:p>
        </p:txBody>
      </p:sp>
    </p:spTree>
    <p:extLst>
      <p:ext uri="{BB962C8B-B14F-4D97-AF65-F5344CB8AC3E}">
        <p14:creationId xmlns:p14="http://schemas.microsoft.com/office/powerpoint/2010/main" val="233911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351692"/>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5" name="Title 4"/>
          <p:cNvSpPr>
            <a:spLocks noGrp="1"/>
          </p:cNvSpPr>
          <p:nvPr>
            <p:ph type="title"/>
          </p:nvPr>
        </p:nvSpPr>
        <p:spPr>
          <a:xfrm>
            <a:off x="722313" y="1295401"/>
            <a:ext cx="7772400" cy="4572000"/>
          </a:xfrm>
        </p:spPr>
        <p:txBody>
          <a:bodyPr>
            <a:normAutofit fontScale="90000"/>
          </a:bodyPr>
          <a:lstStyle/>
          <a:p>
            <a:r>
              <a:rPr lang="en-US" dirty="0" smtClean="0"/>
              <a:t/>
            </a:r>
            <a:br>
              <a:rPr lang="en-US" dirty="0" smtClean="0"/>
            </a:br>
            <a:r>
              <a:rPr lang="en-US" dirty="0" smtClean="0"/>
              <a:t>Session objective:</a:t>
            </a:r>
            <a:br>
              <a:rPr lang="en-US" dirty="0" smtClean="0"/>
            </a:br>
            <a:r>
              <a:rPr lang="en-US" dirty="0" smtClean="0"/>
              <a:t/>
            </a:r>
            <a:br>
              <a:rPr lang="en-US" dirty="0" smtClean="0"/>
            </a:br>
            <a:r>
              <a:rPr lang="en-US" b="0" dirty="0" smtClean="0"/>
              <a:t>will be </a:t>
            </a:r>
            <a:r>
              <a:rPr lang="en-US" b="0" dirty="0"/>
              <a:t>able </a:t>
            </a:r>
            <a:r>
              <a:rPr lang="en-US" b="0" dirty="0" smtClean="0"/>
              <a:t>to implement </a:t>
            </a:r>
            <a:r>
              <a:rPr lang="en-US" b="0" dirty="0"/>
              <a:t>contract concessions and attrition protection clauses to reduce risk and increase cost savings for the program. </a:t>
            </a:r>
            <a:br>
              <a:rPr lang="en-US" b="0" dirty="0"/>
            </a:br>
            <a:r>
              <a:rPr lang="en-US" b="0" dirty="0"/>
              <a:t/>
            </a:r>
            <a:br>
              <a:rPr lang="en-US" b="0" dirty="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1"/>
            <a:ext cx="9144000" cy="1828800"/>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1828802"/>
            <a:ext cx="7772400" cy="3940174"/>
          </a:xfrm>
        </p:spPr>
        <p:txBody>
          <a:bodyPr>
            <a:normAutofit fontScale="90000"/>
          </a:bodyPr>
          <a:lstStyle/>
          <a:p>
            <a:r>
              <a:rPr lang="en-US" dirty="0" smtClean="0"/>
              <a:t>Session objective:</a:t>
            </a:r>
            <a:br>
              <a:rPr lang="en-US" dirty="0" smtClean="0"/>
            </a:br>
            <a:r>
              <a:rPr lang="en-US" b="0" dirty="0"/>
              <a:t/>
            </a:r>
            <a:br>
              <a:rPr lang="en-US" b="0" dirty="0"/>
            </a:br>
            <a:r>
              <a:rPr lang="en-US" b="0" dirty="0" smtClean="0"/>
              <a:t>Will </a:t>
            </a:r>
            <a:r>
              <a:rPr lang="en-US" b="0" dirty="0"/>
              <a:t>have an increased knowledge of contract clauses such as walk/relocation, mitigation, force majeure, cancellation and indemnification. </a:t>
            </a:r>
            <a:br>
              <a:rPr lang="en-US" b="0"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5" name="Title 4"/>
          <p:cNvSpPr>
            <a:spLocks noGrp="1"/>
          </p:cNvSpPr>
          <p:nvPr>
            <p:ph type="title"/>
          </p:nvPr>
        </p:nvSpPr>
        <p:spPr>
          <a:xfrm>
            <a:off x="722313" y="1752600"/>
            <a:ext cx="7772400" cy="4016375"/>
          </a:xfrm>
        </p:spPr>
        <p:txBody>
          <a:bodyPr>
            <a:normAutofit fontScale="90000"/>
          </a:bodyPr>
          <a:lstStyle/>
          <a:p>
            <a:r>
              <a:rPr lang="en-US" dirty="0" smtClean="0"/>
              <a:t>Disclaimer:</a:t>
            </a:r>
            <a:r>
              <a:rPr lang="en-US" dirty="0"/>
              <a:t/>
            </a:r>
            <a:br>
              <a:rPr lang="en-US" dirty="0"/>
            </a:br>
            <a:r>
              <a:rPr lang="en-US" b="0" dirty="0" smtClean="0"/>
              <a:t>I am not a lawyer and it is recommended that you review a template contract with your legal department </a:t>
            </a:r>
            <a:br>
              <a:rPr lang="en-US" b="0" dirty="0" smtClean="0"/>
            </a:br>
            <a:r>
              <a:rPr lang="en-US" b="0" dirty="0" smtClean="0"/>
              <a:t/>
            </a:r>
            <a:br>
              <a:rPr lang="en-US" b="0" dirty="0" smtClean="0"/>
            </a:br>
            <a:r>
              <a:rPr lang="en-US" b="0" dirty="0" smtClean="0"/>
              <a:t>legal contact:</a:t>
            </a:r>
            <a:r>
              <a:rPr lang="en-US" dirty="0" smtClean="0"/>
              <a:t> Jonathan howell</a:t>
            </a:r>
            <a:br>
              <a:rPr lang="en-US" dirty="0" smtClean="0"/>
            </a:br>
            <a:r>
              <a:rPr lang="en-US" dirty="0"/>
              <a:t/>
            </a:r>
            <a:br>
              <a:rPr lang="en-US" dirty="0"/>
            </a:br>
            <a:endParaRPr lang="en-US" dirty="0"/>
          </a:p>
        </p:txBody>
      </p:sp>
    </p:spTree>
    <p:extLst>
      <p:ext uri="{BB962C8B-B14F-4D97-AF65-F5344CB8AC3E}">
        <p14:creationId xmlns:p14="http://schemas.microsoft.com/office/powerpoint/2010/main" val="1840774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5" name="Title 4"/>
          <p:cNvSpPr>
            <a:spLocks noGrp="1"/>
          </p:cNvSpPr>
          <p:nvPr>
            <p:ph type="title"/>
          </p:nvPr>
        </p:nvSpPr>
        <p:spPr>
          <a:xfrm>
            <a:off x="722313" y="2009776"/>
            <a:ext cx="7772400" cy="3759200"/>
          </a:xfrm>
        </p:spPr>
        <p:txBody>
          <a:bodyPr>
            <a:normAutofit/>
          </a:bodyPr>
          <a:lstStyle/>
          <a:p>
            <a:r>
              <a:rPr lang="en-US" dirty="0" smtClean="0"/>
              <a:t>Negotiation Tips</a:t>
            </a:r>
            <a:r>
              <a:rPr lang="en-US" b="0" dirty="0"/>
              <a:t/>
            </a:r>
            <a:br>
              <a:rPr lang="en-US" b="0" dirty="0"/>
            </a:br>
            <a:r>
              <a:rPr lang="en-US" b="0" dirty="0"/>
              <a:t>Schedule negotiations early, ideally six months or more in advance. The larger the meeting the more time needed. </a:t>
            </a:r>
            <a:br>
              <a:rPr lang="en-US" b="0" dirty="0"/>
            </a:br>
            <a:endParaRPr lang="en-US" dirty="0"/>
          </a:p>
        </p:txBody>
      </p:sp>
    </p:spTree>
    <p:extLst>
      <p:ext uri="{BB962C8B-B14F-4D97-AF65-F5344CB8AC3E}">
        <p14:creationId xmlns:p14="http://schemas.microsoft.com/office/powerpoint/2010/main" val="2727655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5" name="Title 4"/>
          <p:cNvSpPr>
            <a:spLocks noGrp="1"/>
          </p:cNvSpPr>
          <p:nvPr>
            <p:ph type="title"/>
          </p:nvPr>
        </p:nvSpPr>
        <p:spPr>
          <a:xfrm>
            <a:off x="722313" y="2009776"/>
            <a:ext cx="7772400" cy="3759200"/>
          </a:xfrm>
        </p:spPr>
        <p:txBody>
          <a:bodyPr>
            <a:normAutofit fontScale="90000"/>
          </a:bodyPr>
          <a:lstStyle/>
          <a:p>
            <a:r>
              <a:rPr lang="en-US" b="0" dirty="0"/>
              <a:t/>
            </a:r>
            <a:br>
              <a:rPr lang="en-US" b="0" dirty="0"/>
            </a:br>
            <a:r>
              <a:rPr lang="en-US" b="0" dirty="0" smtClean="0"/>
              <a:t>Prioritize </a:t>
            </a:r>
            <a:r>
              <a:rPr lang="en-US" b="0" dirty="0"/>
              <a:t>what's truly important for your group's success before you enter into the negotiations. Know your meeting and program objectives. </a:t>
            </a:r>
            <a:br>
              <a:rPr lang="en-US" b="0" dirty="0"/>
            </a:br>
            <a:r>
              <a:rPr lang="en-US" b="0" dirty="0"/>
              <a:t/>
            </a:r>
            <a:br>
              <a:rPr lang="en-US" b="0" dirty="0"/>
            </a:br>
            <a:r>
              <a:rPr lang="en-US" b="0" dirty="0"/>
              <a:t/>
            </a:r>
            <a:br>
              <a:rPr lang="en-US" b="0" dirty="0"/>
            </a:br>
            <a:endParaRPr lang="en-US" dirty="0"/>
          </a:p>
        </p:txBody>
      </p:sp>
    </p:spTree>
    <p:extLst>
      <p:ext uri="{BB962C8B-B14F-4D97-AF65-F5344CB8AC3E}">
        <p14:creationId xmlns:p14="http://schemas.microsoft.com/office/powerpoint/2010/main" val="2563768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5400" y="914400"/>
            <a:ext cx="7848600" cy="76200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chilly" dir="t">
              <a:rot lat="0" lon="0" rev="18480000"/>
            </a:lightRig>
          </a:scene3d>
          <a:sp3d prstMaterial="clea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18415" cmpd="sng">
                <a:solidFill>
                  <a:schemeClr val="bg1"/>
                </a:solidFill>
                <a:prstDash val="solid"/>
              </a:ln>
              <a:solidFill>
                <a:srgbClr val="FFFFFF"/>
              </a:solidFill>
              <a:effectLst>
                <a:outerShdw blurRad="63500" dir="3600000" algn="tl" rotWithShape="0">
                  <a:srgbClr val="000000">
                    <a:alpha val="70000"/>
                  </a:srgbClr>
                </a:outerShdw>
              </a:effectLst>
            </a:endParaRPr>
          </a:p>
        </p:txBody>
      </p:sp>
      <p:pic>
        <p:nvPicPr>
          <p:cNvPr id="7" name="Picture 6" descr="5 20 MSUPS SCTEM Banner-2.GIF"/>
          <p:cNvPicPr/>
          <p:nvPr/>
        </p:nvPicPr>
        <p:blipFill>
          <a:blip r:embed="rId3" cstate="print"/>
          <a:stretch>
            <a:fillRect/>
          </a:stretch>
        </p:blipFill>
        <p:spPr>
          <a:xfrm>
            <a:off x="0" y="0"/>
            <a:ext cx="9144000" cy="2009775"/>
          </a:xfrm>
          <a:prstGeom prst="rect">
            <a:avLst/>
          </a:prstGeom>
        </p:spPr>
      </p:pic>
      <p:sp>
        <p:nvSpPr>
          <p:cNvPr id="2" name="Text Box 2"/>
          <p:cNvSpPr txBox="1">
            <a:spLocks noChangeArrowheads="1"/>
          </p:cNvSpPr>
          <p:nvPr/>
        </p:nvSpPr>
        <p:spPr bwMode="auto">
          <a:xfrm>
            <a:off x="1828800" y="152400"/>
            <a:ext cx="67056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0" indent="-228600" algn="ctr" defTabSz="914400" rtl="0" eaLnBrk="1" fontAlgn="base" latinLnBrk="0" hangingPunct="1">
              <a:lnSpc>
                <a:spcPct val="100000"/>
              </a:lnSpc>
              <a:spcBef>
                <a:spcPct val="0"/>
              </a:spcBef>
              <a:buClrTx/>
              <a:buSzTx/>
              <a:buFontTx/>
              <a:buAutoNum type="arabicPlain" startAt="2012"/>
              <a:tabLst/>
            </a:pPr>
            <a:r>
              <a:rPr kumimoji="0" lang="en-US" sz="2000" u="none" strike="noStrike" cap="none" normalizeH="0" dirty="0" smtClean="0">
                <a:ln>
                  <a:noFill/>
                </a:ln>
                <a:solidFill>
                  <a:schemeClr val="bg1"/>
                </a:solidFill>
                <a:effectLst/>
                <a:latin typeface="Impact" pitchFamily="34" charset="0"/>
              </a:rPr>
              <a:t>  Annual Conference &amp; Tradeshow</a:t>
            </a:r>
            <a:endParaRPr kumimoji="0" lang="en-US" sz="2000" u="none" strike="noStrike" cap="none" normalizeH="0" baseline="0" dirty="0" smtClean="0">
              <a:ln>
                <a:noFill/>
              </a:ln>
              <a:solidFill>
                <a:schemeClr val="bg1"/>
              </a:solidFill>
              <a:effectLst/>
              <a:latin typeface="Impact" pitchFamily="34" charset="0"/>
            </a:endParaRPr>
          </a:p>
          <a:p>
            <a:pPr marL="0" marR="0" lvl="0" indent="0" algn="ctr" defTabSz="914400" rtl="0" eaLnBrk="1" fontAlgn="base" latinLnBrk="0" hangingPunct="1">
              <a:lnSpc>
                <a:spcPct val="100000"/>
              </a:lnSpc>
              <a:spcBef>
                <a:spcPct val="0"/>
              </a:spcBef>
              <a:buClrTx/>
              <a:buSzTx/>
              <a:buFontTx/>
              <a:buNone/>
              <a:tabLst/>
            </a:pPr>
            <a:r>
              <a:rPr kumimoji="0" lang="en-US" sz="1000" b="1" i="1" u="none" strike="noStrike" cap="none" normalizeH="0" baseline="0" dirty="0" smtClean="0">
                <a:ln>
                  <a:noFill/>
                </a:ln>
                <a:solidFill>
                  <a:srgbClr val="E1AEAD"/>
                </a:solidFill>
                <a:effectLst/>
                <a:latin typeface="Calisto MT" pitchFamily="18" charset="0"/>
              </a:rPr>
              <a:t>Celebrating 26 years of service to the Collegiate Travel Marketplace</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itle 2"/>
          <p:cNvSpPr>
            <a:spLocks noGrp="1"/>
          </p:cNvSpPr>
          <p:nvPr>
            <p:ph type="title"/>
          </p:nvPr>
        </p:nvSpPr>
        <p:spPr>
          <a:xfrm>
            <a:off x="722313" y="2133600"/>
            <a:ext cx="7772400" cy="3810000"/>
          </a:xfrm>
        </p:spPr>
        <p:txBody>
          <a:bodyPr>
            <a:normAutofit fontScale="90000"/>
          </a:bodyPr>
          <a:lstStyle/>
          <a:p>
            <a:r>
              <a:rPr lang="en-US" b="0" dirty="0" smtClean="0"/>
              <a:t>Schedule </a:t>
            </a:r>
            <a:r>
              <a:rPr lang="en-US" b="0" dirty="0"/>
              <a:t>a meeting within a gap in the hotel s schedule. For instance between two other meetings, or when there has been a cancellation or less than expected attendance from another group </a:t>
            </a:r>
            <a:br>
              <a:rPr lang="en-US" b="0" dirty="0"/>
            </a:br>
            <a:endParaRPr lang="en-US" dirty="0"/>
          </a:p>
        </p:txBody>
      </p:sp>
    </p:spTree>
    <p:extLst>
      <p:ext uri="{BB962C8B-B14F-4D97-AF65-F5344CB8AC3E}">
        <p14:creationId xmlns:p14="http://schemas.microsoft.com/office/powerpoint/2010/main" val="15017764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Lst>
</file>

<file path=ppt/theme/theme1.xml><?xml version="1.0" encoding="utf-8"?>
<a:theme xmlns:a="http://schemas.openxmlformats.org/drawingml/2006/main" name="Office Them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962</TotalTime>
  <Words>823</Words>
  <Application>Microsoft Macintosh PowerPoint</Application>
  <PresentationFormat>On-screen Show (4:3)</PresentationFormat>
  <Paragraphs>126</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Hotel Negotiations: Meeting Contracts: A legal and Practical Analysis  Joseph M. DeMille Sr   Dolce Hotels and Resorts</vt:lpstr>
      <vt:lpstr>PowerPoint Presentation</vt:lpstr>
      <vt:lpstr> Session Objective:  Have a greater understanding of what the Hotel is looking for in a meeting contract and what you should require from the property   </vt:lpstr>
      <vt:lpstr> Session objective:  will be able to implement contract concessions and attrition protection clauses to reduce risk and increase cost savings for the program.   </vt:lpstr>
      <vt:lpstr>Session objective:  Will have an increased knowledge of contract clauses such as walk/relocation, mitigation, force majeure, cancellation and indemnification.  </vt:lpstr>
      <vt:lpstr>Disclaimer: I am not a lawyer and it is recommended that you review a template contract with your legal department   legal contact: Jonathan howell  </vt:lpstr>
      <vt:lpstr>Negotiation Tips Schedule negotiations early, ideally six months or more in advance. The larger the meeting the more time needed.  </vt:lpstr>
      <vt:lpstr> Prioritize what's truly important for your group's success before you enter into the negotiations. Know your meeting and program objectives.    </vt:lpstr>
      <vt:lpstr>Schedule a meeting within a gap in the hotel s schedule. For instance between two other meetings, or when there has been a cancellation or less than expected attendance from another group  </vt:lpstr>
      <vt:lpstr>Ask about the facility's peak, off peak and shoulder seasons, and the days of the week on which it would prefer to book business. If your meeting dates are flexible, you may be able to shift to a time slot providing greater leverage  </vt:lpstr>
      <vt:lpstr> It is all about Relationships . You are trying to make it a Win/Win for your meeting and the facility “Relationships”.  </vt:lpstr>
      <vt:lpstr>The Hotel’s priorities Three Top Areas of Revenue  1.Guest Sleeping Rooms 2.Food and Beverage (Group and Auxiliary Events) 3.Guest Ancillary Purchases (Room Service, Internet Connections, Resort Fees, In-house Dining, Etc.) </vt:lpstr>
      <vt:lpstr>Meeting space is directly connected to the number of sleeping rooms guaranteed in the contract.  Traditionally a convention hotel will sell 80% of the sleeping rooms to groups and 20% are sold to transient guests  </vt:lpstr>
      <vt:lpstr>Rates / dates / space:  Meeting planner can select any two and the hotel will select the third.  </vt:lpstr>
      <vt:lpstr>RFP: Request for Proposal If you don’t ask you will not receive… Clearly define in advance what you are looking for from a property… Standardize in advance with key stakeholders  </vt:lpstr>
      <vt:lpstr>Hotel Contract Addendum  Clearly define your contract language that has been pre-approved by your legal department and submit with your RFP; Cancellation clause, attrition clause, indemnification, Force majeure,  etc… </vt:lpstr>
      <vt:lpstr>The definition of attrition  The difference between the actual number of sleeping rooms picked up and the number or formulas agreed to in the terms of the facility s contract. Usually there is an allowable shortfall before damages are assessed. </vt:lpstr>
      <vt:lpstr>Cancellation: Definition: Provision in a contract which outlines damages to be paid to the non non-canceling party if cancellation occurs, due the canceling party's breach of the contract. </vt:lpstr>
      <vt:lpstr>Force majeure/acts of god clause Definition – A clause in a contract that excuses a party from liability if some greater force or event beyond the control of that party prevents completion of the contract obligation</vt:lpstr>
      <vt:lpstr>Other important contract clauses: Relocation Clause Protects guests in your room block from over booking by the hotel. Similar to when an airline over sells seats for a flight.   –   R</vt:lpstr>
      <vt:lpstr>Quiet and Enjoyment  Protects the group from other events disrupting your events  Construction  The hotel will notify the group if construction or remodeling will interfere with the meeting needs or guests use of the facilities </vt:lpstr>
      <vt:lpstr>Mitigation  The hotel will try to resell space or sleeping rooms if the group cancels or is under their contracted room block. </vt:lpstr>
      <vt:lpstr>Insurance The hotel and the sponsor group should both agree to carry adequate liability and other insurance to protect against any claims arising at the facility</vt:lpstr>
      <vt:lpstr>You don’t need to go it alone  consider using a third party to assist you with the process. </vt:lpstr>
      <vt:lpstr>Value of a third party  no fee for service able to leverage existing relationships with key vendors save time and effort utilize standardize agreements    </vt:lpstr>
      <vt:lpstr>What can a third party do for you  help develop a request for proposal source rfp to suggested properties assist with site visit coordination review proposals / consolidate assist in the contracting process   </vt:lpstr>
      <vt:lpstr>how can this service be free?  the service is not free the hotels pay a commission to the third party (usually 10%) </vt:lpstr>
      <vt:lpstr>Will hotels charge us more if the room rate is commissionable?  Not any more. It is now customary to quote a rate that is commissionable</vt:lpstr>
      <vt:lpstr>Who are the key players in this space? Helms-briscoe 1,000+ associates  ConferenceDirect 300+ HPN Global (E&amp;I contract) 200+ Global Cynergies 50+</vt:lpstr>
      <vt:lpstr>Resource: Jonathan t. Howe,esq. president/founding partner howe &amp; hutton,ltd 312-263-3001  jth@howehutton.com</vt:lpstr>
      <vt:lpstr>                    what else?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Melissa Rothschild</dc:creator>
  <cp:lastModifiedBy>Reagan Moran</cp:lastModifiedBy>
  <cp:revision>59</cp:revision>
  <dcterms:created xsi:type="dcterms:W3CDTF">2009-03-30T16:41:15Z</dcterms:created>
  <dcterms:modified xsi:type="dcterms:W3CDTF">2017-02-25T17:33:32Z</dcterms:modified>
</cp:coreProperties>
</file>