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3" r:id="rId3"/>
    <p:sldId id="260" r:id="rId4"/>
    <p:sldId id="264" r:id="rId5"/>
    <p:sldId id="267" r:id="rId6"/>
    <p:sldId id="261" r:id="rId7"/>
    <p:sldId id="262" r:id="rId8"/>
    <p:sldId id="268" r:id="rId9"/>
    <p:sldId id="269" r:id="rId10"/>
    <p:sldId id="265" r:id="rId11"/>
    <p:sldId id="270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7" autoAdjust="0"/>
  </p:normalViewPr>
  <p:slideViewPr>
    <p:cSldViewPr>
      <p:cViewPr>
        <p:scale>
          <a:sx n="95" d="100"/>
          <a:sy n="95" d="100"/>
        </p:scale>
        <p:origin x="-67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tags" Target="tags/tag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600" dirty="0"/>
              <a:t>Types of Travel Management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Types of Travel Management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Under Guidelines</c:v>
                </c:pt>
                <c:pt idx="1">
                  <c:v>Unmanaged</c:v>
                </c:pt>
                <c:pt idx="2">
                  <c:v>Mandated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47.0</c:v>
                </c:pt>
                <c:pt idx="1">
                  <c:v>32.0</c:v>
                </c:pt>
                <c:pt idx="2">
                  <c:v>21.0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8EDD4-6B2D-4A52-BE79-85EC9313985F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5C155-9F7A-4FAD-A542-BEA1260F95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8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</a:t>
            </a:r>
            <a:r>
              <a:rPr lang="en-US" baseline="0" dirty="0" smtClean="0"/>
              <a:t> we will talk about getting travelers to use your programs because we have been led to believe that will result in cost savings.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right from the beginning of this presentation I want to debunk what I just said – managed travel programs result in lower trip costs.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will show you facts that actually say unmanaged programs actually have a lower trip cost.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many of you believe that?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this session is about managing a program to get the most value……so today we will do just that.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will give you some facts and figures that will amaze and astound you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will talk about the future trends of corporate travel and the impact on your programs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then we will talk about best practices on getting the most value from your travel program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 let’s put things in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5C155-9F7A-4FAD-A542-BEA1260F95B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73AAB-0E14-4B62-8B28-ED6D2AF1687D}" type="datetimeFigureOut">
              <a:rPr lang="en-US" smtClean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649A0-516D-4D74-A6FA-681D87697E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362075"/>
          </a:xfrm>
        </p:spPr>
        <p:txBody>
          <a:bodyPr>
            <a:noAutofit/>
          </a:bodyPr>
          <a:lstStyle/>
          <a:p>
            <a:r>
              <a:rPr lang="en-US" sz="4800" dirty="0"/>
              <a:t>Getting Value in a Managed Academic Travel Program ‐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You're </a:t>
            </a:r>
            <a:r>
              <a:rPr lang="en-US" sz="4800" dirty="0"/>
              <a:t>Not Alone!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3" y="2438400"/>
            <a:ext cx="7772400" cy="2971800"/>
          </a:xfrm>
        </p:spPr>
        <p:txBody>
          <a:bodyPr>
            <a:normAutofit fontScale="85000" lnSpcReduction="2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Alternative view to bridge the gap: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Making </a:t>
            </a:r>
            <a:r>
              <a:rPr lang="en-US" sz="4800" dirty="0">
                <a:solidFill>
                  <a:schemeClr val="tx1"/>
                </a:solidFill>
              </a:rPr>
              <a:t>t</a:t>
            </a:r>
            <a:r>
              <a:rPr lang="en-US" sz="4800" dirty="0" smtClean="0">
                <a:solidFill>
                  <a:schemeClr val="tx1"/>
                </a:solidFill>
              </a:rPr>
              <a:t>ravelers owners and active participants of </a:t>
            </a:r>
            <a:r>
              <a:rPr lang="en-US" sz="4800" dirty="0">
                <a:solidFill>
                  <a:schemeClr val="tx1"/>
                </a:solidFill>
              </a:rPr>
              <a:t>t</a:t>
            </a:r>
            <a:r>
              <a:rPr lang="en-US" sz="4800" dirty="0" smtClean="0">
                <a:solidFill>
                  <a:schemeClr val="tx1"/>
                </a:solidFill>
              </a:rPr>
              <a:t>he travel program will drive compliance and cost savings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2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1945481"/>
            <a:ext cx="8021097" cy="4226719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Trends Impacting Managed Travel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Travelers using smartphones and tablets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Informational and booking apps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More sources of travel inventory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Younger workers more self-reliant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Social media outside and inside organization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Balancing usage of travel alternatives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Implementation of expense reporting tools</a:t>
            </a:r>
          </a:p>
        </p:txBody>
      </p:sp>
    </p:spTree>
    <p:extLst>
      <p:ext uri="{BB962C8B-B14F-4D97-AF65-F5344CB8AC3E}">
        <p14:creationId xmlns:p14="http://schemas.microsoft.com/office/powerpoint/2010/main" val="1286458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1676401"/>
            <a:ext cx="8021097" cy="4495800"/>
          </a:xfrm>
        </p:spPr>
        <p:txBody>
          <a:bodyPr>
            <a:normAutofit fontScale="85000" lnSpcReduction="2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iPad Survey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Device supplements laptop = 92%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Destroying iPad more painful than root canal = 32%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Using for business: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Emails = 82%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Web research = 72%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Business apps (including travel) = 46%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View or deliver presentations = 74%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iPad and laptop on business trips = 60%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Just iPad on business trips = 35%</a:t>
            </a:r>
          </a:p>
        </p:txBody>
      </p:sp>
      <p:sp>
        <p:nvSpPr>
          <p:cNvPr id="3" name="Rectangle 2"/>
          <p:cNvSpPr/>
          <p:nvPr/>
        </p:nvSpPr>
        <p:spPr>
          <a:xfrm>
            <a:off x="597876" y="6262913"/>
            <a:ext cx="8546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</a:rPr>
              <a:t>Source: Brainshark, Inc. survey September 18, 2012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6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1752600"/>
            <a:ext cx="8021097" cy="2057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Best in Class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Preparing For The Future </a:t>
            </a:r>
          </a:p>
        </p:txBody>
      </p:sp>
    </p:spTree>
    <p:extLst>
      <p:ext uri="{BB962C8B-B14F-4D97-AF65-F5344CB8AC3E}">
        <p14:creationId xmlns:p14="http://schemas.microsoft.com/office/powerpoint/2010/main" val="2841338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1945481"/>
            <a:ext cx="8021097" cy="4226719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Overall High Level Approach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Travelers and leadership communicating their needs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Supporting traveler needs that is in-touch and in-sync with university’s goals and culture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Creating a travel program strategy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Gaining support for travel program strategy and approach</a:t>
            </a:r>
          </a:p>
        </p:txBody>
      </p:sp>
    </p:spTree>
    <p:extLst>
      <p:ext uri="{BB962C8B-B14F-4D97-AF65-F5344CB8AC3E}">
        <p14:creationId xmlns:p14="http://schemas.microsoft.com/office/powerpoint/2010/main" val="3032731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1945481"/>
            <a:ext cx="8021097" cy="4226719"/>
          </a:xfrm>
        </p:spPr>
        <p:txBody>
          <a:bodyPr>
            <a:normAutofit fontScale="85000" lnSpcReduction="2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Travel Program Strategy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Balancing needs against reality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Determining what is important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Traveler productivity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Traveler safety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Compliance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Costs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Segmenting your travelers 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Frequency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Difficulty of trip</a:t>
            </a:r>
          </a:p>
        </p:txBody>
      </p:sp>
    </p:spTree>
    <p:extLst>
      <p:ext uri="{BB962C8B-B14F-4D97-AF65-F5344CB8AC3E}">
        <p14:creationId xmlns:p14="http://schemas.microsoft.com/office/powerpoint/2010/main" val="332733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3317081"/>
            <a:ext cx="8021097" cy="3921919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Travel Program Strategy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Approved and unofficial technology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Supplier strategy and program outline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Don’t overcommit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Know your limitations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But tell a good story</a:t>
            </a:r>
          </a:p>
          <a:p>
            <a:pPr marL="1143000" lvl="1" indent="-6858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Manage appropriately</a:t>
            </a:r>
          </a:p>
          <a:p>
            <a:pPr marL="685800" indent="-685800">
              <a:buFont typeface="Arial" pitchFamily="34" charset="0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endParaRPr lang="en-US" sz="3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15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3317081"/>
            <a:ext cx="8021097" cy="3921919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Travel Program Strategy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Multiple ways to communicate about the program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Get out of the office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Handle difficulty directly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Change management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Responding to new stuff right away</a:t>
            </a:r>
            <a:endParaRPr lang="en-US" sz="30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endParaRPr lang="en-US" sz="3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3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2" y="3317081"/>
            <a:ext cx="8021097" cy="3921919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Travel Program Strategy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Initial buy-in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Ongoing communication of success and challenges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Regular reviews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Keep refreshing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Include travelers as owners of the program</a:t>
            </a:r>
            <a:endParaRPr lang="en-US" sz="30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endParaRPr lang="en-US" sz="3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04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8200" y="1905000"/>
            <a:ext cx="8021097" cy="4379119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Preparing For The Future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Strong travel program to support changes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Update policy and mindset / approach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Strong </a:t>
            </a:r>
            <a:r>
              <a:rPr lang="en-US" sz="2700" dirty="0" smtClean="0">
                <a:solidFill>
                  <a:prstClr val="black"/>
                </a:solidFill>
                <a:latin typeface="Arial"/>
                <a:cs typeface="Arial"/>
              </a:rPr>
              <a:t>TMC(s) </a:t>
            </a: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for the foundation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Become more inclusive at all levels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Take control and lead the change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Experiment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Communicate, communicate, communicate</a:t>
            </a:r>
          </a:p>
          <a:p>
            <a:pPr marL="342900" lvl="0" indent="-342900" defTabSz="457200">
              <a:buFont typeface="Arial"/>
              <a:buChar char="•"/>
            </a:pPr>
            <a:r>
              <a:rPr lang="en-US" sz="2700" dirty="0">
                <a:solidFill>
                  <a:prstClr val="black"/>
                </a:solidFill>
                <a:latin typeface="Arial"/>
                <a:cs typeface="Arial"/>
              </a:rPr>
              <a:t>Never forget it´s about the </a:t>
            </a:r>
            <a:r>
              <a:rPr lang="en-US" sz="2700" dirty="0" smtClean="0">
                <a:solidFill>
                  <a:prstClr val="black"/>
                </a:solidFill>
                <a:latin typeface="Arial"/>
                <a:cs typeface="Arial"/>
              </a:rPr>
              <a:t>traveler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0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3" y="1945481"/>
            <a:ext cx="7772400" cy="422671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Myths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Every corporation has locked down their travel program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What works at one university or corporation will work at another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Compliance comes only from strong policies = lowest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36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3" y="2438400"/>
            <a:ext cx="7772400" cy="3581400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Success: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Personal credibility that you get it, will change with it, aren’t afraid of it and will have fun with it………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49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2400" cy="2960687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~40% avg. online adoption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~45% avg. capturing hotel bookings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3" y="1945481"/>
            <a:ext cx="7772400" cy="422671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FACTS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Expense reporting used to gain compliance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Trend (TBD) on having the look of an unmanaged program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Discounts not main driver of compliance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Safety and security driving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00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3" y="1945481"/>
            <a:ext cx="7772400" cy="4226719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Feedback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Very different needs and very decentralized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80% of travelers go through one agency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Mandated is what college travel managers want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No good airlines deals because of low compliance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Better airline deals than 10 years ago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Don’t look for policy before booking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28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85916664"/>
              </p:ext>
            </p:extLst>
          </p:nvPr>
        </p:nvGraphicFramePr>
        <p:xfrm>
          <a:off x="1524000" y="1295400"/>
          <a:ext cx="67818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6231094"/>
            <a:ext cx="3860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GBTA Global Business Traveler Study 2012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2438400"/>
            <a:ext cx="7772400" cy="2397125"/>
          </a:xfrm>
        </p:spPr>
        <p:txBody>
          <a:bodyPr>
            <a:normAutofit fontScale="32500" lnSpcReduction="20000"/>
          </a:bodyPr>
          <a:lstStyle/>
          <a:p>
            <a:r>
              <a:rPr lang="en-US" sz="14800" dirty="0">
                <a:solidFill>
                  <a:prstClr val="black"/>
                </a:solidFill>
              </a:rPr>
              <a:t>Average trip cost = $2,740</a:t>
            </a:r>
          </a:p>
          <a:p>
            <a:pPr lvl="0"/>
            <a:r>
              <a:rPr lang="en-US" sz="14800" dirty="0" smtClean="0">
                <a:solidFill>
                  <a:prstClr val="black"/>
                </a:solidFill>
              </a:rPr>
              <a:t>Mandated </a:t>
            </a:r>
            <a:r>
              <a:rPr lang="en-US" sz="14800" dirty="0">
                <a:solidFill>
                  <a:prstClr val="black"/>
                </a:solidFill>
              </a:rPr>
              <a:t>trip cost = $3,663</a:t>
            </a:r>
          </a:p>
          <a:p>
            <a:pPr lvl="0"/>
            <a:r>
              <a:rPr lang="en-US" sz="14800" dirty="0">
                <a:solidFill>
                  <a:prstClr val="black"/>
                </a:solidFill>
              </a:rPr>
              <a:t>Unmanaged trip cost = $</a:t>
            </a:r>
            <a:r>
              <a:rPr lang="en-US" sz="14800" dirty="0" smtClean="0">
                <a:solidFill>
                  <a:prstClr val="black"/>
                </a:solidFill>
              </a:rPr>
              <a:t>2,457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6231094"/>
            <a:ext cx="3860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GBTA Global Business Traveler Study 2012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2438400"/>
            <a:ext cx="7772400" cy="30480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19200" dirty="0" smtClean="0">
                <a:solidFill>
                  <a:prstClr val="black"/>
                </a:solidFill>
              </a:rPr>
              <a:t>Satisfied With Business Trips:</a:t>
            </a:r>
          </a:p>
          <a:p>
            <a:pPr lvl="0"/>
            <a:r>
              <a:rPr lang="en-US" sz="19200" dirty="0" smtClean="0">
                <a:solidFill>
                  <a:prstClr val="black"/>
                </a:solidFill>
              </a:rPr>
              <a:t>Mandated = 69%</a:t>
            </a:r>
            <a:endParaRPr lang="en-US" sz="19200" dirty="0">
              <a:solidFill>
                <a:prstClr val="black"/>
              </a:solidFill>
            </a:endParaRPr>
          </a:p>
          <a:p>
            <a:pPr lvl="0"/>
            <a:r>
              <a:rPr lang="en-US" sz="19200" dirty="0" smtClean="0">
                <a:solidFill>
                  <a:prstClr val="black"/>
                </a:solidFill>
              </a:rPr>
              <a:t>Under guidelines = 70%</a:t>
            </a:r>
          </a:p>
          <a:p>
            <a:pPr lvl="0"/>
            <a:r>
              <a:rPr lang="en-US" sz="19200" dirty="0" smtClean="0">
                <a:solidFill>
                  <a:prstClr val="black"/>
                </a:solidFill>
              </a:rPr>
              <a:t>Unmanaged = 82%</a:t>
            </a:r>
            <a:endParaRPr lang="en-US" sz="19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6231094"/>
            <a:ext cx="3860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GBTA Global Business Traveler Study 2012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058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914400"/>
            <a:ext cx="7848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 20 MSUPS SCTEM Banner-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9775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012"/>
              <a:tabLst/>
            </a:pP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itchFamily="34" charset="0"/>
              </a:rPr>
              <a:t>  Annual Conference &amp; Tradeshow</a:t>
            </a:r>
            <a:endParaRPr kumimoji="0" lang="en-US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E1AEAD"/>
                </a:solidFill>
                <a:effectLst/>
                <a:latin typeface="Calisto MT" pitchFamily="18" charset="0"/>
              </a:rPr>
              <a:t>Celebrating 26 years of service to the Collegiate Travel Marketplace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41903" y="2438400"/>
            <a:ext cx="7772400" cy="2514600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Conclusion: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The happiest travelers are unmanaged which produces the lowest cost!!!!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87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1449</TotalTime>
  <Words>1038</Words>
  <Application>Microsoft Macintosh PowerPoint</Application>
  <PresentationFormat>On-screen Show (4:3)</PresentationFormat>
  <Paragraphs>177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Getting Value in a Managed Academic Travel Program ‐  You're Not Alone!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Melissa Rothschild</dc:creator>
  <cp:lastModifiedBy>Reagan Moran</cp:lastModifiedBy>
  <cp:revision>62</cp:revision>
  <dcterms:created xsi:type="dcterms:W3CDTF">2009-03-30T16:41:15Z</dcterms:created>
  <dcterms:modified xsi:type="dcterms:W3CDTF">2017-02-25T17:39:13Z</dcterms:modified>
</cp:coreProperties>
</file>