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68" r:id="rId3"/>
    <p:sldId id="287" r:id="rId4"/>
    <p:sldId id="274" r:id="rId5"/>
    <p:sldId id="275" r:id="rId6"/>
    <p:sldId id="277" r:id="rId7"/>
    <p:sldId id="279" r:id="rId8"/>
    <p:sldId id="278" r:id="rId9"/>
    <p:sldId id="280" r:id="rId10"/>
    <p:sldId id="281" r:id="rId11"/>
    <p:sldId id="271" r:id="rId12"/>
    <p:sldId id="265" r:id="rId13"/>
    <p:sldId id="259" r:id="rId14"/>
    <p:sldId id="260" r:id="rId15"/>
    <p:sldId id="261" r:id="rId16"/>
    <p:sldId id="262" r:id="rId17"/>
    <p:sldId id="264" r:id="rId18"/>
    <p:sldId id="290" r:id="rId19"/>
    <p:sldId id="266" r:id="rId20"/>
    <p:sldId id="267" r:id="rId21"/>
    <p:sldId id="291" r:id="rId22"/>
    <p:sldId id="288" r:id="rId23"/>
    <p:sldId id="282" r:id="rId24"/>
    <p:sldId id="283" r:id="rId25"/>
    <p:sldId id="285" r:id="rId26"/>
    <p:sldId id="289" r:id="rId27"/>
  </p:sldIdLst>
  <p:sldSz cx="9144000" cy="6858000" type="screen4x3"/>
  <p:notesSz cx="7010400" cy="92964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23" autoAdjust="0"/>
    <p:restoredTop sz="76134" autoAdjust="0"/>
  </p:normalViewPr>
  <p:slideViewPr>
    <p:cSldViewPr>
      <p:cViewPr>
        <p:scale>
          <a:sx n="70" d="100"/>
          <a:sy n="70" d="100"/>
        </p:scale>
        <p:origin x="-1232"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tags" Target="tags/tag1.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548EDD4-6B2D-4A52-BE79-85EC9313985F}" type="datetimeFigureOut">
              <a:rPr lang="en-US" smtClean="0"/>
              <a:pPr/>
              <a:t>2/25/17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B05C155-9F7A-4FAD-A542-BEA1260F95B1}" type="slidenum">
              <a:rPr lang="en-US" smtClean="0"/>
              <a:pPr/>
              <a:t>‹#›</a:t>
            </a:fld>
            <a:endParaRPr lang="en-US" dirty="0"/>
          </a:p>
        </p:txBody>
      </p:sp>
    </p:spTree>
    <p:extLst>
      <p:ext uri="{BB962C8B-B14F-4D97-AF65-F5344CB8AC3E}">
        <p14:creationId xmlns:p14="http://schemas.microsoft.com/office/powerpoint/2010/main" val="2834036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Welcome everyone and thanks for attending this session titled “gaining greater visibility through travel and expense automation”</a:t>
            </a:r>
          </a:p>
          <a:p>
            <a:r>
              <a:rPr lang="en-US" baseline="0" dirty="0" smtClean="0"/>
              <a:t>For the next 75 minutes, Gayle Stetler and I will walk you through a journey surrounding by data; because when it comes down to travel and expense, data has the potential to drive smart decisions. </a:t>
            </a:r>
          </a:p>
          <a:p>
            <a:endParaRPr lang="en-US" baseline="0" dirty="0" smtClean="0"/>
          </a:p>
          <a:p>
            <a:r>
              <a:rPr lang="en-US" baseline="0" dirty="0" smtClean="0"/>
              <a:t>However, I realize the “data to drive smart decisions” is more of less the goal, the end-game and what higher ed institutions (and corporate America for that matter) want to eventually achieve through automation. I also understand that not everyone in this room, or on this stage, has this perfect set of T&amp;E data then can leverage to make smart decisions.</a:t>
            </a:r>
          </a:p>
          <a:p>
            <a:endParaRPr lang="en-US" baseline="0" dirty="0" smtClean="0"/>
          </a:p>
          <a:p>
            <a:r>
              <a:rPr lang="en-US" baseline="0" dirty="0" smtClean="0"/>
              <a:t>Institutions are at various places in their quest for accurate, easily accessible data. So instead of just focusing on the end game, Gayle and I thought it was apriority to take a wider, more holistic view of  this data journey – while obviously keeping the sessions objective at top of mind. </a:t>
            </a:r>
          </a:p>
          <a:p>
            <a:endParaRPr lang="en-US" baseline="0" dirty="0" smtClean="0"/>
          </a:p>
          <a:p>
            <a:r>
              <a:rPr lang="en-US" baseline="0" dirty="0" smtClean="0"/>
              <a:t>Hope you enjoy it and have lots of easy questions for me, and difficult ones for my colleagues.</a:t>
            </a:r>
          </a:p>
        </p:txBody>
      </p:sp>
      <p:sp>
        <p:nvSpPr>
          <p:cNvPr id="4" name="Slide Number Placeholder 3"/>
          <p:cNvSpPr>
            <a:spLocks noGrp="1"/>
          </p:cNvSpPr>
          <p:nvPr>
            <p:ph type="sldNum" sz="quarter" idx="10"/>
          </p:nvPr>
        </p:nvSpPr>
        <p:spPr/>
        <p:txBody>
          <a:bodyPr/>
          <a:lstStyle/>
          <a:p>
            <a:fld id="{AB05C155-9F7A-4FAD-A542-BEA1260F95B1}"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And when I get all this wonderful data….how do I avoid this thing?</a:t>
            </a:r>
          </a:p>
          <a:p>
            <a:endParaRPr lang="en-US" baseline="0" dirty="0" smtClean="0"/>
          </a:p>
          <a:p>
            <a:r>
              <a:rPr lang="en-US" baseline="0" dirty="0" smtClean="0"/>
              <a:t>So, now I want to pass it over to Gayle who is going to walk us through this data journey and then articulate her ideas around gaining visibility and making data-driven decisions.</a:t>
            </a:r>
          </a:p>
        </p:txBody>
      </p:sp>
      <p:sp>
        <p:nvSpPr>
          <p:cNvPr id="4" name="Slide Number Placeholder 3"/>
          <p:cNvSpPr>
            <a:spLocks noGrp="1"/>
          </p:cNvSpPr>
          <p:nvPr>
            <p:ph type="sldNum" sz="quarter" idx="10"/>
          </p:nvPr>
        </p:nvSpPr>
        <p:spPr/>
        <p:txBody>
          <a:bodyPr/>
          <a:lstStyle/>
          <a:p>
            <a:fld id="{AB05C155-9F7A-4FAD-A542-BEA1260F95B1}"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Joe contacted</a:t>
            </a:r>
            <a:r>
              <a:rPr lang="en-US" baseline="0" dirty="0" smtClean="0"/>
              <a:t> me about co-presenting the topic of “Gaining Greater Visibility Through Travel &amp; Expense Automation”, I thought…that’s a great topic, but Purdue isn’t there yet.  We certainly know that data analytics and reporting are important to the process, but we just didn’t have any of that data at Purdue yet.</a:t>
            </a:r>
          </a:p>
          <a:p>
            <a:endParaRPr lang="en-US" baseline="0" dirty="0" smtClean="0"/>
          </a:p>
          <a:p>
            <a:r>
              <a:rPr lang="en-US" baseline="0" dirty="0" smtClean="0"/>
              <a:t>Then we began to discuss where Purdue was in the process of automating the travel process, and how we had gotten to that point.  The data gathering project that we went through in building the case for implementing an automated solution was quite extensive.  After this discussion, we thought it might make an interesting session to share 1)  what data was collected, 2)  how that data was used, and 3)  what was the outcome?</a:t>
            </a:r>
          </a:p>
          <a:p>
            <a:endParaRPr lang="en-US" baseline="0" dirty="0" smtClean="0"/>
          </a:p>
          <a:p>
            <a:r>
              <a:rPr lang="en-US" baseline="0" dirty="0" smtClean="0"/>
              <a:t>Today, I am going to share that story, as well as what our ‘dream state’ would be.  If I could wave a magic wand to get data, what data would it be?</a:t>
            </a:r>
          </a:p>
          <a:p>
            <a:endParaRPr lang="en-US" baseline="0" dirty="0" smtClean="0"/>
          </a:p>
        </p:txBody>
      </p:sp>
      <p:sp>
        <p:nvSpPr>
          <p:cNvPr id="4" name="Slide Number Placeholder 3"/>
          <p:cNvSpPr>
            <a:spLocks noGrp="1"/>
          </p:cNvSpPr>
          <p:nvPr>
            <p:ph type="sldNum" sz="quarter" idx="10"/>
          </p:nvPr>
        </p:nvSpPr>
        <p:spPr/>
        <p:txBody>
          <a:bodyPr/>
          <a:lstStyle/>
          <a:p>
            <a:fld id="{AB05C155-9F7A-4FAD-A542-BEA1260F95B1}"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started with a</a:t>
            </a:r>
            <a:r>
              <a:rPr lang="en-US" baseline="0" dirty="0" smtClean="0"/>
              <a:t> business case that included many objectives, but some of the objectives that can only be accomplished by automation and data.  These objectives were:</a:t>
            </a:r>
          </a:p>
          <a:p>
            <a:endParaRPr lang="en-US" baseline="0" dirty="0" smtClean="0"/>
          </a:p>
          <a:p>
            <a:pPr marL="232943" indent="-232943">
              <a:buAutoNum type="arabicParenR"/>
            </a:pPr>
            <a:r>
              <a:rPr lang="en-US" baseline="0" dirty="0" smtClean="0"/>
              <a:t>Providing visibility into travel spend to the Procurement Strategic Sourcing team.  Strategic Sourcing has been a hot topic at Purdue for the last couple of years, and we have never been in a  position to strategically source travel services……due to lack of data.</a:t>
            </a:r>
          </a:p>
          <a:p>
            <a:pPr marL="232943" indent="-232943">
              <a:buAutoNum type="arabicParenR"/>
            </a:pPr>
            <a:endParaRPr lang="en-US" baseline="0" dirty="0" smtClean="0"/>
          </a:p>
          <a:p>
            <a:pPr marL="232943" indent="-232943">
              <a:buAutoNum type="arabicParenR"/>
            </a:pPr>
            <a:r>
              <a:rPr lang="en-US" baseline="0" dirty="0" smtClean="0"/>
              <a:t>To automate certain compliance checks – According to an Aberdeen Group study, about 20% of T&amp;E spend is out of policy with 1 in 5 expenses in violation.  That certainly adds up quickly!  We want to know who and how often our rules are being challenged.  In a manual, paper based process, this is nearly impossible to determine, without many man hours of data collection.  </a:t>
            </a:r>
          </a:p>
          <a:p>
            <a:pPr marL="232943" indent="-232943">
              <a:buAutoNum type="arabicParenR"/>
            </a:pPr>
            <a:endParaRPr lang="en-US" baseline="0" dirty="0" smtClean="0"/>
          </a:p>
          <a:p>
            <a:pPr marL="232943" indent="-232943">
              <a:buAutoNum type="arabicParenR"/>
            </a:pPr>
            <a:r>
              <a:rPr lang="en-US" baseline="0" dirty="0" smtClean="0"/>
              <a:t>Increased Risk Management – We want to know where are people are….at any given moment</a:t>
            </a:r>
          </a:p>
          <a:p>
            <a:pPr marL="232943" indent="-232943">
              <a:buAutoNum type="arabicParenR"/>
            </a:pPr>
            <a:endParaRPr lang="en-US" baseline="0" dirty="0" smtClean="0"/>
          </a:p>
          <a:p>
            <a:pPr marL="232943" indent="-232943">
              <a:buAutoNum type="arabicParenR"/>
            </a:pPr>
            <a:r>
              <a:rPr lang="en-US" baseline="0" dirty="0" smtClean="0"/>
              <a:t>Provide spend management reports to dept heads and business managers – Prior to automation, this information was collected from the paper travel authorization.</a:t>
            </a:r>
          </a:p>
          <a:p>
            <a:pPr marL="232943" indent="-232943">
              <a:buAutoNum type="arabicParenR"/>
            </a:pPr>
            <a:endParaRPr lang="en-US" baseline="0" dirty="0" smtClean="0"/>
          </a:p>
          <a:p>
            <a:r>
              <a:rPr lang="en-US" baseline="0" dirty="0" smtClean="0"/>
              <a:t>We believe that this set of objectives, and well as many others, will be accomplished by using data.  </a:t>
            </a:r>
          </a:p>
        </p:txBody>
      </p:sp>
      <p:sp>
        <p:nvSpPr>
          <p:cNvPr id="4" name="Slide Number Placeholder 3"/>
          <p:cNvSpPr>
            <a:spLocks noGrp="1"/>
          </p:cNvSpPr>
          <p:nvPr>
            <p:ph type="sldNum" sz="quarter" idx="10"/>
          </p:nvPr>
        </p:nvSpPr>
        <p:spPr/>
        <p:txBody>
          <a:bodyPr/>
          <a:lstStyle/>
          <a:p>
            <a:fld id="{AB05C155-9F7A-4FAD-A542-BEA1260F95B1}" type="slidenum">
              <a:rPr lang="en-US" smtClean="0"/>
              <a:pPr/>
              <a:t>12</a:t>
            </a:fld>
            <a:endParaRPr lang="en-US" dirty="0"/>
          </a:p>
        </p:txBody>
      </p:sp>
    </p:spTree>
    <p:extLst>
      <p:ext uri="{BB962C8B-B14F-4D97-AF65-F5344CB8AC3E}">
        <p14:creationId xmlns:p14="http://schemas.microsoft.com/office/powerpoint/2010/main" val="21454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first thing we did was created a “Travel Resource Group” of about 30 people to participate in a variety of tasks throughout the project.  We engaged the Purdue University Technical Assistance Program to lead the group through LEAN OFFICE training.  The major exercise that group performed was to create a value stream map of the current state of travel in order to identify areas that need improvement.</a:t>
            </a:r>
            <a:endParaRPr lang="en-US" dirty="0" smtClean="0"/>
          </a:p>
          <a:p>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AB05C155-9F7A-4FAD-A542-BEA1260F95B1}"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Here is where we get to the “What data was collected”.  The top 5 pieces of data that influenced our decision on creating the future state were:</a:t>
            </a:r>
          </a:p>
          <a:p>
            <a:pPr lvl="0"/>
            <a:r>
              <a:rPr lang="en-US" dirty="0"/>
              <a:t>1)Multiple copies of the Form 17, or Pre-trip authorization.  You can see that in just this piece of the process, it is copied 5 times.  We discovered that there were many reasons for all of the copies – but mostly for reference information.</a:t>
            </a:r>
          </a:p>
          <a:p>
            <a:pPr lvl="0"/>
            <a:r>
              <a:rPr lang="en-US" dirty="0"/>
              <a:t>2)We learned that not everyone in the approval process really needs to approve anything.  They simply need </a:t>
            </a:r>
            <a:r>
              <a:rPr lang="en-US" dirty="0" smtClean="0"/>
              <a:t>to be notified that the trip will take place.</a:t>
            </a:r>
            <a:endParaRPr lang="en-US" dirty="0"/>
          </a:p>
          <a:p>
            <a:pPr lvl="0"/>
            <a:r>
              <a:rPr lang="en-US" dirty="0"/>
              <a:t>3)We learned that the accuracy on expense reports prepared and being sent to the Travel Office for processing is only about 50%!</a:t>
            </a:r>
          </a:p>
          <a:p>
            <a:pPr lvl="0"/>
            <a:r>
              <a:rPr lang="en-US" dirty="0"/>
              <a:t>4)We learned that the longest delay time in the reimbursement process lies within the approval process.  Anywhere from 2 to 18 days!</a:t>
            </a:r>
          </a:p>
          <a:p>
            <a:pPr lvl="0"/>
            <a:r>
              <a:rPr lang="en-US" dirty="0"/>
              <a:t>5)We learned that there was redundancy in processes between the Business Office and the Central Travel Office.</a:t>
            </a:r>
          </a:p>
          <a:p>
            <a:pPr marL="237369" indent="-237369"/>
            <a:endParaRPr lang="en-US" dirty="0" smtClean="0"/>
          </a:p>
          <a:p>
            <a:endParaRPr lang="en-US" dirty="0"/>
          </a:p>
        </p:txBody>
      </p:sp>
      <p:sp>
        <p:nvSpPr>
          <p:cNvPr id="4" name="Slide Number Placeholder 3"/>
          <p:cNvSpPr>
            <a:spLocks noGrp="1"/>
          </p:cNvSpPr>
          <p:nvPr>
            <p:ph type="sldNum" sz="quarter" idx="10"/>
          </p:nvPr>
        </p:nvSpPr>
        <p:spPr/>
        <p:txBody>
          <a:bodyPr/>
          <a:lstStyle/>
          <a:p>
            <a:fld id="{AB05C155-9F7A-4FAD-A542-BEA1260F95B1}"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What did we do with this information?</a:t>
            </a:r>
          </a:p>
          <a:p>
            <a:r>
              <a:rPr lang="en-US" dirty="0"/>
              <a:t>Each of the 5 discoveries led us to the conclusion that there was a desperate need for an online system and automation of the process.  So we took what we had learned and designed our future state of travel.</a:t>
            </a:r>
          </a:p>
          <a:p>
            <a:pPr lvl="0"/>
            <a:r>
              <a:rPr lang="en-US" dirty="0"/>
              <a:t>1)Asked Why - The reason the pre-trip authorization for was copied so many times was because we had no visibility into travel except that piece of paper.  An online system with easy access by travelers and delegates would fix that.</a:t>
            </a:r>
          </a:p>
          <a:p>
            <a:pPr lvl="0"/>
            <a:r>
              <a:rPr lang="en-US" dirty="0"/>
              <a:t>2)We identified all of the areas </a:t>
            </a:r>
            <a:r>
              <a:rPr lang="en-US" dirty="0" smtClean="0"/>
              <a:t>in the process, and which ones required </a:t>
            </a:r>
            <a:r>
              <a:rPr lang="en-US" dirty="0"/>
              <a:t>notification only, and did not need to be part of the ‘approval’ process.</a:t>
            </a:r>
          </a:p>
          <a:p>
            <a:pPr lvl="0"/>
            <a:r>
              <a:rPr lang="en-US" dirty="0"/>
              <a:t>3)We singled out policies that were often the culprit for expense reports being inaccurate when they were submitted for </a:t>
            </a:r>
            <a:r>
              <a:rPr lang="en-US" dirty="0" smtClean="0"/>
              <a:t>reimbursement</a:t>
            </a:r>
            <a:endParaRPr lang="en-US" dirty="0"/>
          </a:p>
          <a:p>
            <a:pPr lvl="0"/>
            <a:r>
              <a:rPr lang="en-US" dirty="0" smtClean="0"/>
              <a:t>4)We discovered that the delay in reimbursement was due</a:t>
            </a:r>
            <a:r>
              <a:rPr lang="en-US" baseline="0" dirty="0" smtClean="0"/>
              <a:t> to how many approvers were in the approval chain.  </a:t>
            </a:r>
            <a:r>
              <a:rPr lang="en-US" dirty="0" smtClean="0"/>
              <a:t>We </a:t>
            </a:r>
            <a:r>
              <a:rPr lang="en-US" dirty="0"/>
              <a:t>evaluated the need for pre-trip approval AND approval at reimbursement time.  If it was approved before the trip, why would we need approval from all of those people again just to pay it.  </a:t>
            </a:r>
          </a:p>
          <a:p>
            <a:pPr lvl="0"/>
            <a:r>
              <a:rPr lang="en-US" dirty="0"/>
              <a:t>5)We compared the processes between the business office and the central travel office to reduce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B05C155-9F7A-4FAD-A542-BEA1260F95B1}"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What was the outcome?</a:t>
            </a:r>
          </a:p>
          <a:p>
            <a:pPr lvl="0"/>
            <a:r>
              <a:rPr lang="en-US" dirty="0" smtClean="0"/>
              <a:t>The next major task the Travel Commodity</a:t>
            </a:r>
            <a:r>
              <a:rPr lang="en-US" baseline="0" dirty="0" smtClean="0"/>
              <a:t> Group was challenged with was creating a value stream map of the “to be” travel process.  What we ended up with is a n</a:t>
            </a:r>
            <a:r>
              <a:rPr lang="en-US" dirty="0" smtClean="0"/>
              <a:t>ew </a:t>
            </a:r>
            <a:r>
              <a:rPr lang="en-US" dirty="0"/>
              <a:t>Travel Process supported by a highly integrated, automated system – </a:t>
            </a:r>
            <a:r>
              <a:rPr lang="en-US" dirty="0" smtClean="0"/>
              <a:t>Concur</a:t>
            </a:r>
          </a:p>
          <a:p>
            <a:pPr lvl="0"/>
            <a:r>
              <a:rPr lang="en-US" dirty="0" smtClean="0"/>
              <a:t>1)</a:t>
            </a:r>
            <a:r>
              <a:rPr lang="en-US" baseline="0" dirty="0" smtClean="0"/>
              <a:t>  </a:t>
            </a:r>
            <a:r>
              <a:rPr lang="en-US" dirty="0" smtClean="0"/>
              <a:t>The </a:t>
            </a:r>
            <a:r>
              <a:rPr lang="en-US" dirty="0"/>
              <a:t>system will allow all of those people who were holding onto a piece of paper for information, visibility into travel in their departments in an online system.   Data at their fingertips.</a:t>
            </a:r>
          </a:p>
          <a:p>
            <a:pPr lvl="0"/>
            <a:r>
              <a:rPr lang="en-US" dirty="0" smtClean="0"/>
              <a:t>2)  Eliminated </a:t>
            </a:r>
            <a:r>
              <a:rPr lang="en-US" dirty="0"/>
              <a:t>the paper forms – Created notifications to all areas that were formerly in the ‘approval’ process.  Reports in Concur were built to user specifications.  Depending on the need in the particular area, some are getting those reports burst out to them daily, while others are running their own reports for the information.</a:t>
            </a:r>
          </a:p>
          <a:p>
            <a:pPr lvl="0"/>
            <a:r>
              <a:rPr lang="en-US" dirty="0" smtClean="0"/>
              <a:t>3)  Built </a:t>
            </a:r>
            <a:r>
              <a:rPr lang="en-US" dirty="0"/>
              <a:t>in policy compliance – Many of the errors we found on inaccurate reimbursement requests were simple errors that could be eliminated simply by building rules into the system.</a:t>
            </a:r>
          </a:p>
          <a:p>
            <a:pPr lvl="0"/>
            <a:r>
              <a:rPr lang="en-US" dirty="0" smtClean="0"/>
              <a:t>4)</a:t>
            </a:r>
            <a:r>
              <a:rPr lang="en-US" baseline="0" dirty="0" smtClean="0"/>
              <a:t>  </a:t>
            </a:r>
            <a:r>
              <a:rPr lang="en-US" dirty="0" smtClean="0"/>
              <a:t>Eliminated </a:t>
            </a:r>
            <a:r>
              <a:rPr lang="en-US" dirty="0"/>
              <a:t>all approvals, except fiscal.  If it was approved before the trip, why would we need approval from all of those people again just to pay it.  </a:t>
            </a:r>
          </a:p>
          <a:p>
            <a:pPr marL="228600" lvl="0" indent="-228600">
              <a:buAutoNum type="arabicParenR" startAt="5"/>
            </a:pPr>
            <a:r>
              <a:rPr lang="en-US" dirty="0" smtClean="0"/>
              <a:t>Eliminated </a:t>
            </a:r>
            <a:r>
              <a:rPr lang="en-US" dirty="0"/>
              <a:t>redundancy by defining Business Offices tasks vs. Central Travel Office tasks</a:t>
            </a:r>
            <a:r>
              <a:rPr lang="en-US" dirty="0" smtClean="0"/>
              <a:t>.</a:t>
            </a:r>
          </a:p>
          <a:p>
            <a:pPr marL="228600" lvl="0" indent="-228600">
              <a:buAutoNum type="arabicParenR" startAt="5"/>
            </a:pPr>
            <a:endParaRPr lang="en-US" dirty="0" smtClean="0"/>
          </a:p>
          <a:p>
            <a:pPr marL="0" lvl="0" indent="0">
              <a:buNone/>
            </a:pPr>
            <a:r>
              <a:rPr lang="en-US" baseline="0" dirty="0" smtClean="0"/>
              <a:t>We were surprised to see that the top 5 issues we found are the reason we had the 3 of the  4 objectives in our business case. </a:t>
            </a:r>
            <a:endParaRPr lang="en-US" dirty="0"/>
          </a:p>
          <a:p>
            <a:pPr marL="0" indent="0">
              <a:buNone/>
            </a:pPr>
            <a:endParaRPr lang="en-US" dirty="0">
              <a:solidFill>
                <a:schemeClr val="tx1"/>
              </a:solidFill>
            </a:endParaRPr>
          </a:p>
          <a:p>
            <a:pPr marL="0" indent="0">
              <a:buNone/>
            </a:pPr>
            <a:r>
              <a:rPr lang="en-US" dirty="0" smtClean="0">
                <a:solidFill>
                  <a:srgbClr val="0070C0"/>
                </a:solidFill>
              </a:rPr>
              <a:t>So,</a:t>
            </a:r>
            <a:r>
              <a:rPr lang="en-US" baseline="0" dirty="0" smtClean="0">
                <a:solidFill>
                  <a:srgbClr val="0070C0"/>
                </a:solidFill>
              </a:rPr>
              <a:t> all of this led to the design of our future state of travel, utilizing an automated travel system to provide visibility; to automate compliance, increase risk management; and provide spend reports to business areas.</a:t>
            </a:r>
            <a:endParaRPr lang="en-US" dirty="0" smtClean="0">
              <a:solidFill>
                <a:srgbClr val="0070C0"/>
              </a:solidFill>
            </a:endParaRPr>
          </a:p>
          <a:p>
            <a:endParaRPr lang="en-US" dirty="0"/>
          </a:p>
        </p:txBody>
      </p:sp>
      <p:sp>
        <p:nvSpPr>
          <p:cNvPr id="4" name="Slide Number Placeholder 3"/>
          <p:cNvSpPr>
            <a:spLocks noGrp="1"/>
          </p:cNvSpPr>
          <p:nvPr>
            <p:ph type="sldNum" sz="quarter" idx="10"/>
          </p:nvPr>
        </p:nvSpPr>
        <p:spPr/>
        <p:txBody>
          <a:bodyPr/>
          <a:lstStyle/>
          <a:p>
            <a:fld id="{AB05C155-9F7A-4FAD-A542-BEA1260F95B1}"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have we achieved, Post Automation?  Access</a:t>
            </a:r>
            <a:r>
              <a:rPr lang="en-US" baseline="0" dirty="0" smtClean="0"/>
              <a:t> to Data!</a:t>
            </a:r>
            <a:endParaRPr lang="en-US" dirty="0" smtClean="0"/>
          </a:p>
          <a:p>
            <a:endParaRPr lang="en-US" dirty="0" smtClean="0"/>
          </a:p>
          <a:p>
            <a:r>
              <a:rPr lang="en-US" dirty="0" smtClean="0"/>
              <a:t>The way</a:t>
            </a:r>
            <a:r>
              <a:rPr lang="en-US" baseline="0" dirty="0" smtClean="0"/>
              <a:t> our system was set up…..many, many years ago, was to record travel on our general ledger by  only a handful of criteria.  We didn’t have any real data to drive any type of decisions.  </a:t>
            </a:r>
          </a:p>
          <a:p>
            <a:r>
              <a:rPr lang="en-US" dirty="0" smtClean="0"/>
              <a:t>In-State Travel</a:t>
            </a:r>
          </a:p>
          <a:p>
            <a:r>
              <a:rPr lang="en-US" dirty="0" smtClean="0"/>
              <a:t>Out-of-State Travel</a:t>
            </a:r>
          </a:p>
          <a:p>
            <a:r>
              <a:rPr lang="en-US" dirty="0" smtClean="0"/>
              <a:t>Foreign Travel</a:t>
            </a:r>
          </a:p>
          <a:p>
            <a:r>
              <a:rPr lang="en-US" dirty="0" smtClean="0"/>
              <a:t>Domestic Airfare</a:t>
            </a:r>
          </a:p>
          <a:p>
            <a:r>
              <a:rPr lang="en-US" dirty="0" smtClean="0"/>
              <a:t>Foreign Airfare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As a result of our travel process transformation, we now have access to data from two sources.  We have access to many standard reports in Concur, as well as the ability to write our own reports; and we have access to over 150 reports from our travel agency. </a:t>
            </a:r>
          </a:p>
        </p:txBody>
      </p:sp>
      <p:sp>
        <p:nvSpPr>
          <p:cNvPr id="4" name="Slide Number Placeholder 3"/>
          <p:cNvSpPr>
            <a:spLocks noGrp="1"/>
          </p:cNvSpPr>
          <p:nvPr>
            <p:ph type="sldNum" sz="quarter" idx="10"/>
          </p:nvPr>
        </p:nvSpPr>
        <p:spPr/>
        <p:txBody>
          <a:bodyPr/>
          <a:lstStyle/>
          <a:p>
            <a:fld id="{3210EF20-C9D0-4047-9CDF-44E6AF61E6CA}" type="slidenum">
              <a:rPr lang="en-US" smtClean="0"/>
              <a:pPr/>
              <a:t>17</a:t>
            </a:fld>
            <a:endParaRPr lang="en-US" dirty="0"/>
          </a:p>
        </p:txBody>
      </p:sp>
    </p:spTree>
    <p:extLst>
      <p:ext uri="{BB962C8B-B14F-4D97-AF65-F5344CB8AC3E}">
        <p14:creationId xmlns:p14="http://schemas.microsoft.com/office/powerpoint/2010/main" val="15917649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have we achieved, Post Automation?  Access</a:t>
            </a:r>
            <a:r>
              <a:rPr lang="en-US" baseline="0" dirty="0" smtClean="0"/>
              <a:t> to Data!</a:t>
            </a:r>
            <a:endParaRPr lang="en-US" dirty="0" smtClean="0"/>
          </a:p>
          <a:p>
            <a:endParaRPr lang="en-US" dirty="0" smtClean="0"/>
          </a:p>
          <a:p>
            <a:r>
              <a:rPr lang="en-US" dirty="0" smtClean="0"/>
              <a:t>The way</a:t>
            </a:r>
            <a:r>
              <a:rPr lang="en-US" baseline="0" dirty="0" smtClean="0"/>
              <a:t> our system was set up…..many, many years ago, was to record travel on our general ledger by  only a handful of criteria.  We didn’t have any real data to drive any type of decisions.  </a:t>
            </a:r>
          </a:p>
          <a:p>
            <a:r>
              <a:rPr lang="en-US" dirty="0" smtClean="0"/>
              <a:t>In-State Travel</a:t>
            </a:r>
          </a:p>
          <a:p>
            <a:r>
              <a:rPr lang="en-US" dirty="0" smtClean="0"/>
              <a:t>Out-of-State Travel</a:t>
            </a:r>
          </a:p>
          <a:p>
            <a:r>
              <a:rPr lang="en-US" dirty="0" smtClean="0"/>
              <a:t>Foreign Travel</a:t>
            </a:r>
          </a:p>
          <a:p>
            <a:r>
              <a:rPr lang="en-US" dirty="0" smtClean="0"/>
              <a:t>Domestic Airfare</a:t>
            </a:r>
          </a:p>
          <a:p>
            <a:r>
              <a:rPr lang="en-US" dirty="0" smtClean="0"/>
              <a:t>Foreign Airfare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As a result of our travel process transformation, we now have access to data from two sources.  We have access to many standard reports in Concur, as well as the ability to write our own reports; and we have access to over 150 reports from our travel agency. </a:t>
            </a:r>
          </a:p>
        </p:txBody>
      </p:sp>
      <p:sp>
        <p:nvSpPr>
          <p:cNvPr id="4" name="Slide Number Placeholder 3"/>
          <p:cNvSpPr>
            <a:spLocks noGrp="1"/>
          </p:cNvSpPr>
          <p:nvPr>
            <p:ph type="sldNum" sz="quarter" idx="10"/>
          </p:nvPr>
        </p:nvSpPr>
        <p:spPr/>
        <p:txBody>
          <a:bodyPr/>
          <a:lstStyle/>
          <a:p>
            <a:fld id="{3210EF20-C9D0-4047-9CDF-44E6AF61E6CA}" type="slidenum">
              <a:rPr lang="en-US" smtClean="0"/>
              <a:pPr/>
              <a:t>18</a:t>
            </a:fld>
            <a:endParaRPr lang="en-US" dirty="0"/>
          </a:p>
        </p:txBody>
      </p:sp>
    </p:spTree>
    <p:extLst>
      <p:ext uri="{BB962C8B-B14F-4D97-AF65-F5344CB8AC3E}">
        <p14:creationId xmlns:p14="http://schemas.microsoft.com/office/powerpoint/2010/main" val="15917649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three basic goals for the data that we will now</a:t>
            </a:r>
            <a:r>
              <a:rPr lang="en-US" baseline="0" dirty="0" smtClean="0"/>
              <a:t> be able to extract.   For now, we have identified the top 7 pieces of data that will help us achieve the objectives set forth in our business case.  </a:t>
            </a:r>
          </a:p>
          <a:p>
            <a:endParaRPr lang="en-US" baseline="0" dirty="0" smtClean="0"/>
          </a:p>
          <a:p>
            <a:pPr marL="232943" indent="-232943">
              <a:buAutoNum type="arabicParenR"/>
            </a:pPr>
            <a:r>
              <a:rPr lang="en-US" b="1" baseline="0" dirty="0" smtClean="0"/>
              <a:t>To develop a strategy </a:t>
            </a:r>
          </a:p>
          <a:p>
            <a:r>
              <a:rPr lang="en-US" baseline="0" dirty="0" smtClean="0"/>
              <a:t>Objective:  To leverage data to improve policies, processes and programs, to identify policies and procedures that may need to be modified to support optimization, to collect data for benchmarking and forecasting.</a:t>
            </a:r>
          </a:p>
          <a:p>
            <a:r>
              <a:rPr lang="en-US" baseline="0" dirty="0" smtClean="0"/>
              <a:t>Who is expected to use this data?:</a:t>
            </a:r>
          </a:p>
          <a:p>
            <a:r>
              <a:rPr lang="en-US" baseline="0" dirty="0" smtClean="0"/>
              <a:t>What data is available?:</a:t>
            </a:r>
          </a:p>
          <a:p>
            <a:endParaRPr lang="en-US" baseline="0" dirty="0" smtClean="0"/>
          </a:p>
          <a:p>
            <a:r>
              <a:rPr lang="en-US" b="1" dirty="0" smtClean="0"/>
              <a:t>Spend Breakdown by unit</a:t>
            </a:r>
          </a:p>
          <a:p>
            <a:r>
              <a:rPr lang="en-US" b="0" dirty="0" smtClean="0"/>
              <a:t>Internal department budgetary compliance</a:t>
            </a:r>
          </a:p>
          <a:p>
            <a:r>
              <a:rPr lang="en-US" b="0" dirty="0" smtClean="0"/>
              <a:t>Also allows</a:t>
            </a:r>
            <a:r>
              <a:rPr lang="en-US" b="0" baseline="0" dirty="0" smtClean="0"/>
              <a:t> departments visibility into outstanding travel plans in order to accurately forecast and budget their funds.</a:t>
            </a:r>
          </a:p>
          <a:p>
            <a:endParaRPr lang="en-US" b="0" baseline="0" dirty="0" smtClean="0"/>
          </a:p>
          <a:p>
            <a:r>
              <a:rPr lang="en-US" b="1" baseline="0" dirty="0" smtClean="0"/>
              <a:t>Reimbursement Days </a:t>
            </a:r>
            <a:r>
              <a:rPr lang="en-US" b="0" baseline="0" dirty="0" smtClean="0"/>
              <a:t>– How fast is our process now, after the redesign?  Before, it took anywhere from 2 to 6 weeks to get through the reimbursement process.   Our goal was to reduce that amount of time significantly.  Now we can pull this information from the automated system to see if the changes we have made have been effective.</a:t>
            </a:r>
            <a:endParaRPr lang="en-US" baseline="0" dirty="0" smtClean="0"/>
          </a:p>
          <a:p>
            <a:endParaRPr lang="en-US" baseline="0" dirty="0" smtClean="0"/>
          </a:p>
          <a:p>
            <a:pPr marL="228600" indent="-228600">
              <a:buAutoNum type="arabicParenR" startAt="2"/>
            </a:pPr>
            <a:r>
              <a:rPr lang="en-US" b="1" baseline="0" dirty="0" smtClean="0"/>
              <a:t>Strategic Sourcing/Cost containment</a:t>
            </a:r>
          </a:p>
          <a:p>
            <a:pPr marL="0" indent="0">
              <a:buNone/>
            </a:pPr>
            <a:r>
              <a:rPr lang="en-US" baseline="0" dirty="0" smtClean="0"/>
              <a:t>Objective:  Drive down cost by partnering with suppliers, and have the information necessary to successfully negotiate with those suppliers.</a:t>
            </a:r>
          </a:p>
          <a:p>
            <a:endParaRPr lang="en-US" b="1" dirty="0" smtClean="0"/>
          </a:p>
          <a:p>
            <a:r>
              <a:rPr lang="en-US" b="1" dirty="0" smtClean="0"/>
              <a:t>Spend</a:t>
            </a:r>
            <a:r>
              <a:rPr lang="en-US" b="1" baseline="0" dirty="0" smtClean="0"/>
              <a:t> by Expense Type </a:t>
            </a:r>
            <a:r>
              <a:rPr lang="en-US" baseline="0" dirty="0" smtClean="0"/>
              <a:t>- </a:t>
            </a:r>
            <a:r>
              <a:rPr lang="en-US" dirty="0" smtClean="0"/>
              <a:t>Before automation, we had no</a:t>
            </a:r>
            <a:r>
              <a:rPr lang="en-US" baseline="0" dirty="0" smtClean="0"/>
              <a:t> way of knowing how much money was spent by expense type, not to mention WHERE that money was spent.   But we DO understand that when we know where and how our employees are spending, we can leverage that information to negotiate discounts. We plan to use this data to manage vendor programs, and negotiate discounts with suppliers and 	vendors.  We spend $30M annually on travel services, and until we automated the process, we had never been able to strategically 	source any travel services……because we had NO data!</a:t>
            </a:r>
          </a:p>
          <a:p>
            <a:r>
              <a:rPr lang="en-US" baseline="0" dirty="0" smtClean="0"/>
              <a:t>Now we will have access to information like:</a:t>
            </a:r>
          </a:p>
          <a:p>
            <a:r>
              <a:rPr lang="en-US" b="0" baseline="0" dirty="0" smtClean="0"/>
              <a:t>Hotels cities bookings with hotel chain breakdown, Car rental analysis by vendor, City-pairs w/carrier information,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Lost Savings Report </a:t>
            </a:r>
            <a:r>
              <a:rPr lang="en-US" b="0" baseline="0" dirty="0" smtClean="0"/>
              <a:t>- Our policy states that the lowest logical fare/room rate should be used, and we have built in reminders  - but that won’t guarantee people select the lowest reasonable fare.  We plan to use a ‘lost savings report’ to identify airfares and hotel rates expensed that exceed available rates at the time of booking.   We will likely use that same report when analyzing traveler behavior and policy compliance.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r>
              <a:rPr lang="en-US" b="1" baseline="0" dirty="0" smtClean="0"/>
              <a:t>Vendor Compliance</a:t>
            </a:r>
          </a:p>
          <a:p>
            <a:r>
              <a:rPr lang="en-US" baseline="0" dirty="0" smtClean="0"/>
              <a:t>Booked vs. actual expenses.  We want to know when there is a discrepancy between what is booked vs. what is actually expensed by the traveler, and request refunds from vendors, if necessary.</a:t>
            </a:r>
          </a:p>
          <a:p>
            <a:pPr marL="0" indent="0">
              <a:buNone/>
            </a:pPr>
            <a:endParaRPr lang="en-US" baseline="0" dirty="0" smtClean="0"/>
          </a:p>
          <a:p>
            <a:pPr marL="228600" indent="-228600">
              <a:buAutoNum type="arabicParenR" startAt="3"/>
            </a:pPr>
            <a:r>
              <a:rPr lang="en-US" b="1" baseline="0" dirty="0" smtClean="0"/>
              <a:t>Control</a:t>
            </a:r>
          </a:p>
          <a:p>
            <a:pPr marL="0" indent="0">
              <a:buNone/>
            </a:pPr>
            <a:r>
              <a:rPr lang="en-US" baseline="0" dirty="0" smtClean="0"/>
              <a:t>Objective:  to monitor vendor utilization, policy compliance, and analyze behavior to make sure our policies are effective.  And of course, duty of care is of utmost importance to us.</a:t>
            </a:r>
          </a:p>
          <a:p>
            <a:endParaRPr lang="en-US" b="1" baseline="0" dirty="0" smtClean="0"/>
          </a:p>
          <a:p>
            <a:r>
              <a:rPr lang="en-US" b="1" baseline="0" dirty="0" smtClean="0"/>
              <a:t>Policy Compliance- Some examples</a:t>
            </a:r>
          </a:p>
          <a:p>
            <a:pPr marL="232943" indent="-232943">
              <a:buAutoNum type="arabicParenR"/>
            </a:pPr>
            <a:r>
              <a:rPr lang="en-US" baseline="0" dirty="0" smtClean="0"/>
              <a:t>Advance Purchases– To what extent are our travelers complying with our advance booking policy? </a:t>
            </a:r>
          </a:p>
          <a:p>
            <a:pPr marL="232943" indent="-232943">
              <a:buAutoNum type="arabicParenR"/>
            </a:pPr>
            <a:r>
              <a:rPr lang="en-US" baseline="0" dirty="0" smtClean="0"/>
              <a:t>Class of service – how often it business/first class booked?</a:t>
            </a:r>
          </a:p>
          <a:p>
            <a:pPr marL="0" indent="0">
              <a:buNone/>
            </a:pPr>
            <a:endParaRPr lang="en-US" dirty="0" smtClean="0"/>
          </a:p>
          <a:p>
            <a:r>
              <a:rPr lang="en-US" b="1" baseline="0" dirty="0" smtClean="0"/>
              <a:t>Traveler tracking</a:t>
            </a:r>
          </a:p>
          <a:p>
            <a:r>
              <a:rPr lang="en-US" baseline="0" dirty="0" smtClean="0"/>
              <a:t>One of the objectives of our process redesign was to improve risk management for our travelers.  We plan to use a ‘who is where when’ report to be proactive when our staff are in areas of natural disaster, or other types of disaster, to get them the help they need….whether it is a simple hotel change or complete evacuation.</a:t>
            </a:r>
          </a:p>
          <a:p>
            <a:pPr marL="0" lvl="1" defTabSz="931774">
              <a:defRPr/>
            </a:pPr>
            <a:endParaRPr lang="en-US" b="1" dirty="0" smtClean="0"/>
          </a:p>
          <a:p>
            <a:pPr marL="0" lvl="1" defTabSz="931774">
              <a:defRPr/>
            </a:pPr>
            <a:r>
              <a:rPr lang="en-US" b="1" dirty="0" smtClean="0"/>
              <a:t>Reporting of preferred vendor usage (analysis by vendor)</a:t>
            </a:r>
          </a:p>
          <a:p>
            <a:r>
              <a:rPr lang="en-US" baseline="0" dirty="0" smtClean="0"/>
              <a:t>We plan to monitor usage of preferred vendors with reports that provide analysis by vendor.   We only had visibility of this as the paper reimbursement came across our desk in the past.  Post-automation, we will be able to report on and drill down into data and pinpoint areas that are not using our negotiated rates with preferred vendors.</a:t>
            </a:r>
          </a:p>
          <a:p>
            <a:r>
              <a:rPr lang="en-US" baseline="0" dirty="0" smtClean="0"/>
              <a:t> </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AB05C155-9F7A-4FAD-A542-BEA1260F95B1}" type="slidenum">
              <a:rPr lang="en-US" smtClean="0"/>
              <a:pPr/>
              <a:t>19</a:t>
            </a:fld>
            <a:endParaRPr lang="en-US" dirty="0"/>
          </a:p>
        </p:txBody>
      </p:sp>
    </p:spTree>
    <p:extLst>
      <p:ext uri="{BB962C8B-B14F-4D97-AF65-F5344CB8AC3E}">
        <p14:creationId xmlns:p14="http://schemas.microsoft.com/office/powerpoint/2010/main" val="3914119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First, I think it is always fun to learn something personal about the person talking to you.</a:t>
            </a:r>
          </a:p>
        </p:txBody>
      </p:sp>
      <p:sp>
        <p:nvSpPr>
          <p:cNvPr id="4" name="Slide Number Placeholder 3"/>
          <p:cNvSpPr>
            <a:spLocks noGrp="1"/>
          </p:cNvSpPr>
          <p:nvPr>
            <p:ph type="sldNum" sz="quarter" idx="10"/>
          </p:nvPr>
        </p:nvSpPr>
        <p:spPr/>
        <p:txBody>
          <a:bodyPr/>
          <a:lstStyle/>
          <a:p>
            <a:fld id="{AB05C155-9F7A-4FAD-A542-BEA1260F95B1}"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Magic</a:t>
            </a:r>
            <a:r>
              <a:rPr lang="en-US" baseline="0" dirty="0" smtClean="0"/>
              <a:t> Wand!!  Some examples of the many reports we plan to add to our matrix in the future.</a:t>
            </a:r>
          </a:p>
          <a:p>
            <a:endParaRPr lang="en-US" dirty="0"/>
          </a:p>
        </p:txBody>
      </p:sp>
      <p:sp>
        <p:nvSpPr>
          <p:cNvPr id="4" name="Slide Number Placeholder 3"/>
          <p:cNvSpPr>
            <a:spLocks noGrp="1"/>
          </p:cNvSpPr>
          <p:nvPr>
            <p:ph type="sldNum" sz="quarter" idx="10"/>
          </p:nvPr>
        </p:nvSpPr>
        <p:spPr/>
        <p:txBody>
          <a:bodyPr/>
          <a:lstStyle/>
          <a:p>
            <a:fld id="{AB05C155-9F7A-4FAD-A542-BEA1260F95B1}" type="slidenum">
              <a:rPr lang="en-US" smtClean="0"/>
              <a:pPr/>
              <a:t>20</a:t>
            </a:fld>
            <a:endParaRPr lang="en-US" dirty="0"/>
          </a:p>
        </p:txBody>
      </p:sp>
    </p:spTree>
    <p:extLst>
      <p:ext uri="{BB962C8B-B14F-4D97-AF65-F5344CB8AC3E}">
        <p14:creationId xmlns:p14="http://schemas.microsoft.com/office/powerpoint/2010/main" val="14388054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Magic</a:t>
            </a:r>
            <a:r>
              <a:rPr lang="en-US" baseline="0" dirty="0" smtClean="0"/>
              <a:t> Wand!!  Some examples of the many reports we plan to add to our matrix in the future.</a:t>
            </a:r>
          </a:p>
          <a:p>
            <a:endParaRPr lang="en-US" dirty="0"/>
          </a:p>
        </p:txBody>
      </p:sp>
      <p:sp>
        <p:nvSpPr>
          <p:cNvPr id="4" name="Slide Number Placeholder 3"/>
          <p:cNvSpPr>
            <a:spLocks noGrp="1"/>
          </p:cNvSpPr>
          <p:nvPr>
            <p:ph type="sldNum" sz="quarter" idx="10"/>
          </p:nvPr>
        </p:nvSpPr>
        <p:spPr/>
        <p:txBody>
          <a:bodyPr/>
          <a:lstStyle/>
          <a:p>
            <a:fld id="{AB05C155-9F7A-4FAD-A542-BEA1260F95B1}" type="slidenum">
              <a:rPr lang="en-US" smtClean="0"/>
              <a:pPr/>
              <a:t>21</a:t>
            </a:fld>
            <a:endParaRPr lang="en-US" dirty="0"/>
          </a:p>
        </p:txBody>
      </p:sp>
    </p:spTree>
    <p:extLst>
      <p:ext uri="{BB962C8B-B14F-4D97-AF65-F5344CB8AC3E}">
        <p14:creationId xmlns:p14="http://schemas.microsoft.com/office/powerpoint/2010/main" val="14388054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Again, more about you.</a:t>
            </a:r>
          </a:p>
          <a:p>
            <a:endParaRPr lang="en-US" baseline="0" dirty="0" smtClean="0"/>
          </a:p>
        </p:txBody>
      </p:sp>
      <p:sp>
        <p:nvSpPr>
          <p:cNvPr id="4" name="Slide Number Placeholder 3"/>
          <p:cNvSpPr>
            <a:spLocks noGrp="1"/>
          </p:cNvSpPr>
          <p:nvPr>
            <p:ph type="sldNum" sz="quarter" idx="10"/>
          </p:nvPr>
        </p:nvSpPr>
        <p:spPr/>
        <p:txBody>
          <a:bodyPr/>
          <a:lstStyle/>
          <a:p>
            <a:fld id="{AB05C155-9F7A-4FAD-A542-BEA1260F95B1}"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Research indicates that leakage, regardless of mandate, is a reality. </a:t>
            </a:r>
          </a:p>
          <a:p>
            <a:r>
              <a:rPr lang="en-US" baseline="0" dirty="0" smtClean="0"/>
              <a:t>And leakage causes some issues, specifically with visibility to data.   </a:t>
            </a:r>
          </a:p>
        </p:txBody>
      </p:sp>
      <p:sp>
        <p:nvSpPr>
          <p:cNvPr id="4" name="Slide Number Placeholder 3"/>
          <p:cNvSpPr>
            <a:spLocks noGrp="1"/>
          </p:cNvSpPr>
          <p:nvPr>
            <p:ph type="sldNum" sz="quarter" idx="10"/>
          </p:nvPr>
        </p:nvSpPr>
        <p:spPr/>
        <p:txBody>
          <a:bodyPr/>
          <a:lstStyle/>
          <a:p>
            <a:fld id="{AB05C155-9F7A-4FAD-A542-BEA1260F95B1}"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Here are just 3 examples where leakage can affect both data but support of travelers.</a:t>
            </a:r>
          </a:p>
          <a:p>
            <a:endParaRPr lang="en-US" baseline="0" dirty="0" smtClean="0"/>
          </a:p>
          <a:p>
            <a:r>
              <a:rPr lang="en-US" baseline="0" dirty="0" smtClean="0"/>
              <a:t>What Concur is doing is looking at this leakage problem differently than we have in the past.</a:t>
            </a:r>
          </a:p>
          <a:p>
            <a:r>
              <a:rPr lang="en-US" baseline="0" dirty="0" smtClean="0"/>
              <a:t>Instead of fighting it, we are embracing.</a:t>
            </a:r>
          </a:p>
          <a:p>
            <a:endParaRPr lang="en-US" baseline="0" dirty="0" smtClean="0"/>
          </a:p>
          <a:p>
            <a:r>
              <a:rPr lang="en-US" baseline="0" dirty="0" smtClean="0"/>
              <a:t>And data is driving that embrace. So, not getting into details – the objective is called Open Booking and applies to hotels and car rentals – it is the ability for data to be captured in Concur regardless of where it was booked, providing full visibility into the data. </a:t>
            </a:r>
          </a:p>
        </p:txBody>
      </p:sp>
      <p:sp>
        <p:nvSpPr>
          <p:cNvPr id="4" name="Slide Number Placeholder 3"/>
          <p:cNvSpPr>
            <a:spLocks noGrp="1"/>
          </p:cNvSpPr>
          <p:nvPr>
            <p:ph type="sldNum" sz="quarter" idx="10"/>
          </p:nvPr>
        </p:nvSpPr>
        <p:spPr/>
        <p:txBody>
          <a:bodyPr/>
          <a:lstStyle/>
          <a:p>
            <a:fld id="{AB05C155-9F7A-4FAD-A542-BEA1260F95B1}"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dirty="0" smtClean="0"/>
              <a:t>Budget management</a:t>
            </a:r>
            <a:r>
              <a:rPr lang="en-US" baseline="0" dirty="0" smtClean="0"/>
              <a:t> is something we are researching right now, to get budget data directly from your budgeting system and display it in Concur real-time to help approvers make informed decisions as they review travel requests and expense reports.</a:t>
            </a:r>
          </a:p>
          <a:p>
            <a:pPr eaLnBrk="1" hangingPunct="1">
              <a:spcBef>
                <a:spcPct val="0"/>
              </a:spcBef>
            </a:pPr>
            <a:endParaRPr lang="en-US" baseline="0" dirty="0" smtClean="0"/>
          </a:p>
          <a:p>
            <a:pPr eaLnBrk="1" hangingPunct="1">
              <a:spcBef>
                <a:spcPct val="0"/>
              </a:spcBef>
            </a:pPr>
            <a:r>
              <a:rPr lang="en-US" baseline="0" dirty="0" smtClean="0"/>
              <a:t>Further into future – prior to next spring</a:t>
            </a:r>
          </a:p>
          <a:p>
            <a:pPr eaLnBrk="1" hangingPunct="1">
              <a:spcBef>
                <a:spcPct val="0"/>
              </a:spcBef>
            </a:pPr>
            <a:endParaRPr lang="en-US" baseline="0" dirty="0" smtClean="0"/>
          </a:p>
          <a:p>
            <a:pPr marL="228600" lvl="1" indent="-228600" eaLnBrk="1" hangingPunct="1">
              <a:buClr>
                <a:schemeClr val="accent4"/>
              </a:buClr>
            </a:pPr>
            <a:r>
              <a:rPr lang="en-US" sz="2400" b="1" kern="1200" dirty="0" smtClean="0">
                <a:solidFill>
                  <a:srgbClr val="D88E34"/>
                </a:solidFill>
                <a:latin typeface="+mn-lt"/>
                <a:ea typeface="+mn-ea"/>
                <a:cs typeface="+mn-cs"/>
              </a:rPr>
              <a:t>What is the Solution?</a:t>
            </a:r>
          </a:p>
          <a:p>
            <a:pPr marL="571500" lvl="2" indent="-228600" eaLnBrk="1" hangingPunct="1">
              <a:buClr>
                <a:schemeClr val="accent4"/>
              </a:buClr>
            </a:pPr>
            <a:r>
              <a:rPr lang="en-US" sz="1200" kern="1200" dirty="0" smtClean="0">
                <a:solidFill>
                  <a:schemeClr val="tx1"/>
                </a:solidFill>
                <a:latin typeface="+mn-lt"/>
                <a:ea typeface="+mn-ea"/>
                <a:cs typeface="+mn-cs"/>
              </a:rPr>
              <a:t>Get Budget data and display it</a:t>
            </a:r>
          </a:p>
          <a:p>
            <a:pPr marL="571500" lvl="2" indent="-228600" eaLnBrk="1" hangingPunct="1">
              <a:buClr>
                <a:schemeClr val="accent4"/>
              </a:buClr>
            </a:pPr>
            <a:r>
              <a:rPr lang="en-US" sz="1200" kern="1200" dirty="0" smtClean="0">
                <a:solidFill>
                  <a:schemeClr val="tx1"/>
                </a:solidFill>
                <a:latin typeface="+mn-lt"/>
                <a:ea typeface="+mn-ea"/>
                <a:cs typeface="+mn-cs"/>
              </a:rPr>
              <a:t>Help manage all Budgets</a:t>
            </a:r>
          </a:p>
          <a:p>
            <a:pPr marL="342900" lvl="2" indent="0" eaLnBrk="1" hangingPunct="1">
              <a:buClr>
                <a:schemeClr val="accent4"/>
              </a:buClr>
              <a:buNone/>
            </a:pPr>
            <a:endParaRPr lang="en-US" sz="1400" b="1" kern="1200" dirty="0" smtClean="0">
              <a:solidFill>
                <a:srgbClr val="D88E34"/>
              </a:solidFill>
              <a:latin typeface="+mn-lt"/>
              <a:ea typeface="+mn-ea"/>
              <a:cs typeface="+mn-cs"/>
            </a:endParaRPr>
          </a:p>
          <a:p>
            <a:pPr eaLnBrk="1" hangingPunct="1">
              <a:buClr>
                <a:schemeClr val="accent4"/>
              </a:buClr>
              <a:tabLst>
                <a:tab pos="230188" algn="l"/>
              </a:tabLst>
            </a:pPr>
            <a:r>
              <a:rPr lang="en-US" sz="1200" b="1" kern="1200" dirty="0" smtClean="0">
                <a:solidFill>
                  <a:srgbClr val="D88E34"/>
                </a:solidFill>
                <a:latin typeface="+mn-lt"/>
                <a:ea typeface="+mn-ea"/>
                <a:cs typeface="+mn-cs"/>
              </a:rPr>
              <a:t>Comprehensive Spend Management </a:t>
            </a:r>
          </a:p>
          <a:p>
            <a:pPr marL="571500" lvl="2" indent="-228600" eaLnBrk="1" hangingPunct="1">
              <a:buClr>
                <a:schemeClr val="accent4"/>
              </a:buClr>
            </a:pPr>
            <a:r>
              <a:rPr lang="en-US" sz="1200" kern="1200" dirty="0" smtClean="0">
                <a:solidFill>
                  <a:schemeClr val="tx1"/>
                </a:solidFill>
                <a:latin typeface="+mn-lt"/>
                <a:ea typeface="+mn-ea"/>
                <a:cs typeface="+mn-cs"/>
              </a:rPr>
              <a:t>Monitor spend before it happens</a:t>
            </a:r>
          </a:p>
          <a:p>
            <a:pPr marL="571500" lvl="2" indent="-228600" eaLnBrk="1" hangingPunct="1">
              <a:buClr>
                <a:schemeClr val="accent4"/>
              </a:buClr>
            </a:pPr>
            <a:r>
              <a:rPr lang="en-US" sz="1200" kern="1200" dirty="0" smtClean="0">
                <a:solidFill>
                  <a:schemeClr val="tx1"/>
                </a:solidFill>
                <a:latin typeface="+mn-lt"/>
                <a:ea typeface="+mn-ea"/>
                <a:cs typeface="+mn-cs"/>
              </a:rPr>
              <a:t>Real-time data- Pending, Planned,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and Actual</a:t>
            </a:r>
          </a:p>
          <a:p>
            <a:pPr marL="571500" lvl="2" indent="-228600" eaLnBrk="1" hangingPunct="1">
              <a:buClr>
                <a:schemeClr val="accent4"/>
              </a:buClr>
            </a:pPr>
            <a:r>
              <a:rPr lang="en-US" sz="1200" kern="1200" dirty="0" smtClean="0">
                <a:solidFill>
                  <a:schemeClr val="tx1"/>
                </a:solidFill>
                <a:latin typeface="+mn-lt"/>
                <a:ea typeface="+mn-ea"/>
                <a:cs typeface="+mn-cs"/>
              </a:rPr>
              <a:t>Configurable</a:t>
            </a:r>
          </a:p>
          <a:p>
            <a:pPr marL="571500" lvl="2" indent="-228600" eaLnBrk="1" hangingPunct="1">
              <a:buClr>
                <a:schemeClr val="accent4"/>
              </a:buClr>
            </a:pPr>
            <a:r>
              <a:rPr lang="en-US" sz="1200" kern="1200" dirty="0" smtClean="0">
                <a:solidFill>
                  <a:schemeClr val="tx1"/>
                </a:solidFill>
                <a:latin typeface="+mn-lt"/>
                <a:ea typeface="+mn-ea"/>
                <a:cs typeface="+mn-cs"/>
              </a:rPr>
              <a:t>Better approval decision-making</a:t>
            </a:r>
          </a:p>
          <a:p>
            <a:pPr marL="571500" lvl="2" indent="-228600" eaLnBrk="1" hangingPunct="1">
              <a:buClr>
                <a:schemeClr val="accent4"/>
              </a:buClr>
            </a:pPr>
            <a:r>
              <a:rPr lang="en-US" sz="1200" kern="1200" dirty="0" smtClean="0">
                <a:solidFill>
                  <a:schemeClr val="tx1"/>
                </a:solidFill>
                <a:latin typeface="+mn-lt"/>
                <a:ea typeface="+mn-ea"/>
                <a:cs typeface="+mn-cs"/>
              </a:rPr>
              <a:t>Budget Dashboards</a:t>
            </a:r>
          </a:p>
          <a:p>
            <a:pPr eaLnBrk="1" hangingPunct="1">
              <a:spcBef>
                <a:spcPct val="0"/>
              </a:spcBef>
            </a:pPr>
            <a:endParaRPr lang="en-US" dirty="0" smtClean="0"/>
          </a:p>
        </p:txBody>
      </p:sp>
      <p:sp>
        <p:nvSpPr>
          <p:cNvPr id="4" name="Slide Number Placeholder 3"/>
          <p:cNvSpPr>
            <a:spLocks noGrp="1"/>
          </p:cNvSpPr>
          <p:nvPr>
            <p:ph type="sldNum" sz="quarter" idx="10"/>
          </p:nvPr>
        </p:nvSpPr>
        <p:spPr/>
        <p:txBody>
          <a:bodyPr/>
          <a:lstStyle/>
          <a:p>
            <a:fld id="{AB05C155-9F7A-4FAD-A542-BEA1260F95B1}"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48229D22-66EA-47AF-AF73-47D214DAFC41}" type="slidenum">
              <a:rPr lang="en-US" smtClean="0"/>
              <a:pPr/>
              <a:t>26</a:t>
            </a:fld>
            <a:endParaRPr lang="en-US" dirty="0"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r>
              <a:rPr lang="en-US" dirty="0" smtClean="0"/>
              <a:t>Mobile will be up shortly.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Well, enough about me. Let’s learn about you. </a:t>
            </a:r>
          </a:p>
        </p:txBody>
      </p:sp>
      <p:sp>
        <p:nvSpPr>
          <p:cNvPr id="4" name="Slide Number Placeholder 3"/>
          <p:cNvSpPr>
            <a:spLocks noGrp="1"/>
          </p:cNvSpPr>
          <p:nvPr>
            <p:ph type="sldNum" sz="quarter" idx="10"/>
          </p:nvPr>
        </p:nvSpPr>
        <p:spPr/>
        <p:txBody>
          <a:bodyPr/>
          <a:lstStyle/>
          <a:p>
            <a:fld id="{AB05C155-9F7A-4FAD-A542-BEA1260F95B1}"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For those who have not heard of Concur, I wanted to share a few slides to describe what we do. </a:t>
            </a:r>
          </a:p>
          <a:p>
            <a:endParaRPr lang="en-US" baseline="0" dirty="0" smtClean="0"/>
          </a:p>
          <a:p>
            <a:r>
              <a:rPr lang="en-US" baseline="0" dirty="0" smtClean="0"/>
              <a:t>I’m sure many of you in the room are familiar with the following process. Maybe waaay too familiar. </a:t>
            </a:r>
          </a:p>
          <a:p>
            <a:endParaRPr lang="en-US" baseline="0" dirty="0" smtClean="0"/>
          </a:p>
          <a:p>
            <a:r>
              <a:rPr lang="en-US" baseline="0" dirty="0" smtClean="0"/>
              <a:t>Concur’s mission is to automate this process. From a pre-trip approval request, to travel booking, expense submission and reimbursement to data analysis. </a:t>
            </a:r>
          </a:p>
          <a:p>
            <a:r>
              <a:rPr lang="en-US" baseline="0" dirty="0" smtClean="0"/>
              <a:t>And our goal is to leverage our solution platform to drive the unnecessary costs from this process when done manually or even semi-automated. </a:t>
            </a:r>
          </a:p>
          <a:p>
            <a:endParaRPr lang="en-US" baseline="0" dirty="0" smtClean="0"/>
          </a:p>
          <a:p>
            <a:r>
              <a:rPr lang="en-US" baseline="0" dirty="0" smtClean="0"/>
              <a:t>&lt;click&gt;</a:t>
            </a:r>
          </a:p>
          <a:p>
            <a:endParaRPr lang="en-US" baseline="0" dirty="0" smtClean="0"/>
          </a:p>
          <a:p>
            <a:r>
              <a:rPr lang="en-US" baseline="0" dirty="0" smtClean="0"/>
              <a:t>And in terms of Travel Request – which I know is common in Higher Ed, there is a separate automated workflow for that process. </a:t>
            </a:r>
          </a:p>
        </p:txBody>
      </p:sp>
      <p:sp>
        <p:nvSpPr>
          <p:cNvPr id="4" name="Slide Number Placeholder 3"/>
          <p:cNvSpPr>
            <a:spLocks noGrp="1"/>
          </p:cNvSpPr>
          <p:nvPr>
            <p:ph type="sldNum" sz="quarter" idx="10"/>
          </p:nvPr>
        </p:nvSpPr>
        <p:spPr/>
        <p:txBody>
          <a:bodyPr/>
          <a:lstStyle/>
          <a:p>
            <a:fld id="{AB05C155-9F7A-4FAD-A542-BEA1260F95B1}"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If you look at the last icon, that is the end-game and represents a lot of what this session is about. </a:t>
            </a:r>
          </a:p>
          <a:p>
            <a:r>
              <a:rPr lang="en-US" baseline="0" dirty="0" smtClean="0"/>
              <a:t>That last icon is the data - and the data is accessible and accurate and can help drive smart decision making. </a:t>
            </a:r>
          </a:p>
        </p:txBody>
      </p:sp>
      <p:sp>
        <p:nvSpPr>
          <p:cNvPr id="4" name="Slide Number Placeholder 3"/>
          <p:cNvSpPr>
            <a:spLocks noGrp="1"/>
          </p:cNvSpPr>
          <p:nvPr>
            <p:ph type="sldNum" sz="quarter" idx="10"/>
          </p:nvPr>
        </p:nvSpPr>
        <p:spPr/>
        <p:txBody>
          <a:bodyPr/>
          <a:lstStyle/>
          <a:p>
            <a:fld id="{AB05C155-9F7A-4FAD-A542-BEA1260F95B1}"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AB05C155-9F7A-4FAD-A542-BEA1260F95B1}"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So, you might be asking – decisions on what?</a:t>
            </a:r>
          </a:p>
          <a:p>
            <a:r>
              <a:rPr lang="en-US" baseline="0" dirty="0" smtClean="0"/>
              <a:t>Directly from our Higher Ed clients, here are some of the areas they have indicated data us critical for smart decision making. </a:t>
            </a:r>
          </a:p>
          <a:p>
            <a:endParaRPr lang="en-US" baseline="0" dirty="0" smtClean="0"/>
          </a:p>
          <a:p>
            <a:r>
              <a:rPr lang="en-US" baseline="0" dirty="0" smtClean="0"/>
              <a:t>Cash expense example – rebates.</a:t>
            </a:r>
          </a:p>
          <a:p>
            <a:endParaRPr lang="en-US" baseline="0" dirty="0" smtClean="0"/>
          </a:p>
          <a:p>
            <a:r>
              <a:rPr lang="en-US" baseline="0" dirty="0" smtClean="0"/>
              <a:t>Policy example. Internet vs. Aircard. </a:t>
            </a:r>
          </a:p>
        </p:txBody>
      </p:sp>
      <p:sp>
        <p:nvSpPr>
          <p:cNvPr id="4" name="Slide Number Placeholder 3"/>
          <p:cNvSpPr>
            <a:spLocks noGrp="1"/>
          </p:cNvSpPr>
          <p:nvPr>
            <p:ph type="sldNum" sz="quarter" idx="10"/>
          </p:nvPr>
        </p:nvSpPr>
        <p:spPr/>
        <p:txBody>
          <a:bodyPr/>
          <a:lstStyle/>
          <a:p>
            <a:fld id="{AB05C155-9F7A-4FAD-A542-BEA1260F95B1}"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And here are some specific examples where Concur’s higher ed clients have gained visibility into data and made decisions they had a difficult, if not impossible time doing before. </a:t>
            </a:r>
          </a:p>
        </p:txBody>
      </p:sp>
      <p:sp>
        <p:nvSpPr>
          <p:cNvPr id="4" name="Slide Number Placeholder 3"/>
          <p:cNvSpPr>
            <a:spLocks noGrp="1"/>
          </p:cNvSpPr>
          <p:nvPr>
            <p:ph type="sldNum" sz="quarter" idx="10"/>
          </p:nvPr>
        </p:nvSpPr>
        <p:spPr/>
        <p:txBody>
          <a:bodyPr/>
          <a:lstStyle/>
          <a:p>
            <a:fld id="{AB05C155-9F7A-4FAD-A542-BEA1260F95B1}"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Like I discussed in the beginning, your data journey might not be near this point. So, let’s back up and ask a few questions around data.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70C0"/>
                </a:solidFill>
              </a:rPr>
              <a:t>What data do we need to evaluate an automated system?</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70C0"/>
                </a:solidFill>
              </a:rPr>
              <a:t>What data do we have today?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70C0"/>
                </a:solidFill>
              </a:rPr>
              <a:t>What data do we want?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70C0"/>
                </a:solidFill>
              </a:rPr>
              <a:t>What will we do with the data when we get it?</a:t>
            </a:r>
          </a:p>
          <a:p>
            <a:endParaRPr lang="en-US" baseline="0" dirty="0" smtClean="0"/>
          </a:p>
        </p:txBody>
      </p:sp>
      <p:sp>
        <p:nvSpPr>
          <p:cNvPr id="4" name="Slide Number Placeholder 3"/>
          <p:cNvSpPr>
            <a:spLocks noGrp="1"/>
          </p:cNvSpPr>
          <p:nvPr>
            <p:ph type="sldNum" sz="quarter" idx="10"/>
          </p:nvPr>
        </p:nvSpPr>
        <p:spPr/>
        <p:txBody>
          <a:bodyPr/>
          <a:lstStyle/>
          <a:p>
            <a:fld id="{AB05C155-9F7A-4FAD-A542-BEA1260F95B1}"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073AAB-0E14-4B62-8B28-ED6D2AF1687D}" type="datetimeFigureOut">
              <a:rPr lang="en-US" smtClean="0"/>
              <a:pPr/>
              <a:t>2/25/17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9649A0-516D-4D74-A6FA-681D87697ED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073AAB-0E14-4B62-8B28-ED6D2AF1687D}" type="datetimeFigureOut">
              <a:rPr lang="en-US" smtClean="0"/>
              <a:pPr/>
              <a:t>2/25/17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9649A0-516D-4D74-A6FA-681D87697ED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073AAB-0E14-4B62-8B28-ED6D2AF1687D}" type="datetimeFigureOut">
              <a:rPr lang="en-US" smtClean="0"/>
              <a:pPr/>
              <a:t>2/25/17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9649A0-516D-4D74-A6FA-681D87697ED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073AAB-0E14-4B62-8B28-ED6D2AF1687D}" type="datetimeFigureOut">
              <a:rPr lang="en-US" smtClean="0"/>
              <a:pPr/>
              <a:t>2/25/17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9649A0-516D-4D74-A6FA-681D87697ED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073AAB-0E14-4B62-8B28-ED6D2AF1687D}" type="datetimeFigureOut">
              <a:rPr lang="en-US" smtClean="0"/>
              <a:pPr/>
              <a:t>2/25/17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9649A0-516D-4D74-A6FA-681D87697ED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073AAB-0E14-4B62-8B28-ED6D2AF1687D}" type="datetimeFigureOut">
              <a:rPr lang="en-US" smtClean="0"/>
              <a:pPr/>
              <a:t>2/25/17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9649A0-516D-4D74-A6FA-681D87697ED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073AAB-0E14-4B62-8B28-ED6D2AF1687D}" type="datetimeFigureOut">
              <a:rPr lang="en-US" smtClean="0"/>
              <a:pPr/>
              <a:t>2/25/17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29649A0-516D-4D74-A6FA-681D87697ED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073AAB-0E14-4B62-8B28-ED6D2AF1687D}" type="datetimeFigureOut">
              <a:rPr lang="en-US" smtClean="0"/>
              <a:pPr/>
              <a:t>2/25/17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29649A0-516D-4D74-A6FA-681D87697ED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073AAB-0E14-4B62-8B28-ED6D2AF1687D}" type="datetimeFigureOut">
              <a:rPr lang="en-US" smtClean="0"/>
              <a:pPr/>
              <a:t>2/25/17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29649A0-516D-4D74-A6FA-681D87697ED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073AAB-0E14-4B62-8B28-ED6D2AF1687D}" type="datetimeFigureOut">
              <a:rPr lang="en-US" smtClean="0"/>
              <a:pPr/>
              <a:t>2/25/17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9649A0-516D-4D74-A6FA-681D87697ED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073AAB-0E14-4B62-8B28-ED6D2AF1687D}" type="datetimeFigureOut">
              <a:rPr lang="en-US" smtClean="0"/>
              <a:pPr/>
              <a:t>2/25/17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9649A0-516D-4D74-A6FA-681D87697ED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073AAB-0E14-4B62-8B28-ED6D2AF1687D}" type="datetimeFigureOut">
              <a:rPr lang="en-US" smtClean="0"/>
              <a:pPr/>
              <a:t>2/25/17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9649A0-516D-4D74-A6FA-681D87697ED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gif"/></Relationships>
</file>

<file path=ppt/slides/_rels/slide10.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13.gif"/><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gif"/></Relationships>
</file>

<file path=ppt/slides/_rels/slide13.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18.emf"/><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19.emf"/><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gif"/></Relationships>
</file>

<file path=ppt/slides/_rels/slide17.xml.rels><?xml version="1.0" encoding="UTF-8" standalone="yes"?>
<Relationships xmlns="http://schemas.openxmlformats.org/package/2006/relationships"><Relationship Id="rId3" Type="http://schemas.openxmlformats.org/officeDocument/2006/relationships/image" Target="../media/image20.wmf"/><Relationship Id="rId4" Type="http://schemas.openxmlformats.org/officeDocument/2006/relationships/image" Target="../media/image1.gif"/><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20.wmf"/><Relationship Id="rId4" Type="http://schemas.openxmlformats.org/officeDocument/2006/relationships/image" Target="../media/image1.gif"/><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gif"/></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1.gif"/><Relationship Id="rId9"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gif"/></Relationships>
</file>

<file path=ppt/slides/_rels/slide21.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12.png"/><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gif"/></Relationships>
</file>

<file path=ppt/slides/_rels/slide23.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11.png"/><Relationship Id="rId5"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png"/><Relationship Id="rId5" Type="http://schemas.openxmlformats.org/officeDocument/2006/relationships/image" Target="../media/image1.gif"/><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gif"/></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8.jpeg"/><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8.jpe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9.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295400" y="914400"/>
            <a:ext cx="7848600" cy="762000"/>
          </a:xfrm>
          <a:prstGeom prst="rect">
            <a:avLst/>
          </a:prstGeom>
          <a:noFill/>
          <a:ln>
            <a:noFill/>
          </a:ln>
          <a:effectLst>
            <a:outerShdw blurRad="50800" dist="38100" dir="2700000" algn="tl" rotWithShape="0">
              <a:prstClr val="black">
                <a:alpha val="40000"/>
              </a:prstClr>
            </a:outerShdw>
          </a:effectLst>
          <a:scene3d>
            <a:camera prst="orthographicFront">
              <a:rot lat="0" lon="0" rev="0"/>
            </a:camera>
            <a:lightRig rig="chilly" dir="t">
              <a:rot lat="0" lon="0" rev="18480000"/>
            </a:lightRig>
          </a:scene3d>
          <a:sp3d prstMaterial="clea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8415" cmpd="sng">
                <a:solidFill>
                  <a:schemeClr val="bg1"/>
                </a:solidFill>
                <a:prstDash val="solid"/>
              </a:ln>
              <a:solidFill>
                <a:srgbClr val="FFFFFF"/>
              </a:solidFill>
              <a:effectLst>
                <a:outerShdw blurRad="63500" dir="3600000" algn="tl" rotWithShape="0">
                  <a:srgbClr val="000000">
                    <a:alpha val="70000"/>
                  </a:srgbClr>
                </a:outerShdw>
              </a:effectLst>
            </a:endParaRPr>
          </a:p>
        </p:txBody>
      </p:sp>
      <p:pic>
        <p:nvPicPr>
          <p:cNvPr id="7" name="Picture 6" descr="5 20 MSUPS SCTEM Banner-2.GIF"/>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2009775"/>
          </a:xfrm>
          <a:prstGeom prst="rect">
            <a:avLst/>
          </a:prstGeom>
        </p:spPr>
      </p:pic>
      <p:sp>
        <p:nvSpPr>
          <p:cNvPr id="2" name="Text Box 2"/>
          <p:cNvSpPr txBox="1">
            <a:spLocks noChangeArrowheads="1"/>
          </p:cNvSpPr>
          <p:nvPr/>
        </p:nvSpPr>
        <p:spPr bwMode="auto">
          <a:xfrm>
            <a:off x="1828800" y="152400"/>
            <a:ext cx="67056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marR="0" lvl="0" indent="-228600" algn="ctr" defTabSz="914400" rtl="0" eaLnBrk="1" fontAlgn="base" latinLnBrk="0" hangingPunct="1">
              <a:lnSpc>
                <a:spcPct val="100000"/>
              </a:lnSpc>
              <a:spcBef>
                <a:spcPct val="0"/>
              </a:spcBef>
              <a:buClrTx/>
              <a:buSzTx/>
              <a:buFontTx/>
              <a:buAutoNum type="arabicPlain" startAt="2012"/>
              <a:tabLst/>
            </a:pPr>
            <a:r>
              <a:rPr kumimoji="0" lang="en-US" sz="2000" u="none" strike="noStrike" cap="none" normalizeH="0" dirty="0" smtClean="0">
                <a:ln>
                  <a:noFill/>
                </a:ln>
                <a:solidFill>
                  <a:schemeClr val="bg1"/>
                </a:solidFill>
                <a:effectLst/>
                <a:latin typeface="Impact" pitchFamily="34" charset="0"/>
              </a:rPr>
              <a:t>  Annual Conference &amp; Tradeshow</a:t>
            </a:r>
            <a:endParaRPr kumimoji="0" lang="en-US" sz="2000" u="none" strike="noStrike" cap="none" normalizeH="0" baseline="0" dirty="0" smtClean="0">
              <a:ln>
                <a:noFill/>
              </a:ln>
              <a:solidFill>
                <a:schemeClr val="bg1"/>
              </a:solidFill>
              <a:effectLst/>
              <a:latin typeface="Impact" pitchFamily="34" charset="0"/>
            </a:endParaRPr>
          </a:p>
          <a:p>
            <a:pPr marL="0" marR="0" lvl="0" indent="0" algn="ctr" defTabSz="914400" rtl="0" eaLnBrk="1" fontAlgn="base" latinLnBrk="0" hangingPunct="1">
              <a:lnSpc>
                <a:spcPct val="100000"/>
              </a:lnSpc>
              <a:spcBef>
                <a:spcPct val="0"/>
              </a:spcBef>
              <a:buClrTx/>
              <a:buSzTx/>
              <a:buFontTx/>
              <a:buNone/>
              <a:tabLst/>
            </a:pPr>
            <a:r>
              <a:rPr kumimoji="0" lang="en-US" sz="1000" b="1" i="1" u="none" strike="noStrike" cap="none" normalizeH="0" baseline="0" dirty="0" smtClean="0">
                <a:ln>
                  <a:noFill/>
                </a:ln>
                <a:solidFill>
                  <a:srgbClr val="E1AEAD"/>
                </a:solidFill>
                <a:effectLst/>
                <a:latin typeface="Calisto MT" pitchFamily="18" charset="0"/>
              </a:rPr>
              <a:t>Celebrating 26 years of service to the Collegiate Travel Marketplace</a:t>
            </a:r>
            <a:endParaRPr kumimoji="0" lang="en-US" sz="1800" b="0" i="0" u="none" strike="noStrike" cap="none" normalizeH="0" baseline="0" dirty="0" smtClean="0">
              <a:ln>
                <a:noFill/>
              </a:ln>
              <a:solidFill>
                <a:schemeClr val="tx1"/>
              </a:solidFill>
              <a:effectLst/>
              <a:latin typeface="Arial" pitchFamily="34" charset="0"/>
            </a:endParaRPr>
          </a:p>
        </p:txBody>
      </p:sp>
      <p:sp>
        <p:nvSpPr>
          <p:cNvPr id="8" name="Title 7"/>
          <p:cNvSpPr>
            <a:spLocks noGrp="1"/>
          </p:cNvSpPr>
          <p:nvPr>
            <p:ph type="title"/>
          </p:nvPr>
        </p:nvSpPr>
        <p:spPr/>
        <p:txBody>
          <a:bodyPr>
            <a:normAutofit/>
          </a:bodyPr>
          <a:lstStyle/>
          <a:p>
            <a:pPr algn="r"/>
            <a:r>
              <a:rPr lang="en-US" sz="1800" dirty="0" smtClean="0"/>
              <a:t>Gayle Stetler, Purdue University</a:t>
            </a:r>
            <a:br>
              <a:rPr lang="en-US" sz="1800" dirty="0" smtClean="0"/>
            </a:br>
            <a:r>
              <a:rPr lang="en-US" sz="1800" dirty="0" smtClean="0"/>
              <a:t>JoE Jacobson, concur</a:t>
            </a:r>
            <a:r>
              <a:rPr lang="en-US" dirty="0" smtClean="0"/>
              <a:t/>
            </a:r>
            <a:br>
              <a:rPr lang="en-US" dirty="0" smtClean="0"/>
            </a:br>
            <a:endParaRPr lang="en-US" dirty="0"/>
          </a:p>
        </p:txBody>
      </p:sp>
      <p:sp>
        <p:nvSpPr>
          <p:cNvPr id="9" name="Text Placeholder 8"/>
          <p:cNvSpPr>
            <a:spLocks noGrp="1"/>
          </p:cNvSpPr>
          <p:nvPr>
            <p:ph type="body" idx="1"/>
          </p:nvPr>
        </p:nvSpPr>
        <p:spPr>
          <a:xfrm>
            <a:off x="493713" y="2767013"/>
            <a:ext cx="8193087" cy="1500187"/>
          </a:xfrm>
        </p:spPr>
        <p:txBody>
          <a:bodyPr>
            <a:normAutofit/>
          </a:bodyPr>
          <a:lstStyle/>
          <a:p>
            <a:r>
              <a:rPr lang="en-US" sz="4000" dirty="0" smtClean="0"/>
              <a:t>Gaining Greater Visibility </a:t>
            </a:r>
          </a:p>
          <a:p>
            <a:r>
              <a:rPr lang="en-US" sz="4000" dirty="0" smtClean="0"/>
              <a:t>Through Travel &amp; Expense Automation</a:t>
            </a:r>
          </a:p>
          <a:p>
            <a:endParaRPr lang="en-US" sz="32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5 20 MSUPS SCTEM Banner-2.GIF"/>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2009775"/>
          </a:xfrm>
          <a:prstGeom prst="rect">
            <a:avLst/>
          </a:prstGeom>
        </p:spPr>
      </p:pic>
      <p:sp>
        <p:nvSpPr>
          <p:cNvPr id="11" name="Rectangle 10"/>
          <p:cNvSpPr/>
          <p:nvPr/>
        </p:nvSpPr>
        <p:spPr>
          <a:xfrm>
            <a:off x="1295400" y="914400"/>
            <a:ext cx="7848600" cy="762000"/>
          </a:xfrm>
          <a:prstGeom prst="rect">
            <a:avLst/>
          </a:prstGeom>
          <a:noFill/>
          <a:ln>
            <a:noFill/>
          </a:ln>
          <a:effectLst>
            <a:outerShdw blurRad="50800" dist="38100" dir="2700000" algn="tl" rotWithShape="0">
              <a:prstClr val="black">
                <a:alpha val="40000"/>
              </a:prstClr>
            </a:outerShdw>
          </a:effectLst>
          <a:scene3d>
            <a:camera prst="orthographicFront">
              <a:rot lat="0" lon="0" rev="0"/>
            </a:camera>
            <a:lightRig rig="chilly" dir="t">
              <a:rot lat="0" lon="0" rev="18480000"/>
            </a:lightRig>
          </a:scene3d>
          <a:sp3d prstMaterial="clea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8415" cmpd="sng">
                <a:solidFill>
                  <a:schemeClr val="bg1"/>
                </a:solidFill>
                <a:prstDash val="solid"/>
              </a:ln>
              <a:solidFill>
                <a:srgbClr val="FFFFFF"/>
              </a:solidFill>
              <a:effectLst>
                <a:outerShdw blurRad="63500" dir="3600000" algn="tl" rotWithShape="0">
                  <a:srgbClr val="000000">
                    <a:alpha val="70000"/>
                  </a:srgbClr>
                </a:outerShdw>
              </a:effectLst>
            </a:endParaRPr>
          </a:p>
        </p:txBody>
      </p:sp>
      <p:sp>
        <p:nvSpPr>
          <p:cNvPr id="23" name="Text Box 2"/>
          <p:cNvSpPr txBox="1">
            <a:spLocks noChangeArrowheads="1"/>
          </p:cNvSpPr>
          <p:nvPr/>
        </p:nvSpPr>
        <p:spPr bwMode="auto">
          <a:xfrm>
            <a:off x="1828800" y="152400"/>
            <a:ext cx="67056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marR="0" lvl="0" indent="-228600" algn="ctr" defTabSz="914400" rtl="0" eaLnBrk="1" fontAlgn="base" latinLnBrk="0" hangingPunct="1">
              <a:lnSpc>
                <a:spcPct val="100000"/>
              </a:lnSpc>
              <a:spcBef>
                <a:spcPct val="0"/>
              </a:spcBef>
              <a:buClrTx/>
              <a:buSzTx/>
              <a:buFontTx/>
              <a:buAutoNum type="arabicPlain" startAt="2012"/>
              <a:tabLst/>
            </a:pPr>
            <a:r>
              <a:rPr kumimoji="0" lang="en-US" sz="2000" u="none" strike="noStrike" cap="none" normalizeH="0" dirty="0" smtClean="0">
                <a:ln>
                  <a:noFill/>
                </a:ln>
                <a:solidFill>
                  <a:schemeClr val="bg1"/>
                </a:solidFill>
                <a:effectLst/>
                <a:latin typeface="Impact" pitchFamily="34" charset="0"/>
              </a:rPr>
              <a:t>  Annual Conference &amp; Tradeshow</a:t>
            </a:r>
            <a:endParaRPr kumimoji="0" lang="en-US" sz="2000" u="none" strike="noStrike" cap="none" normalizeH="0" baseline="0" dirty="0" smtClean="0">
              <a:ln>
                <a:noFill/>
              </a:ln>
              <a:solidFill>
                <a:schemeClr val="bg1"/>
              </a:solidFill>
              <a:effectLst/>
              <a:latin typeface="Impact" pitchFamily="34" charset="0"/>
            </a:endParaRPr>
          </a:p>
          <a:p>
            <a:pPr marL="0" marR="0" lvl="0" indent="0" algn="ctr" defTabSz="914400" rtl="0" eaLnBrk="1" fontAlgn="base" latinLnBrk="0" hangingPunct="1">
              <a:lnSpc>
                <a:spcPct val="100000"/>
              </a:lnSpc>
              <a:spcBef>
                <a:spcPct val="0"/>
              </a:spcBef>
              <a:buClrTx/>
              <a:buSzTx/>
              <a:buFontTx/>
              <a:buNone/>
              <a:tabLst/>
            </a:pPr>
            <a:r>
              <a:rPr kumimoji="0" lang="en-US" sz="1000" b="1" i="1" u="none" strike="noStrike" cap="none" normalizeH="0" baseline="0" dirty="0" smtClean="0">
                <a:ln>
                  <a:noFill/>
                </a:ln>
                <a:solidFill>
                  <a:srgbClr val="E1AEAD"/>
                </a:solidFill>
                <a:effectLst/>
                <a:latin typeface="Calisto MT" pitchFamily="18" charset="0"/>
              </a:rPr>
              <a:t>Celebrating 26 years of service to the Collegiate Travel Marketplace</a:t>
            </a:r>
            <a:endParaRPr kumimoji="0" lang="en-US" sz="1800" b="0" i="0" u="none" strike="noStrike" cap="none" normalizeH="0" baseline="0" dirty="0" smtClean="0">
              <a:ln>
                <a:noFill/>
              </a:ln>
              <a:solidFill>
                <a:schemeClr val="tx1"/>
              </a:solidFill>
              <a:effectLst/>
              <a:latin typeface="Arial" pitchFamily="34" charset="0"/>
            </a:endParaRPr>
          </a:p>
        </p:txBody>
      </p:sp>
      <p:sp>
        <p:nvSpPr>
          <p:cNvPr id="25" name="Title 4"/>
          <p:cNvSpPr>
            <a:spLocks noGrp="1"/>
          </p:cNvSpPr>
          <p:nvPr>
            <p:ph type="title"/>
          </p:nvPr>
        </p:nvSpPr>
        <p:spPr>
          <a:xfrm>
            <a:off x="4953000" y="762000"/>
            <a:ext cx="1406394" cy="1143000"/>
          </a:xfrm>
        </p:spPr>
        <p:txBody>
          <a:bodyPr>
            <a:normAutofit/>
          </a:bodyPr>
          <a:lstStyle/>
          <a:p>
            <a:pPr algn="l"/>
            <a:r>
              <a:rPr lang="en-US" sz="3200" dirty="0" smtClean="0">
                <a:solidFill>
                  <a:schemeClr val="tx1">
                    <a:lumMod val="50000"/>
                    <a:lumOff val="50000"/>
                  </a:schemeClr>
                </a:solidFill>
              </a:rPr>
              <a:t>About</a:t>
            </a:r>
            <a:endParaRPr lang="en-US" sz="3200" dirty="0">
              <a:solidFill>
                <a:schemeClr val="tx1">
                  <a:lumMod val="50000"/>
                  <a:lumOff val="50000"/>
                </a:schemeClr>
              </a:solidFill>
            </a:endParaRP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010203"/>
            <a:ext cx="695325"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 Placeholder 8"/>
          <p:cNvSpPr txBox="1">
            <a:spLocks/>
          </p:cNvSpPr>
          <p:nvPr/>
        </p:nvSpPr>
        <p:spPr>
          <a:xfrm>
            <a:off x="136451" y="1711509"/>
            <a:ext cx="8763000" cy="150018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800" i="1" dirty="0" smtClean="0">
                <a:solidFill>
                  <a:schemeClr val="tx1">
                    <a:lumMod val="65000"/>
                    <a:lumOff val="35000"/>
                  </a:schemeClr>
                </a:solidFill>
              </a:rPr>
              <a:t>Data to drive smart decisions</a:t>
            </a:r>
          </a:p>
        </p:txBody>
      </p:sp>
      <p:sp>
        <p:nvSpPr>
          <p:cNvPr id="15" name="TextBox 14"/>
          <p:cNvSpPr txBox="1"/>
          <p:nvPr/>
        </p:nvSpPr>
        <p:spPr>
          <a:xfrm>
            <a:off x="495300" y="2771745"/>
            <a:ext cx="8153400" cy="400110"/>
          </a:xfrm>
          <a:prstGeom prst="rect">
            <a:avLst/>
          </a:prstGeom>
          <a:noFill/>
        </p:spPr>
        <p:txBody>
          <a:bodyPr wrap="square" rtlCol="0">
            <a:spAutoFit/>
          </a:bodyPr>
          <a:lstStyle/>
          <a:p>
            <a:pPr algn="ctr"/>
            <a:r>
              <a:rPr lang="en-US" sz="2000" dirty="0" smtClean="0">
                <a:solidFill>
                  <a:srgbClr val="0070C0"/>
                </a:solidFill>
              </a:rPr>
              <a:t>With this influx of data, how do I avoid…</a:t>
            </a:r>
            <a:endParaRPr lang="en-US" sz="2000" dirty="0">
              <a:solidFill>
                <a:srgbClr val="0070C0"/>
              </a:solidFill>
            </a:endParaRPr>
          </a:p>
        </p:txBody>
      </p:sp>
      <p:pic>
        <p:nvPicPr>
          <p:cNvPr id="1026" name="Picture 2" descr="http://blog.sonian.com/Portals/55486/images/Email%20monster-resized-600.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3152362"/>
            <a:ext cx="5572125" cy="3400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240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225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1" name="Rectangle 10"/>
          <p:cNvSpPr/>
          <p:nvPr/>
        </p:nvSpPr>
        <p:spPr>
          <a:xfrm>
            <a:off x="1295400" y="914400"/>
            <a:ext cx="7848600" cy="762000"/>
          </a:xfrm>
          <a:prstGeom prst="rect">
            <a:avLst/>
          </a:prstGeom>
          <a:noFill/>
          <a:ln>
            <a:noFill/>
          </a:ln>
          <a:effectLst>
            <a:outerShdw blurRad="50800" dist="38100" dir="2700000" algn="tl" rotWithShape="0">
              <a:prstClr val="black">
                <a:alpha val="40000"/>
              </a:prstClr>
            </a:outerShdw>
          </a:effectLst>
          <a:scene3d>
            <a:camera prst="orthographicFront">
              <a:rot lat="0" lon="0" rev="0"/>
            </a:camera>
            <a:lightRig rig="chilly" dir="t">
              <a:rot lat="0" lon="0" rev="18480000"/>
            </a:lightRig>
          </a:scene3d>
          <a:sp3d prstMaterial="clea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8415" cmpd="sng">
                <a:solidFill>
                  <a:schemeClr val="bg1"/>
                </a:solidFill>
                <a:prstDash val="solid"/>
              </a:ln>
              <a:solidFill>
                <a:srgbClr val="FFFFFF"/>
              </a:solidFill>
              <a:effectLst>
                <a:outerShdw blurRad="63500" dir="3600000" algn="tl" rotWithShape="0">
                  <a:srgbClr val="000000">
                    <a:alpha val="70000"/>
                  </a:srgbClr>
                </a:outerShdw>
              </a:effectLst>
            </a:endParaRPr>
          </a:p>
        </p:txBody>
      </p:sp>
      <p:pic>
        <p:nvPicPr>
          <p:cNvPr id="7" name="Picture 6" descr="5 20 MSUPS SCTEM Banner-2.GIF"/>
          <p:cNvPicPr/>
          <p:nvPr/>
        </p:nvPicPr>
        <p:blipFill>
          <a:blip r:embed="rId3" cstate="print">
            <a:extLst>
              <a:ext uri="{28A0092B-C50C-407E-A947-70E740481C1C}">
                <a14:useLocalDpi xmlns:a14="http://schemas.microsoft.com/office/drawing/2010/main" val="0"/>
              </a:ext>
            </a:extLst>
          </a:blip>
          <a:stretch>
            <a:fillRect/>
          </a:stretch>
        </p:blipFill>
        <p:spPr>
          <a:xfrm>
            <a:off x="4763" y="3433"/>
            <a:ext cx="9144000" cy="2009775"/>
          </a:xfrm>
          <a:prstGeom prst="rect">
            <a:avLst/>
          </a:prstGeom>
        </p:spPr>
      </p:pic>
      <p:sp>
        <p:nvSpPr>
          <p:cNvPr id="2" name="Text Box 2"/>
          <p:cNvSpPr txBox="1">
            <a:spLocks noChangeArrowheads="1"/>
          </p:cNvSpPr>
          <p:nvPr/>
        </p:nvSpPr>
        <p:spPr bwMode="auto">
          <a:xfrm>
            <a:off x="1828800" y="152400"/>
            <a:ext cx="67056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marR="0" lvl="0" indent="-228600" algn="ctr" defTabSz="914400" rtl="0" eaLnBrk="1" fontAlgn="base" latinLnBrk="0" hangingPunct="1">
              <a:lnSpc>
                <a:spcPct val="100000"/>
              </a:lnSpc>
              <a:spcBef>
                <a:spcPct val="0"/>
              </a:spcBef>
              <a:buClrTx/>
              <a:buSzTx/>
              <a:buFontTx/>
              <a:buAutoNum type="arabicPlain" startAt="2012"/>
              <a:tabLst/>
            </a:pPr>
            <a:r>
              <a:rPr kumimoji="0" lang="en-US" sz="2000" u="none" strike="noStrike" cap="none" normalizeH="0" dirty="0" smtClean="0">
                <a:ln>
                  <a:noFill/>
                </a:ln>
                <a:solidFill>
                  <a:schemeClr val="bg1"/>
                </a:solidFill>
                <a:effectLst/>
                <a:latin typeface="Impact" pitchFamily="34" charset="0"/>
              </a:rPr>
              <a:t>  Annual Conference &amp; Tradeshow</a:t>
            </a:r>
            <a:endParaRPr kumimoji="0" lang="en-US" sz="2000" u="none" strike="noStrike" cap="none" normalizeH="0" baseline="0" dirty="0" smtClean="0">
              <a:ln>
                <a:noFill/>
              </a:ln>
              <a:solidFill>
                <a:schemeClr val="bg1"/>
              </a:solidFill>
              <a:effectLst/>
              <a:latin typeface="Impact" pitchFamily="34" charset="0"/>
            </a:endParaRPr>
          </a:p>
          <a:p>
            <a:pPr marL="0" marR="0" lvl="0" indent="0" algn="ctr" defTabSz="914400" rtl="0" eaLnBrk="1" fontAlgn="base" latinLnBrk="0" hangingPunct="1">
              <a:lnSpc>
                <a:spcPct val="100000"/>
              </a:lnSpc>
              <a:spcBef>
                <a:spcPct val="0"/>
              </a:spcBef>
              <a:buClrTx/>
              <a:buSzTx/>
              <a:buFontTx/>
              <a:buNone/>
              <a:tabLst/>
            </a:pPr>
            <a:r>
              <a:rPr kumimoji="0" lang="en-US" sz="1000" b="1" i="1" u="none" strike="noStrike" cap="none" normalizeH="0" baseline="0" dirty="0" smtClean="0">
                <a:ln>
                  <a:noFill/>
                </a:ln>
                <a:solidFill>
                  <a:srgbClr val="E1AEAD"/>
                </a:solidFill>
                <a:effectLst/>
                <a:latin typeface="Calisto MT" pitchFamily="18" charset="0"/>
              </a:rPr>
              <a:t>Celebrating 26 years of service to the Collegiate Travel Marketplace</a:t>
            </a:r>
            <a:endParaRPr kumimoji="0" lang="en-US" sz="1800" b="0" i="0" u="none" strike="noStrike" cap="none" normalizeH="0" baseline="0" dirty="0" smtClean="0">
              <a:ln>
                <a:noFill/>
              </a:ln>
              <a:solidFill>
                <a:schemeClr val="tx1"/>
              </a:solidFill>
              <a:effectLst/>
              <a:latin typeface="Arial" pitchFamily="34" charset="0"/>
            </a:endParaRPr>
          </a:p>
        </p:txBody>
      </p:sp>
      <p:sp>
        <p:nvSpPr>
          <p:cNvPr id="5" name="Title 4"/>
          <p:cNvSpPr>
            <a:spLocks noGrp="1"/>
          </p:cNvSpPr>
          <p:nvPr>
            <p:ph type="title"/>
          </p:nvPr>
        </p:nvSpPr>
        <p:spPr>
          <a:xfrm>
            <a:off x="804531" y="1327575"/>
            <a:ext cx="3416595" cy="1143000"/>
          </a:xfrm>
        </p:spPr>
        <p:txBody>
          <a:bodyPr/>
          <a:lstStyle/>
          <a:p>
            <a:pPr algn="l"/>
            <a:r>
              <a:rPr lang="en-US" dirty="0" smtClean="0"/>
              <a:t>Gayle Stetler </a:t>
            </a:r>
            <a:endParaRPr lang="en-US" dirty="0"/>
          </a:p>
        </p:txBody>
      </p:sp>
      <p:pic>
        <p:nvPicPr>
          <p:cNvPr id="1026" name="Picture 2" descr="Ball State Universi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0756" y="4068780"/>
            <a:ext cx="2057400" cy="7641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urdue signatu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7249" y="5384099"/>
            <a:ext cx="2317151" cy="862196"/>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9638" y="3576638"/>
            <a:ext cx="9525"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4576763" y="1760576"/>
            <a:ext cx="762693" cy="276999"/>
          </a:xfrm>
          <a:prstGeom prst="rect">
            <a:avLst/>
          </a:prstGeom>
        </p:spPr>
        <p:txBody>
          <a:bodyPr wrap="square">
            <a:spAutoFit/>
          </a:bodyPr>
          <a:lstStyle/>
          <a:p>
            <a:endParaRPr lang="en-US" sz="1200" dirty="0"/>
          </a:p>
        </p:txBody>
      </p:sp>
      <p:pic>
        <p:nvPicPr>
          <p:cNvPr id="6"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9456" y="1589226"/>
            <a:ext cx="2777926" cy="18533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6800" y="3251569"/>
            <a:ext cx="2362200" cy="31627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7563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1000"/>
                                        <p:tgtEl>
                                          <p:spTgt spid="1030"/>
                                        </p:tgtEl>
                                      </p:cBhvr>
                                    </p:animEffect>
                                    <p:anim calcmode="lin" valueType="num">
                                      <p:cBhvr>
                                        <p:cTn id="8" dur="1000" fill="hold"/>
                                        <p:tgtEl>
                                          <p:spTgt spid="1030"/>
                                        </p:tgtEl>
                                        <p:attrNameLst>
                                          <p:attrName>ppt_x</p:attrName>
                                        </p:attrNameLst>
                                      </p:cBhvr>
                                      <p:tavLst>
                                        <p:tav tm="0">
                                          <p:val>
                                            <p:strVal val="#ppt_x"/>
                                          </p:val>
                                        </p:tav>
                                        <p:tav tm="100000">
                                          <p:val>
                                            <p:strVal val="#ppt_x"/>
                                          </p:val>
                                        </p:tav>
                                      </p:tavLst>
                                    </p:anim>
                                    <p:anim calcmode="lin" valueType="num">
                                      <p:cBhvr>
                                        <p:cTn id="9"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1000"/>
                                        <p:tgtEl>
                                          <p:spTgt spid="1026"/>
                                        </p:tgtEl>
                                      </p:cBhvr>
                                    </p:animEffect>
                                    <p:anim calcmode="lin" valueType="num">
                                      <p:cBhvr>
                                        <p:cTn id="22" dur="1000" fill="hold"/>
                                        <p:tgtEl>
                                          <p:spTgt spid="1026"/>
                                        </p:tgtEl>
                                        <p:attrNameLst>
                                          <p:attrName>ppt_x</p:attrName>
                                        </p:attrNameLst>
                                      </p:cBhvr>
                                      <p:tavLst>
                                        <p:tav tm="0">
                                          <p:val>
                                            <p:strVal val="#ppt_x"/>
                                          </p:val>
                                        </p:tav>
                                        <p:tav tm="100000">
                                          <p:val>
                                            <p:strVal val="#ppt_x"/>
                                          </p:val>
                                        </p:tav>
                                      </p:tavLst>
                                    </p:anim>
                                    <p:anim calcmode="lin" valueType="num">
                                      <p:cBhvr>
                                        <p:cTn id="23" dur="1000" fill="hold"/>
                                        <p:tgtEl>
                                          <p:spTgt spid="1026"/>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1028"/>
                                        </p:tgtEl>
                                        <p:attrNameLst>
                                          <p:attrName>style.visibility</p:attrName>
                                        </p:attrNameLst>
                                      </p:cBhvr>
                                      <p:to>
                                        <p:strVal val="visible"/>
                                      </p:to>
                                    </p:set>
                                    <p:animEffect transition="in" filter="fade">
                                      <p:cBhvr>
                                        <p:cTn id="27" dur="1000"/>
                                        <p:tgtEl>
                                          <p:spTgt spid="1028"/>
                                        </p:tgtEl>
                                      </p:cBhvr>
                                    </p:animEffect>
                                    <p:anim calcmode="lin" valueType="num">
                                      <p:cBhvr>
                                        <p:cTn id="28" dur="1000" fill="hold"/>
                                        <p:tgtEl>
                                          <p:spTgt spid="1028"/>
                                        </p:tgtEl>
                                        <p:attrNameLst>
                                          <p:attrName>ppt_x</p:attrName>
                                        </p:attrNameLst>
                                      </p:cBhvr>
                                      <p:tavLst>
                                        <p:tav tm="0">
                                          <p:val>
                                            <p:strVal val="#ppt_x"/>
                                          </p:val>
                                        </p:tav>
                                        <p:tav tm="100000">
                                          <p:val>
                                            <p:strVal val="#ppt_x"/>
                                          </p:val>
                                        </p:tav>
                                      </p:tavLst>
                                    </p:anim>
                                    <p:anim calcmode="lin" valueType="num">
                                      <p:cBhvr>
                                        <p:cTn id="29"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dirty="0"/>
          </a:p>
        </p:txBody>
      </p:sp>
      <p:sp>
        <p:nvSpPr>
          <p:cNvPr id="7" name="Content Placeholder 6"/>
          <p:cNvSpPr>
            <a:spLocks noGrp="1"/>
          </p:cNvSpPr>
          <p:nvPr>
            <p:ph idx="1"/>
          </p:nvPr>
        </p:nvSpPr>
        <p:spPr>
          <a:xfrm>
            <a:off x="317205" y="1974333"/>
            <a:ext cx="8229600" cy="4876800"/>
          </a:xfrm>
        </p:spPr>
        <p:txBody>
          <a:bodyPr>
            <a:normAutofit/>
          </a:bodyPr>
          <a:lstStyle/>
          <a:p>
            <a:r>
              <a:rPr lang="en-US" dirty="0" smtClean="0">
                <a:solidFill>
                  <a:srgbClr val="0070C0"/>
                </a:solidFill>
              </a:rPr>
              <a:t>Provide visibility into the $30 Million annual travel spend</a:t>
            </a:r>
          </a:p>
          <a:p>
            <a:pPr marL="0" indent="0">
              <a:buNone/>
            </a:pPr>
            <a:endParaRPr lang="en-US" sz="2400" dirty="0" smtClean="0">
              <a:solidFill>
                <a:srgbClr val="0070C0"/>
              </a:solidFill>
            </a:endParaRPr>
          </a:p>
          <a:p>
            <a:r>
              <a:rPr lang="en-US" dirty="0" smtClean="0">
                <a:solidFill>
                  <a:srgbClr val="0070C0"/>
                </a:solidFill>
              </a:rPr>
              <a:t>Automate compliance </a:t>
            </a:r>
          </a:p>
          <a:p>
            <a:pPr marL="0" indent="0">
              <a:buNone/>
            </a:pPr>
            <a:endParaRPr lang="en-US" sz="2400" dirty="0" smtClean="0">
              <a:solidFill>
                <a:srgbClr val="0070C0"/>
              </a:solidFill>
            </a:endParaRPr>
          </a:p>
          <a:p>
            <a:r>
              <a:rPr lang="en-US" dirty="0" smtClean="0">
                <a:solidFill>
                  <a:srgbClr val="0070C0"/>
                </a:solidFill>
              </a:rPr>
              <a:t>Increased Risk Management</a:t>
            </a:r>
          </a:p>
          <a:p>
            <a:endParaRPr lang="en-US" sz="2400" dirty="0" smtClean="0">
              <a:solidFill>
                <a:srgbClr val="0070C0"/>
              </a:solidFill>
            </a:endParaRPr>
          </a:p>
          <a:p>
            <a:r>
              <a:rPr lang="en-US" dirty="0" smtClean="0">
                <a:solidFill>
                  <a:srgbClr val="0070C0"/>
                </a:solidFill>
              </a:rPr>
              <a:t>Provide spend management reports to department heads and business managers</a:t>
            </a:r>
            <a:endParaRPr lang="en-US" dirty="0">
              <a:solidFill>
                <a:srgbClr val="0070C0"/>
              </a:solidFill>
            </a:endParaRPr>
          </a:p>
        </p:txBody>
      </p:sp>
      <p:pic>
        <p:nvPicPr>
          <p:cNvPr id="4" name="Picture 3" descr="5 20 MSUPS SCTEM Banner-2.GIF"/>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2009775"/>
          </a:xfrm>
          <a:prstGeom prst="rect">
            <a:avLst/>
          </a:prstGeom>
        </p:spPr>
      </p:pic>
      <p:sp>
        <p:nvSpPr>
          <p:cNvPr id="5" name="Text Box 2"/>
          <p:cNvSpPr txBox="1">
            <a:spLocks noChangeArrowheads="1"/>
          </p:cNvSpPr>
          <p:nvPr/>
        </p:nvSpPr>
        <p:spPr bwMode="auto">
          <a:xfrm>
            <a:off x="1828800" y="152400"/>
            <a:ext cx="67056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marR="0" lvl="0" indent="-228600" algn="ctr" defTabSz="914400" rtl="0" eaLnBrk="1" fontAlgn="base" latinLnBrk="0" hangingPunct="1">
              <a:lnSpc>
                <a:spcPct val="100000"/>
              </a:lnSpc>
              <a:spcBef>
                <a:spcPct val="0"/>
              </a:spcBef>
              <a:buClrTx/>
              <a:buSzTx/>
              <a:buFontTx/>
              <a:buAutoNum type="arabicPlain" startAt="2012"/>
              <a:tabLst/>
            </a:pPr>
            <a:r>
              <a:rPr kumimoji="0" lang="en-US" sz="2000" u="none" strike="noStrike" cap="none" normalizeH="0" dirty="0" smtClean="0">
                <a:ln>
                  <a:noFill/>
                </a:ln>
                <a:solidFill>
                  <a:schemeClr val="bg1"/>
                </a:solidFill>
                <a:effectLst/>
                <a:latin typeface="Impact" pitchFamily="34" charset="0"/>
              </a:rPr>
              <a:t>  Annual Conference &amp; Tradeshow</a:t>
            </a:r>
            <a:endParaRPr kumimoji="0" lang="en-US" sz="2000" u="none" strike="noStrike" cap="none" normalizeH="0" baseline="0" dirty="0" smtClean="0">
              <a:ln>
                <a:noFill/>
              </a:ln>
              <a:solidFill>
                <a:schemeClr val="bg1"/>
              </a:solidFill>
              <a:effectLst/>
              <a:latin typeface="Impact" pitchFamily="34" charset="0"/>
            </a:endParaRPr>
          </a:p>
          <a:p>
            <a:pPr marL="0" marR="0" lvl="0" indent="0" algn="ctr" defTabSz="914400" rtl="0" eaLnBrk="1" fontAlgn="base" latinLnBrk="0" hangingPunct="1">
              <a:lnSpc>
                <a:spcPct val="100000"/>
              </a:lnSpc>
              <a:spcBef>
                <a:spcPct val="0"/>
              </a:spcBef>
              <a:buClrTx/>
              <a:buSzTx/>
              <a:buFontTx/>
              <a:buNone/>
              <a:tabLst/>
            </a:pPr>
            <a:r>
              <a:rPr kumimoji="0" lang="en-US" sz="1000" b="1" i="1" u="none" strike="noStrike" cap="none" normalizeH="0" baseline="0" dirty="0" smtClean="0">
                <a:ln>
                  <a:noFill/>
                </a:ln>
                <a:solidFill>
                  <a:srgbClr val="E1AEAD"/>
                </a:solidFill>
                <a:effectLst/>
                <a:latin typeface="Calisto MT" pitchFamily="18" charset="0"/>
              </a:rPr>
              <a:t>Celebrating 26 years of service to the Collegiate Travel Marketplace</a:t>
            </a:r>
            <a:endParaRPr kumimoji="0" lang="en-US" sz="1800" b="0" i="0" u="none" strike="noStrike" cap="none" normalizeH="0" baseline="0" dirty="0" smtClean="0">
              <a:ln>
                <a:noFill/>
              </a:ln>
              <a:solidFill>
                <a:schemeClr val="tx1"/>
              </a:solidFill>
              <a:effectLst/>
              <a:latin typeface="Arial" pitchFamily="34" charset="0"/>
            </a:endParaRPr>
          </a:p>
        </p:txBody>
      </p:sp>
      <p:sp>
        <p:nvSpPr>
          <p:cNvPr id="8" name="Title 2"/>
          <p:cNvSpPr txBox="1">
            <a:spLocks/>
          </p:cNvSpPr>
          <p:nvPr/>
        </p:nvSpPr>
        <p:spPr>
          <a:xfrm>
            <a:off x="838200" y="723900"/>
            <a:ext cx="8229600" cy="1143000"/>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
            </a:r>
            <a:br>
              <a:rPr lang="en-US" dirty="0" smtClean="0"/>
            </a:br>
            <a:r>
              <a:rPr lang="en-US" dirty="0" smtClean="0"/>
              <a:t>                  </a:t>
            </a:r>
            <a:r>
              <a:rPr lang="en-US" sz="3600" dirty="0" smtClean="0">
                <a:solidFill>
                  <a:schemeClr val="tx1">
                    <a:lumMod val="50000"/>
                    <a:lumOff val="50000"/>
                  </a:schemeClr>
                </a:solidFill>
              </a:rPr>
              <a:t>Data to Drive Decisions:</a:t>
            </a:r>
            <a:r>
              <a:rPr lang="en-US" sz="3600" dirty="0">
                <a:solidFill>
                  <a:schemeClr val="tx1">
                    <a:lumMod val="50000"/>
                    <a:lumOff val="50000"/>
                  </a:schemeClr>
                </a:solidFill>
              </a:rPr>
              <a:t> </a:t>
            </a:r>
            <a:r>
              <a:rPr lang="en-US" sz="3600" dirty="0" smtClean="0">
                <a:solidFill>
                  <a:schemeClr val="tx1">
                    <a:lumMod val="50000"/>
                    <a:lumOff val="50000"/>
                  </a:schemeClr>
                </a:solidFill>
              </a:rPr>
              <a:t>The Business Case</a:t>
            </a:r>
            <a:endParaRPr lang="en-US" sz="3600" dirty="0">
              <a:solidFill>
                <a:schemeClr val="tx1">
                  <a:lumMod val="50000"/>
                  <a:lumOff val="50000"/>
                </a:schemeClr>
              </a:solidFill>
            </a:endParaRPr>
          </a:p>
        </p:txBody>
      </p:sp>
    </p:spTree>
    <p:extLst>
      <p:ext uri="{BB962C8B-B14F-4D97-AF65-F5344CB8AC3E}">
        <p14:creationId xmlns:p14="http://schemas.microsoft.com/office/powerpoint/2010/main" val="342782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fade">
                                      <p:cBhvr>
                                        <p:cTn id="21" dur="1000"/>
                                        <p:tgtEl>
                                          <p:spTgt spid="7">
                                            <p:txEl>
                                              <p:pRg st="4" end="4"/>
                                            </p:txEl>
                                          </p:spTgt>
                                        </p:tgtEl>
                                      </p:cBhvr>
                                    </p:animEffect>
                                    <p:anim calcmode="lin" valueType="num">
                                      <p:cBhvr>
                                        <p:cTn id="22"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6" end="6"/>
                                            </p:txEl>
                                          </p:spTgt>
                                        </p:tgtEl>
                                        <p:attrNameLst>
                                          <p:attrName>style.visibility</p:attrName>
                                        </p:attrNameLst>
                                      </p:cBhvr>
                                      <p:to>
                                        <p:strVal val="visible"/>
                                      </p:to>
                                    </p:set>
                                    <p:animEffect transition="in" filter="fade">
                                      <p:cBhvr>
                                        <p:cTn id="28" dur="1000"/>
                                        <p:tgtEl>
                                          <p:spTgt spid="7">
                                            <p:txEl>
                                              <p:pRg st="6" end="6"/>
                                            </p:txEl>
                                          </p:spTgt>
                                        </p:tgtEl>
                                      </p:cBhvr>
                                    </p:animEffect>
                                    <p:anim calcmode="lin" valueType="num">
                                      <p:cBhvr>
                                        <p:cTn id="29"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295400" y="914400"/>
            <a:ext cx="7848600" cy="762000"/>
          </a:xfrm>
          <a:prstGeom prst="rect">
            <a:avLst/>
          </a:prstGeom>
          <a:noFill/>
          <a:ln>
            <a:noFill/>
          </a:ln>
          <a:effectLst>
            <a:outerShdw blurRad="50800" dist="38100" dir="2700000" algn="tl" rotWithShape="0">
              <a:prstClr val="black">
                <a:alpha val="40000"/>
              </a:prstClr>
            </a:outerShdw>
          </a:effectLst>
          <a:scene3d>
            <a:camera prst="orthographicFront">
              <a:rot lat="0" lon="0" rev="0"/>
            </a:camera>
            <a:lightRig rig="chilly" dir="t">
              <a:rot lat="0" lon="0" rev="18480000"/>
            </a:lightRig>
          </a:scene3d>
          <a:sp3d prstMaterial="clea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8415" cmpd="sng">
                <a:solidFill>
                  <a:schemeClr val="bg1"/>
                </a:solidFill>
                <a:prstDash val="solid"/>
              </a:ln>
              <a:solidFill>
                <a:srgbClr val="FFFFFF"/>
              </a:solidFill>
              <a:effectLst>
                <a:outerShdw blurRad="63500" dir="3600000" algn="tl" rotWithShape="0">
                  <a:srgbClr val="000000">
                    <a:alpha val="70000"/>
                  </a:srgbClr>
                </a:outerShdw>
              </a:effectLst>
            </a:endParaRPr>
          </a:p>
        </p:txBody>
      </p:sp>
      <p:pic>
        <p:nvPicPr>
          <p:cNvPr id="7" name="Picture 6" descr="5 20 MSUPS SCTEM Banner-2.GIF"/>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2009775"/>
          </a:xfrm>
          <a:prstGeom prst="rect">
            <a:avLst/>
          </a:prstGeom>
        </p:spPr>
      </p:pic>
      <p:sp>
        <p:nvSpPr>
          <p:cNvPr id="2" name="Text Box 2"/>
          <p:cNvSpPr txBox="1">
            <a:spLocks noChangeArrowheads="1"/>
          </p:cNvSpPr>
          <p:nvPr/>
        </p:nvSpPr>
        <p:spPr bwMode="auto">
          <a:xfrm>
            <a:off x="1828800" y="152400"/>
            <a:ext cx="67056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marR="0" lvl="0" indent="-228600" algn="ctr" defTabSz="914400" rtl="0" eaLnBrk="1" fontAlgn="base" latinLnBrk="0" hangingPunct="1">
              <a:lnSpc>
                <a:spcPct val="100000"/>
              </a:lnSpc>
              <a:spcBef>
                <a:spcPct val="0"/>
              </a:spcBef>
              <a:buClrTx/>
              <a:buSzTx/>
              <a:buFontTx/>
              <a:buAutoNum type="arabicPlain" startAt="2012"/>
              <a:tabLst/>
            </a:pPr>
            <a:r>
              <a:rPr kumimoji="0" lang="en-US" sz="2000" u="none" strike="noStrike" cap="none" normalizeH="0" dirty="0" smtClean="0">
                <a:ln>
                  <a:noFill/>
                </a:ln>
                <a:solidFill>
                  <a:schemeClr val="bg1"/>
                </a:solidFill>
                <a:effectLst/>
                <a:latin typeface="Impact" pitchFamily="34" charset="0"/>
              </a:rPr>
              <a:t>  Annual Conference &amp; Tradeshow</a:t>
            </a:r>
            <a:endParaRPr kumimoji="0" lang="en-US" sz="2000" u="none" strike="noStrike" cap="none" normalizeH="0" baseline="0" dirty="0" smtClean="0">
              <a:ln>
                <a:noFill/>
              </a:ln>
              <a:solidFill>
                <a:schemeClr val="bg1"/>
              </a:solidFill>
              <a:effectLst/>
              <a:latin typeface="Impact" pitchFamily="34" charset="0"/>
            </a:endParaRPr>
          </a:p>
          <a:p>
            <a:pPr marL="0" marR="0" lvl="0" indent="0" algn="ctr" defTabSz="914400" rtl="0" eaLnBrk="1" fontAlgn="base" latinLnBrk="0" hangingPunct="1">
              <a:lnSpc>
                <a:spcPct val="100000"/>
              </a:lnSpc>
              <a:spcBef>
                <a:spcPct val="0"/>
              </a:spcBef>
              <a:buClrTx/>
              <a:buSzTx/>
              <a:buFontTx/>
              <a:buNone/>
              <a:tabLst/>
            </a:pPr>
            <a:r>
              <a:rPr kumimoji="0" lang="en-US" sz="1000" b="1" i="1" u="none" strike="noStrike" cap="none" normalizeH="0" baseline="0" dirty="0" smtClean="0">
                <a:ln>
                  <a:noFill/>
                </a:ln>
                <a:solidFill>
                  <a:srgbClr val="E1AEAD"/>
                </a:solidFill>
                <a:effectLst/>
                <a:latin typeface="Calisto MT" pitchFamily="18" charset="0"/>
              </a:rPr>
              <a:t>Celebrating 26 years of service to the Collegiate Travel Marketplace</a:t>
            </a:r>
            <a:endParaRPr kumimoji="0" lang="en-US" sz="1800" b="0" i="0" u="none" strike="noStrike" cap="none" normalizeH="0" baseline="0" dirty="0" smtClean="0">
              <a:ln>
                <a:noFill/>
              </a:ln>
              <a:solidFill>
                <a:schemeClr val="tx1"/>
              </a:solidFill>
              <a:effectLst/>
              <a:latin typeface="Arial" pitchFamily="34" charset="0"/>
            </a:endParaRPr>
          </a:p>
        </p:txBody>
      </p:sp>
      <p:pic>
        <p:nvPicPr>
          <p:cNvPr id="9" name="Picture 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729957" y="1974333"/>
            <a:ext cx="7804443" cy="47259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8" name="Title 2"/>
          <p:cNvSpPr txBox="1">
            <a:spLocks/>
          </p:cNvSpPr>
          <p:nvPr/>
        </p:nvSpPr>
        <p:spPr>
          <a:xfrm>
            <a:off x="838200" y="723900"/>
            <a:ext cx="8229600" cy="1143000"/>
          </a:xfrm>
          <a:prstGeom prst="rect">
            <a:avLst/>
          </a:prstGeom>
        </p:spPr>
        <p:txBody>
          <a:bodyPr vert="horz" lIns="91440" tIns="45720" rIns="91440" bIns="45720" rtlCol="0"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
            </a:r>
            <a:br>
              <a:rPr lang="en-US" dirty="0" smtClean="0"/>
            </a:br>
            <a:r>
              <a:rPr lang="en-US" dirty="0" smtClean="0"/>
              <a:t>                  </a:t>
            </a:r>
            <a:r>
              <a:rPr lang="en-US" sz="3600" dirty="0" smtClean="0">
                <a:solidFill>
                  <a:schemeClr val="tx1">
                    <a:lumMod val="50000"/>
                    <a:lumOff val="50000"/>
                  </a:schemeClr>
                </a:solidFill>
              </a:rPr>
              <a:t>Data to Drive Decisions: Pre automation</a:t>
            </a:r>
            <a:endParaRPr lang="en-US" sz="3600"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295400" y="914400"/>
            <a:ext cx="7848600" cy="762000"/>
          </a:xfrm>
          <a:prstGeom prst="rect">
            <a:avLst/>
          </a:prstGeom>
          <a:noFill/>
          <a:ln>
            <a:noFill/>
          </a:ln>
          <a:effectLst>
            <a:outerShdw blurRad="50800" dist="38100" dir="2700000" algn="tl" rotWithShape="0">
              <a:prstClr val="black">
                <a:alpha val="40000"/>
              </a:prstClr>
            </a:outerShdw>
          </a:effectLst>
          <a:scene3d>
            <a:camera prst="orthographicFront">
              <a:rot lat="0" lon="0" rev="0"/>
            </a:camera>
            <a:lightRig rig="chilly" dir="t">
              <a:rot lat="0" lon="0" rev="18480000"/>
            </a:lightRig>
          </a:scene3d>
          <a:sp3d prstMaterial="clea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8415" cmpd="sng">
                <a:solidFill>
                  <a:schemeClr val="bg1"/>
                </a:solidFill>
                <a:prstDash val="solid"/>
              </a:ln>
              <a:solidFill>
                <a:srgbClr val="FFFFFF"/>
              </a:solidFill>
              <a:effectLst>
                <a:outerShdw blurRad="63500" dir="3600000" algn="tl" rotWithShape="0">
                  <a:srgbClr val="000000">
                    <a:alpha val="70000"/>
                  </a:srgbClr>
                </a:outerShdw>
              </a:effectLst>
            </a:endParaRPr>
          </a:p>
        </p:txBody>
      </p:sp>
      <p:pic>
        <p:nvPicPr>
          <p:cNvPr id="7" name="Picture 6" descr="5 20 MSUPS SCTEM Banner-2.GIF"/>
          <p:cNvPicPr/>
          <p:nvPr/>
        </p:nvPicPr>
        <p:blipFill>
          <a:blip r:embed="rId3" cstate="print">
            <a:extLst>
              <a:ext uri="{28A0092B-C50C-407E-A947-70E740481C1C}">
                <a14:useLocalDpi xmlns:a14="http://schemas.microsoft.com/office/drawing/2010/main" val="0"/>
              </a:ext>
            </a:extLst>
          </a:blip>
          <a:stretch>
            <a:fillRect/>
          </a:stretch>
        </p:blipFill>
        <p:spPr>
          <a:xfrm>
            <a:off x="0" y="122808"/>
            <a:ext cx="9144000" cy="2009775"/>
          </a:xfrm>
          <a:prstGeom prst="rect">
            <a:avLst/>
          </a:prstGeom>
        </p:spPr>
      </p:pic>
      <p:sp>
        <p:nvSpPr>
          <p:cNvPr id="2" name="Text Box 2"/>
          <p:cNvSpPr txBox="1">
            <a:spLocks noChangeArrowheads="1"/>
          </p:cNvSpPr>
          <p:nvPr/>
        </p:nvSpPr>
        <p:spPr bwMode="auto">
          <a:xfrm>
            <a:off x="1828800" y="152400"/>
            <a:ext cx="67056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marR="0" lvl="0" indent="-228600" algn="ctr" defTabSz="914400" rtl="0" eaLnBrk="1" fontAlgn="base" latinLnBrk="0" hangingPunct="1">
              <a:lnSpc>
                <a:spcPct val="100000"/>
              </a:lnSpc>
              <a:spcBef>
                <a:spcPct val="0"/>
              </a:spcBef>
              <a:buClrTx/>
              <a:buSzTx/>
              <a:buFontTx/>
              <a:buAutoNum type="arabicPlain" startAt="2012"/>
              <a:tabLst/>
            </a:pPr>
            <a:r>
              <a:rPr kumimoji="0" lang="en-US" sz="2000" u="none" strike="noStrike" cap="none" normalizeH="0" dirty="0" smtClean="0">
                <a:ln>
                  <a:noFill/>
                </a:ln>
                <a:solidFill>
                  <a:schemeClr val="bg1"/>
                </a:solidFill>
                <a:effectLst/>
                <a:latin typeface="Impact" pitchFamily="34" charset="0"/>
              </a:rPr>
              <a:t>  Annual Conference &amp; Tradeshow</a:t>
            </a:r>
            <a:endParaRPr kumimoji="0" lang="en-US" sz="2000" u="none" strike="noStrike" cap="none" normalizeH="0" baseline="0" dirty="0" smtClean="0">
              <a:ln>
                <a:noFill/>
              </a:ln>
              <a:solidFill>
                <a:schemeClr val="bg1"/>
              </a:solidFill>
              <a:effectLst/>
              <a:latin typeface="Impact" pitchFamily="34" charset="0"/>
            </a:endParaRPr>
          </a:p>
          <a:p>
            <a:pPr marL="0" marR="0" lvl="0" indent="0" algn="ctr" defTabSz="914400" rtl="0" eaLnBrk="1" fontAlgn="base" latinLnBrk="0" hangingPunct="1">
              <a:lnSpc>
                <a:spcPct val="100000"/>
              </a:lnSpc>
              <a:spcBef>
                <a:spcPct val="0"/>
              </a:spcBef>
              <a:buClrTx/>
              <a:buSzTx/>
              <a:buFontTx/>
              <a:buNone/>
              <a:tabLst/>
            </a:pPr>
            <a:r>
              <a:rPr kumimoji="0" lang="en-US" sz="1000" b="1" i="1" u="none" strike="noStrike" cap="none" normalizeH="0" baseline="0" dirty="0" smtClean="0">
                <a:ln>
                  <a:noFill/>
                </a:ln>
                <a:solidFill>
                  <a:srgbClr val="E1AEAD"/>
                </a:solidFill>
                <a:effectLst/>
                <a:latin typeface="Calisto MT" pitchFamily="18" charset="0"/>
              </a:rPr>
              <a:t>Celebrating 26 years of service to the Collegiate Travel Marketplace</a:t>
            </a:r>
            <a:endParaRPr kumimoji="0" lang="en-US" sz="1800" b="0" i="0" u="none" strike="noStrike" cap="none" normalizeH="0" baseline="0" dirty="0" smtClean="0">
              <a:ln>
                <a:noFill/>
              </a:ln>
              <a:solidFill>
                <a:schemeClr val="tx1"/>
              </a:solidFill>
              <a:effectLst/>
              <a:latin typeface="Arial" pitchFamily="34" charset="0"/>
            </a:endParaRPr>
          </a:p>
        </p:txBody>
      </p:sp>
      <p:sp>
        <p:nvSpPr>
          <p:cNvPr id="3" name="Title 2"/>
          <p:cNvSpPr>
            <a:spLocks noGrp="1"/>
          </p:cNvSpPr>
          <p:nvPr>
            <p:ph type="title"/>
          </p:nvPr>
        </p:nvSpPr>
        <p:spPr>
          <a:xfrm>
            <a:off x="457200" y="-1219200"/>
            <a:ext cx="8229600" cy="1143000"/>
          </a:xfrm>
        </p:spPr>
        <p:txBody>
          <a:bodyPr>
            <a:normAutofit/>
          </a:bodyPr>
          <a:lstStyle/>
          <a:p>
            <a:pPr algn="r"/>
            <a:r>
              <a:rPr lang="en-US" sz="3200" dirty="0" smtClean="0"/>
              <a:t>Pre-Automation:  </a:t>
            </a:r>
            <a:br>
              <a:rPr lang="en-US" sz="3200" dirty="0" smtClean="0"/>
            </a:br>
            <a:r>
              <a:rPr lang="en-US" sz="3200" dirty="0" smtClean="0"/>
              <a:t>What Data was Collected?</a:t>
            </a:r>
            <a:endParaRPr lang="en-US" sz="3200" dirty="0"/>
          </a:p>
        </p:txBody>
      </p:sp>
      <p:pic>
        <p:nvPicPr>
          <p:cNvPr id="9"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715540" y="1905000"/>
            <a:ext cx="7818860" cy="46783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4" name="Rectangle 3"/>
          <p:cNvSpPr/>
          <p:nvPr/>
        </p:nvSpPr>
        <p:spPr>
          <a:xfrm>
            <a:off x="6477000" y="1905000"/>
            <a:ext cx="1981200" cy="99060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2"/>
          <p:cNvSpPr txBox="1">
            <a:spLocks/>
          </p:cNvSpPr>
          <p:nvPr/>
        </p:nvSpPr>
        <p:spPr>
          <a:xfrm>
            <a:off x="838200" y="723900"/>
            <a:ext cx="8229600" cy="1143000"/>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
            </a:r>
            <a:br>
              <a:rPr lang="en-US" dirty="0" smtClean="0"/>
            </a:br>
            <a:r>
              <a:rPr lang="en-US" dirty="0" smtClean="0"/>
              <a:t>                  </a:t>
            </a:r>
            <a:r>
              <a:rPr lang="en-US" sz="3600" dirty="0" smtClean="0">
                <a:solidFill>
                  <a:schemeClr val="tx1">
                    <a:lumMod val="50000"/>
                    <a:lumOff val="50000"/>
                  </a:schemeClr>
                </a:solidFill>
              </a:rPr>
              <a:t>Pre-Automation: What Data was collected?</a:t>
            </a:r>
            <a:endParaRPr lang="en-US" sz="3600"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295400" y="914400"/>
            <a:ext cx="7848600" cy="762000"/>
          </a:xfrm>
          <a:prstGeom prst="rect">
            <a:avLst/>
          </a:prstGeom>
          <a:noFill/>
          <a:ln>
            <a:noFill/>
          </a:ln>
          <a:effectLst>
            <a:outerShdw blurRad="50800" dist="38100" dir="2700000" algn="tl" rotWithShape="0">
              <a:prstClr val="black">
                <a:alpha val="40000"/>
              </a:prstClr>
            </a:outerShdw>
          </a:effectLst>
          <a:scene3d>
            <a:camera prst="orthographicFront">
              <a:rot lat="0" lon="0" rev="0"/>
            </a:camera>
            <a:lightRig rig="chilly" dir="t">
              <a:rot lat="0" lon="0" rev="18480000"/>
            </a:lightRig>
          </a:scene3d>
          <a:sp3d prstMaterial="clea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8415" cmpd="sng">
                <a:solidFill>
                  <a:schemeClr val="bg1"/>
                </a:solidFill>
                <a:prstDash val="solid"/>
              </a:ln>
              <a:solidFill>
                <a:srgbClr val="FFFFFF"/>
              </a:solidFill>
              <a:effectLst>
                <a:outerShdw blurRad="63500" dir="3600000" algn="tl" rotWithShape="0">
                  <a:srgbClr val="000000">
                    <a:alpha val="70000"/>
                  </a:srgbClr>
                </a:outerShdw>
              </a:effectLst>
            </a:endParaRPr>
          </a:p>
        </p:txBody>
      </p:sp>
      <p:pic>
        <p:nvPicPr>
          <p:cNvPr id="7" name="Picture 6" descr="5 20 MSUPS SCTEM Banner-2.GIF"/>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2009775"/>
          </a:xfrm>
          <a:prstGeom prst="rect">
            <a:avLst/>
          </a:prstGeom>
        </p:spPr>
      </p:pic>
      <p:sp>
        <p:nvSpPr>
          <p:cNvPr id="2" name="Text Box 2"/>
          <p:cNvSpPr txBox="1">
            <a:spLocks noChangeArrowheads="1"/>
          </p:cNvSpPr>
          <p:nvPr/>
        </p:nvSpPr>
        <p:spPr bwMode="auto">
          <a:xfrm>
            <a:off x="1828800" y="152400"/>
            <a:ext cx="67056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marR="0" lvl="0" indent="-228600" algn="ctr" defTabSz="914400" rtl="0" eaLnBrk="1" fontAlgn="base" latinLnBrk="0" hangingPunct="1">
              <a:lnSpc>
                <a:spcPct val="100000"/>
              </a:lnSpc>
              <a:spcBef>
                <a:spcPct val="0"/>
              </a:spcBef>
              <a:buClrTx/>
              <a:buSzTx/>
              <a:buFontTx/>
              <a:buAutoNum type="arabicPlain" startAt="2012"/>
              <a:tabLst/>
            </a:pPr>
            <a:r>
              <a:rPr kumimoji="0" lang="en-US" sz="2000" u="none" strike="noStrike" cap="none" normalizeH="0" dirty="0" smtClean="0">
                <a:ln>
                  <a:noFill/>
                </a:ln>
                <a:solidFill>
                  <a:schemeClr val="bg1"/>
                </a:solidFill>
                <a:effectLst/>
                <a:latin typeface="Impact" pitchFamily="34" charset="0"/>
              </a:rPr>
              <a:t>  Annual Conference &amp; Tradeshow</a:t>
            </a:r>
            <a:endParaRPr kumimoji="0" lang="en-US" sz="2000" u="none" strike="noStrike" cap="none" normalizeH="0" baseline="0" dirty="0" smtClean="0">
              <a:ln>
                <a:noFill/>
              </a:ln>
              <a:solidFill>
                <a:schemeClr val="bg1"/>
              </a:solidFill>
              <a:effectLst/>
              <a:latin typeface="Impact" pitchFamily="34" charset="0"/>
            </a:endParaRPr>
          </a:p>
          <a:p>
            <a:pPr marL="0" marR="0" lvl="0" indent="0" algn="ctr" defTabSz="914400" rtl="0" eaLnBrk="1" fontAlgn="base" latinLnBrk="0" hangingPunct="1">
              <a:lnSpc>
                <a:spcPct val="100000"/>
              </a:lnSpc>
              <a:spcBef>
                <a:spcPct val="0"/>
              </a:spcBef>
              <a:buClrTx/>
              <a:buSzTx/>
              <a:buFontTx/>
              <a:buNone/>
              <a:tabLst/>
            </a:pPr>
            <a:r>
              <a:rPr kumimoji="0" lang="en-US" sz="1000" b="1" i="1" u="none" strike="noStrike" cap="none" normalizeH="0" baseline="0" dirty="0" smtClean="0">
                <a:ln>
                  <a:noFill/>
                </a:ln>
                <a:solidFill>
                  <a:srgbClr val="E1AEAD"/>
                </a:solidFill>
                <a:effectLst/>
                <a:latin typeface="Calisto MT" pitchFamily="18" charset="0"/>
              </a:rPr>
              <a:t>Celebrating 26 years of service to the Collegiate Travel Marketplace</a:t>
            </a:r>
            <a:endParaRPr kumimoji="0" lang="en-US" sz="1800" b="0" i="0" u="none" strike="noStrike" cap="none" normalizeH="0" baseline="0" dirty="0" smtClean="0">
              <a:ln>
                <a:noFill/>
              </a:ln>
              <a:solidFill>
                <a:schemeClr val="tx1"/>
              </a:solidFill>
              <a:effectLst/>
              <a:latin typeface="Arial" pitchFamily="34" charset="0"/>
            </a:endParaRPr>
          </a:p>
        </p:txBody>
      </p:sp>
      <p:sp>
        <p:nvSpPr>
          <p:cNvPr id="5" name="Freeform 4"/>
          <p:cNvSpPr/>
          <p:nvPr/>
        </p:nvSpPr>
        <p:spPr>
          <a:xfrm>
            <a:off x="573310" y="1955129"/>
            <a:ext cx="2949809" cy="813286"/>
          </a:xfrm>
          <a:custGeom>
            <a:avLst/>
            <a:gdLst>
              <a:gd name="connsiteX0" fmla="*/ 0 w 2949809"/>
              <a:gd name="connsiteY0" fmla="*/ 0 h 813286"/>
              <a:gd name="connsiteX1" fmla="*/ 2543166 w 2949809"/>
              <a:gd name="connsiteY1" fmla="*/ 0 h 813286"/>
              <a:gd name="connsiteX2" fmla="*/ 2949809 w 2949809"/>
              <a:gd name="connsiteY2" fmla="*/ 406643 h 813286"/>
              <a:gd name="connsiteX3" fmla="*/ 2543166 w 2949809"/>
              <a:gd name="connsiteY3" fmla="*/ 813286 h 813286"/>
              <a:gd name="connsiteX4" fmla="*/ 0 w 2949809"/>
              <a:gd name="connsiteY4" fmla="*/ 813286 h 813286"/>
              <a:gd name="connsiteX5" fmla="*/ 406643 w 2949809"/>
              <a:gd name="connsiteY5" fmla="*/ 406643 h 813286"/>
              <a:gd name="connsiteX6" fmla="*/ 0 w 2949809"/>
              <a:gd name="connsiteY6" fmla="*/ 0 h 81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49809" h="813286">
                <a:moveTo>
                  <a:pt x="0" y="0"/>
                </a:moveTo>
                <a:lnTo>
                  <a:pt x="2543166" y="0"/>
                </a:lnTo>
                <a:lnTo>
                  <a:pt x="2949809" y="406643"/>
                </a:lnTo>
                <a:lnTo>
                  <a:pt x="2543166" y="813286"/>
                </a:lnTo>
                <a:lnTo>
                  <a:pt x="0" y="813286"/>
                </a:lnTo>
                <a:lnTo>
                  <a:pt x="406643" y="40664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29503" tIns="11430" rIns="406643"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Multiple copies of pre-trip authorization</a:t>
            </a:r>
            <a:endParaRPr lang="en-US" sz="1800" kern="1200" dirty="0">
              <a:solidFill>
                <a:schemeClr val="tx1"/>
              </a:solidFill>
            </a:endParaRPr>
          </a:p>
        </p:txBody>
      </p:sp>
      <p:sp>
        <p:nvSpPr>
          <p:cNvPr id="6" name="Freeform 5"/>
          <p:cNvSpPr/>
          <p:nvPr/>
        </p:nvSpPr>
        <p:spPr>
          <a:xfrm>
            <a:off x="3258801" y="2024259"/>
            <a:ext cx="2760980" cy="675027"/>
          </a:xfrm>
          <a:custGeom>
            <a:avLst/>
            <a:gdLst>
              <a:gd name="connsiteX0" fmla="*/ 0 w 2760980"/>
              <a:gd name="connsiteY0" fmla="*/ 0 h 675027"/>
              <a:gd name="connsiteX1" fmla="*/ 2423467 w 2760980"/>
              <a:gd name="connsiteY1" fmla="*/ 0 h 675027"/>
              <a:gd name="connsiteX2" fmla="*/ 2760980 w 2760980"/>
              <a:gd name="connsiteY2" fmla="*/ 337514 h 675027"/>
              <a:gd name="connsiteX3" fmla="*/ 2423467 w 2760980"/>
              <a:gd name="connsiteY3" fmla="*/ 675027 h 675027"/>
              <a:gd name="connsiteX4" fmla="*/ 0 w 2760980"/>
              <a:gd name="connsiteY4" fmla="*/ 675027 h 675027"/>
              <a:gd name="connsiteX5" fmla="*/ 337514 w 2760980"/>
              <a:gd name="connsiteY5" fmla="*/ 337514 h 675027"/>
              <a:gd name="connsiteX6" fmla="*/ 0 w 2760980"/>
              <a:gd name="connsiteY6" fmla="*/ 0 h 67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0980" h="675027">
                <a:moveTo>
                  <a:pt x="0" y="0"/>
                </a:moveTo>
                <a:lnTo>
                  <a:pt x="2423467" y="0"/>
                </a:lnTo>
                <a:lnTo>
                  <a:pt x="2760980" y="337514"/>
                </a:lnTo>
                <a:lnTo>
                  <a:pt x="2423467" y="675027"/>
                </a:lnTo>
                <a:lnTo>
                  <a:pt x="0" y="675027"/>
                </a:lnTo>
                <a:lnTo>
                  <a:pt x="337514" y="337514"/>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60374" tIns="11430" rIns="337513" bIns="11430" numCol="1" spcCol="1270" anchor="ctr" anchorCtr="0">
            <a:noAutofit/>
          </a:bodyPr>
          <a:lstStyle/>
          <a:p>
            <a:pPr lvl="0" algn="ctr" defTabSz="800100">
              <a:lnSpc>
                <a:spcPct val="90000"/>
              </a:lnSpc>
              <a:spcBef>
                <a:spcPct val="0"/>
              </a:spcBef>
              <a:spcAft>
                <a:spcPct val="35000"/>
              </a:spcAft>
            </a:pPr>
            <a:r>
              <a:rPr lang="en-US" sz="1800" kern="1200" dirty="0" smtClean="0"/>
              <a:t>Asked Why!!</a:t>
            </a:r>
            <a:endParaRPr lang="en-US" sz="1800" kern="1200" dirty="0"/>
          </a:p>
        </p:txBody>
      </p:sp>
      <p:sp>
        <p:nvSpPr>
          <p:cNvPr id="8" name="Freeform 7"/>
          <p:cNvSpPr/>
          <p:nvPr/>
        </p:nvSpPr>
        <p:spPr>
          <a:xfrm>
            <a:off x="573310" y="2882276"/>
            <a:ext cx="2876959" cy="813286"/>
          </a:xfrm>
          <a:custGeom>
            <a:avLst/>
            <a:gdLst>
              <a:gd name="connsiteX0" fmla="*/ 0 w 2876959"/>
              <a:gd name="connsiteY0" fmla="*/ 0 h 813286"/>
              <a:gd name="connsiteX1" fmla="*/ 2470316 w 2876959"/>
              <a:gd name="connsiteY1" fmla="*/ 0 h 813286"/>
              <a:gd name="connsiteX2" fmla="*/ 2876959 w 2876959"/>
              <a:gd name="connsiteY2" fmla="*/ 406643 h 813286"/>
              <a:gd name="connsiteX3" fmla="*/ 2470316 w 2876959"/>
              <a:gd name="connsiteY3" fmla="*/ 813286 h 813286"/>
              <a:gd name="connsiteX4" fmla="*/ 0 w 2876959"/>
              <a:gd name="connsiteY4" fmla="*/ 813286 h 813286"/>
              <a:gd name="connsiteX5" fmla="*/ 406643 w 2876959"/>
              <a:gd name="connsiteY5" fmla="*/ 406643 h 813286"/>
              <a:gd name="connsiteX6" fmla="*/ 0 w 2876959"/>
              <a:gd name="connsiteY6" fmla="*/ 0 h 81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76959" h="813286">
                <a:moveTo>
                  <a:pt x="0" y="0"/>
                </a:moveTo>
                <a:lnTo>
                  <a:pt x="2470316" y="0"/>
                </a:lnTo>
                <a:lnTo>
                  <a:pt x="2876959" y="406643"/>
                </a:lnTo>
                <a:lnTo>
                  <a:pt x="2470316" y="813286"/>
                </a:lnTo>
                <a:lnTo>
                  <a:pt x="0" y="813286"/>
                </a:lnTo>
                <a:lnTo>
                  <a:pt x="406643" y="40664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29503" tIns="11430" rIns="406643"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Not everyone in approval process really “approves”</a:t>
            </a:r>
            <a:endParaRPr lang="en-US" sz="1800" kern="1200" dirty="0">
              <a:solidFill>
                <a:schemeClr val="tx1"/>
              </a:solidFill>
            </a:endParaRPr>
          </a:p>
        </p:txBody>
      </p:sp>
      <p:sp>
        <p:nvSpPr>
          <p:cNvPr id="10" name="Freeform 9"/>
          <p:cNvSpPr/>
          <p:nvPr/>
        </p:nvSpPr>
        <p:spPr>
          <a:xfrm>
            <a:off x="3185951" y="2951405"/>
            <a:ext cx="2833849" cy="675027"/>
          </a:xfrm>
          <a:custGeom>
            <a:avLst/>
            <a:gdLst>
              <a:gd name="connsiteX0" fmla="*/ 0 w 2833849"/>
              <a:gd name="connsiteY0" fmla="*/ 0 h 675027"/>
              <a:gd name="connsiteX1" fmla="*/ 2496336 w 2833849"/>
              <a:gd name="connsiteY1" fmla="*/ 0 h 675027"/>
              <a:gd name="connsiteX2" fmla="*/ 2833849 w 2833849"/>
              <a:gd name="connsiteY2" fmla="*/ 337514 h 675027"/>
              <a:gd name="connsiteX3" fmla="*/ 2496336 w 2833849"/>
              <a:gd name="connsiteY3" fmla="*/ 675027 h 675027"/>
              <a:gd name="connsiteX4" fmla="*/ 0 w 2833849"/>
              <a:gd name="connsiteY4" fmla="*/ 675027 h 675027"/>
              <a:gd name="connsiteX5" fmla="*/ 337514 w 2833849"/>
              <a:gd name="connsiteY5" fmla="*/ 337514 h 675027"/>
              <a:gd name="connsiteX6" fmla="*/ 0 w 2833849"/>
              <a:gd name="connsiteY6" fmla="*/ 0 h 67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3849" h="675027">
                <a:moveTo>
                  <a:pt x="0" y="0"/>
                </a:moveTo>
                <a:lnTo>
                  <a:pt x="2496336" y="0"/>
                </a:lnTo>
                <a:lnTo>
                  <a:pt x="2833849" y="337514"/>
                </a:lnTo>
                <a:lnTo>
                  <a:pt x="2496336" y="675027"/>
                </a:lnTo>
                <a:lnTo>
                  <a:pt x="0" y="675027"/>
                </a:lnTo>
                <a:lnTo>
                  <a:pt x="337514" y="337514"/>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59104" tIns="10795" rIns="337513" bIns="10795" numCol="1" spcCol="1270" anchor="ctr" anchorCtr="0">
            <a:noAutofit/>
          </a:bodyPr>
          <a:lstStyle/>
          <a:p>
            <a:pPr lvl="0" algn="ctr" defTabSz="755650">
              <a:lnSpc>
                <a:spcPct val="90000"/>
              </a:lnSpc>
              <a:spcBef>
                <a:spcPct val="0"/>
              </a:spcBef>
              <a:spcAft>
                <a:spcPct val="35000"/>
              </a:spcAft>
            </a:pPr>
            <a:r>
              <a:rPr lang="en-US" sz="1700" kern="1200" dirty="0" smtClean="0"/>
              <a:t>Identification of notification vs. approval</a:t>
            </a:r>
            <a:endParaRPr lang="en-US" sz="1700" kern="1200" dirty="0"/>
          </a:p>
        </p:txBody>
      </p:sp>
      <p:sp>
        <p:nvSpPr>
          <p:cNvPr id="12" name="Freeform 11"/>
          <p:cNvSpPr/>
          <p:nvPr/>
        </p:nvSpPr>
        <p:spPr>
          <a:xfrm>
            <a:off x="573310" y="3809422"/>
            <a:ext cx="2880903" cy="813286"/>
          </a:xfrm>
          <a:custGeom>
            <a:avLst/>
            <a:gdLst>
              <a:gd name="connsiteX0" fmla="*/ 0 w 2880903"/>
              <a:gd name="connsiteY0" fmla="*/ 0 h 813286"/>
              <a:gd name="connsiteX1" fmla="*/ 2474260 w 2880903"/>
              <a:gd name="connsiteY1" fmla="*/ 0 h 813286"/>
              <a:gd name="connsiteX2" fmla="*/ 2880903 w 2880903"/>
              <a:gd name="connsiteY2" fmla="*/ 406643 h 813286"/>
              <a:gd name="connsiteX3" fmla="*/ 2474260 w 2880903"/>
              <a:gd name="connsiteY3" fmla="*/ 813286 h 813286"/>
              <a:gd name="connsiteX4" fmla="*/ 0 w 2880903"/>
              <a:gd name="connsiteY4" fmla="*/ 813286 h 813286"/>
              <a:gd name="connsiteX5" fmla="*/ 406643 w 2880903"/>
              <a:gd name="connsiteY5" fmla="*/ 406643 h 813286"/>
              <a:gd name="connsiteX6" fmla="*/ 0 w 2880903"/>
              <a:gd name="connsiteY6" fmla="*/ 0 h 81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0903" h="813286">
                <a:moveTo>
                  <a:pt x="0" y="0"/>
                </a:moveTo>
                <a:lnTo>
                  <a:pt x="2474260" y="0"/>
                </a:lnTo>
                <a:lnTo>
                  <a:pt x="2880903" y="406643"/>
                </a:lnTo>
                <a:lnTo>
                  <a:pt x="2474260" y="813286"/>
                </a:lnTo>
                <a:lnTo>
                  <a:pt x="0" y="813286"/>
                </a:lnTo>
                <a:lnTo>
                  <a:pt x="406643" y="40664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29503" tIns="11430" rIns="406643"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Low accuracy rate coming in for processing</a:t>
            </a:r>
            <a:endParaRPr lang="en-US" sz="1800" kern="1200" dirty="0">
              <a:solidFill>
                <a:schemeClr val="tx1"/>
              </a:solidFill>
            </a:endParaRPr>
          </a:p>
        </p:txBody>
      </p:sp>
      <p:sp>
        <p:nvSpPr>
          <p:cNvPr id="13" name="Freeform 12"/>
          <p:cNvSpPr/>
          <p:nvPr/>
        </p:nvSpPr>
        <p:spPr>
          <a:xfrm>
            <a:off x="3189896" y="3878551"/>
            <a:ext cx="2829884" cy="675027"/>
          </a:xfrm>
          <a:custGeom>
            <a:avLst/>
            <a:gdLst>
              <a:gd name="connsiteX0" fmla="*/ 0 w 2829884"/>
              <a:gd name="connsiteY0" fmla="*/ 0 h 675027"/>
              <a:gd name="connsiteX1" fmla="*/ 2492371 w 2829884"/>
              <a:gd name="connsiteY1" fmla="*/ 0 h 675027"/>
              <a:gd name="connsiteX2" fmla="*/ 2829884 w 2829884"/>
              <a:gd name="connsiteY2" fmla="*/ 337514 h 675027"/>
              <a:gd name="connsiteX3" fmla="*/ 2492371 w 2829884"/>
              <a:gd name="connsiteY3" fmla="*/ 675027 h 675027"/>
              <a:gd name="connsiteX4" fmla="*/ 0 w 2829884"/>
              <a:gd name="connsiteY4" fmla="*/ 675027 h 675027"/>
              <a:gd name="connsiteX5" fmla="*/ 337514 w 2829884"/>
              <a:gd name="connsiteY5" fmla="*/ 337514 h 675027"/>
              <a:gd name="connsiteX6" fmla="*/ 0 w 2829884"/>
              <a:gd name="connsiteY6" fmla="*/ 0 h 67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9884" h="675027">
                <a:moveTo>
                  <a:pt x="0" y="0"/>
                </a:moveTo>
                <a:lnTo>
                  <a:pt x="2492371" y="0"/>
                </a:lnTo>
                <a:lnTo>
                  <a:pt x="2829884" y="337514"/>
                </a:lnTo>
                <a:lnTo>
                  <a:pt x="2492371" y="675027"/>
                </a:lnTo>
                <a:lnTo>
                  <a:pt x="0" y="675027"/>
                </a:lnTo>
                <a:lnTo>
                  <a:pt x="337514" y="337514"/>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60374" tIns="11430" rIns="337513" bIns="11430" numCol="1" spcCol="1270" anchor="ctr" anchorCtr="0">
            <a:noAutofit/>
          </a:bodyPr>
          <a:lstStyle/>
          <a:p>
            <a:pPr lvl="0" algn="ctr" defTabSz="800100">
              <a:lnSpc>
                <a:spcPct val="90000"/>
              </a:lnSpc>
              <a:spcBef>
                <a:spcPct val="0"/>
              </a:spcBef>
              <a:spcAft>
                <a:spcPct val="35000"/>
              </a:spcAft>
            </a:pPr>
            <a:r>
              <a:rPr lang="en-US" sz="1800" kern="1200" dirty="0" smtClean="0"/>
              <a:t>Identification of errors</a:t>
            </a:r>
            <a:endParaRPr lang="en-US" sz="1800" kern="1200" dirty="0"/>
          </a:p>
        </p:txBody>
      </p:sp>
      <p:sp>
        <p:nvSpPr>
          <p:cNvPr id="14" name="Freeform 13"/>
          <p:cNvSpPr/>
          <p:nvPr/>
        </p:nvSpPr>
        <p:spPr>
          <a:xfrm>
            <a:off x="573310" y="4736568"/>
            <a:ext cx="2876898" cy="813286"/>
          </a:xfrm>
          <a:custGeom>
            <a:avLst/>
            <a:gdLst>
              <a:gd name="connsiteX0" fmla="*/ 0 w 2876898"/>
              <a:gd name="connsiteY0" fmla="*/ 0 h 813286"/>
              <a:gd name="connsiteX1" fmla="*/ 2470255 w 2876898"/>
              <a:gd name="connsiteY1" fmla="*/ 0 h 813286"/>
              <a:gd name="connsiteX2" fmla="*/ 2876898 w 2876898"/>
              <a:gd name="connsiteY2" fmla="*/ 406643 h 813286"/>
              <a:gd name="connsiteX3" fmla="*/ 2470255 w 2876898"/>
              <a:gd name="connsiteY3" fmla="*/ 813286 h 813286"/>
              <a:gd name="connsiteX4" fmla="*/ 0 w 2876898"/>
              <a:gd name="connsiteY4" fmla="*/ 813286 h 813286"/>
              <a:gd name="connsiteX5" fmla="*/ 406643 w 2876898"/>
              <a:gd name="connsiteY5" fmla="*/ 406643 h 813286"/>
              <a:gd name="connsiteX6" fmla="*/ 0 w 2876898"/>
              <a:gd name="connsiteY6" fmla="*/ 0 h 81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76898" h="813286">
                <a:moveTo>
                  <a:pt x="0" y="0"/>
                </a:moveTo>
                <a:lnTo>
                  <a:pt x="2470255" y="0"/>
                </a:lnTo>
                <a:lnTo>
                  <a:pt x="2876898" y="406643"/>
                </a:lnTo>
                <a:lnTo>
                  <a:pt x="2470255" y="813286"/>
                </a:lnTo>
                <a:lnTo>
                  <a:pt x="0" y="813286"/>
                </a:lnTo>
                <a:lnTo>
                  <a:pt x="406643" y="40664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29503" tIns="11430" rIns="406643"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Long delay times in reimbursement process</a:t>
            </a:r>
            <a:endParaRPr lang="en-US" sz="1800" kern="1200" dirty="0">
              <a:solidFill>
                <a:schemeClr val="tx1"/>
              </a:solidFill>
            </a:endParaRPr>
          </a:p>
        </p:txBody>
      </p:sp>
      <p:sp>
        <p:nvSpPr>
          <p:cNvPr id="15" name="Freeform 14"/>
          <p:cNvSpPr/>
          <p:nvPr/>
        </p:nvSpPr>
        <p:spPr>
          <a:xfrm>
            <a:off x="3185890" y="4805697"/>
            <a:ext cx="2833883" cy="675027"/>
          </a:xfrm>
          <a:custGeom>
            <a:avLst/>
            <a:gdLst>
              <a:gd name="connsiteX0" fmla="*/ 0 w 2833883"/>
              <a:gd name="connsiteY0" fmla="*/ 0 h 675027"/>
              <a:gd name="connsiteX1" fmla="*/ 2496370 w 2833883"/>
              <a:gd name="connsiteY1" fmla="*/ 0 h 675027"/>
              <a:gd name="connsiteX2" fmla="*/ 2833883 w 2833883"/>
              <a:gd name="connsiteY2" fmla="*/ 337514 h 675027"/>
              <a:gd name="connsiteX3" fmla="*/ 2496370 w 2833883"/>
              <a:gd name="connsiteY3" fmla="*/ 675027 h 675027"/>
              <a:gd name="connsiteX4" fmla="*/ 0 w 2833883"/>
              <a:gd name="connsiteY4" fmla="*/ 675027 h 675027"/>
              <a:gd name="connsiteX5" fmla="*/ 337514 w 2833883"/>
              <a:gd name="connsiteY5" fmla="*/ 337514 h 675027"/>
              <a:gd name="connsiteX6" fmla="*/ 0 w 2833883"/>
              <a:gd name="connsiteY6" fmla="*/ 0 h 67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3883" h="675027">
                <a:moveTo>
                  <a:pt x="0" y="0"/>
                </a:moveTo>
                <a:lnTo>
                  <a:pt x="2496370" y="0"/>
                </a:lnTo>
                <a:lnTo>
                  <a:pt x="2833883" y="337514"/>
                </a:lnTo>
                <a:lnTo>
                  <a:pt x="2496370" y="675027"/>
                </a:lnTo>
                <a:lnTo>
                  <a:pt x="0" y="675027"/>
                </a:lnTo>
                <a:lnTo>
                  <a:pt x="337514" y="337514"/>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59104" tIns="10795" rIns="337513" bIns="10795" numCol="1" spcCol="1270" anchor="ctr" anchorCtr="0">
            <a:noAutofit/>
          </a:bodyPr>
          <a:lstStyle/>
          <a:p>
            <a:pPr lvl="0" algn="ctr" defTabSz="755650">
              <a:lnSpc>
                <a:spcPct val="90000"/>
              </a:lnSpc>
              <a:spcBef>
                <a:spcPct val="0"/>
              </a:spcBef>
              <a:spcAft>
                <a:spcPct val="35000"/>
              </a:spcAft>
            </a:pPr>
            <a:r>
              <a:rPr lang="en-US" sz="1700" kern="1200" dirty="0" smtClean="0">
                <a:solidFill>
                  <a:schemeClr val="tx1"/>
                </a:solidFill>
              </a:rPr>
              <a:t>Where was delay?  Why?  </a:t>
            </a:r>
            <a:endParaRPr lang="en-US" sz="1700" kern="1200" dirty="0">
              <a:solidFill>
                <a:schemeClr val="tx1"/>
              </a:solidFill>
            </a:endParaRPr>
          </a:p>
        </p:txBody>
      </p:sp>
      <p:sp>
        <p:nvSpPr>
          <p:cNvPr id="16" name="Freeform 15"/>
          <p:cNvSpPr/>
          <p:nvPr/>
        </p:nvSpPr>
        <p:spPr>
          <a:xfrm>
            <a:off x="573310" y="5663714"/>
            <a:ext cx="2800388" cy="813286"/>
          </a:xfrm>
          <a:custGeom>
            <a:avLst/>
            <a:gdLst>
              <a:gd name="connsiteX0" fmla="*/ 0 w 2800388"/>
              <a:gd name="connsiteY0" fmla="*/ 0 h 813286"/>
              <a:gd name="connsiteX1" fmla="*/ 2393745 w 2800388"/>
              <a:gd name="connsiteY1" fmla="*/ 0 h 813286"/>
              <a:gd name="connsiteX2" fmla="*/ 2800388 w 2800388"/>
              <a:gd name="connsiteY2" fmla="*/ 406643 h 813286"/>
              <a:gd name="connsiteX3" fmla="*/ 2393745 w 2800388"/>
              <a:gd name="connsiteY3" fmla="*/ 813286 h 813286"/>
              <a:gd name="connsiteX4" fmla="*/ 0 w 2800388"/>
              <a:gd name="connsiteY4" fmla="*/ 813286 h 813286"/>
              <a:gd name="connsiteX5" fmla="*/ 406643 w 2800388"/>
              <a:gd name="connsiteY5" fmla="*/ 406643 h 813286"/>
              <a:gd name="connsiteX6" fmla="*/ 0 w 2800388"/>
              <a:gd name="connsiteY6" fmla="*/ 0 h 81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0388" h="813286">
                <a:moveTo>
                  <a:pt x="0" y="0"/>
                </a:moveTo>
                <a:lnTo>
                  <a:pt x="2393745" y="0"/>
                </a:lnTo>
                <a:lnTo>
                  <a:pt x="2800388" y="406643"/>
                </a:lnTo>
                <a:lnTo>
                  <a:pt x="2393745" y="813286"/>
                </a:lnTo>
                <a:lnTo>
                  <a:pt x="0" y="813286"/>
                </a:lnTo>
                <a:lnTo>
                  <a:pt x="406643" y="40664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29503" tIns="11430" rIns="406643"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Redundancy in processes</a:t>
            </a:r>
            <a:endParaRPr lang="en-US" sz="1800" kern="1200" dirty="0">
              <a:solidFill>
                <a:schemeClr val="tx1"/>
              </a:solidFill>
            </a:endParaRPr>
          </a:p>
        </p:txBody>
      </p:sp>
      <p:sp>
        <p:nvSpPr>
          <p:cNvPr id="17" name="Freeform 16"/>
          <p:cNvSpPr/>
          <p:nvPr/>
        </p:nvSpPr>
        <p:spPr>
          <a:xfrm>
            <a:off x="3109380" y="5732844"/>
            <a:ext cx="2910398" cy="675027"/>
          </a:xfrm>
          <a:custGeom>
            <a:avLst/>
            <a:gdLst>
              <a:gd name="connsiteX0" fmla="*/ 0 w 2910398"/>
              <a:gd name="connsiteY0" fmla="*/ 0 h 675027"/>
              <a:gd name="connsiteX1" fmla="*/ 2572885 w 2910398"/>
              <a:gd name="connsiteY1" fmla="*/ 0 h 675027"/>
              <a:gd name="connsiteX2" fmla="*/ 2910398 w 2910398"/>
              <a:gd name="connsiteY2" fmla="*/ 337514 h 675027"/>
              <a:gd name="connsiteX3" fmla="*/ 2572885 w 2910398"/>
              <a:gd name="connsiteY3" fmla="*/ 675027 h 675027"/>
              <a:gd name="connsiteX4" fmla="*/ 0 w 2910398"/>
              <a:gd name="connsiteY4" fmla="*/ 675027 h 675027"/>
              <a:gd name="connsiteX5" fmla="*/ 337514 w 2910398"/>
              <a:gd name="connsiteY5" fmla="*/ 337514 h 675027"/>
              <a:gd name="connsiteX6" fmla="*/ 0 w 2910398"/>
              <a:gd name="connsiteY6" fmla="*/ 0 h 67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0398" h="675027">
                <a:moveTo>
                  <a:pt x="0" y="0"/>
                </a:moveTo>
                <a:lnTo>
                  <a:pt x="2572885" y="0"/>
                </a:lnTo>
                <a:lnTo>
                  <a:pt x="2910398" y="337514"/>
                </a:lnTo>
                <a:lnTo>
                  <a:pt x="2572885" y="675027"/>
                </a:lnTo>
                <a:lnTo>
                  <a:pt x="0" y="675027"/>
                </a:lnTo>
                <a:lnTo>
                  <a:pt x="337514" y="337514"/>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60374" tIns="11430" rIns="337513"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Compared processes across groups</a:t>
            </a:r>
            <a:endParaRPr lang="en-US" sz="1800" kern="1200" dirty="0">
              <a:solidFill>
                <a:schemeClr val="tx1"/>
              </a:solidFill>
            </a:endParaRPr>
          </a:p>
        </p:txBody>
      </p:sp>
      <p:sp>
        <p:nvSpPr>
          <p:cNvPr id="18" name="Title 2"/>
          <p:cNvSpPr txBox="1">
            <a:spLocks/>
          </p:cNvSpPr>
          <p:nvPr/>
        </p:nvSpPr>
        <p:spPr>
          <a:xfrm>
            <a:off x="838200" y="723900"/>
            <a:ext cx="8229600" cy="1143000"/>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
            </a:r>
            <a:br>
              <a:rPr lang="en-US" dirty="0" smtClean="0"/>
            </a:br>
            <a:r>
              <a:rPr lang="en-US" dirty="0" smtClean="0"/>
              <a:t>                  </a:t>
            </a:r>
            <a:r>
              <a:rPr lang="en-US" sz="3600" dirty="0" smtClean="0">
                <a:solidFill>
                  <a:schemeClr val="tx1">
                    <a:lumMod val="50000"/>
                    <a:lumOff val="50000"/>
                  </a:schemeClr>
                </a:solidFill>
              </a:rPr>
              <a:t>Pre-Automation: What did we do with this info?</a:t>
            </a:r>
            <a:endParaRPr lang="en-US" sz="3600"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0-#ppt_w/2"/>
                                          </p:val>
                                        </p:tav>
                                        <p:tav tm="100000">
                                          <p:val>
                                            <p:strVal val="#ppt_x"/>
                                          </p:val>
                                        </p:tav>
                                      </p:tavLst>
                                    </p:anim>
                                    <p:anim calcmode="lin" valueType="num">
                                      <p:cBhvr additive="base">
                                        <p:cTn id="26"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0-#ppt_w/2"/>
                                          </p:val>
                                        </p:tav>
                                        <p:tav tm="100000">
                                          <p:val>
                                            <p:strVal val="#ppt_x"/>
                                          </p:val>
                                        </p:tav>
                                      </p:tavLst>
                                    </p:anim>
                                    <p:anim calcmode="lin" valueType="num">
                                      <p:cBhvr additive="base">
                                        <p:cTn id="32"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3" grpId="0" animBg="1"/>
      <p:bldP spid="15"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295400" y="914400"/>
            <a:ext cx="7848600" cy="762000"/>
          </a:xfrm>
          <a:prstGeom prst="rect">
            <a:avLst/>
          </a:prstGeom>
          <a:noFill/>
          <a:ln>
            <a:noFill/>
          </a:ln>
          <a:effectLst>
            <a:outerShdw blurRad="50800" dist="38100" dir="2700000" algn="tl" rotWithShape="0">
              <a:prstClr val="black">
                <a:alpha val="40000"/>
              </a:prstClr>
            </a:outerShdw>
          </a:effectLst>
          <a:scene3d>
            <a:camera prst="orthographicFront">
              <a:rot lat="0" lon="0" rev="0"/>
            </a:camera>
            <a:lightRig rig="chilly" dir="t">
              <a:rot lat="0" lon="0" rev="18480000"/>
            </a:lightRig>
          </a:scene3d>
          <a:sp3d prstMaterial="clea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8415" cmpd="sng">
                <a:solidFill>
                  <a:schemeClr val="bg1"/>
                </a:solidFill>
                <a:prstDash val="solid"/>
              </a:ln>
              <a:solidFill>
                <a:srgbClr val="FFFFFF"/>
              </a:solidFill>
              <a:effectLst>
                <a:outerShdw blurRad="63500" dir="3600000" algn="tl" rotWithShape="0">
                  <a:srgbClr val="000000">
                    <a:alpha val="70000"/>
                  </a:srgbClr>
                </a:outerShdw>
              </a:effectLst>
            </a:endParaRPr>
          </a:p>
        </p:txBody>
      </p:sp>
      <p:pic>
        <p:nvPicPr>
          <p:cNvPr id="7" name="Picture 6" descr="5 20 MSUPS SCTEM Banner-2.GIF"/>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2009775"/>
          </a:xfrm>
          <a:prstGeom prst="rect">
            <a:avLst/>
          </a:prstGeom>
        </p:spPr>
      </p:pic>
      <p:sp>
        <p:nvSpPr>
          <p:cNvPr id="4" name="Freeform 3"/>
          <p:cNvSpPr/>
          <p:nvPr/>
        </p:nvSpPr>
        <p:spPr>
          <a:xfrm>
            <a:off x="571377" y="1906963"/>
            <a:ext cx="2704072" cy="813315"/>
          </a:xfrm>
          <a:custGeom>
            <a:avLst/>
            <a:gdLst>
              <a:gd name="connsiteX0" fmla="*/ 0 w 2704072"/>
              <a:gd name="connsiteY0" fmla="*/ 0 h 813315"/>
              <a:gd name="connsiteX1" fmla="*/ 2297415 w 2704072"/>
              <a:gd name="connsiteY1" fmla="*/ 0 h 813315"/>
              <a:gd name="connsiteX2" fmla="*/ 2704072 w 2704072"/>
              <a:gd name="connsiteY2" fmla="*/ 406658 h 813315"/>
              <a:gd name="connsiteX3" fmla="*/ 2297415 w 2704072"/>
              <a:gd name="connsiteY3" fmla="*/ 813315 h 813315"/>
              <a:gd name="connsiteX4" fmla="*/ 0 w 2704072"/>
              <a:gd name="connsiteY4" fmla="*/ 813315 h 813315"/>
              <a:gd name="connsiteX5" fmla="*/ 406658 w 2704072"/>
              <a:gd name="connsiteY5" fmla="*/ 406658 h 813315"/>
              <a:gd name="connsiteX6" fmla="*/ 0 w 2704072"/>
              <a:gd name="connsiteY6" fmla="*/ 0 h 813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4072" h="813315">
                <a:moveTo>
                  <a:pt x="0" y="0"/>
                </a:moveTo>
                <a:lnTo>
                  <a:pt x="2297415" y="0"/>
                </a:lnTo>
                <a:lnTo>
                  <a:pt x="2704072" y="406658"/>
                </a:lnTo>
                <a:lnTo>
                  <a:pt x="2297415" y="813315"/>
                </a:lnTo>
                <a:lnTo>
                  <a:pt x="0" y="813315"/>
                </a:lnTo>
                <a:lnTo>
                  <a:pt x="406658" y="40665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29518" tIns="11430" rIns="406657"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Multiple copies of pre-trip authorization</a:t>
            </a:r>
            <a:endParaRPr lang="en-US" sz="1800" kern="1200" dirty="0">
              <a:solidFill>
                <a:schemeClr val="tx1"/>
              </a:solidFill>
            </a:endParaRPr>
          </a:p>
        </p:txBody>
      </p:sp>
      <p:sp>
        <p:nvSpPr>
          <p:cNvPr id="5" name="Freeform 4"/>
          <p:cNvSpPr/>
          <p:nvPr/>
        </p:nvSpPr>
        <p:spPr>
          <a:xfrm>
            <a:off x="3011121" y="1976095"/>
            <a:ext cx="2494672" cy="675052"/>
          </a:xfrm>
          <a:custGeom>
            <a:avLst/>
            <a:gdLst>
              <a:gd name="connsiteX0" fmla="*/ 0 w 2494672"/>
              <a:gd name="connsiteY0" fmla="*/ 0 h 675052"/>
              <a:gd name="connsiteX1" fmla="*/ 2157146 w 2494672"/>
              <a:gd name="connsiteY1" fmla="*/ 0 h 675052"/>
              <a:gd name="connsiteX2" fmla="*/ 2494672 w 2494672"/>
              <a:gd name="connsiteY2" fmla="*/ 337526 h 675052"/>
              <a:gd name="connsiteX3" fmla="*/ 2157146 w 2494672"/>
              <a:gd name="connsiteY3" fmla="*/ 675052 h 675052"/>
              <a:gd name="connsiteX4" fmla="*/ 0 w 2494672"/>
              <a:gd name="connsiteY4" fmla="*/ 675052 h 675052"/>
              <a:gd name="connsiteX5" fmla="*/ 337526 w 2494672"/>
              <a:gd name="connsiteY5" fmla="*/ 337526 h 675052"/>
              <a:gd name="connsiteX6" fmla="*/ 0 w 2494672"/>
              <a:gd name="connsiteY6" fmla="*/ 0 h 675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672" h="675052">
                <a:moveTo>
                  <a:pt x="0" y="0"/>
                </a:moveTo>
                <a:lnTo>
                  <a:pt x="2157146" y="0"/>
                </a:lnTo>
                <a:lnTo>
                  <a:pt x="2494672" y="337526"/>
                </a:lnTo>
                <a:lnTo>
                  <a:pt x="2157146" y="675052"/>
                </a:lnTo>
                <a:lnTo>
                  <a:pt x="0" y="675052"/>
                </a:lnTo>
                <a:lnTo>
                  <a:pt x="337526" y="337526"/>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60386" tIns="11430" rIns="337526" bIns="11430" numCol="1" spcCol="1270" anchor="ctr" anchorCtr="0">
            <a:noAutofit/>
          </a:bodyPr>
          <a:lstStyle/>
          <a:p>
            <a:pPr lvl="0" algn="ctr" defTabSz="800100">
              <a:lnSpc>
                <a:spcPct val="90000"/>
              </a:lnSpc>
              <a:spcBef>
                <a:spcPct val="0"/>
              </a:spcBef>
              <a:spcAft>
                <a:spcPct val="35000"/>
              </a:spcAft>
            </a:pPr>
            <a:r>
              <a:rPr lang="en-US" sz="1800" kern="1200" dirty="0" smtClean="0"/>
              <a:t>Asked Why!!</a:t>
            </a:r>
            <a:endParaRPr lang="en-US" sz="1800" kern="1200" dirty="0"/>
          </a:p>
        </p:txBody>
      </p:sp>
      <p:sp>
        <p:nvSpPr>
          <p:cNvPr id="6" name="Freeform 5"/>
          <p:cNvSpPr/>
          <p:nvPr/>
        </p:nvSpPr>
        <p:spPr>
          <a:xfrm>
            <a:off x="5269525" y="1976095"/>
            <a:ext cx="3226648" cy="675052"/>
          </a:xfrm>
          <a:custGeom>
            <a:avLst/>
            <a:gdLst>
              <a:gd name="connsiteX0" fmla="*/ 0 w 3226648"/>
              <a:gd name="connsiteY0" fmla="*/ 0 h 675052"/>
              <a:gd name="connsiteX1" fmla="*/ 2889122 w 3226648"/>
              <a:gd name="connsiteY1" fmla="*/ 0 h 675052"/>
              <a:gd name="connsiteX2" fmla="*/ 3226648 w 3226648"/>
              <a:gd name="connsiteY2" fmla="*/ 337526 h 675052"/>
              <a:gd name="connsiteX3" fmla="*/ 2889122 w 3226648"/>
              <a:gd name="connsiteY3" fmla="*/ 675052 h 675052"/>
              <a:gd name="connsiteX4" fmla="*/ 0 w 3226648"/>
              <a:gd name="connsiteY4" fmla="*/ 675052 h 675052"/>
              <a:gd name="connsiteX5" fmla="*/ 337526 w 3226648"/>
              <a:gd name="connsiteY5" fmla="*/ 337526 h 675052"/>
              <a:gd name="connsiteX6" fmla="*/ 0 w 3226648"/>
              <a:gd name="connsiteY6" fmla="*/ 0 h 675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26648" h="675052">
                <a:moveTo>
                  <a:pt x="0" y="0"/>
                </a:moveTo>
                <a:lnTo>
                  <a:pt x="2889122" y="0"/>
                </a:lnTo>
                <a:lnTo>
                  <a:pt x="3226648" y="337526"/>
                </a:lnTo>
                <a:lnTo>
                  <a:pt x="2889122" y="675052"/>
                </a:lnTo>
                <a:lnTo>
                  <a:pt x="0" y="675052"/>
                </a:lnTo>
                <a:lnTo>
                  <a:pt x="337526" y="337526"/>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59116" tIns="10795" rIns="337526" bIns="10795" numCol="1" spcCol="1270" anchor="ctr" anchorCtr="0">
            <a:noAutofit/>
          </a:bodyPr>
          <a:lstStyle/>
          <a:p>
            <a:pPr lvl="0" algn="ctr" defTabSz="755650">
              <a:lnSpc>
                <a:spcPct val="90000"/>
              </a:lnSpc>
              <a:spcBef>
                <a:spcPct val="0"/>
              </a:spcBef>
              <a:spcAft>
                <a:spcPct val="35000"/>
              </a:spcAft>
            </a:pPr>
            <a:r>
              <a:rPr lang="en-US" sz="1700" kern="1200" dirty="0" smtClean="0"/>
              <a:t>Online system allowing visibility into Travel data</a:t>
            </a:r>
            <a:endParaRPr lang="en-US" sz="1700" kern="1200" dirty="0"/>
          </a:p>
        </p:txBody>
      </p:sp>
      <p:sp>
        <p:nvSpPr>
          <p:cNvPr id="10" name="Freeform 9"/>
          <p:cNvSpPr/>
          <p:nvPr/>
        </p:nvSpPr>
        <p:spPr>
          <a:xfrm>
            <a:off x="571377" y="2834143"/>
            <a:ext cx="2643724" cy="813315"/>
          </a:xfrm>
          <a:custGeom>
            <a:avLst/>
            <a:gdLst>
              <a:gd name="connsiteX0" fmla="*/ 0 w 2643724"/>
              <a:gd name="connsiteY0" fmla="*/ 0 h 813315"/>
              <a:gd name="connsiteX1" fmla="*/ 2237067 w 2643724"/>
              <a:gd name="connsiteY1" fmla="*/ 0 h 813315"/>
              <a:gd name="connsiteX2" fmla="*/ 2643724 w 2643724"/>
              <a:gd name="connsiteY2" fmla="*/ 406658 h 813315"/>
              <a:gd name="connsiteX3" fmla="*/ 2237067 w 2643724"/>
              <a:gd name="connsiteY3" fmla="*/ 813315 h 813315"/>
              <a:gd name="connsiteX4" fmla="*/ 0 w 2643724"/>
              <a:gd name="connsiteY4" fmla="*/ 813315 h 813315"/>
              <a:gd name="connsiteX5" fmla="*/ 406658 w 2643724"/>
              <a:gd name="connsiteY5" fmla="*/ 406658 h 813315"/>
              <a:gd name="connsiteX6" fmla="*/ 0 w 2643724"/>
              <a:gd name="connsiteY6" fmla="*/ 0 h 813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3724" h="813315">
                <a:moveTo>
                  <a:pt x="0" y="0"/>
                </a:moveTo>
                <a:lnTo>
                  <a:pt x="2237067" y="0"/>
                </a:lnTo>
                <a:lnTo>
                  <a:pt x="2643724" y="406658"/>
                </a:lnTo>
                <a:lnTo>
                  <a:pt x="2237067" y="813315"/>
                </a:lnTo>
                <a:lnTo>
                  <a:pt x="0" y="813315"/>
                </a:lnTo>
                <a:lnTo>
                  <a:pt x="406658" y="40665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29518" tIns="11430" rIns="406657"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Not everyone in approval process really “approves”</a:t>
            </a:r>
            <a:endParaRPr lang="en-US" sz="1800" kern="1200" dirty="0">
              <a:solidFill>
                <a:schemeClr val="tx1"/>
              </a:solidFill>
            </a:endParaRPr>
          </a:p>
        </p:txBody>
      </p:sp>
      <p:sp>
        <p:nvSpPr>
          <p:cNvPr id="12" name="Freeform 11"/>
          <p:cNvSpPr/>
          <p:nvPr/>
        </p:nvSpPr>
        <p:spPr>
          <a:xfrm>
            <a:off x="2950773" y="2903275"/>
            <a:ext cx="2526551" cy="675052"/>
          </a:xfrm>
          <a:custGeom>
            <a:avLst/>
            <a:gdLst>
              <a:gd name="connsiteX0" fmla="*/ 0 w 2526551"/>
              <a:gd name="connsiteY0" fmla="*/ 0 h 675052"/>
              <a:gd name="connsiteX1" fmla="*/ 2189025 w 2526551"/>
              <a:gd name="connsiteY1" fmla="*/ 0 h 675052"/>
              <a:gd name="connsiteX2" fmla="*/ 2526551 w 2526551"/>
              <a:gd name="connsiteY2" fmla="*/ 337526 h 675052"/>
              <a:gd name="connsiteX3" fmla="*/ 2189025 w 2526551"/>
              <a:gd name="connsiteY3" fmla="*/ 675052 h 675052"/>
              <a:gd name="connsiteX4" fmla="*/ 0 w 2526551"/>
              <a:gd name="connsiteY4" fmla="*/ 675052 h 675052"/>
              <a:gd name="connsiteX5" fmla="*/ 337526 w 2526551"/>
              <a:gd name="connsiteY5" fmla="*/ 337526 h 675052"/>
              <a:gd name="connsiteX6" fmla="*/ 0 w 2526551"/>
              <a:gd name="connsiteY6" fmla="*/ 0 h 675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6551" h="675052">
                <a:moveTo>
                  <a:pt x="0" y="0"/>
                </a:moveTo>
                <a:lnTo>
                  <a:pt x="2189025" y="0"/>
                </a:lnTo>
                <a:lnTo>
                  <a:pt x="2526551" y="337526"/>
                </a:lnTo>
                <a:lnTo>
                  <a:pt x="2189025" y="675052"/>
                </a:lnTo>
                <a:lnTo>
                  <a:pt x="0" y="675052"/>
                </a:lnTo>
                <a:lnTo>
                  <a:pt x="337526" y="337526"/>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59116" tIns="10795" rIns="337526" bIns="10795" numCol="1" spcCol="1270" anchor="ctr" anchorCtr="0">
            <a:noAutofit/>
          </a:bodyPr>
          <a:lstStyle/>
          <a:p>
            <a:pPr lvl="0" algn="ctr" defTabSz="755650">
              <a:lnSpc>
                <a:spcPct val="90000"/>
              </a:lnSpc>
              <a:spcBef>
                <a:spcPct val="0"/>
              </a:spcBef>
              <a:spcAft>
                <a:spcPct val="35000"/>
              </a:spcAft>
            </a:pPr>
            <a:r>
              <a:rPr lang="en-US" sz="1700" kern="1200" dirty="0" smtClean="0"/>
              <a:t>Identification of notification vs. approval</a:t>
            </a:r>
            <a:endParaRPr lang="en-US" sz="1700" kern="1200" dirty="0"/>
          </a:p>
        </p:txBody>
      </p:sp>
      <p:sp>
        <p:nvSpPr>
          <p:cNvPr id="13" name="Freeform 12"/>
          <p:cNvSpPr/>
          <p:nvPr/>
        </p:nvSpPr>
        <p:spPr>
          <a:xfrm>
            <a:off x="5241056" y="2903275"/>
            <a:ext cx="3255118" cy="675052"/>
          </a:xfrm>
          <a:custGeom>
            <a:avLst/>
            <a:gdLst>
              <a:gd name="connsiteX0" fmla="*/ 0 w 3255118"/>
              <a:gd name="connsiteY0" fmla="*/ 0 h 675052"/>
              <a:gd name="connsiteX1" fmla="*/ 2917592 w 3255118"/>
              <a:gd name="connsiteY1" fmla="*/ 0 h 675052"/>
              <a:gd name="connsiteX2" fmla="*/ 3255118 w 3255118"/>
              <a:gd name="connsiteY2" fmla="*/ 337526 h 675052"/>
              <a:gd name="connsiteX3" fmla="*/ 2917592 w 3255118"/>
              <a:gd name="connsiteY3" fmla="*/ 675052 h 675052"/>
              <a:gd name="connsiteX4" fmla="*/ 0 w 3255118"/>
              <a:gd name="connsiteY4" fmla="*/ 675052 h 675052"/>
              <a:gd name="connsiteX5" fmla="*/ 337526 w 3255118"/>
              <a:gd name="connsiteY5" fmla="*/ 337526 h 675052"/>
              <a:gd name="connsiteX6" fmla="*/ 0 w 3255118"/>
              <a:gd name="connsiteY6" fmla="*/ 0 h 675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5118" h="675052">
                <a:moveTo>
                  <a:pt x="0" y="0"/>
                </a:moveTo>
                <a:lnTo>
                  <a:pt x="2917592" y="0"/>
                </a:lnTo>
                <a:lnTo>
                  <a:pt x="3255118" y="337526"/>
                </a:lnTo>
                <a:lnTo>
                  <a:pt x="2917592" y="675052"/>
                </a:lnTo>
                <a:lnTo>
                  <a:pt x="0" y="675052"/>
                </a:lnTo>
                <a:lnTo>
                  <a:pt x="337526" y="337526"/>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55306" tIns="8890" rIns="337526" bIns="8890" numCol="1" spcCol="1270" anchor="ctr" anchorCtr="0">
            <a:noAutofit/>
          </a:bodyPr>
          <a:lstStyle/>
          <a:p>
            <a:pPr lvl="0" algn="ctr" defTabSz="622300">
              <a:lnSpc>
                <a:spcPct val="90000"/>
              </a:lnSpc>
              <a:spcBef>
                <a:spcPct val="0"/>
              </a:spcBef>
              <a:spcAft>
                <a:spcPct val="35000"/>
              </a:spcAft>
            </a:pPr>
            <a:r>
              <a:rPr lang="en-US" sz="1400" kern="1200" dirty="0" smtClean="0"/>
              <a:t>Eliminated paper forms – Created notifications to all areas formerly in “approval” process</a:t>
            </a:r>
            <a:endParaRPr lang="en-US" sz="1400" kern="1200" dirty="0"/>
          </a:p>
        </p:txBody>
      </p:sp>
      <p:sp>
        <p:nvSpPr>
          <p:cNvPr id="14" name="Freeform 13"/>
          <p:cNvSpPr/>
          <p:nvPr/>
        </p:nvSpPr>
        <p:spPr>
          <a:xfrm>
            <a:off x="571377" y="3761323"/>
            <a:ext cx="2672861" cy="813315"/>
          </a:xfrm>
          <a:custGeom>
            <a:avLst/>
            <a:gdLst>
              <a:gd name="connsiteX0" fmla="*/ 0 w 2672861"/>
              <a:gd name="connsiteY0" fmla="*/ 0 h 813315"/>
              <a:gd name="connsiteX1" fmla="*/ 2266204 w 2672861"/>
              <a:gd name="connsiteY1" fmla="*/ 0 h 813315"/>
              <a:gd name="connsiteX2" fmla="*/ 2672861 w 2672861"/>
              <a:gd name="connsiteY2" fmla="*/ 406658 h 813315"/>
              <a:gd name="connsiteX3" fmla="*/ 2266204 w 2672861"/>
              <a:gd name="connsiteY3" fmla="*/ 813315 h 813315"/>
              <a:gd name="connsiteX4" fmla="*/ 0 w 2672861"/>
              <a:gd name="connsiteY4" fmla="*/ 813315 h 813315"/>
              <a:gd name="connsiteX5" fmla="*/ 406658 w 2672861"/>
              <a:gd name="connsiteY5" fmla="*/ 406658 h 813315"/>
              <a:gd name="connsiteX6" fmla="*/ 0 w 2672861"/>
              <a:gd name="connsiteY6" fmla="*/ 0 h 813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1" h="813315">
                <a:moveTo>
                  <a:pt x="0" y="0"/>
                </a:moveTo>
                <a:lnTo>
                  <a:pt x="2266204" y="0"/>
                </a:lnTo>
                <a:lnTo>
                  <a:pt x="2672861" y="406658"/>
                </a:lnTo>
                <a:lnTo>
                  <a:pt x="2266204" y="813315"/>
                </a:lnTo>
                <a:lnTo>
                  <a:pt x="0" y="813315"/>
                </a:lnTo>
                <a:lnTo>
                  <a:pt x="406658" y="40665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29518" tIns="11430" rIns="406657"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Low accuracy </a:t>
            </a:r>
            <a:r>
              <a:rPr lang="en-US" sz="1800" b="1" kern="1200" dirty="0" smtClean="0">
                <a:solidFill>
                  <a:schemeClr val="tx1"/>
                </a:solidFill>
              </a:rPr>
              <a:t>rate</a:t>
            </a:r>
            <a:r>
              <a:rPr lang="en-US" sz="1800" kern="1200" dirty="0" smtClean="0">
                <a:solidFill>
                  <a:schemeClr val="tx1"/>
                </a:solidFill>
              </a:rPr>
              <a:t> coming in for processing</a:t>
            </a:r>
            <a:endParaRPr lang="en-US" sz="1800" kern="1200" dirty="0">
              <a:solidFill>
                <a:schemeClr val="tx1"/>
              </a:solidFill>
            </a:endParaRPr>
          </a:p>
        </p:txBody>
      </p:sp>
      <p:sp>
        <p:nvSpPr>
          <p:cNvPr id="15" name="Freeform 14"/>
          <p:cNvSpPr/>
          <p:nvPr/>
        </p:nvSpPr>
        <p:spPr>
          <a:xfrm>
            <a:off x="2979910" y="3830455"/>
            <a:ext cx="2563578" cy="675052"/>
          </a:xfrm>
          <a:custGeom>
            <a:avLst/>
            <a:gdLst>
              <a:gd name="connsiteX0" fmla="*/ 0 w 2563578"/>
              <a:gd name="connsiteY0" fmla="*/ 0 h 675052"/>
              <a:gd name="connsiteX1" fmla="*/ 2226052 w 2563578"/>
              <a:gd name="connsiteY1" fmla="*/ 0 h 675052"/>
              <a:gd name="connsiteX2" fmla="*/ 2563578 w 2563578"/>
              <a:gd name="connsiteY2" fmla="*/ 337526 h 675052"/>
              <a:gd name="connsiteX3" fmla="*/ 2226052 w 2563578"/>
              <a:gd name="connsiteY3" fmla="*/ 675052 h 675052"/>
              <a:gd name="connsiteX4" fmla="*/ 0 w 2563578"/>
              <a:gd name="connsiteY4" fmla="*/ 675052 h 675052"/>
              <a:gd name="connsiteX5" fmla="*/ 337526 w 2563578"/>
              <a:gd name="connsiteY5" fmla="*/ 337526 h 675052"/>
              <a:gd name="connsiteX6" fmla="*/ 0 w 2563578"/>
              <a:gd name="connsiteY6" fmla="*/ 0 h 675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3578" h="675052">
                <a:moveTo>
                  <a:pt x="0" y="0"/>
                </a:moveTo>
                <a:lnTo>
                  <a:pt x="2226052" y="0"/>
                </a:lnTo>
                <a:lnTo>
                  <a:pt x="2563578" y="337526"/>
                </a:lnTo>
                <a:lnTo>
                  <a:pt x="2226052" y="675052"/>
                </a:lnTo>
                <a:lnTo>
                  <a:pt x="0" y="675052"/>
                </a:lnTo>
                <a:lnTo>
                  <a:pt x="337526" y="337526"/>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60386" tIns="11430" rIns="337526" bIns="11430" numCol="1" spcCol="1270" anchor="ctr" anchorCtr="0">
            <a:noAutofit/>
          </a:bodyPr>
          <a:lstStyle/>
          <a:p>
            <a:pPr lvl="0" algn="ctr" defTabSz="800100">
              <a:lnSpc>
                <a:spcPct val="90000"/>
              </a:lnSpc>
              <a:spcBef>
                <a:spcPct val="0"/>
              </a:spcBef>
              <a:spcAft>
                <a:spcPct val="35000"/>
              </a:spcAft>
            </a:pPr>
            <a:r>
              <a:rPr lang="en-US" sz="1800" kern="1200" dirty="0" smtClean="0"/>
              <a:t>Identification of errors</a:t>
            </a:r>
            <a:endParaRPr lang="en-US" sz="1800" kern="1200" dirty="0"/>
          </a:p>
        </p:txBody>
      </p:sp>
      <p:sp>
        <p:nvSpPr>
          <p:cNvPr id="16" name="Freeform 15"/>
          <p:cNvSpPr/>
          <p:nvPr/>
        </p:nvSpPr>
        <p:spPr>
          <a:xfrm>
            <a:off x="5307220" y="3830455"/>
            <a:ext cx="3253566" cy="675052"/>
          </a:xfrm>
          <a:custGeom>
            <a:avLst/>
            <a:gdLst>
              <a:gd name="connsiteX0" fmla="*/ 0 w 3253566"/>
              <a:gd name="connsiteY0" fmla="*/ 0 h 675052"/>
              <a:gd name="connsiteX1" fmla="*/ 2916040 w 3253566"/>
              <a:gd name="connsiteY1" fmla="*/ 0 h 675052"/>
              <a:gd name="connsiteX2" fmla="*/ 3253566 w 3253566"/>
              <a:gd name="connsiteY2" fmla="*/ 337526 h 675052"/>
              <a:gd name="connsiteX3" fmla="*/ 2916040 w 3253566"/>
              <a:gd name="connsiteY3" fmla="*/ 675052 h 675052"/>
              <a:gd name="connsiteX4" fmla="*/ 0 w 3253566"/>
              <a:gd name="connsiteY4" fmla="*/ 675052 h 675052"/>
              <a:gd name="connsiteX5" fmla="*/ 337526 w 3253566"/>
              <a:gd name="connsiteY5" fmla="*/ 337526 h 675052"/>
              <a:gd name="connsiteX6" fmla="*/ 0 w 3253566"/>
              <a:gd name="connsiteY6" fmla="*/ 0 h 675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3566" h="675052">
                <a:moveTo>
                  <a:pt x="0" y="0"/>
                </a:moveTo>
                <a:lnTo>
                  <a:pt x="2916040" y="0"/>
                </a:lnTo>
                <a:lnTo>
                  <a:pt x="3253566" y="337526"/>
                </a:lnTo>
                <a:lnTo>
                  <a:pt x="2916040" y="675052"/>
                </a:lnTo>
                <a:lnTo>
                  <a:pt x="0" y="675052"/>
                </a:lnTo>
                <a:lnTo>
                  <a:pt x="337526" y="337526"/>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60386" tIns="11430" rIns="337526" bIns="11430" numCol="1" spcCol="1270" anchor="ctr" anchorCtr="0">
            <a:noAutofit/>
          </a:bodyPr>
          <a:lstStyle/>
          <a:p>
            <a:pPr lvl="0" algn="ctr" defTabSz="800100">
              <a:lnSpc>
                <a:spcPct val="90000"/>
              </a:lnSpc>
              <a:spcBef>
                <a:spcPct val="0"/>
              </a:spcBef>
              <a:spcAft>
                <a:spcPct val="35000"/>
              </a:spcAft>
            </a:pPr>
            <a:r>
              <a:rPr lang="en-US" sz="1800" kern="1200" dirty="0" smtClean="0"/>
              <a:t>Built in policy compliance</a:t>
            </a:r>
            <a:endParaRPr lang="en-US" sz="1800" kern="1200" dirty="0"/>
          </a:p>
        </p:txBody>
      </p:sp>
      <p:sp>
        <p:nvSpPr>
          <p:cNvPr id="17" name="Freeform 16"/>
          <p:cNvSpPr/>
          <p:nvPr/>
        </p:nvSpPr>
        <p:spPr>
          <a:xfrm>
            <a:off x="571377" y="4688503"/>
            <a:ext cx="2676866" cy="813315"/>
          </a:xfrm>
          <a:custGeom>
            <a:avLst/>
            <a:gdLst>
              <a:gd name="connsiteX0" fmla="*/ 0 w 2676866"/>
              <a:gd name="connsiteY0" fmla="*/ 0 h 813315"/>
              <a:gd name="connsiteX1" fmla="*/ 2270209 w 2676866"/>
              <a:gd name="connsiteY1" fmla="*/ 0 h 813315"/>
              <a:gd name="connsiteX2" fmla="*/ 2676866 w 2676866"/>
              <a:gd name="connsiteY2" fmla="*/ 406658 h 813315"/>
              <a:gd name="connsiteX3" fmla="*/ 2270209 w 2676866"/>
              <a:gd name="connsiteY3" fmla="*/ 813315 h 813315"/>
              <a:gd name="connsiteX4" fmla="*/ 0 w 2676866"/>
              <a:gd name="connsiteY4" fmla="*/ 813315 h 813315"/>
              <a:gd name="connsiteX5" fmla="*/ 406658 w 2676866"/>
              <a:gd name="connsiteY5" fmla="*/ 406658 h 813315"/>
              <a:gd name="connsiteX6" fmla="*/ 0 w 2676866"/>
              <a:gd name="connsiteY6" fmla="*/ 0 h 813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6866" h="813315">
                <a:moveTo>
                  <a:pt x="0" y="0"/>
                </a:moveTo>
                <a:lnTo>
                  <a:pt x="2270209" y="0"/>
                </a:lnTo>
                <a:lnTo>
                  <a:pt x="2676866" y="406658"/>
                </a:lnTo>
                <a:lnTo>
                  <a:pt x="2270209" y="813315"/>
                </a:lnTo>
                <a:lnTo>
                  <a:pt x="0" y="813315"/>
                </a:lnTo>
                <a:lnTo>
                  <a:pt x="406658" y="40665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29518" tIns="11430" rIns="406657"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Long delay times in reimbursement process</a:t>
            </a:r>
            <a:endParaRPr lang="en-US" sz="1800" kern="1200" dirty="0">
              <a:solidFill>
                <a:schemeClr val="tx1"/>
              </a:solidFill>
            </a:endParaRPr>
          </a:p>
        </p:txBody>
      </p:sp>
      <p:sp>
        <p:nvSpPr>
          <p:cNvPr id="18" name="Freeform 17"/>
          <p:cNvSpPr/>
          <p:nvPr/>
        </p:nvSpPr>
        <p:spPr>
          <a:xfrm>
            <a:off x="2983916" y="4757635"/>
            <a:ext cx="2515885" cy="675052"/>
          </a:xfrm>
          <a:custGeom>
            <a:avLst/>
            <a:gdLst>
              <a:gd name="connsiteX0" fmla="*/ 0 w 2515885"/>
              <a:gd name="connsiteY0" fmla="*/ 0 h 675052"/>
              <a:gd name="connsiteX1" fmla="*/ 2178359 w 2515885"/>
              <a:gd name="connsiteY1" fmla="*/ 0 h 675052"/>
              <a:gd name="connsiteX2" fmla="*/ 2515885 w 2515885"/>
              <a:gd name="connsiteY2" fmla="*/ 337526 h 675052"/>
              <a:gd name="connsiteX3" fmla="*/ 2178359 w 2515885"/>
              <a:gd name="connsiteY3" fmla="*/ 675052 h 675052"/>
              <a:gd name="connsiteX4" fmla="*/ 0 w 2515885"/>
              <a:gd name="connsiteY4" fmla="*/ 675052 h 675052"/>
              <a:gd name="connsiteX5" fmla="*/ 337526 w 2515885"/>
              <a:gd name="connsiteY5" fmla="*/ 337526 h 675052"/>
              <a:gd name="connsiteX6" fmla="*/ 0 w 2515885"/>
              <a:gd name="connsiteY6" fmla="*/ 0 h 675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5885" h="675052">
                <a:moveTo>
                  <a:pt x="0" y="0"/>
                </a:moveTo>
                <a:lnTo>
                  <a:pt x="2178359" y="0"/>
                </a:lnTo>
                <a:lnTo>
                  <a:pt x="2515885" y="337526"/>
                </a:lnTo>
                <a:lnTo>
                  <a:pt x="2178359" y="675052"/>
                </a:lnTo>
                <a:lnTo>
                  <a:pt x="0" y="675052"/>
                </a:lnTo>
                <a:lnTo>
                  <a:pt x="337526" y="337526"/>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55306" tIns="8890" rIns="337526" bIns="8890" numCol="1" spcCol="1270" anchor="ctr" anchorCtr="0">
            <a:noAutofit/>
          </a:bodyPr>
          <a:lstStyle/>
          <a:p>
            <a:pPr lvl="0" algn="ctr" defTabSz="622300">
              <a:lnSpc>
                <a:spcPct val="90000"/>
              </a:lnSpc>
              <a:spcBef>
                <a:spcPct val="0"/>
              </a:spcBef>
              <a:spcAft>
                <a:spcPct val="35000"/>
              </a:spcAft>
            </a:pPr>
            <a:r>
              <a:rPr lang="en-US" kern="1200" dirty="0" smtClean="0">
                <a:solidFill>
                  <a:schemeClr val="tx1"/>
                </a:solidFill>
              </a:rPr>
              <a:t>Where was delay?  Why?  </a:t>
            </a:r>
            <a:endParaRPr lang="en-US" kern="1200" dirty="0">
              <a:solidFill>
                <a:schemeClr val="tx1"/>
              </a:solidFill>
            </a:endParaRPr>
          </a:p>
        </p:txBody>
      </p:sp>
      <p:sp>
        <p:nvSpPr>
          <p:cNvPr id="19" name="Freeform 18"/>
          <p:cNvSpPr/>
          <p:nvPr/>
        </p:nvSpPr>
        <p:spPr>
          <a:xfrm>
            <a:off x="5263533" y="4757635"/>
            <a:ext cx="3309089" cy="675052"/>
          </a:xfrm>
          <a:custGeom>
            <a:avLst/>
            <a:gdLst>
              <a:gd name="connsiteX0" fmla="*/ 0 w 3309089"/>
              <a:gd name="connsiteY0" fmla="*/ 0 h 675052"/>
              <a:gd name="connsiteX1" fmla="*/ 2971563 w 3309089"/>
              <a:gd name="connsiteY1" fmla="*/ 0 h 675052"/>
              <a:gd name="connsiteX2" fmla="*/ 3309089 w 3309089"/>
              <a:gd name="connsiteY2" fmla="*/ 337526 h 675052"/>
              <a:gd name="connsiteX3" fmla="*/ 2971563 w 3309089"/>
              <a:gd name="connsiteY3" fmla="*/ 675052 h 675052"/>
              <a:gd name="connsiteX4" fmla="*/ 0 w 3309089"/>
              <a:gd name="connsiteY4" fmla="*/ 675052 h 675052"/>
              <a:gd name="connsiteX5" fmla="*/ 337526 w 3309089"/>
              <a:gd name="connsiteY5" fmla="*/ 337526 h 675052"/>
              <a:gd name="connsiteX6" fmla="*/ 0 w 3309089"/>
              <a:gd name="connsiteY6" fmla="*/ 0 h 675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09089" h="675052">
                <a:moveTo>
                  <a:pt x="0" y="0"/>
                </a:moveTo>
                <a:lnTo>
                  <a:pt x="2971563" y="0"/>
                </a:lnTo>
                <a:lnTo>
                  <a:pt x="3309089" y="337526"/>
                </a:lnTo>
                <a:lnTo>
                  <a:pt x="2971563" y="675052"/>
                </a:lnTo>
                <a:lnTo>
                  <a:pt x="0" y="675052"/>
                </a:lnTo>
                <a:lnTo>
                  <a:pt x="337526" y="337526"/>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60386" tIns="11430" rIns="337526"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Eliminated approvals, except fiscal</a:t>
            </a:r>
            <a:endParaRPr lang="en-US" sz="1800" kern="1200" dirty="0">
              <a:solidFill>
                <a:schemeClr val="tx1"/>
              </a:solidFill>
            </a:endParaRPr>
          </a:p>
        </p:txBody>
      </p:sp>
      <p:sp>
        <p:nvSpPr>
          <p:cNvPr id="20" name="Freeform 19"/>
          <p:cNvSpPr/>
          <p:nvPr/>
        </p:nvSpPr>
        <p:spPr>
          <a:xfrm>
            <a:off x="571377" y="5615683"/>
            <a:ext cx="2620158" cy="813315"/>
          </a:xfrm>
          <a:custGeom>
            <a:avLst/>
            <a:gdLst>
              <a:gd name="connsiteX0" fmla="*/ 0 w 2620158"/>
              <a:gd name="connsiteY0" fmla="*/ 0 h 813315"/>
              <a:gd name="connsiteX1" fmla="*/ 2213501 w 2620158"/>
              <a:gd name="connsiteY1" fmla="*/ 0 h 813315"/>
              <a:gd name="connsiteX2" fmla="*/ 2620158 w 2620158"/>
              <a:gd name="connsiteY2" fmla="*/ 406658 h 813315"/>
              <a:gd name="connsiteX3" fmla="*/ 2213501 w 2620158"/>
              <a:gd name="connsiteY3" fmla="*/ 813315 h 813315"/>
              <a:gd name="connsiteX4" fmla="*/ 0 w 2620158"/>
              <a:gd name="connsiteY4" fmla="*/ 813315 h 813315"/>
              <a:gd name="connsiteX5" fmla="*/ 406658 w 2620158"/>
              <a:gd name="connsiteY5" fmla="*/ 406658 h 813315"/>
              <a:gd name="connsiteX6" fmla="*/ 0 w 2620158"/>
              <a:gd name="connsiteY6" fmla="*/ 0 h 813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0158" h="813315">
                <a:moveTo>
                  <a:pt x="0" y="0"/>
                </a:moveTo>
                <a:lnTo>
                  <a:pt x="2213501" y="0"/>
                </a:lnTo>
                <a:lnTo>
                  <a:pt x="2620158" y="406658"/>
                </a:lnTo>
                <a:lnTo>
                  <a:pt x="2213501" y="813315"/>
                </a:lnTo>
                <a:lnTo>
                  <a:pt x="0" y="813315"/>
                </a:lnTo>
                <a:lnTo>
                  <a:pt x="406658" y="40665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29518" tIns="11430" rIns="406657"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Redundancy in processes</a:t>
            </a:r>
            <a:endParaRPr lang="en-US" sz="1800" kern="1200" dirty="0">
              <a:solidFill>
                <a:schemeClr val="tx1"/>
              </a:solidFill>
            </a:endParaRPr>
          </a:p>
        </p:txBody>
      </p:sp>
      <p:sp>
        <p:nvSpPr>
          <p:cNvPr id="21" name="Freeform 20"/>
          <p:cNvSpPr/>
          <p:nvPr/>
        </p:nvSpPr>
        <p:spPr>
          <a:xfrm>
            <a:off x="2927207" y="5684815"/>
            <a:ext cx="2644095" cy="675052"/>
          </a:xfrm>
          <a:custGeom>
            <a:avLst/>
            <a:gdLst>
              <a:gd name="connsiteX0" fmla="*/ 0 w 2644095"/>
              <a:gd name="connsiteY0" fmla="*/ 0 h 675052"/>
              <a:gd name="connsiteX1" fmla="*/ 2306569 w 2644095"/>
              <a:gd name="connsiteY1" fmla="*/ 0 h 675052"/>
              <a:gd name="connsiteX2" fmla="*/ 2644095 w 2644095"/>
              <a:gd name="connsiteY2" fmla="*/ 337526 h 675052"/>
              <a:gd name="connsiteX3" fmla="*/ 2306569 w 2644095"/>
              <a:gd name="connsiteY3" fmla="*/ 675052 h 675052"/>
              <a:gd name="connsiteX4" fmla="*/ 0 w 2644095"/>
              <a:gd name="connsiteY4" fmla="*/ 675052 h 675052"/>
              <a:gd name="connsiteX5" fmla="*/ 337526 w 2644095"/>
              <a:gd name="connsiteY5" fmla="*/ 337526 h 675052"/>
              <a:gd name="connsiteX6" fmla="*/ 0 w 2644095"/>
              <a:gd name="connsiteY6" fmla="*/ 0 h 675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4095" h="675052">
                <a:moveTo>
                  <a:pt x="0" y="0"/>
                </a:moveTo>
                <a:lnTo>
                  <a:pt x="2306569" y="0"/>
                </a:lnTo>
                <a:lnTo>
                  <a:pt x="2644095" y="337526"/>
                </a:lnTo>
                <a:lnTo>
                  <a:pt x="2306569" y="675052"/>
                </a:lnTo>
                <a:lnTo>
                  <a:pt x="0" y="675052"/>
                </a:lnTo>
                <a:lnTo>
                  <a:pt x="337526" y="337526"/>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60386" tIns="11430" rIns="337526"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Compared processes across groups</a:t>
            </a:r>
            <a:endParaRPr lang="en-US" sz="1800" kern="1200" dirty="0">
              <a:solidFill>
                <a:schemeClr val="tx1"/>
              </a:solidFill>
            </a:endParaRPr>
          </a:p>
        </p:txBody>
      </p:sp>
      <p:sp>
        <p:nvSpPr>
          <p:cNvPr id="22" name="Freeform 21"/>
          <p:cNvSpPr/>
          <p:nvPr/>
        </p:nvSpPr>
        <p:spPr>
          <a:xfrm>
            <a:off x="5335034" y="5684815"/>
            <a:ext cx="3152882" cy="675052"/>
          </a:xfrm>
          <a:custGeom>
            <a:avLst/>
            <a:gdLst>
              <a:gd name="connsiteX0" fmla="*/ 0 w 3152882"/>
              <a:gd name="connsiteY0" fmla="*/ 0 h 675052"/>
              <a:gd name="connsiteX1" fmla="*/ 2815356 w 3152882"/>
              <a:gd name="connsiteY1" fmla="*/ 0 h 675052"/>
              <a:gd name="connsiteX2" fmla="*/ 3152882 w 3152882"/>
              <a:gd name="connsiteY2" fmla="*/ 337526 h 675052"/>
              <a:gd name="connsiteX3" fmla="*/ 2815356 w 3152882"/>
              <a:gd name="connsiteY3" fmla="*/ 675052 h 675052"/>
              <a:gd name="connsiteX4" fmla="*/ 0 w 3152882"/>
              <a:gd name="connsiteY4" fmla="*/ 675052 h 675052"/>
              <a:gd name="connsiteX5" fmla="*/ 337526 w 3152882"/>
              <a:gd name="connsiteY5" fmla="*/ 337526 h 675052"/>
              <a:gd name="connsiteX6" fmla="*/ 0 w 3152882"/>
              <a:gd name="connsiteY6" fmla="*/ 0 h 675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882" h="675052">
                <a:moveTo>
                  <a:pt x="0" y="0"/>
                </a:moveTo>
                <a:lnTo>
                  <a:pt x="2815356" y="0"/>
                </a:lnTo>
                <a:lnTo>
                  <a:pt x="3152882" y="337526"/>
                </a:lnTo>
                <a:lnTo>
                  <a:pt x="2815356" y="675052"/>
                </a:lnTo>
                <a:lnTo>
                  <a:pt x="0" y="675052"/>
                </a:lnTo>
                <a:lnTo>
                  <a:pt x="337526" y="337526"/>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60386" tIns="11430" rIns="337526"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Redefined Business Office tasks vs. Central Office tasks</a:t>
            </a:r>
            <a:endParaRPr lang="en-US" sz="1800" kern="1200" dirty="0">
              <a:solidFill>
                <a:schemeClr val="tx1"/>
              </a:solidFill>
            </a:endParaRPr>
          </a:p>
        </p:txBody>
      </p:sp>
      <p:sp>
        <p:nvSpPr>
          <p:cNvPr id="23" name="Title 2"/>
          <p:cNvSpPr txBox="1">
            <a:spLocks/>
          </p:cNvSpPr>
          <p:nvPr/>
        </p:nvSpPr>
        <p:spPr>
          <a:xfrm>
            <a:off x="838200" y="723900"/>
            <a:ext cx="8229600" cy="1143000"/>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
            </a:r>
            <a:br>
              <a:rPr lang="en-US" dirty="0" smtClean="0"/>
            </a:br>
            <a:r>
              <a:rPr lang="en-US" dirty="0" smtClean="0"/>
              <a:t>                  </a:t>
            </a:r>
            <a:r>
              <a:rPr lang="en-US" sz="3600" dirty="0" smtClean="0">
                <a:solidFill>
                  <a:schemeClr val="tx1">
                    <a:lumMod val="50000"/>
                    <a:lumOff val="50000"/>
                  </a:schemeClr>
                </a:solidFill>
              </a:rPr>
              <a:t>Pre-Automation: What was the outcome?</a:t>
            </a:r>
            <a:endParaRPr lang="en-US" sz="3600"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0-#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0-#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0-#ppt_w/2"/>
                                          </p:val>
                                        </p:tav>
                                        <p:tav tm="100000">
                                          <p:val>
                                            <p:strVal val="#ppt_x"/>
                                          </p:val>
                                        </p:tav>
                                      </p:tavLst>
                                    </p:anim>
                                    <p:anim calcmode="lin" valueType="num">
                                      <p:cBhvr additive="base">
                                        <p:cTn id="26"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0-#ppt_w/2"/>
                                          </p:val>
                                        </p:tav>
                                        <p:tav tm="100000">
                                          <p:val>
                                            <p:strVal val="#ppt_x"/>
                                          </p:val>
                                        </p:tav>
                                      </p:tavLst>
                                    </p:anim>
                                    <p:anim calcmode="lin" valueType="num">
                                      <p:cBhvr additive="base">
                                        <p:cTn id="32"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6" grpId="0" animBg="1"/>
      <p:bldP spid="19"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7776" y="2209800"/>
            <a:ext cx="8382000" cy="4627156"/>
          </a:xfrm>
        </p:spPr>
        <p:txBody>
          <a:bodyPr>
            <a:normAutofit fontScale="92500" lnSpcReduction="20000"/>
          </a:bodyPr>
          <a:lstStyle/>
          <a:p>
            <a:pPr marL="0" indent="0">
              <a:buNone/>
            </a:pPr>
            <a:r>
              <a:rPr lang="en-US" dirty="0" smtClean="0">
                <a:solidFill>
                  <a:srgbClr val="0070C0"/>
                </a:solidFill>
              </a:rPr>
              <a:t>What previous manual data will now be automated?</a:t>
            </a:r>
          </a:p>
          <a:p>
            <a:pPr marL="0" indent="0">
              <a:buNone/>
            </a:pPr>
            <a:r>
              <a:rPr lang="en-US" sz="3200" dirty="0" smtClean="0">
                <a:solidFill>
                  <a:schemeClr val="accent3"/>
                </a:solidFill>
              </a:rPr>
              <a:t>Pretty much everything!!</a:t>
            </a:r>
          </a:p>
          <a:p>
            <a:pPr lvl="4"/>
            <a:endParaRPr lang="en-US" sz="2400" dirty="0"/>
          </a:p>
          <a:p>
            <a:pPr marL="0" indent="0">
              <a:buNone/>
            </a:pPr>
            <a:r>
              <a:rPr lang="en-US" dirty="0" smtClean="0">
                <a:solidFill>
                  <a:srgbClr val="0070C0"/>
                </a:solidFill>
              </a:rPr>
              <a:t>Before:</a:t>
            </a:r>
          </a:p>
          <a:p>
            <a:pPr marL="628650" indent="-571500"/>
            <a:r>
              <a:rPr lang="en-US" sz="3600" dirty="0" smtClean="0">
                <a:solidFill>
                  <a:schemeClr val="accent3"/>
                </a:solidFill>
              </a:rPr>
              <a:t>In-State Travel</a:t>
            </a:r>
          </a:p>
          <a:p>
            <a:pPr marL="628650" indent="-571500"/>
            <a:r>
              <a:rPr lang="en-US" sz="3600" dirty="0" smtClean="0">
                <a:solidFill>
                  <a:schemeClr val="accent3"/>
                </a:solidFill>
              </a:rPr>
              <a:t>Out-of-State Travel</a:t>
            </a:r>
          </a:p>
          <a:p>
            <a:pPr marL="628650" indent="-571500"/>
            <a:r>
              <a:rPr lang="en-US" sz="3600" dirty="0" smtClean="0">
                <a:solidFill>
                  <a:schemeClr val="accent3"/>
                </a:solidFill>
              </a:rPr>
              <a:t>Foreign Travel</a:t>
            </a:r>
          </a:p>
          <a:p>
            <a:pPr marL="628650" indent="-571500"/>
            <a:r>
              <a:rPr lang="en-US" sz="3600" dirty="0" smtClean="0">
                <a:solidFill>
                  <a:schemeClr val="accent3"/>
                </a:solidFill>
              </a:rPr>
              <a:t>Domestic Airfare</a:t>
            </a:r>
          </a:p>
          <a:p>
            <a:pPr marL="628650" indent="-571500"/>
            <a:r>
              <a:rPr lang="en-US" sz="3600" dirty="0" smtClean="0">
                <a:solidFill>
                  <a:schemeClr val="accent3"/>
                </a:solidFill>
              </a:rPr>
              <a:t>Foreign Airfare</a:t>
            </a:r>
            <a:endParaRPr lang="en-US" sz="3600" dirty="0">
              <a:solidFill>
                <a:schemeClr val="accent3"/>
              </a:solidFill>
            </a:endParaRPr>
          </a:p>
          <a:p>
            <a:endParaRPr lang="en-US" dirty="0"/>
          </a:p>
        </p:txBody>
      </p:sp>
      <p:pic>
        <p:nvPicPr>
          <p:cNvPr id="1028" name="Picture 4" descr="C:\Users\gstetler\AppData\Local\Microsoft\Windows\Temporary Internet Files\Content.IE5\NNZ81K5I\MC90033592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3810000"/>
            <a:ext cx="3048000" cy="18658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5 20 MSUPS SCTEM Banner-2.GIF"/>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2009775"/>
          </a:xfrm>
          <a:prstGeom prst="rect">
            <a:avLst/>
          </a:prstGeom>
        </p:spPr>
      </p:pic>
      <p:sp>
        <p:nvSpPr>
          <p:cNvPr id="7" name="Text Box 2"/>
          <p:cNvSpPr txBox="1">
            <a:spLocks noChangeArrowheads="1"/>
          </p:cNvSpPr>
          <p:nvPr/>
        </p:nvSpPr>
        <p:spPr bwMode="auto">
          <a:xfrm>
            <a:off x="1828800" y="152400"/>
            <a:ext cx="67056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marR="0" lvl="0" indent="-228600" algn="ctr" defTabSz="914400" rtl="0" eaLnBrk="1" fontAlgn="base" latinLnBrk="0" hangingPunct="1">
              <a:lnSpc>
                <a:spcPct val="100000"/>
              </a:lnSpc>
              <a:spcBef>
                <a:spcPct val="0"/>
              </a:spcBef>
              <a:buClrTx/>
              <a:buSzTx/>
              <a:buFontTx/>
              <a:buAutoNum type="arabicPlain" startAt="2012"/>
              <a:tabLst/>
            </a:pPr>
            <a:r>
              <a:rPr kumimoji="0" lang="en-US" sz="2000" u="none" strike="noStrike" cap="none" normalizeH="0" dirty="0" smtClean="0">
                <a:ln>
                  <a:noFill/>
                </a:ln>
                <a:solidFill>
                  <a:schemeClr val="bg1"/>
                </a:solidFill>
                <a:effectLst/>
                <a:latin typeface="Impact" pitchFamily="34" charset="0"/>
              </a:rPr>
              <a:t>  Annual Conference &amp; Tradeshow</a:t>
            </a:r>
            <a:endParaRPr kumimoji="0" lang="en-US" sz="2000" u="none" strike="noStrike" cap="none" normalizeH="0" baseline="0" dirty="0" smtClean="0">
              <a:ln>
                <a:noFill/>
              </a:ln>
              <a:solidFill>
                <a:schemeClr val="bg1"/>
              </a:solidFill>
              <a:effectLst/>
              <a:latin typeface="Impact" pitchFamily="34" charset="0"/>
            </a:endParaRPr>
          </a:p>
          <a:p>
            <a:pPr marL="0" marR="0" lvl="0" indent="0" algn="ctr" defTabSz="914400" rtl="0" eaLnBrk="1" fontAlgn="base" latinLnBrk="0" hangingPunct="1">
              <a:lnSpc>
                <a:spcPct val="100000"/>
              </a:lnSpc>
              <a:spcBef>
                <a:spcPct val="0"/>
              </a:spcBef>
              <a:buClrTx/>
              <a:buSzTx/>
              <a:buFontTx/>
              <a:buNone/>
              <a:tabLst/>
            </a:pPr>
            <a:r>
              <a:rPr kumimoji="0" lang="en-US" sz="1000" b="1" i="1" u="none" strike="noStrike" cap="none" normalizeH="0" baseline="0" dirty="0" smtClean="0">
                <a:ln>
                  <a:noFill/>
                </a:ln>
                <a:solidFill>
                  <a:srgbClr val="E1AEAD"/>
                </a:solidFill>
                <a:effectLst/>
                <a:latin typeface="Calisto MT" pitchFamily="18" charset="0"/>
              </a:rPr>
              <a:t>Celebrating 26 years of service to the Collegiate Travel Marketplace</a:t>
            </a:r>
            <a:endParaRPr kumimoji="0" lang="en-US" sz="1800" b="0" i="0" u="none" strike="noStrike" cap="none" normalizeH="0" baseline="0" dirty="0" smtClean="0">
              <a:ln>
                <a:noFill/>
              </a:ln>
              <a:solidFill>
                <a:schemeClr val="tx1"/>
              </a:solidFill>
              <a:effectLst/>
              <a:latin typeface="Arial" pitchFamily="34" charset="0"/>
            </a:endParaRPr>
          </a:p>
        </p:txBody>
      </p:sp>
      <p:sp>
        <p:nvSpPr>
          <p:cNvPr id="8" name="Title 2"/>
          <p:cNvSpPr txBox="1">
            <a:spLocks/>
          </p:cNvSpPr>
          <p:nvPr/>
        </p:nvSpPr>
        <p:spPr>
          <a:xfrm>
            <a:off x="838200" y="723900"/>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
            </a:r>
            <a:br>
              <a:rPr lang="en-US" dirty="0" smtClean="0"/>
            </a:br>
            <a:r>
              <a:rPr lang="en-US" dirty="0" smtClean="0"/>
              <a:t>                  </a:t>
            </a:r>
            <a:r>
              <a:rPr lang="en-US" sz="3600" dirty="0" smtClean="0">
                <a:solidFill>
                  <a:schemeClr val="tx1">
                    <a:lumMod val="50000"/>
                    <a:lumOff val="50000"/>
                  </a:schemeClr>
                </a:solidFill>
              </a:rPr>
              <a:t>Post-Automation: Access to Data!</a:t>
            </a:r>
            <a:endParaRPr lang="en-US" sz="3600" dirty="0">
              <a:solidFill>
                <a:schemeClr val="tx1">
                  <a:lumMod val="50000"/>
                  <a:lumOff val="50000"/>
                </a:schemeClr>
              </a:solidFill>
            </a:endParaRPr>
          </a:p>
        </p:txBody>
      </p:sp>
    </p:spTree>
    <p:extLst>
      <p:ext uri="{BB962C8B-B14F-4D97-AF65-F5344CB8AC3E}">
        <p14:creationId xmlns:p14="http://schemas.microsoft.com/office/powerpoint/2010/main" val="269304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1000"/>
                                        <p:tgtEl>
                                          <p:spTgt spid="2">
                                            <p:txEl>
                                              <p:pRg st="3" end="3"/>
                                            </p:txEl>
                                          </p:spTgt>
                                        </p:tgtEl>
                                      </p:cBhvr>
                                    </p:animEffect>
                                    <p:anim calcmode="lin" valueType="num">
                                      <p:cBhvr>
                                        <p:cTn id="1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1000"/>
                                        <p:tgtEl>
                                          <p:spTgt spid="2">
                                            <p:txEl>
                                              <p:pRg st="4" end="4"/>
                                            </p:txEl>
                                          </p:spTgt>
                                        </p:tgtEl>
                                      </p:cBhvr>
                                    </p:animEffect>
                                    <p:anim calcmode="lin" valueType="num">
                                      <p:cBhvr>
                                        <p:cTn id="20"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1000"/>
                                        <p:tgtEl>
                                          <p:spTgt spid="2">
                                            <p:txEl>
                                              <p:pRg st="5" end="5"/>
                                            </p:txEl>
                                          </p:spTgt>
                                        </p:tgtEl>
                                      </p:cBhvr>
                                    </p:animEffect>
                                    <p:anim calcmode="lin" valueType="num">
                                      <p:cBhvr>
                                        <p:cTn id="25"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5" end="5"/>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fade">
                                      <p:cBhvr>
                                        <p:cTn id="29" dur="1000"/>
                                        <p:tgtEl>
                                          <p:spTgt spid="2">
                                            <p:txEl>
                                              <p:pRg st="6" end="6"/>
                                            </p:txEl>
                                          </p:spTgt>
                                        </p:tgtEl>
                                      </p:cBhvr>
                                    </p:animEffect>
                                    <p:anim calcmode="lin" valueType="num">
                                      <p:cBhvr>
                                        <p:cTn id="3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6" end="6"/>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
                                            <p:txEl>
                                              <p:pRg st="7" end="7"/>
                                            </p:txEl>
                                          </p:spTgt>
                                        </p:tgtEl>
                                        <p:attrNameLst>
                                          <p:attrName>style.visibility</p:attrName>
                                        </p:attrNameLst>
                                      </p:cBhvr>
                                      <p:to>
                                        <p:strVal val="visible"/>
                                      </p:to>
                                    </p:set>
                                    <p:animEffect transition="in" filter="fade">
                                      <p:cBhvr>
                                        <p:cTn id="34" dur="1000"/>
                                        <p:tgtEl>
                                          <p:spTgt spid="2">
                                            <p:txEl>
                                              <p:pRg st="7" end="7"/>
                                            </p:txEl>
                                          </p:spTgt>
                                        </p:tgtEl>
                                      </p:cBhvr>
                                    </p:animEffect>
                                    <p:anim calcmode="lin" valueType="num">
                                      <p:cBhvr>
                                        <p:cTn id="35"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7" end="7"/>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animEffect transition="in" filter="fade">
                                      <p:cBhvr>
                                        <p:cTn id="39" dur="1000"/>
                                        <p:tgtEl>
                                          <p:spTgt spid="2">
                                            <p:txEl>
                                              <p:pRg st="8" end="8"/>
                                            </p:txEl>
                                          </p:spTgt>
                                        </p:tgtEl>
                                      </p:cBhvr>
                                    </p:animEffect>
                                    <p:anim calcmode="lin" valueType="num">
                                      <p:cBhvr>
                                        <p:cTn id="40"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41"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7776" y="2209800"/>
            <a:ext cx="8716224" cy="4627156"/>
          </a:xfrm>
        </p:spPr>
        <p:txBody>
          <a:bodyPr>
            <a:normAutofit fontScale="92500" lnSpcReduction="20000"/>
          </a:bodyPr>
          <a:lstStyle/>
          <a:p>
            <a:pPr marL="0" indent="0">
              <a:buNone/>
            </a:pPr>
            <a:r>
              <a:rPr lang="en-US" dirty="0" smtClean="0">
                <a:solidFill>
                  <a:srgbClr val="0070C0"/>
                </a:solidFill>
              </a:rPr>
              <a:t>What previous manual data will now be automated?</a:t>
            </a:r>
          </a:p>
          <a:p>
            <a:pPr marL="0" indent="0">
              <a:buNone/>
            </a:pPr>
            <a:r>
              <a:rPr lang="en-US" sz="3200" dirty="0" smtClean="0">
                <a:solidFill>
                  <a:schemeClr val="accent3"/>
                </a:solidFill>
              </a:rPr>
              <a:t>Pretty much everything!!</a:t>
            </a:r>
          </a:p>
          <a:p>
            <a:pPr lvl="4"/>
            <a:endParaRPr lang="en-US" sz="2400" dirty="0"/>
          </a:p>
          <a:p>
            <a:pPr marL="0" indent="0">
              <a:buNone/>
            </a:pPr>
            <a:r>
              <a:rPr lang="en-US" dirty="0" smtClean="0">
                <a:solidFill>
                  <a:srgbClr val="0070C0"/>
                </a:solidFill>
              </a:rPr>
              <a:t>Before:</a:t>
            </a:r>
          </a:p>
          <a:p>
            <a:r>
              <a:rPr lang="en-US" sz="3600" dirty="0" smtClean="0">
                <a:solidFill>
                  <a:schemeClr val="accent3"/>
                </a:solidFill>
              </a:rPr>
              <a:t>In-State Travel</a:t>
            </a:r>
          </a:p>
          <a:p>
            <a:r>
              <a:rPr lang="en-US" sz="3600" dirty="0" smtClean="0">
                <a:solidFill>
                  <a:schemeClr val="accent3"/>
                </a:solidFill>
              </a:rPr>
              <a:t>Out-of-State Travel</a:t>
            </a:r>
          </a:p>
          <a:p>
            <a:r>
              <a:rPr lang="en-US" sz="3600" dirty="0" smtClean="0">
                <a:solidFill>
                  <a:schemeClr val="accent3"/>
                </a:solidFill>
              </a:rPr>
              <a:t>Foreign Travel</a:t>
            </a:r>
          </a:p>
          <a:p>
            <a:r>
              <a:rPr lang="en-US" sz="3600" dirty="0" smtClean="0">
                <a:solidFill>
                  <a:schemeClr val="accent3"/>
                </a:solidFill>
              </a:rPr>
              <a:t>Domestic Airfare</a:t>
            </a:r>
          </a:p>
          <a:p>
            <a:r>
              <a:rPr lang="en-US" sz="3600" dirty="0" smtClean="0">
                <a:solidFill>
                  <a:schemeClr val="accent3"/>
                </a:solidFill>
              </a:rPr>
              <a:t>Foreign Airfare</a:t>
            </a:r>
            <a:endParaRPr lang="en-US" sz="3600" dirty="0">
              <a:solidFill>
                <a:schemeClr val="accent3"/>
              </a:solidFill>
            </a:endParaRPr>
          </a:p>
          <a:p>
            <a:endParaRPr lang="en-US" dirty="0"/>
          </a:p>
        </p:txBody>
      </p:sp>
      <p:pic>
        <p:nvPicPr>
          <p:cNvPr id="1028" name="Picture 4" descr="C:\Users\gstetler\AppData\Local\Microsoft\Windows\Temporary Internet Files\Content.IE5\NNZ81K5I\MC90033592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3810000"/>
            <a:ext cx="3048000" cy="18658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5 20 MSUPS SCTEM Banner-2.GIF"/>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2009775"/>
          </a:xfrm>
          <a:prstGeom prst="rect">
            <a:avLst/>
          </a:prstGeom>
        </p:spPr>
      </p:pic>
      <p:sp>
        <p:nvSpPr>
          <p:cNvPr id="7" name="Text Box 2"/>
          <p:cNvSpPr txBox="1">
            <a:spLocks noChangeArrowheads="1"/>
          </p:cNvSpPr>
          <p:nvPr/>
        </p:nvSpPr>
        <p:spPr bwMode="auto">
          <a:xfrm>
            <a:off x="1828800" y="152400"/>
            <a:ext cx="67056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marR="0" lvl="0" indent="-228600" algn="ctr" defTabSz="914400" rtl="0" eaLnBrk="1" fontAlgn="base" latinLnBrk="0" hangingPunct="1">
              <a:lnSpc>
                <a:spcPct val="100000"/>
              </a:lnSpc>
              <a:spcBef>
                <a:spcPct val="0"/>
              </a:spcBef>
              <a:buClrTx/>
              <a:buSzTx/>
              <a:buFontTx/>
              <a:buAutoNum type="arabicPlain" startAt="2012"/>
              <a:tabLst/>
            </a:pPr>
            <a:r>
              <a:rPr kumimoji="0" lang="en-US" sz="2000" u="none" strike="noStrike" cap="none" normalizeH="0" dirty="0" smtClean="0">
                <a:ln>
                  <a:noFill/>
                </a:ln>
                <a:solidFill>
                  <a:schemeClr val="bg1"/>
                </a:solidFill>
                <a:effectLst/>
                <a:latin typeface="Impact" pitchFamily="34" charset="0"/>
              </a:rPr>
              <a:t>  Annual Conference &amp; Tradeshow</a:t>
            </a:r>
            <a:endParaRPr kumimoji="0" lang="en-US" sz="2000" u="none" strike="noStrike" cap="none" normalizeH="0" baseline="0" dirty="0" smtClean="0">
              <a:ln>
                <a:noFill/>
              </a:ln>
              <a:solidFill>
                <a:schemeClr val="bg1"/>
              </a:solidFill>
              <a:effectLst/>
              <a:latin typeface="Impact" pitchFamily="34" charset="0"/>
            </a:endParaRPr>
          </a:p>
          <a:p>
            <a:pPr marL="0" marR="0" lvl="0" indent="0" algn="ctr" defTabSz="914400" rtl="0" eaLnBrk="1" fontAlgn="base" latinLnBrk="0" hangingPunct="1">
              <a:lnSpc>
                <a:spcPct val="100000"/>
              </a:lnSpc>
              <a:spcBef>
                <a:spcPct val="0"/>
              </a:spcBef>
              <a:buClrTx/>
              <a:buSzTx/>
              <a:buFontTx/>
              <a:buNone/>
              <a:tabLst/>
            </a:pPr>
            <a:r>
              <a:rPr kumimoji="0" lang="en-US" sz="1000" b="1" i="1" u="none" strike="noStrike" cap="none" normalizeH="0" baseline="0" dirty="0" smtClean="0">
                <a:ln>
                  <a:noFill/>
                </a:ln>
                <a:solidFill>
                  <a:srgbClr val="E1AEAD"/>
                </a:solidFill>
                <a:effectLst/>
                <a:latin typeface="Calisto MT" pitchFamily="18" charset="0"/>
              </a:rPr>
              <a:t>Celebrating 26 years of service to the Collegiate Travel Marketplace</a:t>
            </a:r>
            <a:endParaRPr kumimoji="0" lang="en-US" sz="1800" b="0" i="0" u="none" strike="noStrike" cap="none" normalizeH="0" baseline="0" dirty="0" smtClean="0">
              <a:ln>
                <a:noFill/>
              </a:ln>
              <a:solidFill>
                <a:schemeClr val="tx1"/>
              </a:solidFill>
              <a:effectLst/>
              <a:latin typeface="Arial" pitchFamily="34" charset="0"/>
            </a:endParaRPr>
          </a:p>
        </p:txBody>
      </p:sp>
      <p:sp>
        <p:nvSpPr>
          <p:cNvPr id="8" name="Title 2"/>
          <p:cNvSpPr txBox="1">
            <a:spLocks/>
          </p:cNvSpPr>
          <p:nvPr/>
        </p:nvSpPr>
        <p:spPr>
          <a:xfrm>
            <a:off x="838200" y="723900"/>
            <a:ext cx="8229600" cy="1143000"/>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
            </a:r>
            <a:br>
              <a:rPr lang="en-US" dirty="0" smtClean="0"/>
            </a:br>
            <a:r>
              <a:rPr lang="en-US" dirty="0" smtClean="0"/>
              <a:t>                  </a:t>
            </a:r>
            <a:r>
              <a:rPr lang="en-US" sz="3600" dirty="0" smtClean="0">
                <a:solidFill>
                  <a:schemeClr val="tx1">
                    <a:lumMod val="50000"/>
                    <a:lumOff val="50000"/>
                  </a:schemeClr>
                </a:solidFill>
              </a:rPr>
              <a:t>Post-Automation: Data to Drive decisions!</a:t>
            </a:r>
            <a:endParaRPr lang="en-US" sz="3600" dirty="0">
              <a:solidFill>
                <a:schemeClr val="tx1">
                  <a:lumMod val="50000"/>
                  <a:lumOff val="50000"/>
                </a:schemeClr>
              </a:solidFill>
            </a:endParaRPr>
          </a:p>
        </p:txBody>
      </p:sp>
      <p:sp>
        <p:nvSpPr>
          <p:cNvPr id="3" name="TextBox 2"/>
          <p:cNvSpPr txBox="1"/>
          <p:nvPr/>
        </p:nvSpPr>
        <p:spPr>
          <a:xfrm>
            <a:off x="4343400" y="3352800"/>
            <a:ext cx="5334000" cy="3877985"/>
          </a:xfrm>
          <a:prstGeom prst="rect">
            <a:avLst/>
          </a:prstGeom>
          <a:noFill/>
        </p:spPr>
        <p:txBody>
          <a:bodyPr wrap="square" rtlCol="0">
            <a:spAutoFit/>
          </a:bodyPr>
          <a:lstStyle/>
          <a:p>
            <a:r>
              <a:rPr lang="en-US" sz="3000" dirty="0" smtClean="0">
                <a:solidFill>
                  <a:srgbClr val="0070C0"/>
                </a:solidFill>
              </a:rPr>
              <a:t>After:</a:t>
            </a:r>
            <a:endParaRPr lang="en-US" sz="3000" dirty="0">
              <a:solidFill>
                <a:srgbClr val="0070C0"/>
              </a:solidFill>
            </a:endParaRPr>
          </a:p>
          <a:p>
            <a:pPr marL="457200" indent="-457200">
              <a:buFont typeface="Arial" pitchFamily="34" charset="0"/>
              <a:buChar char="•"/>
            </a:pPr>
            <a:r>
              <a:rPr lang="en-US" sz="2400" dirty="0">
                <a:solidFill>
                  <a:schemeClr val="accent3"/>
                </a:solidFill>
              </a:rPr>
              <a:t>Sourcing/Vendor </a:t>
            </a:r>
            <a:r>
              <a:rPr lang="en-US" sz="2400" dirty="0" smtClean="0">
                <a:solidFill>
                  <a:schemeClr val="accent3"/>
                </a:solidFill>
              </a:rPr>
              <a:t>negotiations</a:t>
            </a:r>
          </a:p>
          <a:p>
            <a:pPr marL="457200" indent="-457200">
              <a:buFont typeface="Arial" pitchFamily="34" charset="0"/>
              <a:buChar char="•"/>
            </a:pPr>
            <a:r>
              <a:rPr lang="en-US" sz="2400" dirty="0" smtClean="0">
                <a:solidFill>
                  <a:schemeClr val="accent3"/>
                </a:solidFill>
              </a:rPr>
              <a:t>Preferred </a:t>
            </a:r>
            <a:r>
              <a:rPr lang="en-US" sz="2400" dirty="0">
                <a:solidFill>
                  <a:schemeClr val="accent3"/>
                </a:solidFill>
              </a:rPr>
              <a:t>vendor usage </a:t>
            </a:r>
            <a:endParaRPr lang="en-US" sz="2400" dirty="0" smtClean="0">
              <a:solidFill>
                <a:schemeClr val="accent3"/>
              </a:solidFill>
            </a:endParaRPr>
          </a:p>
          <a:p>
            <a:pPr marL="457200" indent="-457200">
              <a:buFont typeface="Arial" pitchFamily="34" charset="0"/>
              <a:buChar char="•"/>
            </a:pPr>
            <a:r>
              <a:rPr lang="en-US" sz="2400" dirty="0" smtClean="0">
                <a:solidFill>
                  <a:schemeClr val="accent3"/>
                </a:solidFill>
              </a:rPr>
              <a:t>Policy compliance</a:t>
            </a:r>
          </a:p>
          <a:p>
            <a:pPr marL="457200" indent="-457200">
              <a:buFont typeface="Arial" pitchFamily="34" charset="0"/>
              <a:buChar char="•"/>
            </a:pPr>
            <a:r>
              <a:rPr lang="en-US" sz="2400" dirty="0" smtClean="0">
                <a:solidFill>
                  <a:schemeClr val="accent3"/>
                </a:solidFill>
              </a:rPr>
              <a:t>Traveler tracking</a:t>
            </a:r>
          </a:p>
          <a:p>
            <a:pPr marL="457200" indent="-457200">
              <a:buFont typeface="Arial" pitchFamily="34" charset="0"/>
              <a:buChar char="•"/>
            </a:pPr>
            <a:r>
              <a:rPr lang="en-US" sz="2400" dirty="0" smtClean="0">
                <a:solidFill>
                  <a:schemeClr val="accent3"/>
                </a:solidFill>
              </a:rPr>
              <a:t>Vendor compliance</a:t>
            </a:r>
          </a:p>
          <a:p>
            <a:pPr marL="457200" indent="-457200">
              <a:buFont typeface="Arial" pitchFamily="34" charset="0"/>
              <a:buChar char="•"/>
            </a:pPr>
            <a:r>
              <a:rPr lang="en-US" sz="2400" dirty="0" smtClean="0">
                <a:solidFill>
                  <a:schemeClr val="accent3"/>
                </a:solidFill>
              </a:rPr>
              <a:t>Spend </a:t>
            </a:r>
            <a:r>
              <a:rPr lang="en-US" sz="2400" dirty="0">
                <a:solidFill>
                  <a:schemeClr val="accent3"/>
                </a:solidFill>
              </a:rPr>
              <a:t>breakdown by </a:t>
            </a:r>
            <a:r>
              <a:rPr lang="en-US" sz="2400" dirty="0" smtClean="0">
                <a:solidFill>
                  <a:schemeClr val="accent3"/>
                </a:solidFill>
              </a:rPr>
              <a:t>unit</a:t>
            </a:r>
          </a:p>
          <a:p>
            <a:pPr marL="457200" indent="-457200">
              <a:buFont typeface="Arial" pitchFamily="34" charset="0"/>
              <a:buChar char="•"/>
            </a:pPr>
            <a:r>
              <a:rPr lang="en-US" sz="2400" dirty="0" smtClean="0">
                <a:solidFill>
                  <a:schemeClr val="accent3"/>
                </a:solidFill>
              </a:rPr>
              <a:t>Benchmarking</a:t>
            </a:r>
          </a:p>
          <a:p>
            <a:pPr marL="457200" indent="-457200">
              <a:buFont typeface="Arial" pitchFamily="34" charset="0"/>
              <a:buChar char="•"/>
            </a:pPr>
            <a:r>
              <a:rPr lang="en-US" sz="2400" dirty="0" smtClean="0">
                <a:solidFill>
                  <a:schemeClr val="accent3"/>
                </a:solidFill>
              </a:rPr>
              <a:t>Reimbursement </a:t>
            </a:r>
            <a:r>
              <a:rPr lang="en-US" sz="2400" dirty="0">
                <a:solidFill>
                  <a:schemeClr val="accent3"/>
                </a:solidFill>
              </a:rPr>
              <a:t>Days</a:t>
            </a:r>
          </a:p>
          <a:p>
            <a:endParaRPr lang="en-US" sz="2400" dirty="0"/>
          </a:p>
        </p:txBody>
      </p:sp>
    </p:spTree>
    <p:extLst>
      <p:ext uri="{BB962C8B-B14F-4D97-AF65-F5344CB8AC3E}">
        <p14:creationId xmlns:p14="http://schemas.microsoft.com/office/powerpoint/2010/main" val="2433241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28"/>
                                        </p:tgtEl>
                                      </p:cBhvr>
                                    </p:animEffect>
                                    <p:set>
                                      <p:cBhvr>
                                        <p:cTn id="7" dur="1" fill="hold">
                                          <p:stCondLst>
                                            <p:cond delay="499"/>
                                          </p:stCondLst>
                                        </p:cTn>
                                        <p:tgtEl>
                                          <p:spTgt spid="1028"/>
                                        </p:tgtEl>
                                        <p:attrNameLst>
                                          <p:attrName>style.visibility</p:attrName>
                                        </p:attrNameLst>
                                      </p:cBhvr>
                                      <p:to>
                                        <p:strVal val="hidden"/>
                                      </p:to>
                                    </p:se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nodeType="after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1000"/>
                                        <p:tgtEl>
                                          <p:spTgt spid="3">
                                            <p:txEl>
                                              <p:pRg st="5" end="5"/>
                                            </p:txEl>
                                          </p:spTgt>
                                        </p:tgtEl>
                                      </p:cBhvr>
                                    </p:animEffect>
                                    <p:anim calcmode="lin" valueType="num">
                                      <p:cBhvr>
                                        <p:cTn id="4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2" presetClass="entr" presetSubtype="0" fill="hold" nodeType="after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2" presetClass="entr" presetSubtype="0" fill="hold" nodeType="after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Effect transition="in" filter="fade">
                                      <p:cBhvr>
                                        <p:cTn id="53" dur="1000"/>
                                        <p:tgtEl>
                                          <p:spTgt spid="3">
                                            <p:txEl>
                                              <p:pRg st="7" end="7"/>
                                            </p:txEl>
                                          </p:spTgt>
                                        </p:tgtEl>
                                      </p:cBhvr>
                                    </p:animEffect>
                                    <p:anim calcmode="lin" valueType="num">
                                      <p:cBhvr>
                                        <p:cTn id="5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2" presetClass="entr" presetSubtype="0" fill="hold" nodeType="after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Effect transition="in" filter="fade">
                                      <p:cBhvr>
                                        <p:cTn id="59" dur="1000"/>
                                        <p:tgtEl>
                                          <p:spTgt spid="3">
                                            <p:txEl>
                                              <p:pRg st="8" end="8"/>
                                            </p:txEl>
                                          </p:spTgt>
                                        </p:tgtEl>
                                      </p:cBhvr>
                                    </p:animEffect>
                                    <p:anim calcmode="lin" valueType="num">
                                      <p:cBhvr>
                                        <p:cTn id="6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5 20 MSUPS SCTEM Banner-2.GIF"/>
          <p:cNvPicPr/>
          <p:nvPr/>
        </p:nvPicPr>
        <p:blipFill>
          <a:blip r:embed="rId3" cstate="print">
            <a:extLst>
              <a:ext uri="{28A0092B-C50C-407E-A947-70E740481C1C}">
                <a14:useLocalDpi xmlns:a14="http://schemas.microsoft.com/office/drawing/2010/main" val="0"/>
              </a:ext>
            </a:extLst>
          </a:blip>
          <a:stretch>
            <a:fillRect/>
          </a:stretch>
        </p:blipFill>
        <p:spPr>
          <a:xfrm>
            <a:off x="0" y="-14288"/>
            <a:ext cx="9144000" cy="2009775"/>
          </a:xfrm>
          <a:prstGeom prst="rect">
            <a:avLst/>
          </a:prstGeom>
        </p:spPr>
      </p:pic>
      <p:sp>
        <p:nvSpPr>
          <p:cNvPr id="5" name="Text Box 2"/>
          <p:cNvSpPr txBox="1">
            <a:spLocks noChangeArrowheads="1"/>
          </p:cNvSpPr>
          <p:nvPr/>
        </p:nvSpPr>
        <p:spPr bwMode="auto">
          <a:xfrm>
            <a:off x="1828800" y="152400"/>
            <a:ext cx="67056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marR="0" lvl="0" indent="-228600" algn="ctr" defTabSz="914400" rtl="0" eaLnBrk="1" fontAlgn="base" latinLnBrk="0" hangingPunct="1">
              <a:lnSpc>
                <a:spcPct val="100000"/>
              </a:lnSpc>
              <a:spcBef>
                <a:spcPct val="0"/>
              </a:spcBef>
              <a:buClrTx/>
              <a:buSzTx/>
              <a:buFontTx/>
              <a:buAutoNum type="arabicPlain" startAt="2012"/>
              <a:tabLst/>
            </a:pPr>
            <a:r>
              <a:rPr kumimoji="0" lang="en-US" sz="2000" u="none" strike="noStrike" cap="none" normalizeH="0" dirty="0" smtClean="0">
                <a:ln>
                  <a:noFill/>
                </a:ln>
                <a:solidFill>
                  <a:schemeClr val="bg1"/>
                </a:solidFill>
                <a:effectLst/>
                <a:latin typeface="Impact" pitchFamily="34" charset="0"/>
              </a:rPr>
              <a:t>  Annual Conference &amp; Tradeshow</a:t>
            </a:r>
            <a:endParaRPr kumimoji="0" lang="en-US" sz="2000" u="none" strike="noStrike" cap="none" normalizeH="0" baseline="0" dirty="0" smtClean="0">
              <a:ln>
                <a:noFill/>
              </a:ln>
              <a:solidFill>
                <a:schemeClr val="bg1"/>
              </a:solidFill>
              <a:effectLst/>
              <a:latin typeface="Impact" pitchFamily="34" charset="0"/>
            </a:endParaRPr>
          </a:p>
          <a:p>
            <a:pPr marL="0" marR="0" lvl="0" indent="0" algn="ctr" defTabSz="914400" rtl="0" eaLnBrk="1" fontAlgn="base" latinLnBrk="0" hangingPunct="1">
              <a:lnSpc>
                <a:spcPct val="100000"/>
              </a:lnSpc>
              <a:spcBef>
                <a:spcPct val="0"/>
              </a:spcBef>
              <a:buClrTx/>
              <a:buSzTx/>
              <a:buFontTx/>
              <a:buNone/>
              <a:tabLst/>
            </a:pPr>
            <a:r>
              <a:rPr kumimoji="0" lang="en-US" sz="1000" b="1" i="1" u="none" strike="noStrike" cap="none" normalizeH="0" baseline="0" dirty="0" smtClean="0">
                <a:ln>
                  <a:noFill/>
                </a:ln>
                <a:solidFill>
                  <a:srgbClr val="E1AEAD"/>
                </a:solidFill>
                <a:effectLst/>
                <a:latin typeface="Calisto MT" pitchFamily="18" charset="0"/>
              </a:rPr>
              <a:t>Celebrating 26 years of service to the Collegiate Travel Marketplace</a:t>
            </a:r>
            <a:endParaRPr kumimoji="0" lang="en-US" sz="1800" b="0" i="0" u="none" strike="noStrike" cap="none" normalizeH="0" baseline="0" dirty="0" smtClean="0">
              <a:ln>
                <a:noFill/>
              </a:ln>
              <a:solidFill>
                <a:schemeClr val="tx1"/>
              </a:solidFill>
              <a:effectLst/>
              <a:latin typeface="Arial" pitchFamily="34"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3963488422"/>
              </p:ext>
            </p:extLst>
          </p:nvPr>
        </p:nvGraphicFramePr>
        <p:xfrm>
          <a:off x="200025" y="1828800"/>
          <a:ext cx="8743950" cy="4503040"/>
        </p:xfrm>
        <a:graphic>
          <a:graphicData uri="http://schemas.openxmlformats.org/drawingml/2006/table">
            <a:tbl>
              <a:tblPr firstRow="1" bandRow="1">
                <a:tableStyleId>{5C22544A-7EE6-4342-B048-85BDC9FD1C3A}</a:tableStyleId>
              </a:tblPr>
              <a:tblGrid>
                <a:gridCol w="1112866"/>
                <a:gridCol w="2612135"/>
                <a:gridCol w="2842764"/>
                <a:gridCol w="2176185"/>
              </a:tblGrid>
              <a:tr h="693041">
                <a:tc>
                  <a:txBody>
                    <a:bodyPr/>
                    <a:lstStyle/>
                    <a:p>
                      <a:pPr algn="ctr"/>
                      <a:r>
                        <a:rPr lang="en-US" dirty="0" smtClean="0"/>
                        <a:t>Goal</a:t>
                      </a:r>
                    </a:p>
                  </a:txBody>
                  <a:tcPr anchor="ctr"/>
                </a:tc>
                <a:tc>
                  <a:txBody>
                    <a:bodyPr/>
                    <a:lstStyle/>
                    <a:p>
                      <a:pPr algn="ctr"/>
                      <a:r>
                        <a:rPr lang="en-US" dirty="0" smtClean="0"/>
                        <a:t>Strategy</a:t>
                      </a:r>
                      <a:endParaRPr lang="en-US" dirty="0"/>
                    </a:p>
                  </a:txBody>
                  <a:tcPr anchor="ctr"/>
                </a:tc>
                <a:tc>
                  <a:txBody>
                    <a:bodyPr/>
                    <a:lstStyle/>
                    <a:p>
                      <a:pPr algn="ctr"/>
                      <a:r>
                        <a:rPr lang="en-US" dirty="0" smtClean="0"/>
                        <a:t>Strategic Sourcing/Cost Containment</a:t>
                      </a:r>
                      <a:endParaRPr lang="en-US" dirty="0"/>
                    </a:p>
                  </a:txBody>
                  <a:tcPr anchor="ctr"/>
                </a:tc>
                <a:tc>
                  <a:txBody>
                    <a:bodyPr/>
                    <a:lstStyle/>
                    <a:p>
                      <a:pPr algn="ctr"/>
                      <a:r>
                        <a:rPr lang="en-US" dirty="0" smtClean="0"/>
                        <a:t>Control</a:t>
                      </a:r>
                      <a:endParaRPr lang="en-US" dirty="0"/>
                    </a:p>
                  </a:txBody>
                  <a:tcPr anchor="ctr"/>
                </a:tc>
              </a:tr>
              <a:tr h="1676399">
                <a:tc>
                  <a:txBody>
                    <a:bodyPr/>
                    <a:lstStyle/>
                    <a:p>
                      <a:r>
                        <a:rPr lang="en-US" sz="1600" b="1" dirty="0" smtClean="0"/>
                        <a:t>Objective</a:t>
                      </a:r>
                      <a:endParaRPr lang="en-US" sz="1600" b="1" dirty="0"/>
                    </a:p>
                  </a:txBody>
                  <a:tcPr anchor="ctr"/>
                </a:tc>
                <a:tc>
                  <a:txBody>
                    <a:bodyPr/>
                    <a:lstStyle/>
                    <a:p>
                      <a:pPr marL="285750" indent="-285750" algn="l">
                        <a:buFont typeface="Arial" pitchFamily="34" charset="0"/>
                        <a:buChar char="•"/>
                      </a:pPr>
                      <a:r>
                        <a:rPr lang="en-US" sz="1600" b="0" dirty="0" smtClean="0"/>
                        <a:t>Optimization of process</a:t>
                      </a:r>
                      <a:r>
                        <a:rPr lang="en-US" sz="1600" b="0" baseline="0" dirty="0" smtClean="0"/>
                        <a:t> </a:t>
                      </a:r>
                      <a:r>
                        <a:rPr lang="en-US" sz="1600" b="0" dirty="0" smtClean="0"/>
                        <a:t>and system</a:t>
                      </a:r>
                      <a:endParaRPr lang="en-US" sz="1600" b="0" baseline="0" dirty="0" smtClean="0"/>
                    </a:p>
                    <a:p>
                      <a:pPr marL="285750" indent="-285750" algn="l">
                        <a:buFont typeface="Arial" pitchFamily="34" charset="0"/>
                        <a:buChar char="•"/>
                      </a:pPr>
                      <a:r>
                        <a:rPr lang="en-US" sz="1600" b="0" baseline="0" dirty="0" smtClean="0"/>
                        <a:t>Policy development and management</a:t>
                      </a:r>
                    </a:p>
                    <a:p>
                      <a:pPr marL="285750" indent="-285750" algn="l">
                        <a:buFont typeface="Arial" pitchFamily="34" charset="0"/>
                        <a:buChar char="•"/>
                      </a:pPr>
                      <a:r>
                        <a:rPr lang="en-US" sz="1600" b="0" baseline="0" dirty="0" smtClean="0"/>
                        <a:t>Benchmarking</a:t>
                      </a:r>
                    </a:p>
                    <a:p>
                      <a:pPr marL="285750" indent="-285750" algn="l">
                        <a:buFont typeface="Arial" pitchFamily="34" charset="0"/>
                        <a:buChar char="•"/>
                      </a:pPr>
                      <a:r>
                        <a:rPr lang="en-US" sz="1600" b="0" dirty="0" smtClean="0"/>
                        <a:t>Forecasting</a:t>
                      </a:r>
                    </a:p>
                  </a:txBody>
                  <a:tcPr anchor="ctr"/>
                </a:tc>
                <a:tc>
                  <a:txBody>
                    <a:bodyPr/>
                    <a:lstStyle/>
                    <a:p>
                      <a:pPr marL="285750" indent="-285750" algn="l">
                        <a:buFont typeface="Arial" pitchFamily="34" charset="0"/>
                        <a:buChar char="•"/>
                      </a:pPr>
                      <a:r>
                        <a:rPr lang="en-US" sz="1600" dirty="0" smtClean="0"/>
                        <a:t>Supplier management</a:t>
                      </a:r>
                    </a:p>
                    <a:p>
                      <a:pPr marL="285750" indent="-285750" algn="l">
                        <a:buFont typeface="Arial" pitchFamily="34" charset="0"/>
                        <a:buChar char="•"/>
                      </a:pPr>
                      <a:r>
                        <a:rPr lang="en-US" sz="1600" dirty="0" smtClean="0"/>
                        <a:t>Supplier</a:t>
                      </a:r>
                      <a:r>
                        <a:rPr lang="en-US" sz="1600" baseline="0" dirty="0" smtClean="0"/>
                        <a:t> negotiations</a:t>
                      </a:r>
                    </a:p>
                  </a:txBody>
                  <a:tcPr anchor="ctr"/>
                </a:tc>
                <a:tc>
                  <a:txBody>
                    <a:bodyPr/>
                    <a:lstStyle/>
                    <a:p>
                      <a:pPr marL="285750" indent="-285750" algn="l">
                        <a:buFont typeface="Arial" pitchFamily="34" charset="0"/>
                        <a:buChar char="•"/>
                      </a:pPr>
                      <a:r>
                        <a:rPr lang="en-US" sz="1600" dirty="0" smtClean="0"/>
                        <a:t>Analyze traveler behavior</a:t>
                      </a:r>
                    </a:p>
                    <a:p>
                      <a:pPr marL="285750" indent="-285750" algn="l">
                        <a:buFont typeface="Arial" pitchFamily="34" charset="0"/>
                        <a:buChar char="•"/>
                      </a:pPr>
                      <a:r>
                        <a:rPr lang="en-US" sz="1600" dirty="0" smtClean="0"/>
                        <a:t>Utilization</a:t>
                      </a:r>
                      <a:r>
                        <a:rPr lang="en-US" sz="1600" baseline="0" dirty="0" smtClean="0"/>
                        <a:t> of preferred vendors</a:t>
                      </a:r>
                    </a:p>
                    <a:p>
                      <a:pPr marL="285750" indent="-285750" algn="l">
                        <a:buFont typeface="Arial" pitchFamily="34" charset="0"/>
                        <a:buChar char="•"/>
                      </a:pPr>
                      <a:r>
                        <a:rPr lang="en-US" sz="1600" baseline="0" dirty="0" smtClean="0"/>
                        <a:t>Risk management</a:t>
                      </a:r>
                    </a:p>
                    <a:p>
                      <a:pPr marL="285750" indent="-285750" algn="l">
                        <a:buFont typeface="Arial" pitchFamily="34" charset="0"/>
                        <a:buChar char="•"/>
                      </a:pPr>
                      <a:r>
                        <a:rPr lang="en-US" sz="1600" baseline="0" dirty="0" smtClean="0"/>
                        <a:t>Policy compliance</a:t>
                      </a:r>
                      <a:endParaRPr lang="en-US" sz="1600" dirty="0"/>
                    </a:p>
                  </a:txBody>
                  <a:tcPr anchor="ctr"/>
                </a:tc>
              </a:tr>
              <a:tr h="781865">
                <a:tc>
                  <a:txBody>
                    <a:bodyPr/>
                    <a:lstStyle/>
                    <a:p>
                      <a:r>
                        <a:rPr lang="en-US" sz="1600" b="1" dirty="0" smtClean="0"/>
                        <a:t>Who</a:t>
                      </a:r>
                      <a:endParaRPr lang="en-US" sz="1600" b="1" dirty="0"/>
                    </a:p>
                  </a:txBody>
                  <a:tcPr anchor="ctr"/>
                </a:tc>
                <a:tc>
                  <a:txBody>
                    <a:bodyPr/>
                    <a:lstStyle/>
                    <a:p>
                      <a:pPr marL="285750" indent="-285750" algn="l">
                        <a:buFont typeface="Arial" pitchFamily="34" charset="0"/>
                        <a:buChar char="•"/>
                      </a:pPr>
                      <a:r>
                        <a:rPr lang="en-US" sz="1600" dirty="0" smtClean="0"/>
                        <a:t>Central</a:t>
                      </a:r>
                      <a:r>
                        <a:rPr lang="en-US" sz="1600" baseline="0" dirty="0" smtClean="0"/>
                        <a:t> Travel Office</a:t>
                      </a:r>
                    </a:p>
                    <a:p>
                      <a:pPr marL="285750" indent="-285750" algn="l">
                        <a:buFont typeface="Arial" pitchFamily="34" charset="0"/>
                        <a:buChar char="•"/>
                      </a:pPr>
                      <a:r>
                        <a:rPr lang="en-US" sz="1600" baseline="0" dirty="0" smtClean="0"/>
                        <a:t>Individual business units</a:t>
                      </a:r>
                    </a:p>
                    <a:p>
                      <a:pPr marL="285750" indent="-285750" algn="l">
                        <a:buFont typeface="Arial" pitchFamily="34" charset="0"/>
                        <a:buChar char="•"/>
                      </a:pPr>
                      <a:r>
                        <a:rPr lang="en-US" sz="1600" baseline="0" dirty="0" smtClean="0"/>
                        <a:t>Finance</a:t>
                      </a:r>
                      <a:endParaRPr lang="en-US" sz="1600" dirty="0"/>
                    </a:p>
                  </a:txBody>
                  <a:tcPr anchor="ctr"/>
                </a:tc>
                <a:tc>
                  <a:txBody>
                    <a:bodyPr/>
                    <a:lstStyle/>
                    <a:p>
                      <a:pPr marL="285750" indent="-285750" algn="l">
                        <a:buFont typeface="Arial" pitchFamily="34" charset="0"/>
                        <a:buChar char="•"/>
                      </a:pPr>
                      <a:r>
                        <a:rPr lang="en-US" sz="1600" dirty="0" smtClean="0"/>
                        <a:t>Procurement</a:t>
                      </a:r>
                      <a:r>
                        <a:rPr lang="en-US" sz="1600" baseline="0" dirty="0" smtClean="0"/>
                        <a:t> </a:t>
                      </a:r>
                    </a:p>
                    <a:p>
                      <a:pPr marL="285750" indent="-285750" algn="l">
                        <a:buFont typeface="Arial" pitchFamily="34" charset="0"/>
                        <a:buChar char="•"/>
                      </a:pPr>
                      <a:r>
                        <a:rPr lang="en-US" sz="1600" baseline="0" dirty="0" smtClean="0"/>
                        <a:t>Central Travel Office</a:t>
                      </a:r>
                      <a:endParaRPr lang="en-US" sz="1600" dirty="0"/>
                    </a:p>
                  </a:txBody>
                  <a:tcPr anchor="ctr"/>
                </a:tc>
                <a:tc>
                  <a:txBody>
                    <a:bodyPr/>
                    <a:lstStyle/>
                    <a:p>
                      <a:pPr marL="285750" indent="-285750" algn="l">
                        <a:buFont typeface="Arial" pitchFamily="34" charset="0"/>
                        <a:buChar char="•"/>
                      </a:pPr>
                      <a:r>
                        <a:rPr lang="en-US" sz="1600" dirty="0" smtClean="0"/>
                        <a:t>Comptroller</a:t>
                      </a:r>
                    </a:p>
                    <a:p>
                      <a:pPr marL="285750" indent="-285750" algn="l">
                        <a:buFont typeface="Arial" pitchFamily="34" charset="0"/>
                        <a:buChar char="•"/>
                      </a:pPr>
                      <a:r>
                        <a:rPr lang="en-US" sz="1600" dirty="0" smtClean="0"/>
                        <a:t>Procurement</a:t>
                      </a:r>
                      <a:endParaRPr lang="en-US" sz="1600" dirty="0"/>
                    </a:p>
                  </a:txBody>
                  <a:tcPr anchor="ctr"/>
                </a:tc>
              </a:tr>
              <a:tr h="781865">
                <a:tc>
                  <a:txBody>
                    <a:bodyPr/>
                    <a:lstStyle/>
                    <a:p>
                      <a:r>
                        <a:rPr lang="en-US" sz="1600" b="1" dirty="0" smtClean="0"/>
                        <a:t>What Data</a:t>
                      </a:r>
                      <a:endParaRPr lang="en-US" sz="1600" b="1" dirty="0"/>
                    </a:p>
                  </a:txBody>
                  <a:tcPr anchor="ctr"/>
                </a:tc>
                <a:tc>
                  <a:txBody>
                    <a:bodyPr/>
                    <a:lstStyle/>
                    <a:p>
                      <a:pPr marL="285750" indent="-285750" algn="l">
                        <a:buFont typeface="Arial" pitchFamily="34" charset="0"/>
                        <a:buChar char="•"/>
                      </a:pPr>
                      <a:r>
                        <a:rPr lang="en-US" sz="1600" dirty="0" smtClean="0"/>
                        <a:t>Spend breakdown</a:t>
                      </a:r>
                      <a:r>
                        <a:rPr lang="en-US" sz="1600" baseline="0" dirty="0" smtClean="0"/>
                        <a:t> by unit</a:t>
                      </a:r>
                    </a:p>
                    <a:p>
                      <a:pPr marL="285750" indent="-285750" algn="l">
                        <a:buFont typeface="Arial" pitchFamily="34" charset="0"/>
                        <a:buChar char="•"/>
                      </a:pPr>
                      <a:r>
                        <a:rPr lang="en-US" sz="1600" baseline="0" dirty="0" smtClean="0"/>
                        <a:t># of days for reimbursement</a:t>
                      </a:r>
                      <a:endParaRPr lang="en-US" sz="1600" dirty="0"/>
                    </a:p>
                  </a:txBody>
                  <a:tcPr anchor="ctr"/>
                </a:tc>
                <a:tc>
                  <a:txBody>
                    <a:bodyPr/>
                    <a:lstStyle/>
                    <a:p>
                      <a:pPr marL="285750" indent="-285750" algn="l">
                        <a:buFont typeface="Arial" pitchFamily="34" charset="0"/>
                        <a:buChar char="•"/>
                      </a:pPr>
                      <a:r>
                        <a:rPr lang="en-US" sz="1600" dirty="0" smtClean="0"/>
                        <a:t>Report</a:t>
                      </a:r>
                      <a:r>
                        <a:rPr lang="en-US" sz="1600" baseline="0" dirty="0" smtClean="0"/>
                        <a:t> by expense type details</a:t>
                      </a:r>
                    </a:p>
                    <a:p>
                      <a:pPr marL="285750" indent="-285750" algn="l">
                        <a:buFont typeface="Arial" pitchFamily="34" charset="0"/>
                        <a:buChar char="•"/>
                      </a:pPr>
                      <a:r>
                        <a:rPr lang="en-US" sz="1600" baseline="0" dirty="0" smtClean="0"/>
                        <a:t>“Lost savings” report</a:t>
                      </a:r>
                    </a:p>
                    <a:p>
                      <a:pPr marL="285750" indent="-285750" algn="l">
                        <a:buFont typeface="Arial" pitchFamily="34" charset="0"/>
                        <a:buChar char="•"/>
                      </a:pPr>
                      <a:r>
                        <a:rPr lang="en-US" sz="1600" baseline="0" dirty="0" smtClean="0"/>
                        <a:t>Vendor compliance report – Booked vs. Actual</a:t>
                      </a:r>
                      <a:endParaRPr lang="en-US" sz="1600" dirty="0"/>
                    </a:p>
                  </a:txBody>
                  <a:tcPr anchor="ctr"/>
                </a:tc>
                <a:tc>
                  <a:txBody>
                    <a:bodyPr/>
                    <a:lstStyle/>
                    <a:p>
                      <a:pPr marL="285750" indent="-285750" algn="l">
                        <a:buFont typeface="Arial" pitchFamily="34" charset="0"/>
                        <a:buChar char="•"/>
                      </a:pPr>
                      <a:r>
                        <a:rPr lang="en-US" sz="1600" dirty="0" smtClean="0"/>
                        <a:t>Vendor usage report</a:t>
                      </a:r>
                    </a:p>
                    <a:p>
                      <a:pPr marL="285750" indent="-285750" algn="l">
                        <a:buFont typeface="Arial" pitchFamily="34" charset="0"/>
                        <a:buChar char="•"/>
                      </a:pPr>
                      <a:r>
                        <a:rPr lang="en-US" sz="1600" dirty="0" smtClean="0"/>
                        <a:t>Traveler tracking</a:t>
                      </a:r>
                    </a:p>
                    <a:p>
                      <a:pPr marL="285750" indent="-285750" algn="l">
                        <a:buFont typeface="Arial" pitchFamily="34" charset="0"/>
                        <a:buChar char="•"/>
                      </a:pPr>
                      <a:r>
                        <a:rPr lang="en-US" sz="1600" dirty="0" smtClean="0"/>
                        <a:t>“Lost savings” report</a:t>
                      </a:r>
                      <a:endParaRPr lang="en-US" sz="1600" dirty="0"/>
                    </a:p>
                  </a:txBody>
                  <a:tcPr anchor="ctr"/>
                </a:tc>
              </a:tr>
            </a:tbl>
          </a:graphicData>
        </a:graphic>
      </p:graphicFrame>
    </p:spTree>
    <p:extLst>
      <p:ext uri="{BB962C8B-B14F-4D97-AF65-F5344CB8AC3E}">
        <p14:creationId xmlns:p14="http://schemas.microsoft.com/office/powerpoint/2010/main" val="3062890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295400" y="914400"/>
            <a:ext cx="7848600" cy="762000"/>
          </a:xfrm>
          <a:prstGeom prst="rect">
            <a:avLst/>
          </a:prstGeom>
          <a:noFill/>
          <a:ln>
            <a:noFill/>
          </a:ln>
          <a:effectLst>
            <a:outerShdw blurRad="50800" dist="38100" dir="2700000" algn="tl" rotWithShape="0">
              <a:prstClr val="black">
                <a:alpha val="40000"/>
              </a:prstClr>
            </a:outerShdw>
          </a:effectLst>
          <a:scene3d>
            <a:camera prst="orthographicFront">
              <a:rot lat="0" lon="0" rev="0"/>
            </a:camera>
            <a:lightRig rig="chilly" dir="t">
              <a:rot lat="0" lon="0" rev="18480000"/>
            </a:lightRig>
          </a:scene3d>
          <a:sp3d prstMaterial="clea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8415" cmpd="sng">
                <a:solidFill>
                  <a:schemeClr val="bg1"/>
                </a:solidFill>
                <a:prstDash val="solid"/>
              </a:ln>
              <a:solidFill>
                <a:srgbClr val="FFFFFF"/>
              </a:solidFill>
              <a:effectLst>
                <a:outerShdw blurRad="63500" dir="3600000" algn="tl" rotWithShape="0">
                  <a:srgbClr val="000000">
                    <a:alpha val="70000"/>
                  </a:srgbClr>
                </a:outerShdw>
              </a:effectLst>
            </a:endParaRPr>
          </a:p>
        </p:txBody>
      </p:sp>
      <p:pic>
        <p:nvPicPr>
          <p:cNvPr id="12" name="Picture 4" descr="https://encrypted-tbn2.google.com/images?q=tbn:ANd9GcSFm9li7ygB9PgdrEtBRq1gmcUBbgOWyZWGW-cXENnao5zf7JT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5425" y="2514600"/>
            <a:ext cx="3000375" cy="15240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3" name="Picture 6" descr="http://event.on24.com/event/24/86/57/rt/1/images/thumbnail/concurus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073913" y="2209800"/>
            <a:ext cx="2971800" cy="175905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 descr="C:\Users\josephj\Dropbox\Pictures_Videos\2012-05-29_17-19-07_29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4811" y="4114800"/>
            <a:ext cx="4250005" cy="23959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5" name="Picture 9" descr="https://encrypted-tbn2.google.com/images?q=tbn:ANd9GcSwdr4HxHhZn1Bk-itQCKfvsbghRCzD3dCQTT2Lv2LK7MC4-O3gD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78199" y="4432877"/>
            <a:ext cx="1839479" cy="107302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1" descr="https://encrypted-tbn0.google.com/images?q=tbn:ANd9GcTSk05LdZKBrPsZhk4E8MXAks1iUZbsszCJJFZpkI7FzDpIwKX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49576" y="5326940"/>
            <a:ext cx="914400" cy="91440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descr="5 20 MSUPS SCTEM Banner-2.GIF"/>
          <p:cNvPicPr/>
          <p:nvPr/>
        </p:nvPicPr>
        <p:blipFill>
          <a:blip r:embed="rId8" cstate="print">
            <a:extLst>
              <a:ext uri="{28A0092B-C50C-407E-A947-70E740481C1C}">
                <a14:useLocalDpi xmlns:a14="http://schemas.microsoft.com/office/drawing/2010/main" val="0"/>
              </a:ext>
            </a:extLst>
          </a:blip>
          <a:stretch>
            <a:fillRect/>
          </a:stretch>
        </p:blipFill>
        <p:spPr>
          <a:xfrm>
            <a:off x="0" y="0"/>
            <a:ext cx="9144000" cy="2009775"/>
          </a:xfrm>
          <a:prstGeom prst="rect">
            <a:avLst/>
          </a:prstGeom>
        </p:spPr>
      </p:pic>
      <p:sp>
        <p:nvSpPr>
          <p:cNvPr id="23" name="Text Box 2"/>
          <p:cNvSpPr txBox="1">
            <a:spLocks noChangeArrowheads="1"/>
          </p:cNvSpPr>
          <p:nvPr/>
        </p:nvSpPr>
        <p:spPr bwMode="auto">
          <a:xfrm>
            <a:off x="1828800" y="152400"/>
            <a:ext cx="67056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marR="0" lvl="0" indent="-228600" algn="ctr" defTabSz="914400" rtl="0" eaLnBrk="1" fontAlgn="base" latinLnBrk="0" hangingPunct="1">
              <a:lnSpc>
                <a:spcPct val="100000"/>
              </a:lnSpc>
              <a:spcBef>
                <a:spcPct val="0"/>
              </a:spcBef>
              <a:buClrTx/>
              <a:buSzTx/>
              <a:buFontTx/>
              <a:buAutoNum type="arabicPlain" startAt="2012"/>
              <a:tabLst/>
            </a:pPr>
            <a:r>
              <a:rPr kumimoji="0" lang="en-US" sz="2000" u="none" strike="noStrike" cap="none" normalizeH="0" dirty="0" smtClean="0">
                <a:ln>
                  <a:noFill/>
                </a:ln>
                <a:solidFill>
                  <a:schemeClr val="bg1"/>
                </a:solidFill>
                <a:effectLst/>
                <a:latin typeface="Impact" pitchFamily="34" charset="0"/>
              </a:rPr>
              <a:t>  Annual Conference &amp; Tradeshow</a:t>
            </a:r>
            <a:endParaRPr kumimoji="0" lang="en-US" sz="2000" u="none" strike="noStrike" cap="none" normalizeH="0" baseline="0" dirty="0" smtClean="0">
              <a:ln>
                <a:noFill/>
              </a:ln>
              <a:solidFill>
                <a:schemeClr val="bg1"/>
              </a:solidFill>
              <a:effectLst/>
              <a:latin typeface="Impact" pitchFamily="34" charset="0"/>
            </a:endParaRPr>
          </a:p>
          <a:p>
            <a:pPr marL="0" marR="0" lvl="0" indent="0" algn="ctr" defTabSz="914400" rtl="0" eaLnBrk="1" fontAlgn="base" latinLnBrk="0" hangingPunct="1">
              <a:lnSpc>
                <a:spcPct val="100000"/>
              </a:lnSpc>
              <a:spcBef>
                <a:spcPct val="0"/>
              </a:spcBef>
              <a:buClrTx/>
              <a:buSzTx/>
              <a:buFontTx/>
              <a:buNone/>
              <a:tabLst/>
            </a:pPr>
            <a:r>
              <a:rPr kumimoji="0" lang="en-US" sz="1000" b="1" i="1" u="none" strike="noStrike" cap="none" normalizeH="0" baseline="0" dirty="0" smtClean="0">
                <a:ln>
                  <a:noFill/>
                </a:ln>
                <a:solidFill>
                  <a:srgbClr val="E1AEAD"/>
                </a:solidFill>
                <a:effectLst/>
                <a:latin typeface="Calisto MT" pitchFamily="18" charset="0"/>
              </a:rPr>
              <a:t>Celebrating 26 years of service to the Collegiate Travel Marketplace</a:t>
            </a:r>
            <a:endParaRPr kumimoji="0" lang="en-US" sz="1800" b="0" i="0" u="none" strike="noStrike" cap="none" normalizeH="0" baseline="0" dirty="0" smtClean="0">
              <a:ln>
                <a:noFill/>
              </a:ln>
              <a:solidFill>
                <a:schemeClr val="tx1"/>
              </a:solidFill>
              <a:effectLst/>
              <a:latin typeface="Arial" pitchFamily="34" charset="0"/>
            </a:endParaRPr>
          </a:p>
        </p:txBody>
      </p:sp>
      <p:sp>
        <p:nvSpPr>
          <p:cNvPr id="25" name="Title 4"/>
          <p:cNvSpPr>
            <a:spLocks noGrp="1"/>
          </p:cNvSpPr>
          <p:nvPr>
            <p:ph type="title"/>
          </p:nvPr>
        </p:nvSpPr>
        <p:spPr>
          <a:xfrm>
            <a:off x="4953000" y="762000"/>
            <a:ext cx="1406394" cy="1143000"/>
          </a:xfrm>
        </p:spPr>
        <p:txBody>
          <a:bodyPr>
            <a:normAutofit/>
          </a:bodyPr>
          <a:lstStyle/>
          <a:p>
            <a:pPr algn="l"/>
            <a:r>
              <a:rPr lang="en-US" sz="3200" dirty="0" smtClean="0">
                <a:solidFill>
                  <a:schemeClr val="tx1">
                    <a:lumMod val="50000"/>
                    <a:lumOff val="50000"/>
                  </a:schemeClr>
                </a:solidFill>
              </a:rPr>
              <a:t>About</a:t>
            </a:r>
            <a:endParaRPr lang="en-US" sz="3200" dirty="0">
              <a:solidFill>
                <a:schemeClr val="tx1">
                  <a:lumMod val="50000"/>
                  <a:lumOff val="50000"/>
                </a:schemeClr>
              </a:solidFill>
            </a:endParaRPr>
          </a:p>
        </p:txBody>
      </p:sp>
      <p:pic>
        <p:nvPicPr>
          <p:cNvPr id="26" name="Picture 9"/>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6206994" y="969619"/>
            <a:ext cx="893828" cy="811556"/>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49299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pic>
        <p:nvPicPr>
          <p:cNvPr id="7" name="Picture 6" descr="5 20 MSUPS SCTEM Banner-2.GIF"/>
          <p:cNvPicPr/>
          <p:nvPr/>
        </p:nvPicPr>
        <p:blipFill>
          <a:blip r:embed="rId3" cstate="print">
            <a:extLst>
              <a:ext uri="{28A0092B-C50C-407E-A947-70E740481C1C}">
                <a14:useLocalDpi xmlns:a14="http://schemas.microsoft.com/office/drawing/2010/main" val="0"/>
              </a:ext>
            </a:extLst>
          </a:blip>
          <a:stretch>
            <a:fillRect/>
          </a:stretch>
        </p:blipFill>
        <p:spPr>
          <a:xfrm>
            <a:off x="58479" y="30126"/>
            <a:ext cx="9144000" cy="1779181"/>
          </a:xfrm>
          <a:prstGeom prst="rect">
            <a:avLst/>
          </a:prstGeom>
        </p:spPr>
      </p:pic>
      <p:sp>
        <p:nvSpPr>
          <p:cNvPr id="8" name="Text Box 2"/>
          <p:cNvSpPr txBox="1">
            <a:spLocks noChangeArrowheads="1"/>
          </p:cNvSpPr>
          <p:nvPr/>
        </p:nvSpPr>
        <p:spPr bwMode="auto">
          <a:xfrm>
            <a:off x="1828800" y="152400"/>
            <a:ext cx="67056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marR="0" lvl="0" indent="-228600" algn="ctr" defTabSz="914400" rtl="0" eaLnBrk="1" fontAlgn="base" latinLnBrk="0" hangingPunct="1">
              <a:lnSpc>
                <a:spcPct val="100000"/>
              </a:lnSpc>
              <a:spcBef>
                <a:spcPct val="0"/>
              </a:spcBef>
              <a:buClrTx/>
              <a:buSzTx/>
              <a:buFontTx/>
              <a:buAutoNum type="arabicPlain" startAt="2012"/>
              <a:tabLst/>
            </a:pPr>
            <a:r>
              <a:rPr kumimoji="0" lang="en-US" sz="2000" u="none" strike="noStrike" cap="none" normalizeH="0" dirty="0" smtClean="0">
                <a:ln>
                  <a:noFill/>
                </a:ln>
                <a:solidFill>
                  <a:schemeClr val="bg1"/>
                </a:solidFill>
                <a:effectLst/>
                <a:latin typeface="Impact" pitchFamily="34" charset="0"/>
              </a:rPr>
              <a:t>  Annual Conference &amp; Tradeshow</a:t>
            </a:r>
            <a:endParaRPr kumimoji="0" lang="en-US" sz="2000" u="none" strike="noStrike" cap="none" normalizeH="0" baseline="0" dirty="0" smtClean="0">
              <a:ln>
                <a:noFill/>
              </a:ln>
              <a:solidFill>
                <a:schemeClr val="bg1"/>
              </a:solidFill>
              <a:effectLst/>
              <a:latin typeface="Impact" pitchFamily="34" charset="0"/>
            </a:endParaRPr>
          </a:p>
          <a:p>
            <a:pPr marL="0" marR="0" lvl="0" indent="0" algn="ctr" defTabSz="914400" rtl="0" eaLnBrk="1" fontAlgn="base" latinLnBrk="0" hangingPunct="1">
              <a:lnSpc>
                <a:spcPct val="100000"/>
              </a:lnSpc>
              <a:spcBef>
                <a:spcPct val="0"/>
              </a:spcBef>
              <a:buClrTx/>
              <a:buSzTx/>
              <a:buFontTx/>
              <a:buNone/>
              <a:tabLst/>
            </a:pPr>
            <a:r>
              <a:rPr kumimoji="0" lang="en-US" sz="1000" b="1" i="1" u="none" strike="noStrike" cap="none" normalizeH="0" baseline="0" dirty="0" smtClean="0">
                <a:ln>
                  <a:noFill/>
                </a:ln>
                <a:solidFill>
                  <a:srgbClr val="E1AEAD"/>
                </a:solidFill>
                <a:effectLst/>
                <a:latin typeface="Calisto MT" pitchFamily="18" charset="0"/>
              </a:rPr>
              <a:t>Celebrating 26 years of service to the Collegiate Travel Marketplace</a:t>
            </a:r>
            <a:endParaRPr kumimoji="0" lang="en-US" sz="1800" b="0" i="0" u="none" strike="noStrike" cap="none" normalizeH="0" baseline="0" dirty="0" smtClean="0">
              <a:ln>
                <a:noFill/>
              </a:ln>
              <a:solidFill>
                <a:schemeClr val="tx1"/>
              </a:solidFill>
              <a:effectLst/>
              <a:latin typeface="Arial" pitchFamily="34" charset="0"/>
            </a:endParaRPr>
          </a:p>
        </p:txBody>
      </p:sp>
      <p:sp>
        <p:nvSpPr>
          <p:cNvPr id="9" name="Title 2"/>
          <p:cNvSpPr txBox="1">
            <a:spLocks/>
          </p:cNvSpPr>
          <p:nvPr/>
        </p:nvSpPr>
        <p:spPr>
          <a:xfrm>
            <a:off x="838200" y="723900"/>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
            </a:r>
            <a:br>
              <a:rPr lang="en-US" dirty="0" smtClean="0"/>
            </a:br>
            <a:r>
              <a:rPr lang="en-US" dirty="0" smtClean="0"/>
              <a:t>                  </a:t>
            </a:r>
            <a:r>
              <a:rPr lang="en-US" sz="3600" dirty="0" smtClean="0">
                <a:solidFill>
                  <a:schemeClr val="tx1">
                    <a:lumMod val="50000"/>
                    <a:lumOff val="50000"/>
                  </a:schemeClr>
                </a:solidFill>
              </a:rPr>
              <a:t>Post-Automation: More data!</a:t>
            </a:r>
            <a:endParaRPr lang="en-US" sz="3600" dirty="0">
              <a:solidFill>
                <a:schemeClr val="tx1">
                  <a:lumMod val="50000"/>
                  <a:lumOff val="50000"/>
                </a:schemeClr>
              </a:solidFill>
            </a:endParaRPr>
          </a:p>
        </p:txBody>
      </p:sp>
      <p:sp>
        <p:nvSpPr>
          <p:cNvPr id="10" name="TextBox 9"/>
          <p:cNvSpPr txBox="1"/>
          <p:nvPr/>
        </p:nvSpPr>
        <p:spPr>
          <a:xfrm>
            <a:off x="238174" y="1804758"/>
            <a:ext cx="4714826" cy="4985980"/>
          </a:xfrm>
          <a:prstGeom prst="rect">
            <a:avLst/>
          </a:prstGeom>
          <a:noFill/>
        </p:spPr>
        <p:txBody>
          <a:bodyPr wrap="square" rtlCol="0">
            <a:spAutoFit/>
          </a:bodyPr>
          <a:lstStyle/>
          <a:p>
            <a:r>
              <a:rPr lang="en-US" sz="3000" dirty="0" smtClean="0">
                <a:solidFill>
                  <a:srgbClr val="0070C0"/>
                </a:solidFill>
              </a:rPr>
              <a:t>Agency Reports:</a:t>
            </a:r>
            <a:endParaRPr lang="en-US" sz="3000" dirty="0">
              <a:solidFill>
                <a:srgbClr val="0070C0"/>
              </a:solidFill>
            </a:endParaRPr>
          </a:p>
          <a:p>
            <a:pPr marL="342900" indent="-342900">
              <a:buFont typeface="Arial" pitchFamily="34" charset="0"/>
              <a:buChar char="•"/>
            </a:pPr>
            <a:r>
              <a:rPr lang="en-US" sz="2400" dirty="0">
                <a:solidFill>
                  <a:schemeClr val="accent3"/>
                </a:solidFill>
              </a:rPr>
              <a:t>Top 10 Travelers (History)</a:t>
            </a:r>
          </a:p>
          <a:p>
            <a:pPr marL="342900" indent="-342900">
              <a:buFont typeface="Arial" pitchFamily="34" charset="0"/>
              <a:buChar char="•"/>
            </a:pPr>
            <a:r>
              <a:rPr lang="en-US" sz="2400" dirty="0">
                <a:solidFill>
                  <a:schemeClr val="accent3"/>
                </a:solidFill>
              </a:rPr>
              <a:t>Hotel booking analysis by city</a:t>
            </a:r>
          </a:p>
          <a:p>
            <a:pPr marL="342900" indent="-342900">
              <a:buFont typeface="Arial" pitchFamily="34" charset="0"/>
              <a:buChar char="•"/>
            </a:pPr>
            <a:r>
              <a:rPr lang="en-US" sz="2400" dirty="0">
                <a:solidFill>
                  <a:schemeClr val="accent3"/>
                </a:solidFill>
              </a:rPr>
              <a:t>Hotel booking analysis by vendor</a:t>
            </a:r>
          </a:p>
          <a:p>
            <a:pPr marL="342900" indent="-342900">
              <a:buFont typeface="Arial" pitchFamily="34" charset="0"/>
              <a:buChar char="•"/>
            </a:pPr>
            <a:r>
              <a:rPr lang="en-US" sz="2400" dirty="0">
                <a:solidFill>
                  <a:schemeClr val="accent3"/>
                </a:solidFill>
              </a:rPr>
              <a:t>Car rental analysis by vendor</a:t>
            </a:r>
          </a:p>
          <a:p>
            <a:pPr marL="342900" indent="-342900">
              <a:buFont typeface="Arial" pitchFamily="34" charset="0"/>
              <a:buChar char="•"/>
            </a:pPr>
            <a:r>
              <a:rPr lang="en-US" sz="2400" dirty="0">
                <a:solidFill>
                  <a:schemeClr val="accent3"/>
                </a:solidFill>
              </a:rPr>
              <a:t>Class of service report</a:t>
            </a:r>
          </a:p>
          <a:p>
            <a:pPr marL="342900" indent="-342900">
              <a:buFont typeface="Arial" pitchFamily="34" charset="0"/>
              <a:buChar char="•"/>
            </a:pPr>
            <a:r>
              <a:rPr lang="en-US" sz="2400" dirty="0">
                <a:solidFill>
                  <a:schemeClr val="accent3"/>
                </a:solidFill>
              </a:rPr>
              <a:t>City pairs</a:t>
            </a:r>
          </a:p>
          <a:p>
            <a:pPr marL="342900" indent="-342900">
              <a:buFont typeface="Arial" pitchFamily="34" charset="0"/>
              <a:buChar char="•"/>
            </a:pPr>
            <a:r>
              <a:rPr lang="en-US" sz="2400" dirty="0">
                <a:solidFill>
                  <a:schemeClr val="accent3"/>
                </a:solidFill>
              </a:rPr>
              <a:t>Passengers on a plane</a:t>
            </a:r>
          </a:p>
          <a:p>
            <a:pPr marL="342900" indent="-342900">
              <a:buFont typeface="Arial" pitchFamily="34" charset="0"/>
              <a:buChar char="•"/>
            </a:pPr>
            <a:r>
              <a:rPr lang="en-US" sz="2400" dirty="0">
                <a:solidFill>
                  <a:schemeClr val="accent3"/>
                </a:solidFill>
              </a:rPr>
              <a:t>Upcoming travel plans</a:t>
            </a:r>
          </a:p>
          <a:p>
            <a:pPr marL="342900" indent="-342900">
              <a:buFont typeface="Arial" pitchFamily="34" charset="0"/>
              <a:buChar char="•"/>
            </a:pPr>
            <a:r>
              <a:rPr lang="en-US" sz="2400" dirty="0">
                <a:solidFill>
                  <a:schemeClr val="accent3"/>
                </a:solidFill>
              </a:rPr>
              <a:t>Advance purchases (hotel, car and air)</a:t>
            </a:r>
          </a:p>
          <a:p>
            <a:pPr marL="342900" indent="-342900">
              <a:buFont typeface="Arial" pitchFamily="34" charset="0"/>
              <a:buChar char="•"/>
            </a:pPr>
            <a:r>
              <a:rPr lang="en-US" sz="2400" dirty="0">
                <a:solidFill>
                  <a:schemeClr val="accent3"/>
                </a:solidFill>
              </a:rPr>
              <a:t>Traveler by country</a:t>
            </a:r>
          </a:p>
          <a:p>
            <a:endParaRPr lang="en-US" sz="2400" dirty="0"/>
          </a:p>
        </p:txBody>
      </p:sp>
      <p:sp>
        <p:nvSpPr>
          <p:cNvPr id="11" name="TextBox 10"/>
          <p:cNvSpPr txBox="1"/>
          <p:nvPr/>
        </p:nvSpPr>
        <p:spPr>
          <a:xfrm>
            <a:off x="4800600" y="1823113"/>
            <a:ext cx="4401879" cy="5355312"/>
          </a:xfrm>
          <a:prstGeom prst="rect">
            <a:avLst/>
          </a:prstGeom>
          <a:noFill/>
        </p:spPr>
        <p:txBody>
          <a:bodyPr wrap="square" rtlCol="0">
            <a:spAutoFit/>
          </a:bodyPr>
          <a:lstStyle/>
          <a:p>
            <a:r>
              <a:rPr lang="en-US" sz="3000" dirty="0" smtClean="0">
                <a:solidFill>
                  <a:srgbClr val="0070C0"/>
                </a:solidFill>
              </a:rPr>
              <a:t>Concur Reports:</a:t>
            </a:r>
            <a:endParaRPr lang="en-US" sz="3000" dirty="0">
              <a:solidFill>
                <a:srgbClr val="0070C0"/>
              </a:solidFill>
            </a:endParaRPr>
          </a:p>
          <a:p>
            <a:pPr marL="342900" indent="-342900">
              <a:buFont typeface="Arial" pitchFamily="34" charset="0"/>
              <a:buChar char="•"/>
            </a:pPr>
            <a:r>
              <a:rPr lang="en-US" sz="2400" dirty="0">
                <a:solidFill>
                  <a:schemeClr val="accent3"/>
                </a:solidFill>
              </a:rPr>
              <a:t>Advance air purchases booked average</a:t>
            </a:r>
          </a:p>
          <a:p>
            <a:pPr marL="342900" indent="-342900">
              <a:buFont typeface="Arial" pitchFamily="34" charset="0"/>
              <a:buChar char="•"/>
            </a:pPr>
            <a:r>
              <a:rPr lang="en-US" sz="2400" dirty="0">
                <a:solidFill>
                  <a:schemeClr val="accent3"/>
                </a:solidFill>
              </a:rPr>
              <a:t>Air segments by class</a:t>
            </a:r>
          </a:p>
          <a:p>
            <a:pPr marL="342900" indent="-342900">
              <a:buFont typeface="Arial" pitchFamily="34" charset="0"/>
              <a:buChar char="•"/>
            </a:pPr>
            <a:r>
              <a:rPr lang="en-US" sz="2400" dirty="0">
                <a:solidFill>
                  <a:schemeClr val="accent3"/>
                </a:solidFill>
              </a:rPr>
              <a:t>Booked by airline</a:t>
            </a:r>
          </a:p>
          <a:p>
            <a:pPr marL="342900" indent="-342900">
              <a:buFont typeface="Arial" pitchFamily="34" charset="0"/>
              <a:buChar char="•"/>
            </a:pPr>
            <a:r>
              <a:rPr lang="en-US" sz="2400" dirty="0">
                <a:solidFill>
                  <a:schemeClr val="accent3"/>
                </a:solidFill>
              </a:rPr>
              <a:t>Booked by car rental company</a:t>
            </a:r>
          </a:p>
          <a:p>
            <a:pPr marL="342900" indent="-342900">
              <a:buFont typeface="Arial" pitchFamily="34" charset="0"/>
              <a:buChar char="•"/>
            </a:pPr>
            <a:r>
              <a:rPr lang="en-US" sz="2400" dirty="0">
                <a:solidFill>
                  <a:schemeClr val="accent3"/>
                </a:solidFill>
              </a:rPr>
              <a:t>Booked by hotel</a:t>
            </a:r>
          </a:p>
          <a:p>
            <a:pPr marL="342900" indent="-342900">
              <a:buFont typeface="Arial" pitchFamily="34" charset="0"/>
              <a:buChar char="•"/>
            </a:pPr>
            <a:r>
              <a:rPr lang="en-US" sz="2400" dirty="0">
                <a:solidFill>
                  <a:schemeClr val="accent3"/>
                </a:solidFill>
              </a:rPr>
              <a:t>Spend trend by expense type</a:t>
            </a:r>
          </a:p>
          <a:p>
            <a:pPr marL="342900" indent="-342900">
              <a:buFont typeface="Arial" pitchFamily="34" charset="0"/>
              <a:buChar char="•"/>
            </a:pPr>
            <a:r>
              <a:rPr lang="en-US" sz="2400" dirty="0">
                <a:solidFill>
                  <a:schemeClr val="accent3"/>
                </a:solidFill>
              </a:rPr>
              <a:t>Total airline ancillary fees</a:t>
            </a:r>
          </a:p>
          <a:p>
            <a:pPr marL="342900" indent="-342900">
              <a:buFont typeface="Arial" pitchFamily="34" charset="0"/>
              <a:buChar char="•"/>
            </a:pPr>
            <a:r>
              <a:rPr lang="en-US" sz="2400" dirty="0">
                <a:solidFill>
                  <a:schemeClr val="accent3"/>
                </a:solidFill>
              </a:rPr>
              <a:t>Workflow cycle times by manager/processor</a:t>
            </a:r>
          </a:p>
          <a:p>
            <a:pPr marL="342900" indent="-342900">
              <a:buFont typeface="Arial" pitchFamily="34" charset="0"/>
              <a:buChar char="•"/>
            </a:pPr>
            <a:r>
              <a:rPr lang="en-US" sz="2400" dirty="0">
                <a:solidFill>
                  <a:schemeClr val="accent3"/>
                </a:solidFill>
              </a:rPr>
              <a:t>Cash advance analysis</a:t>
            </a:r>
          </a:p>
          <a:p>
            <a:pPr marL="342900" indent="-342900">
              <a:buFont typeface="Arial" pitchFamily="34" charset="0"/>
              <a:buChar char="•"/>
            </a:pPr>
            <a:r>
              <a:rPr lang="en-US" sz="2400" dirty="0">
                <a:solidFill>
                  <a:schemeClr val="accent3"/>
                </a:solidFill>
              </a:rPr>
              <a:t>Expense type details</a:t>
            </a:r>
          </a:p>
          <a:p>
            <a:endParaRPr lang="en-US" sz="2400" dirty="0"/>
          </a:p>
        </p:txBody>
      </p:sp>
    </p:spTree>
    <p:extLst>
      <p:ext uri="{BB962C8B-B14F-4D97-AF65-F5344CB8AC3E}">
        <p14:creationId xmlns:p14="http://schemas.microsoft.com/office/powerpoint/2010/main" val="2735331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Effect transition="in" filter="fade">
                                      <p:cBhvr>
                                        <p:cTn id="13" dur="1000"/>
                                        <p:tgtEl>
                                          <p:spTgt spid="10">
                                            <p:txEl>
                                              <p:pRg st="1" end="1"/>
                                            </p:txEl>
                                          </p:spTgt>
                                        </p:tgtEl>
                                      </p:cBhvr>
                                    </p:animEffect>
                                    <p:anim calcmode="lin" valueType="num">
                                      <p:cBhvr>
                                        <p:cTn id="14"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Effect transition="in" filter="fade">
                                      <p:cBhvr>
                                        <p:cTn id="19" dur="1000"/>
                                        <p:tgtEl>
                                          <p:spTgt spid="10">
                                            <p:txEl>
                                              <p:pRg st="2" end="2"/>
                                            </p:txEl>
                                          </p:spTgt>
                                        </p:tgtEl>
                                      </p:cBhvr>
                                    </p:animEffect>
                                    <p:anim calcmode="lin" valueType="num">
                                      <p:cBhvr>
                                        <p:cTn id="20"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Effect transition="in" filter="fade">
                                      <p:cBhvr>
                                        <p:cTn id="25" dur="1000"/>
                                        <p:tgtEl>
                                          <p:spTgt spid="10">
                                            <p:txEl>
                                              <p:pRg st="3" end="3"/>
                                            </p:txEl>
                                          </p:spTgt>
                                        </p:tgtEl>
                                      </p:cBhvr>
                                    </p:animEffect>
                                    <p:anim calcmode="lin" valueType="num">
                                      <p:cBhvr>
                                        <p:cTn id="26"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animEffect transition="in" filter="fade">
                                      <p:cBhvr>
                                        <p:cTn id="31" dur="1000"/>
                                        <p:tgtEl>
                                          <p:spTgt spid="10">
                                            <p:txEl>
                                              <p:pRg st="4" end="4"/>
                                            </p:txEl>
                                          </p:spTgt>
                                        </p:tgtEl>
                                      </p:cBhvr>
                                    </p:animEffect>
                                    <p:anim calcmode="lin" valueType="num">
                                      <p:cBhvr>
                                        <p:cTn id="32"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animEffect transition="in" filter="fade">
                                      <p:cBhvr>
                                        <p:cTn id="37" dur="1000"/>
                                        <p:tgtEl>
                                          <p:spTgt spid="10">
                                            <p:txEl>
                                              <p:pRg st="5" end="5"/>
                                            </p:txEl>
                                          </p:spTgt>
                                        </p:tgtEl>
                                      </p:cBhvr>
                                    </p:animEffect>
                                    <p:anim calcmode="lin" valueType="num">
                                      <p:cBhvr>
                                        <p:cTn id="38"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10">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10">
                                            <p:txEl>
                                              <p:pRg st="6" end="6"/>
                                            </p:txEl>
                                          </p:spTgt>
                                        </p:tgtEl>
                                        <p:attrNameLst>
                                          <p:attrName>style.visibility</p:attrName>
                                        </p:attrNameLst>
                                      </p:cBhvr>
                                      <p:to>
                                        <p:strVal val="visible"/>
                                      </p:to>
                                    </p:set>
                                    <p:animEffect transition="in" filter="fade">
                                      <p:cBhvr>
                                        <p:cTn id="43" dur="1000"/>
                                        <p:tgtEl>
                                          <p:spTgt spid="10">
                                            <p:txEl>
                                              <p:pRg st="6" end="6"/>
                                            </p:txEl>
                                          </p:spTgt>
                                        </p:tgtEl>
                                      </p:cBhvr>
                                    </p:animEffect>
                                    <p:anim calcmode="lin" valueType="num">
                                      <p:cBhvr>
                                        <p:cTn id="44" dur="10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nodeType="afterEffect">
                                  <p:stCondLst>
                                    <p:cond delay="0"/>
                                  </p:stCondLst>
                                  <p:childTnLst>
                                    <p:set>
                                      <p:cBhvr>
                                        <p:cTn id="48" dur="1" fill="hold">
                                          <p:stCondLst>
                                            <p:cond delay="0"/>
                                          </p:stCondLst>
                                        </p:cTn>
                                        <p:tgtEl>
                                          <p:spTgt spid="10">
                                            <p:txEl>
                                              <p:pRg st="7" end="7"/>
                                            </p:txEl>
                                          </p:spTgt>
                                        </p:tgtEl>
                                        <p:attrNameLst>
                                          <p:attrName>style.visibility</p:attrName>
                                        </p:attrNameLst>
                                      </p:cBhvr>
                                      <p:to>
                                        <p:strVal val="visible"/>
                                      </p:to>
                                    </p:set>
                                    <p:animEffect transition="in" filter="fade">
                                      <p:cBhvr>
                                        <p:cTn id="49" dur="1000"/>
                                        <p:tgtEl>
                                          <p:spTgt spid="10">
                                            <p:txEl>
                                              <p:pRg st="7" end="7"/>
                                            </p:txEl>
                                          </p:spTgt>
                                        </p:tgtEl>
                                      </p:cBhvr>
                                    </p:animEffect>
                                    <p:anim calcmode="lin" valueType="num">
                                      <p:cBhvr>
                                        <p:cTn id="50" dur="1000" fill="hold"/>
                                        <p:tgtEl>
                                          <p:spTgt spid="10">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10">
                                            <p:txEl>
                                              <p:pRg st="7" end="7"/>
                                            </p:txEl>
                                          </p:spTgt>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nodeType="afterEffect">
                                  <p:stCondLst>
                                    <p:cond delay="0"/>
                                  </p:stCondLst>
                                  <p:childTnLst>
                                    <p:set>
                                      <p:cBhvr>
                                        <p:cTn id="54" dur="1" fill="hold">
                                          <p:stCondLst>
                                            <p:cond delay="0"/>
                                          </p:stCondLst>
                                        </p:cTn>
                                        <p:tgtEl>
                                          <p:spTgt spid="10">
                                            <p:txEl>
                                              <p:pRg st="8" end="8"/>
                                            </p:txEl>
                                          </p:spTgt>
                                        </p:tgtEl>
                                        <p:attrNameLst>
                                          <p:attrName>style.visibility</p:attrName>
                                        </p:attrNameLst>
                                      </p:cBhvr>
                                      <p:to>
                                        <p:strVal val="visible"/>
                                      </p:to>
                                    </p:set>
                                    <p:animEffect transition="in" filter="fade">
                                      <p:cBhvr>
                                        <p:cTn id="55" dur="1000"/>
                                        <p:tgtEl>
                                          <p:spTgt spid="10">
                                            <p:txEl>
                                              <p:pRg st="8" end="8"/>
                                            </p:txEl>
                                          </p:spTgt>
                                        </p:tgtEl>
                                      </p:cBhvr>
                                    </p:animEffect>
                                    <p:anim calcmode="lin" valueType="num">
                                      <p:cBhvr>
                                        <p:cTn id="56" dur="1000" fill="hold"/>
                                        <p:tgtEl>
                                          <p:spTgt spid="10">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8" end="8"/>
                                            </p:txEl>
                                          </p:spTgt>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2" presetClass="entr" presetSubtype="0" fill="hold" nodeType="afterEffect">
                                  <p:stCondLst>
                                    <p:cond delay="0"/>
                                  </p:stCondLst>
                                  <p:childTnLst>
                                    <p:set>
                                      <p:cBhvr>
                                        <p:cTn id="60" dur="1" fill="hold">
                                          <p:stCondLst>
                                            <p:cond delay="0"/>
                                          </p:stCondLst>
                                        </p:cTn>
                                        <p:tgtEl>
                                          <p:spTgt spid="10">
                                            <p:txEl>
                                              <p:pRg st="9" end="9"/>
                                            </p:txEl>
                                          </p:spTgt>
                                        </p:tgtEl>
                                        <p:attrNameLst>
                                          <p:attrName>style.visibility</p:attrName>
                                        </p:attrNameLst>
                                      </p:cBhvr>
                                      <p:to>
                                        <p:strVal val="visible"/>
                                      </p:to>
                                    </p:set>
                                    <p:animEffect transition="in" filter="fade">
                                      <p:cBhvr>
                                        <p:cTn id="61" dur="1000"/>
                                        <p:tgtEl>
                                          <p:spTgt spid="10">
                                            <p:txEl>
                                              <p:pRg st="9" end="9"/>
                                            </p:txEl>
                                          </p:spTgt>
                                        </p:tgtEl>
                                      </p:cBhvr>
                                    </p:animEffect>
                                    <p:anim calcmode="lin" valueType="num">
                                      <p:cBhvr>
                                        <p:cTn id="62" dur="1000" fill="hold"/>
                                        <p:tgtEl>
                                          <p:spTgt spid="10">
                                            <p:txEl>
                                              <p:pRg st="9" end="9"/>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9" end="9"/>
                                            </p:txEl>
                                          </p:spTgt>
                                        </p:tgtEl>
                                        <p:attrNameLst>
                                          <p:attrName>ppt_y</p:attrName>
                                        </p:attrNameLst>
                                      </p:cBhvr>
                                      <p:tavLst>
                                        <p:tav tm="0">
                                          <p:val>
                                            <p:strVal val="#ppt_y+.1"/>
                                          </p:val>
                                        </p:tav>
                                        <p:tav tm="100000">
                                          <p:val>
                                            <p:strVal val="#ppt_y"/>
                                          </p:val>
                                        </p:tav>
                                      </p:tavLst>
                                    </p:anim>
                                  </p:childTnLst>
                                </p:cTn>
                              </p:par>
                            </p:childTnLst>
                          </p:cTn>
                        </p:par>
                        <p:par>
                          <p:cTn id="64" fill="hold">
                            <p:stCondLst>
                              <p:cond delay="10000"/>
                            </p:stCondLst>
                            <p:childTnLst>
                              <p:par>
                                <p:cTn id="65" presetID="42" presetClass="entr" presetSubtype="0" fill="hold" nodeType="afterEffect">
                                  <p:stCondLst>
                                    <p:cond delay="0"/>
                                  </p:stCondLst>
                                  <p:childTnLst>
                                    <p:set>
                                      <p:cBhvr>
                                        <p:cTn id="66" dur="1" fill="hold">
                                          <p:stCondLst>
                                            <p:cond delay="0"/>
                                          </p:stCondLst>
                                        </p:cTn>
                                        <p:tgtEl>
                                          <p:spTgt spid="10">
                                            <p:txEl>
                                              <p:pRg st="10" end="10"/>
                                            </p:txEl>
                                          </p:spTgt>
                                        </p:tgtEl>
                                        <p:attrNameLst>
                                          <p:attrName>style.visibility</p:attrName>
                                        </p:attrNameLst>
                                      </p:cBhvr>
                                      <p:to>
                                        <p:strVal val="visible"/>
                                      </p:to>
                                    </p:set>
                                    <p:animEffect transition="in" filter="fade">
                                      <p:cBhvr>
                                        <p:cTn id="67" dur="1000"/>
                                        <p:tgtEl>
                                          <p:spTgt spid="10">
                                            <p:txEl>
                                              <p:pRg st="10" end="10"/>
                                            </p:txEl>
                                          </p:spTgt>
                                        </p:tgtEl>
                                      </p:cBhvr>
                                    </p:animEffect>
                                    <p:anim calcmode="lin" valueType="num">
                                      <p:cBhvr>
                                        <p:cTn id="68" dur="1000" fill="hold"/>
                                        <p:tgtEl>
                                          <p:spTgt spid="10">
                                            <p:txEl>
                                              <p:pRg st="10" end="10"/>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10" end="10"/>
                                            </p:txEl>
                                          </p:spTgt>
                                        </p:tgtEl>
                                        <p:attrNameLst>
                                          <p:attrName>ppt_y</p:attrName>
                                        </p:attrNameLst>
                                      </p:cBhvr>
                                      <p:tavLst>
                                        <p:tav tm="0">
                                          <p:val>
                                            <p:strVal val="#ppt_y+.1"/>
                                          </p:val>
                                        </p:tav>
                                        <p:tav tm="100000">
                                          <p:val>
                                            <p:strVal val="#ppt_y"/>
                                          </p:val>
                                        </p:tav>
                                      </p:tavLst>
                                    </p:anim>
                                  </p:childTnLst>
                                </p:cTn>
                              </p:par>
                            </p:childTnLst>
                          </p:cTn>
                        </p:par>
                        <p:par>
                          <p:cTn id="70" fill="hold">
                            <p:stCondLst>
                              <p:cond delay="11000"/>
                            </p:stCondLst>
                            <p:childTnLst>
                              <p:par>
                                <p:cTn id="71" presetID="42" presetClass="entr" presetSubtype="0" fill="hold" nodeType="afterEffect">
                                  <p:stCondLst>
                                    <p:cond delay="0"/>
                                  </p:stCondLst>
                                  <p:childTnLst>
                                    <p:set>
                                      <p:cBhvr>
                                        <p:cTn id="72" dur="1" fill="hold">
                                          <p:stCondLst>
                                            <p:cond delay="0"/>
                                          </p:stCondLst>
                                        </p:cTn>
                                        <p:tgtEl>
                                          <p:spTgt spid="11">
                                            <p:txEl>
                                              <p:pRg st="0" end="0"/>
                                            </p:txEl>
                                          </p:spTgt>
                                        </p:tgtEl>
                                        <p:attrNameLst>
                                          <p:attrName>style.visibility</p:attrName>
                                        </p:attrNameLst>
                                      </p:cBhvr>
                                      <p:to>
                                        <p:strVal val="visible"/>
                                      </p:to>
                                    </p:set>
                                    <p:animEffect transition="in" filter="fade">
                                      <p:cBhvr>
                                        <p:cTn id="73" dur="1000"/>
                                        <p:tgtEl>
                                          <p:spTgt spid="11">
                                            <p:txEl>
                                              <p:pRg st="0" end="0"/>
                                            </p:txEl>
                                          </p:spTgt>
                                        </p:tgtEl>
                                      </p:cBhvr>
                                    </p:animEffect>
                                    <p:anim calcmode="lin" valueType="num">
                                      <p:cBhvr>
                                        <p:cTn id="74"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12000"/>
                            </p:stCondLst>
                            <p:childTnLst>
                              <p:par>
                                <p:cTn id="77" presetID="42" presetClass="entr" presetSubtype="0" fill="hold" nodeType="afterEffect">
                                  <p:stCondLst>
                                    <p:cond delay="0"/>
                                  </p:stCondLst>
                                  <p:childTnLst>
                                    <p:set>
                                      <p:cBhvr>
                                        <p:cTn id="78" dur="1" fill="hold">
                                          <p:stCondLst>
                                            <p:cond delay="0"/>
                                          </p:stCondLst>
                                        </p:cTn>
                                        <p:tgtEl>
                                          <p:spTgt spid="11">
                                            <p:txEl>
                                              <p:pRg st="1" end="1"/>
                                            </p:txEl>
                                          </p:spTgt>
                                        </p:tgtEl>
                                        <p:attrNameLst>
                                          <p:attrName>style.visibility</p:attrName>
                                        </p:attrNameLst>
                                      </p:cBhvr>
                                      <p:to>
                                        <p:strVal val="visible"/>
                                      </p:to>
                                    </p:set>
                                    <p:animEffect transition="in" filter="fade">
                                      <p:cBhvr>
                                        <p:cTn id="79" dur="1000"/>
                                        <p:tgtEl>
                                          <p:spTgt spid="11">
                                            <p:txEl>
                                              <p:pRg st="1" end="1"/>
                                            </p:txEl>
                                          </p:spTgt>
                                        </p:tgtEl>
                                      </p:cBhvr>
                                    </p:animEffect>
                                    <p:anim calcmode="lin" valueType="num">
                                      <p:cBhvr>
                                        <p:cTn id="80"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81"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par>
                          <p:cTn id="82" fill="hold">
                            <p:stCondLst>
                              <p:cond delay="13000"/>
                            </p:stCondLst>
                            <p:childTnLst>
                              <p:par>
                                <p:cTn id="83" presetID="42" presetClass="entr" presetSubtype="0" fill="hold" nodeType="afterEffect">
                                  <p:stCondLst>
                                    <p:cond delay="0"/>
                                  </p:stCondLst>
                                  <p:childTnLst>
                                    <p:set>
                                      <p:cBhvr>
                                        <p:cTn id="84" dur="1" fill="hold">
                                          <p:stCondLst>
                                            <p:cond delay="0"/>
                                          </p:stCondLst>
                                        </p:cTn>
                                        <p:tgtEl>
                                          <p:spTgt spid="11">
                                            <p:txEl>
                                              <p:pRg st="2" end="2"/>
                                            </p:txEl>
                                          </p:spTgt>
                                        </p:tgtEl>
                                        <p:attrNameLst>
                                          <p:attrName>style.visibility</p:attrName>
                                        </p:attrNameLst>
                                      </p:cBhvr>
                                      <p:to>
                                        <p:strVal val="visible"/>
                                      </p:to>
                                    </p:set>
                                    <p:animEffect transition="in" filter="fade">
                                      <p:cBhvr>
                                        <p:cTn id="85" dur="1000"/>
                                        <p:tgtEl>
                                          <p:spTgt spid="11">
                                            <p:txEl>
                                              <p:pRg st="2" end="2"/>
                                            </p:txEl>
                                          </p:spTgt>
                                        </p:tgtEl>
                                      </p:cBhvr>
                                    </p:animEffect>
                                    <p:anim calcmode="lin" valueType="num">
                                      <p:cBhvr>
                                        <p:cTn id="86"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87"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88" fill="hold">
                            <p:stCondLst>
                              <p:cond delay="14000"/>
                            </p:stCondLst>
                            <p:childTnLst>
                              <p:par>
                                <p:cTn id="89" presetID="42" presetClass="entr" presetSubtype="0" fill="hold" nodeType="afterEffect">
                                  <p:stCondLst>
                                    <p:cond delay="0"/>
                                  </p:stCondLst>
                                  <p:childTnLst>
                                    <p:set>
                                      <p:cBhvr>
                                        <p:cTn id="90" dur="1" fill="hold">
                                          <p:stCondLst>
                                            <p:cond delay="0"/>
                                          </p:stCondLst>
                                        </p:cTn>
                                        <p:tgtEl>
                                          <p:spTgt spid="11">
                                            <p:txEl>
                                              <p:pRg st="3" end="3"/>
                                            </p:txEl>
                                          </p:spTgt>
                                        </p:tgtEl>
                                        <p:attrNameLst>
                                          <p:attrName>style.visibility</p:attrName>
                                        </p:attrNameLst>
                                      </p:cBhvr>
                                      <p:to>
                                        <p:strVal val="visible"/>
                                      </p:to>
                                    </p:set>
                                    <p:animEffect transition="in" filter="fade">
                                      <p:cBhvr>
                                        <p:cTn id="91" dur="1000"/>
                                        <p:tgtEl>
                                          <p:spTgt spid="11">
                                            <p:txEl>
                                              <p:pRg st="3" end="3"/>
                                            </p:txEl>
                                          </p:spTgt>
                                        </p:tgtEl>
                                      </p:cBhvr>
                                    </p:animEffect>
                                    <p:anim calcmode="lin" valueType="num">
                                      <p:cBhvr>
                                        <p:cTn id="92"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5000"/>
                            </p:stCondLst>
                            <p:childTnLst>
                              <p:par>
                                <p:cTn id="95" presetID="42" presetClass="entr" presetSubtype="0" fill="hold" nodeType="afterEffect">
                                  <p:stCondLst>
                                    <p:cond delay="0"/>
                                  </p:stCondLst>
                                  <p:childTnLst>
                                    <p:set>
                                      <p:cBhvr>
                                        <p:cTn id="96" dur="1" fill="hold">
                                          <p:stCondLst>
                                            <p:cond delay="0"/>
                                          </p:stCondLst>
                                        </p:cTn>
                                        <p:tgtEl>
                                          <p:spTgt spid="11">
                                            <p:txEl>
                                              <p:pRg st="4" end="4"/>
                                            </p:txEl>
                                          </p:spTgt>
                                        </p:tgtEl>
                                        <p:attrNameLst>
                                          <p:attrName>style.visibility</p:attrName>
                                        </p:attrNameLst>
                                      </p:cBhvr>
                                      <p:to>
                                        <p:strVal val="visible"/>
                                      </p:to>
                                    </p:set>
                                    <p:animEffect transition="in" filter="fade">
                                      <p:cBhvr>
                                        <p:cTn id="97" dur="1000"/>
                                        <p:tgtEl>
                                          <p:spTgt spid="11">
                                            <p:txEl>
                                              <p:pRg st="4" end="4"/>
                                            </p:txEl>
                                          </p:spTgt>
                                        </p:tgtEl>
                                      </p:cBhvr>
                                    </p:animEffect>
                                    <p:anim calcmode="lin" valueType="num">
                                      <p:cBhvr>
                                        <p:cTn id="98"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99"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6000"/>
                            </p:stCondLst>
                            <p:childTnLst>
                              <p:par>
                                <p:cTn id="101" presetID="42" presetClass="entr" presetSubtype="0" fill="hold" nodeType="afterEffect">
                                  <p:stCondLst>
                                    <p:cond delay="0"/>
                                  </p:stCondLst>
                                  <p:childTnLst>
                                    <p:set>
                                      <p:cBhvr>
                                        <p:cTn id="102" dur="1" fill="hold">
                                          <p:stCondLst>
                                            <p:cond delay="0"/>
                                          </p:stCondLst>
                                        </p:cTn>
                                        <p:tgtEl>
                                          <p:spTgt spid="11">
                                            <p:txEl>
                                              <p:pRg st="5" end="5"/>
                                            </p:txEl>
                                          </p:spTgt>
                                        </p:tgtEl>
                                        <p:attrNameLst>
                                          <p:attrName>style.visibility</p:attrName>
                                        </p:attrNameLst>
                                      </p:cBhvr>
                                      <p:to>
                                        <p:strVal val="visible"/>
                                      </p:to>
                                    </p:set>
                                    <p:animEffect transition="in" filter="fade">
                                      <p:cBhvr>
                                        <p:cTn id="103" dur="1000"/>
                                        <p:tgtEl>
                                          <p:spTgt spid="11">
                                            <p:txEl>
                                              <p:pRg st="5" end="5"/>
                                            </p:txEl>
                                          </p:spTgt>
                                        </p:tgtEl>
                                      </p:cBhvr>
                                    </p:animEffect>
                                    <p:anim calcmode="lin" valueType="num">
                                      <p:cBhvr>
                                        <p:cTn id="104" dur="1000" fill="hold"/>
                                        <p:tgtEl>
                                          <p:spTgt spid="11">
                                            <p:txEl>
                                              <p:pRg st="5" end="5"/>
                                            </p:txEl>
                                          </p:spTgt>
                                        </p:tgtEl>
                                        <p:attrNameLst>
                                          <p:attrName>ppt_x</p:attrName>
                                        </p:attrNameLst>
                                      </p:cBhvr>
                                      <p:tavLst>
                                        <p:tav tm="0">
                                          <p:val>
                                            <p:strVal val="#ppt_x"/>
                                          </p:val>
                                        </p:tav>
                                        <p:tav tm="100000">
                                          <p:val>
                                            <p:strVal val="#ppt_x"/>
                                          </p:val>
                                        </p:tav>
                                      </p:tavLst>
                                    </p:anim>
                                    <p:anim calcmode="lin" valueType="num">
                                      <p:cBhvr>
                                        <p:cTn id="105" dur="1000" fill="hold"/>
                                        <p:tgtEl>
                                          <p:spTgt spid="11">
                                            <p:txEl>
                                              <p:pRg st="5" end="5"/>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7000"/>
                            </p:stCondLst>
                            <p:childTnLst>
                              <p:par>
                                <p:cTn id="107" presetID="42" presetClass="entr" presetSubtype="0" fill="hold" nodeType="afterEffect">
                                  <p:stCondLst>
                                    <p:cond delay="0"/>
                                  </p:stCondLst>
                                  <p:childTnLst>
                                    <p:set>
                                      <p:cBhvr>
                                        <p:cTn id="108" dur="1" fill="hold">
                                          <p:stCondLst>
                                            <p:cond delay="0"/>
                                          </p:stCondLst>
                                        </p:cTn>
                                        <p:tgtEl>
                                          <p:spTgt spid="11">
                                            <p:txEl>
                                              <p:pRg st="6" end="6"/>
                                            </p:txEl>
                                          </p:spTgt>
                                        </p:tgtEl>
                                        <p:attrNameLst>
                                          <p:attrName>style.visibility</p:attrName>
                                        </p:attrNameLst>
                                      </p:cBhvr>
                                      <p:to>
                                        <p:strVal val="visible"/>
                                      </p:to>
                                    </p:set>
                                    <p:animEffect transition="in" filter="fade">
                                      <p:cBhvr>
                                        <p:cTn id="109" dur="1000"/>
                                        <p:tgtEl>
                                          <p:spTgt spid="11">
                                            <p:txEl>
                                              <p:pRg st="6" end="6"/>
                                            </p:txEl>
                                          </p:spTgt>
                                        </p:tgtEl>
                                      </p:cBhvr>
                                    </p:animEffect>
                                    <p:anim calcmode="lin" valueType="num">
                                      <p:cBhvr>
                                        <p:cTn id="110" dur="10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111" dur="10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000"/>
                            </p:stCondLst>
                            <p:childTnLst>
                              <p:par>
                                <p:cTn id="113" presetID="42" presetClass="entr" presetSubtype="0" fill="hold" nodeType="afterEffect">
                                  <p:stCondLst>
                                    <p:cond delay="0"/>
                                  </p:stCondLst>
                                  <p:childTnLst>
                                    <p:set>
                                      <p:cBhvr>
                                        <p:cTn id="114" dur="1" fill="hold">
                                          <p:stCondLst>
                                            <p:cond delay="0"/>
                                          </p:stCondLst>
                                        </p:cTn>
                                        <p:tgtEl>
                                          <p:spTgt spid="11">
                                            <p:txEl>
                                              <p:pRg st="7" end="7"/>
                                            </p:txEl>
                                          </p:spTgt>
                                        </p:tgtEl>
                                        <p:attrNameLst>
                                          <p:attrName>style.visibility</p:attrName>
                                        </p:attrNameLst>
                                      </p:cBhvr>
                                      <p:to>
                                        <p:strVal val="visible"/>
                                      </p:to>
                                    </p:set>
                                    <p:animEffect transition="in" filter="fade">
                                      <p:cBhvr>
                                        <p:cTn id="115" dur="1000"/>
                                        <p:tgtEl>
                                          <p:spTgt spid="11">
                                            <p:txEl>
                                              <p:pRg st="7" end="7"/>
                                            </p:txEl>
                                          </p:spTgt>
                                        </p:tgtEl>
                                      </p:cBhvr>
                                    </p:animEffect>
                                    <p:anim calcmode="lin" valueType="num">
                                      <p:cBhvr>
                                        <p:cTn id="116" dur="1000" fill="hold"/>
                                        <p:tgtEl>
                                          <p:spTgt spid="11">
                                            <p:txEl>
                                              <p:pRg st="7" end="7"/>
                                            </p:txEl>
                                          </p:spTgt>
                                        </p:tgtEl>
                                        <p:attrNameLst>
                                          <p:attrName>ppt_x</p:attrName>
                                        </p:attrNameLst>
                                      </p:cBhvr>
                                      <p:tavLst>
                                        <p:tav tm="0">
                                          <p:val>
                                            <p:strVal val="#ppt_x"/>
                                          </p:val>
                                        </p:tav>
                                        <p:tav tm="100000">
                                          <p:val>
                                            <p:strVal val="#ppt_x"/>
                                          </p:val>
                                        </p:tav>
                                      </p:tavLst>
                                    </p:anim>
                                    <p:anim calcmode="lin" valueType="num">
                                      <p:cBhvr>
                                        <p:cTn id="117" dur="1000" fill="hold"/>
                                        <p:tgtEl>
                                          <p:spTgt spid="11">
                                            <p:txEl>
                                              <p:pRg st="7" end="7"/>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000"/>
                            </p:stCondLst>
                            <p:childTnLst>
                              <p:par>
                                <p:cTn id="119" presetID="42" presetClass="entr" presetSubtype="0" fill="hold" nodeType="afterEffect">
                                  <p:stCondLst>
                                    <p:cond delay="0"/>
                                  </p:stCondLst>
                                  <p:childTnLst>
                                    <p:set>
                                      <p:cBhvr>
                                        <p:cTn id="120" dur="1" fill="hold">
                                          <p:stCondLst>
                                            <p:cond delay="0"/>
                                          </p:stCondLst>
                                        </p:cTn>
                                        <p:tgtEl>
                                          <p:spTgt spid="11">
                                            <p:txEl>
                                              <p:pRg st="8" end="8"/>
                                            </p:txEl>
                                          </p:spTgt>
                                        </p:tgtEl>
                                        <p:attrNameLst>
                                          <p:attrName>style.visibility</p:attrName>
                                        </p:attrNameLst>
                                      </p:cBhvr>
                                      <p:to>
                                        <p:strVal val="visible"/>
                                      </p:to>
                                    </p:set>
                                    <p:animEffect transition="in" filter="fade">
                                      <p:cBhvr>
                                        <p:cTn id="121" dur="1000"/>
                                        <p:tgtEl>
                                          <p:spTgt spid="11">
                                            <p:txEl>
                                              <p:pRg st="8" end="8"/>
                                            </p:txEl>
                                          </p:spTgt>
                                        </p:tgtEl>
                                      </p:cBhvr>
                                    </p:animEffect>
                                    <p:anim calcmode="lin" valueType="num">
                                      <p:cBhvr>
                                        <p:cTn id="122" dur="10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123" dur="10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000"/>
                            </p:stCondLst>
                            <p:childTnLst>
                              <p:par>
                                <p:cTn id="125" presetID="42" presetClass="entr" presetSubtype="0" fill="hold" nodeType="afterEffect">
                                  <p:stCondLst>
                                    <p:cond delay="0"/>
                                  </p:stCondLst>
                                  <p:childTnLst>
                                    <p:set>
                                      <p:cBhvr>
                                        <p:cTn id="126" dur="1" fill="hold">
                                          <p:stCondLst>
                                            <p:cond delay="0"/>
                                          </p:stCondLst>
                                        </p:cTn>
                                        <p:tgtEl>
                                          <p:spTgt spid="11">
                                            <p:txEl>
                                              <p:pRg st="9" end="9"/>
                                            </p:txEl>
                                          </p:spTgt>
                                        </p:tgtEl>
                                        <p:attrNameLst>
                                          <p:attrName>style.visibility</p:attrName>
                                        </p:attrNameLst>
                                      </p:cBhvr>
                                      <p:to>
                                        <p:strVal val="visible"/>
                                      </p:to>
                                    </p:set>
                                    <p:animEffect transition="in" filter="fade">
                                      <p:cBhvr>
                                        <p:cTn id="127" dur="1000"/>
                                        <p:tgtEl>
                                          <p:spTgt spid="11">
                                            <p:txEl>
                                              <p:pRg st="9" end="9"/>
                                            </p:txEl>
                                          </p:spTgt>
                                        </p:tgtEl>
                                      </p:cBhvr>
                                    </p:animEffect>
                                    <p:anim calcmode="lin" valueType="num">
                                      <p:cBhvr>
                                        <p:cTn id="128" dur="1000" fill="hold"/>
                                        <p:tgtEl>
                                          <p:spTgt spid="11">
                                            <p:txEl>
                                              <p:pRg st="9" end="9"/>
                                            </p:txEl>
                                          </p:spTgt>
                                        </p:tgtEl>
                                        <p:attrNameLst>
                                          <p:attrName>ppt_x</p:attrName>
                                        </p:attrNameLst>
                                      </p:cBhvr>
                                      <p:tavLst>
                                        <p:tav tm="0">
                                          <p:val>
                                            <p:strVal val="#ppt_x"/>
                                          </p:val>
                                        </p:tav>
                                        <p:tav tm="100000">
                                          <p:val>
                                            <p:strVal val="#ppt_x"/>
                                          </p:val>
                                        </p:tav>
                                      </p:tavLst>
                                    </p:anim>
                                    <p:anim calcmode="lin" valueType="num">
                                      <p:cBhvr>
                                        <p:cTn id="129" dur="1000" fill="hold"/>
                                        <p:tgtEl>
                                          <p:spTgt spid="11">
                                            <p:txEl>
                                              <p:pRg st="9" end="9"/>
                                            </p:txEl>
                                          </p:spTgt>
                                        </p:tgtEl>
                                        <p:attrNameLst>
                                          <p:attrName>ppt_y</p:attrName>
                                        </p:attrNameLst>
                                      </p:cBhvr>
                                      <p:tavLst>
                                        <p:tav tm="0">
                                          <p:val>
                                            <p:strVal val="#ppt_y+.1"/>
                                          </p:val>
                                        </p:tav>
                                        <p:tav tm="100000">
                                          <p:val>
                                            <p:strVal val="#ppt_y"/>
                                          </p:val>
                                        </p:tav>
                                      </p:tavLst>
                                    </p:anim>
                                  </p:childTnLst>
                                </p:cTn>
                              </p:par>
                            </p:childTnLst>
                          </p:cTn>
                        </p:par>
                        <p:par>
                          <p:cTn id="130" fill="hold">
                            <p:stCondLst>
                              <p:cond delay="21000"/>
                            </p:stCondLst>
                            <p:childTnLst>
                              <p:par>
                                <p:cTn id="131" presetID="42" presetClass="entr" presetSubtype="0" fill="hold" nodeType="afterEffect">
                                  <p:stCondLst>
                                    <p:cond delay="0"/>
                                  </p:stCondLst>
                                  <p:childTnLst>
                                    <p:set>
                                      <p:cBhvr>
                                        <p:cTn id="132" dur="1" fill="hold">
                                          <p:stCondLst>
                                            <p:cond delay="0"/>
                                          </p:stCondLst>
                                        </p:cTn>
                                        <p:tgtEl>
                                          <p:spTgt spid="11">
                                            <p:txEl>
                                              <p:pRg st="10" end="10"/>
                                            </p:txEl>
                                          </p:spTgt>
                                        </p:tgtEl>
                                        <p:attrNameLst>
                                          <p:attrName>style.visibility</p:attrName>
                                        </p:attrNameLst>
                                      </p:cBhvr>
                                      <p:to>
                                        <p:strVal val="visible"/>
                                      </p:to>
                                    </p:set>
                                    <p:animEffect transition="in" filter="fade">
                                      <p:cBhvr>
                                        <p:cTn id="133" dur="1000"/>
                                        <p:tgtEl>
                                          <p:spTgt spid="11">
                                            <p:txEl>
                                              <p:pRg st="10" end="10"/>
                                            </p:txEl>
                                          </p:spTgt>
                                        </p:tgtEl>
                                      </p:cBhvr>
                                    </p:animEffect>
                                    <p:anim calcmode="lin" valueType="num">
                                      <p:cBhvr>
                                        <p:cTn id="134" dur="10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135" dur="10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pic>
        <p:nvPicPr>
          <p:cNvPr id="7" name="Picture 6" descr="5 20 MSUPS SCTEM Banner-2.GIF"/>
          <p:cNvPicPr/>
          <p:nvPr/>
        </p:nvPicPr>
        <p:blipFill>
          <a:blip r:embed="rId3" cstate="print">
            <a:extLst>
              <a:ext uri="{28A0092B-C50C-407E-A947-70E740481C1C}">
                <a14:useLocalDpi xmlns:a14="http://schemas.microsoft.com/office/drawing/2010/main" val="0"/>
              </a:ext>
            </a:extLst>
          </a:blip>
          <a:stretch>
            <a:fillRect/>
          </a:stretch>
        </p:blipFill>
        <p:spPr>
          <a:xfrm>
            <a:off x="58479" y="30126"/>
            <a:ext cx="9144000" cy="1779181"/>
          </a:xfrm>
          <a:prstGeom prst="rect">
            <a:avLst/>
          </a:prstGeom>
        </p:spPr>
      </p:pic>
      <p:sp>
        <p:nvSpPr>
          <p:cNvPr id="8" name="Text Box 2"/>
          <p:cNvSpPr txBox="1">
            <a:spLocks noChangeArrowheads="1"/>
          </p:cNvSpPr>
          <p:nvPr/>
        </p:nvSpPr>
        <p:spPr bwMode="auto">
          <a:xfrm>
            <a:off x="1828800" y="152400"/>
            <a:ext cx="67056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marR="0" lvl="0" indent="-228600" algn="ctr" defTabSz="914400" rtl="0" eaLnBrk="1" fontAlgn="base" latinLnBrk="0" hangingPunct="1">
              <a:lnSpc>
                <a:spcPct val="100000"/>
              </a:lnSpc>
              <a:spcBef>
                <a:spcPct val="0"/>
              </a:spcBef>
              <a:buClrTx/>
              <a:buSzTx/>
              <a:buFontTx/>
              <a:buAutoNum type="arabicPlain" startAt="2012"/>
              <a:tabLst/>
            </a:pPr>
            <a:r>
              <a:rPr kumimoji="0" lang="en-US" sz="2000" u="none" strike="noStrike" cap="none" normalizeH="0" dirty="0" smtClean="0">
                <a:ln>
                  <a:noFill/>
                </a:ln>
                <a:solidFill>
                  <a:schemeClr val="bg1"/>
                </a:solidFill>
                <a:effectLst/>
                <a:latin typeface="Impact" pitchFamily="34" charset="0"/>
              </a:rPr>
              <a:t>  Annual Conference &amp; Tradeshow</a:t>
            </a:r>
            <a:endParaRPr kumimoji="0" lang="en-US" sz="2000" u="none" strike="noStrike" cap="none" normalizeH="0" baseline="0" dirty="0" smtClean="0">
              <a:ln>
                <a:noFill/>
              </a:ln>
              <a:solidFill>
                <a:schemeClr val="bg1"/>
              </a:solidFill>
              <a:effectLst/>
              <a:latin typeface="Impact" pitchFamily="34" charset="0"/>
            </a:endParaRPr>
          </a:p>
          <a:p>
            <a:pPr marL="0" marR="0" lvl="0" indent="0" algn="ctr" defTabSz="914400" rtl="0" eaLnBrk="1" fontAlgn="base" latinLnBrk="0" hangingPunct="1">
              <a:lnSpc>
                <a:spcPct val="100000"/>
              </a:lnSpc>
              <a:spcBef>
                <a:spcPct val="0"/>
              </a:spcBef>
              <a:buClrTx/>
              <a:buSzTx/>
              <a:buFontTx/>
              <a:buNone/>
              <a:tabLst/>
            </a:pPr>
            <a:r>
              <a:rPr kumimoji="0" lang="en-US" sz="1000" b="1" i="1" u="none" strike="noStrike" cap="none" normalizeH="0" baseline="0" dirty="0" smtClean="0">
                <a:ln>
                  <a:noFill/>
                </a:ln>
                <a:solidFill>
                  <a:srgbClr val="E1AEAD"/>
                </a:solidFill>
                <a:effectLst/>
                <a:latin typeface="Calisto MT" pitchFamily="18" charset="0"/>
              </a:rPr>
              <a:t>Celebrating 26 years of service to the Collegiate Travel Marketplace</a:t>
            </a:r>
            <a:endParaRPr kumimoji="0" lang="en-US" sz="1800" b="0" i="0" u="none" strike="noStrike" cap="none" normalizeH="0" baseline="0" dirty="0" smtClean="0">
              <a:ln>
                <a:noFill/>
              </a:ln>
              <a:solidFill>
                <a:schemeClr val="tx1"/>
              </a:solidFill>
              <a:effectLst/>
              <a:latin typeface="Arial" pitchFamily="34" charset="0"/>
            </a:endParaRPr>
          </a:p>
        </p:txBody>
      </p:sp>
      <p:sp>
        <p:nvSpPr>
          <p:cNvPr id="9" name="Title 2"/>
          <p:cNvSpPr txBox="1">
            <a:spLocks/>
          </p:cNvSpPr>
          <p:nvPr/>
        </p:nvSpPr>
        <p:spPr>
          <a:xfrm>
            <a:off x="838200" y="723900"/>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
            </a:r>
            <a:br>
              <a:rPr lang="en-US" dirty="0" smtClean="0"/>
            </a:br>
            <a:r>
              <a:rPr lang="en-US" dirty="0" smtClean="0"/>
              <a:t>                  </a:t>
            </a:r>
            <a:r>
              <a:rPr lang="en-US" sz="3600" dirty="0" smtClean="0">
                <a:solidFill>
                  <a:schemeClr val="tx1">
                    <a:lumMod val="50000"/>
                    <a:lumOff val="50000"/>
                  </a:schemeClr>
                </a:solidFill>
              </a:rPr>
              <a:t>Have I avoided this?</a:t>
            </a:r>
            <a:endParaRPr lang="en-US" sz="3600" dirty="0">
              <a:solidFill>
                <a:schemeClr val="tx1">
                  <a:lumMod val="50000"/>
                  <a:lumOff val="50000"/>
                </a:schemeClr>
              </a:solidFill>
            </a:endParaRPr>
          </a:p>
        </p:txBody>
      </p:sp>
      <p:sp>
        <p:nvSpPr>
          <p:cNvPr id="10" name="TextBox 9"/>
          <p:cNvSpPr txBox="1"/>
          <p:nvPr/>
        </p:nvSpPr>
        <p:spPr>
          <a:xfrm>
            <a:off x="238174" y="1831643"/>
            <a:ext cx="4714826" cy="4985980"/>
          </a:xfrm>
          <a:prstGeom prst="rect">
            <a:avLst/>
          </a:prstGeom>
          <a:noFill/>
        </p:spPr>
        <p:txBody>
          <a:bodyPr wrap="square" rtlCol="0">
            <a:spAutoFit/>
          </a:bodyPr>
          <a:lstStyle/>
          <a:p>
            <a:r>
              <a:rPr lang="en-US" sz="3000" dirty="0" smtClean="0">
                <a:solidFill>
                  <a:srgbClr val="0070C0"/>
                </a:solidFill>
              </a:rPr>
              <a:t>Agency Reports:</a:t>
            </a:r>
            <a:endParaRPr lang="en-US" sz="3000" dirty="0">
              <a:solidFill>
                <a:srgbClr val="0070C0"/>
              </a:solidFill>
            </a:endParaRPr>
          </a:p>
          <a:p>
            <a:pPr marL="342900" indent="-342900">
              <a:buFont typeface="Arial" pitchFamily="34" charset="0"/>
              <a:buChar char="•"/>
            </a:pPr>
            <a:r>
              <a:rPr lang="en-US" sz="2400" dirty="0">
                <a:solidFill>
                  <a:schemeClr val="accent3"/>
                </a:solidFill>
              </a:rPr>
              <a:t>Top 10 Travelers (History)</a:t>
            </a:r>
          </a:p>
          <a:p>
            <a:pPr marL="342900" indent="-342900">
              <a:buFont typeface="Arial" pitchFamily="34" charset="0"/>
              <a:buChar char="•"/>
            </a:pPr>
            <a:r>
              <a:rPr lang="en-US" sz="2400" dirty="0">
                <a:solidFill>
                  <a:schemeClr val="accent3"/>
                </a:solidFill>
              </a:rPr>
              <a:t>Hotel booking analysis by city</a:t>
            </a:r>
          </a:p>
          <a:p>
            <a:pPr marL="342900" indent="-342900">
              <a:buFont typeface="Arial" pitchFamily="34" charset="0"/>
              <a:buChar char="•"/>
            </a:pPr>
            <a:r>
              <a:rPr lang="en-US" sz="2400" dirty="0">
                <a:solidFill>
                  <a:schemeClr val="accent3"/>
                </a:solidFill>
              </a:rPr>
              <a:t>Hotel booking analysis by vendor</a:t>
            </a:r>
          </a:p>
          <a:p>
            <a:pPr marL="342900" indent="-342900">
              <a:buFont typeface="Arial" pitchFamily="34" charset="0"/>
              <a:buChar char="•"/>
            </a:pPr>
            <a:r>
              <a:rPr lang="en-US" sz="2400" dirty="0">
                <a:solidFill>
                  <a:schemeClr val="accent3"/>
                </a:solidFill>
              </a:rPr>
              <a:t>Car rental analysis by vendor</a:t>
            </a:r>
          </a:p>
          <a:p>
            <a:pPr marL="342900" indent="-342900">
              <a:buFont typeface="Arial" pitchFamily="34" charset="0"/>
              <a:buChar char="•"/>
            </a:pPr>
            <a:r>
              <a:rPr lang="en-US" sz="2400" dirty="0">
                <a:solidFill>
                  <a:schemeClr val="accent3"/>
                </a:solidFill>
              </a:rPr>
              <a:t>Class of service report</a:t>
            </a:r>
          </a:p>
          <a:p>
            <a:pPr marL="342900" indent="-342900">
              <a:buFont typeface="Arial" pitchFamily="34" charset="0"/>
              <a:buChar char="•"/>
            </a:pPr>
            <a:r>
              <a:rPr lang="en-US" sz="2400" dirty="0">
                <a:solidFill>
                  <a:schemeClr val="accent3"/>
                </a:solidFill>
              </a:rPr>
              <a:t>City pairs</a:t>
            </a:r>
          </a:p>
          <a:p>
            <a:pPr marL="342900" indent="-342900">
              <a:buFont typeface="Arial" pitchFamily="34" charset="0"/>
              <a:buChar char="•"/>
            </a:pPr>
            <a:r>
              <a:rPr lang="en-US" sz="2400" dirty="0">
                <a:solidFill>
                  <a:schemeClr val="accent3"/>
                </a:solidFill>
              </a:rPr>
              <a:t>Passengers on a plane</a:t>
            </a:r>
          </a:p>
          <a:p>
            <a:pPr marL="342900" indent="-342900">
              <a:buFont typeface="Arial" pitchFamily="34" charset="0"/>
              <a:buChar char="•"/>
            </a:pPr>
            <a:r>
              <a:rPr lang="en-US" sz="2400" dirty="0">
                <a:solidFill>
                  <a:schemeClr val="accent3"/>
                </a:solidFill>
              </a:rPr>
              <a:t>Upcoming travel plans</a:t>
            </a:r>
          </a:p>
          <a:p>
            <a:pPr marL="342900" indent="-342900">
              <a:buFont typeface="Arial" pitchFamily="34" charset="0"/>
              <a:buChar char="•"/>
            </a:pPr>
            <a:r>
              <a:rPr lang="en-US" sz="2400" dirty="0">
                <a:solidFill>
                  <a:schemeClr val="accent3"/>
                </a:solidFill>
              </a:rPr>
              <a:t>Advance purchases (hotel, car and air)</a:t>
            </a:r>
          </a:p>
          <a:p>
            <a:pPr marL="342900" indent="-342900">
              <a:buFont typeface="Arial" pitchFamily="34" charset="0"/>
              <a:buChar char="•"/>
            </a:pPr>
            <a:r>
              <a:rPr lang="en-US" sz="2400" dirty="0">
                <a:solidFill>
                  <a:schemeClr val="accent3"/>
                </a:solidFill>
              </a:rPr>
              <a:t>Traveler by country</a:t>
            </a:r>
          </a:p>
          <a:p>
            <a:endParaRPr lang="en-US" sz="2400" dirty="0"/>
          </a:p>
        </p:txBody>
      </p:sp>
      <p:sp>
        <p:nvSpPr>
          <p:cNvPr id="11" name="TextBox 10"/>
          <p:cNvSpPr txBox="1"/>
          <p:nvPr/>
        </p:nvSpPr>
        <p:spPr>
          <a:xfrm>
            <a:off x="4800600" y="1849998"/>
            <a:ext cx="4401879" cy="5355312"/>
          </a:xfrm>
          <a:prstGeom prst="rect">
            <a:avLst/>
          </a:prstGeom>
          <a:noFill/>
        </p:spPr>
        <p:txBody>
          <a:bodyPr wrap="square" rtlCol="0">
            <a:spAutoFit/>
          </a:bodyPr>
          <a:lstStyle/>
          <a:p>
            <a:r>
              <a:rPr lang="en-US" sz="3000" dirty="0" smtClean="0">
                <a:solidFill>
                  <a:srgbClr val="0070C0"/>
                </a:solidFill>
              </a:rPr>
              <a:t>Concur Reports:</a:t>
            </a:r>
            <a:endParaRPr lang="en-US" sz="3000" dirty="0">
              <a:solidFill>
                <a:srgbClr val="0070C0"/>
              </a:solidFill>
            </a:endParaRPr>
          </a:p>
          <a:p>
            <a:pPr marL="342900" indent="-342900">
              <a:buFont typeface="Arial" pitchFamily="34" charset="0"/>
              <a:buChar char="•"/>
            </a:pPr>
            <a:r>
              <a:rPr lang="en-US" sz="2400" dirty="0">
                <a:solidFill>
                  <a:schemeClr val="accent3"/>
                </a:solidFill>
              </a:rPr>
              <a:t>Advance air purchases booked average</a:t>
            </a:r>
          </a:p>
          <a:p>
            <a:pPr marL="342900" indent="-342900">
              <a:buFont typeface="Arial" pitchFamily="34" charset="0"/>
              <a:buChar char="•"/>
            </a:pPr>
            <a:r>
              <a:rPr lang="en-US" sz="2400" dirty="0">
                <a:solidFill>
                  <a:schemeClr val="accent3"/>
                </a:solidFill>
              </a:rPr>
              <a:t>Air segments by class</a:t>
            </a:r>
          </a:p>
          <a:p>
            <a:pPr marL="342900" indent="-342900">
              <a:buFont typeface="Arial" pitchFamily="34" charset="0"/>
              <a:buChar char="•"/>
            </a:pPr>
            <a:r>
              <a:rPr lang="en-US" sz="2400" dirty="0">
                <a:solidFill>
                  <a:schemeClr val="accent3"/>
                </a:solidFill>
              </a:rPr>
              <a:t>Booked by airline</a:t>
            </a:r>
          </a:p>
          <a:p>
            <a:pPr marL="342900" indent="-342900">
              <a:buFont typeface="Arial" pitchFamily="34" charset="0"/>
              <a:buChar char="•"/>
            </a:pPr>
            <a:r>
              <a:rPr lang="en-US" sz="2400" dirty="0">
                <a:solidFill>
                  <a:schemeClr val="accent3"/>
                </a:solidFill>
              </a:rPr>
              <a:t>Booked by car rental company</a:t>
            </a:r>
          </a:p>
          <a:p>
            <a:pPr marL="342900" indent="-342900">
              <a:buFont typeface="Arial" pitchFamily="34" charset="0"/>
              <a:buChar char="•"/>
            </a:pPr>
            <a:r>
              <a:rPr lang="en-US" sz="2400" dirty="0">
                <a:solidFill>
                  <a:schemeClr val="accent3"/>
                </a:solidFill>
              </a:rPr>
              <a:t>Booked by hotel</a:t>
            </a:r>
          </a:p>
          <a:p>
            <a:pPr marL="342900" indent="-342900">
              <a:buFont typeface="Arial" pitchFamily="34" charset="0"/>
              <a:buChar char="•"/>
            </a:pPr>
            <a:r>
              <a:rPr lang="en-US" sz="2400" dirty="0">
                <a:solidFill>
                  <a:schemeClr val="accent3"/>
                </a:solidFill>
              </a:rPr>
              <a:t>Spend trend by expense type</a:t>
            </a:r>
          </a:p>
          <a:p>
            <a:pPr marL="342900" indent="-342900">
              <a:buFont typeface="Arial" pitchFamily="34" charset="0"/>
              <a:buChar char="•"/>
            </a:pPr>
            <a:r>
              <a:rPr lang="en-US" sz="2400" dirty="0">
                <a:solidFill>
                  <a:schemeClr val="accent3"/>
                </a:solidFill>
              </a:rPr>
              <a:t>Total airline ancillary fees</a:t>
            </a:r>
          </a:p>
          <a:p>
            <a:pPr marL="342900" indent="-342900">
              <a:buFont typeface="Arial" pitchFamily="34" charset="0"/>
              <a:buChar char="•"/>
            </a:pPr>
            <a:r>
              <a:rPr lang="en-US" sz="2400" dirty="0">
                <a:solidFill>
                  <a:schemeClr val="accent3"/>
                </a:solidFill>
              </a:rPr>
              <a:t>Workflow cycle times by manager/processor</a:t>
            </a:r>
          </a:p>
          <a:p>
            <a:pPr marL="342900" indent="-342900">
              <a:buFont typeface="Arial" pitchFamily="34" charset="0"/>
              <a:buChar char="•"/>
            </a:pPr>
            <a:r>
              <a:rPr lang="en-US" sz="2400" dirty="0">
                <a:solidFill>
                  <a:schemeClr val="accent3"/>
                </a:solidFill>
              </a:rPr>
              <a:t>Cash advance analysis</a:t>
            </a:r>
          </a:p>
          <a:p>
            <a:pPr marL="342900" indent="-342900">
              <a:buFont typeface="Arial" pitchFamily="34" charset="0"/>
              <a:buChar char="•"/>
            </a:pPr>
            <a:r>
              <a:rPr lang="en-US" sz="2400" dirty="0">
                <a:solidFill>
                  <a:schemeClr val="accent3"/>
                </a:solidFill>
              </a:rPr>
              <a:t>Expense type details</a:t>
            </a:r>
          </a:p>
          <a:p>
            <a:endParaRPr lang="en-US" sz="2400" dirty="0"/>
          </a:p>
        </p:txBody>
      </p:sp>
      <p:pic>
        <p:nvPicPr>
          <p:cNvPr id="12" name="Picture 2" descr="http://blog.sonian.com/Portals/55486/images/Email%20monster-resized-600.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9275" y="2667000"/>
            <a:ext cx="5572125" cy="3400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7378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225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295400" y="914400"/>
            <a:ext cx="7848600" cy="762000"/>
          </a:xfrm>
          <a:prstGeom prst="rect">
            <a:avLst/>
          </a:prstGeom>
          <a:noFill/>
          <a:ln>
            <a:noFill/>
          </a:ln>
          <a:effectLst>
            <a:outerShdw blurRad="50800" dist="38100" dir="2700000" algn="tl" rotWithShape="0">
              <a:prstClr val="black">
                <a:alpha val="40000"/>
              </a:prstClr>
            </a:outerShdw>
          </a:effectLst>
          <a:scene3d>
            <a:camera prst="orthographicFront">
              <a:rot lat="0" lon="0" rev="0"/>
            </a:camera>
            <a:lightRig rig="chilly" dir="t">
              <a:rot lat="0" lon="0" rev="18480000"/>
            </a:lightRig>
          </a:scene3d>
          <a:sp3d prstMaterial="clea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8415" cmpd="sng">
                <a:solidFill>
                  <a:schemeClr val="bg1"/>
                </a:solidFill>
                <a:prstDash val="solid"/>
              </a:ln>
              <a:solidFill>
                <a:srgbClr val="FFFFFF"/>
              </a:solidFill>
              <a:effectLst>
                <a:outerShdw blurRad="63500" dir="3600000" algn="tl" rotWithShape="0">
                  <a:srgbClr val="000000">
                    <a:alpha val="70000"/>
                  </a:srgbClr>
                </a:outerShdw>
              </a:effectLst>
            </a:endParaRPr>
          </a:p>
        </p:txBody>
      </p:sp>
      <p:pic>
        <p:nvPicPr>
          <p:cNvPr id="22" name="Picture 21" descr="5 20 MSUPS SCTEM Banner-2.GIF"/>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2009775"/>
          </a:xfrm>
          <a:prstGeom prst="rect">
            <a:avLst/>
          </a:prstGeom>
        </p:spPr>
      </p:pic>
      <p:sp>
        <p:nvSpPr>
          <p:cNvPr id="23" name="Text Box 2"/>
          <p:cNvSpPr txBox="1">
            <a:spLocks noChangeArrowheads="1"/>
          </p:cNvSpPr>
          <p:nvPr/>
        </p:nvSpPr>
        <p:spPr bwMode="auto">
          <a:xfrm>
            <a:off x="1828800" y="152400"/>
            <a:ext cx="67056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marR="0" lvl="0" indent="-228600" algn="ctr" defTabSz="914400" rtl="0" eaLnBrk="1" fontAlgn="base" latinLnBrk="0" hangingPunct="1">
              <a:lnSpc>
                <a:spcPct val="100000"/>
              </a:lnSpc>
              <a:spcBef>
                <a:spcPct val="0"/>
              </a:spcBef>
              <a:buClrTx/>
              <a:buSzTx/>
              <a:buFontTx/>
              <a:buAutoNum type="arabicPlain" startAt="2012"/>
              <a:tabLst/>
            </a:pPr>
            <a:r>
              <a:rPr kumimoji="0" lang="en-US" sz="2000" u="none" strike="noStrike" cap="none" normalizeH="0" dirty="0" smtClean="0">
                <a:ln>
                  <a:noFill/>
                </a:ln>
                <a:solidFill>
                  <a:schemeClr val="bg1"/>
                </a:solidFill>
                <a:effectLst/>
                <a:latin typeface="Impact" pitchFamily="34" charset="0"/>
              </a:rPr>
              <a:t>  Annual Conference &amp; Tradeshow</a:t>
            </a:r>
            <a:endParaRPr kumimoji="0" lang="en-US" sz="2000" u="none" strike="noStrike" cap="none" normalizeH="0" baseline="0" dirty="0" smtClean="0">
              <a:ln>
                <a:noFill/>
              </a:ln>
              <a:solidFill>
                <a:schemeClr val="bg1"/>
              </a:solidFill>
              <a:effectLst/>
              <a:latin typeface="Impact" pitchFamily="34" charset="0"/>
            </a:endParaRPr>
          </a:p>
          <a:p>
            <a:pPr marL="0" marR="0" lvl="0" indent="0" algn="ctr" defTabSz="914400" rtl="0" eaLnBrk="1" fontAlgn="base" latinLnBrk="0" hangingPunct="1">
              <a:lnSpc>
                <a:spcPct val="100000"/>
              </a:lnSpc>
              <a:spcBef>
                <a:spcPct val="0"/>
              </a:spcBef>
              <a:buClrTx/>
              <a:buSzTx/>
              <a:buFontTx/>
              <a:buNone/>
              <a:tabLst/>
            </a:pPr>
            <a:r>
              <a:rPr kumimoji="0" lang="en-US" sz="1000" b="1" i="1" u="none" strike="noStrike" cap="none" normalizeH="0" baseline="0" dirty="0" smtClean="0">
                <a:ln>
                  <a:noFill/>
                </a:ln>
                <a:solidFill>
                  <a:srgbClr val="E1AEAD"/>
                </a:solidFill>
                <a:effectLst/>
                <a:latin typeface="Calisto MT" pitchFamily="18" charset="0"/>
              </a:rPr>
              <a:t>Celebrating 26 years of service to the Collegiate Travel Marketplace</a:t>
            </a:r>
            <a:endParaRPr kumimoji="0" lang="en-US" sz="1800" b="0" i="0" u="none" strike="noStrike" cap="none" normalizeH="0" baseline="0" dirty="0" smtClean="0">
              <a:ln>
                <a:noFill/>
              </a:ln>
              <a:solidFill>
                <a:schemeClr val="tx1"/>
              </a:solidFill>
              <a:effectLst/>
              <a:latin typeface="Arial" pitchFamily="34" charset="0"/>
            </a:endParaRPr>
          </a:p>
        </p:txBody>
      </p:sp>
      <p:sp>
        <p:nvSpPr>
          <p:cNvPr id="25" name="Title 4"/>
          <p:cNvSpPr>
            <a:spLocks noGrp="1"/>
          </p:cNvSpPr>
          <p:nvPr>
            <p:ph type="title"/>
          </p:nvPr>
        </p:nvSpPr>
        <p:spPr>
          <a:xfrm>
            <a:off x="4953000" y="762000"/>
            <a:ext cx="2971800" cy="1143000"/>
          </a:xfrm>
        </p:spPr>
        <p:txBody>
          <a:bodyPr>
            <a:normAutofit/>
          </a:bodyPr>
          <a:lstStyle/>
          <a:p>
            <a:pPr algn="l"/>
            <a:r>
              <a:rPr lang="en-US" sz="3200" dirty="0" smtClean="0">
                <a:solidFill>
                  <a:schemeClr val="tx1">
                    <a:lumMod val="50000"/>
                    <a:lumOff val="50000"/>
                  </a:schemeClr>
                </a:solidFill>
              </a:rPr>
              <a:t>About </a:t>
            </a:r>
            <a:r>
              <a:rPr lang="en-US" sz="3200" dirty="0" smtClean="0">
                <a:solidFill>
                  <a:schemeClr val="tx2"/>
                </a:solidFill>
                <a:latin typeface="Goudy Stout" pitchFamily="18" charset="0"/>
              </a:rPr>
              <a:t>YOU</a:t>
            </a:r>
            <a:endParaRPr lang="en-US" sz="3200" dirty="0">
              <a:solidFill>
                <a:schemeClr val="tx2"/>
              </a:solidFill>
              <a:latin typeface="Goudy Stout" pitchFamily="18" charset="0"/>
            </a:endParaRPr>
          </a:p>
        </p:txBody>
      </p:sp>
      <p:sp>
        <p:nvSpPr>
          <p:cNvPr id="17" name="Text Placeholder 8"/>
          <p:cNvSpPr txBox="1">
            <a:spLocks/>
          </p:cNvSpPr>
          <p:nvPr/>
        </p:nvSpPr>
        <p:spPr>
          <a:xfrm>
            <a:off x="228600" y="2009775"/>
            <a:ext cx="8915400" cy="42386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600" b="1" dirty="0" smtClean="0">
                <a:solidFill>
                  <a:schemeClr val="accent3">
                    <a:lumMod val="75000"/>
                  </a:schemeClr>
                </a:solidFill>
              </a:rPr>
              <a:t>How would you define your T&amp;E</a:t>
            </a:r>
            <a:r>
              <a:rPr lang="en-US" sz="3600" b="1" dirty="0">
                <a:solidFill>
                  <a:schemeClr val="accent3">
                    <a:lumMod val="75000"/>
                  </a:schemeClr>
                </a:solidFill>
              </a:rPr>
              <a:t> </a:t>
            </a:r>
            <a:r>
              <a:rPr lang="en-US" sz="3600" b="1" dirty="0" smtClean="0">
                <a:solidFill>
                  <a:schemeClr val="accent3">
                    <a:lumMod val="75000"/>
                  </a:schemeClr>
                </a:solidFill>
              </a:rPr>
              <a:t>mandate?</a:t>
            </a:r>
          </a:p>
          <a:p>
            <a:pPr marL="914400" lvl="1" indent="-514350">
              <a:lnSpc>
                <a:spcPct val="150000"/>
              </a:lnSpc>
              <a:buFont typeface="+mj-lt"/>
              <a:buAutoNum type="alphaUcPeriod"/>
            </a:pPr>
            <a:r>
              <a:rPr lang="en-US" b="1" dirty="0" smtClean="0">
                <a:solidFill>
                  <a:srgbClr val="0070C0"/>
                </a:solidFill>
              </a:rPr>
              <a:t>Full mandate</a:t>
            </a:r>
          </a:p>
          <a:p>
            <a:pPr marL="914400" lvl="1" indent="-514350">
              <a:lnSpc>
                <a:spcPct val="150000"/>
              </a:lnSpc>
              <a:buFont typeface="+mj-lt"/>
              <a:buAutoNum type="alphaUcPeriod"/>
            </a:pPr>
            <a:r>
              <a:rPr lang="en-US" b="1" dirty="0" smtClean="0">
                <a:solidFill>
                  <a:srgbClr val="0070C0"/>
                </a:solidFill>
              </a:rPr>
              <a:t>Soft mandate </a:t>
            </a:r>
          </a:p>
          <a:p>
            <a:pPr marL="914400" lvl="1" indent="-514350">
              <a:lnSpc>
                <a:spcPct val="150000"/>
              </a:lnSpc>
              <a:buFont typeface="+mj-lt"/>
              <a:buAutoNum type="alphaUcPeriod"/>
            </a:pPr>
            <a:r>
              <a:rPr lang="en-US" b="1" dirty="0" smtClean="0">
                <a:solidFill>
                  <a:srgbClr val="0070C0"/>
                </a:solidFill>
              </a:rPr>
              <a:t>No mandate</a:t>
            </a:r>
          </a:p>
          <a:p>
            <a:pPr marL="914400" lvl="1" indent="-514350">
              <a:lnSpc>
                <a:spcPct val="150000"/>
              </a:lnSpc>
              <a:buFont typeface="+mj-lt"/>
              <a:buAutoNum type="alphaUcPeriod"/>
            </a:pPr>
            <a:r>
              <a:rPr lang="en-US" b="1" dirty="0" smtClean="0">
                <a:solidFill>
                  <a:srgbClr val="0070C0"/>
                </a:solidFill>
              </a:rPr>
              <a:t>Other</a:t>
            </a:r>
          </a:p>
          <a:p>
            <a:pPr marL="0" indent="0">
              <a:buNone/>
            </a:pPr>
            <a:endParaRPr lang="en-US" dirty="0"/>
          </a:p>
        </p:txBody>
      </p:sp>
    </p:spTree>
    <p:extLst>
      <p:ext uri="{BB962C8B-B14F-4D97-AF65-F5344CB8AC3E}">
        <p14:creationId xmlns:p14="http://schemas.microsoft.com/office/powerpoint/2010/main" val="2751305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5 20 MSUPS SCTEM Banner-2.GIF"/>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2009775"/>
          </a:xfrm>
          <a:prstGeom prst="rect">
            <a:avLst/>
          </a:prstGeom>
        </p:spPr>
      </p:pic>
      <p:sp>
        <p:nvSpPr>
          <p:cNvPr id="11" name="Rectangle 10"/>
          <p:cNvSpPr/>
          <p:nvPr/>
        </p:nvSpPr>
        <p:spPr>
          <a:xfrm>
            <a:off x="1295400" y="914400"/>
            <a:ext cx="7848600" cy="762000"/>
          </a:xfrm>
          <a:prstGeom prst="rect">
            <a:avLst/>
          </a:prstGeom>
          <a:noFill/>
          <a:ln>
            <a:noFill/>
          </a:ln>
          <a:effectLst>
            <a:outerShdw blurRad="50800" dist="38100" dir="2700000" algn="tl" rotWithShape="0">
              <a:prstClr val="black">
                <a:alpha val="40000"/>
              </a:prstClr>
            </a:outerShdw>
          </a:effectLst>
          <a:scene3d>
            <a:camera prst="orthographicFront">
              <a:rot lat="0" lon="0" rev="0"/>
            </a:camera>
            <a:lightRig rig="chilly" dir="t">
              <a:rot lat="0" lon="0" rev="18480000"/>
            </a:lightRig>
          </a:scene3d>
          <a:sp3d prstMaterial="clea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8415" cmpd="sng">
                <a:solidFill>
                  <a:schemeClr val="bg1"/>
                </a:solidFill>
                <a:prstDash val="solid"/>
              </a:ln>
              <a:solidFill>
                <a:srgbClr val="FFFFFF"/>
              </a:solidFill>
              <a:effectLst>
                <a:outerShdw blurRad="63500" dir="3600000" algn="tl" rotWithShape="0">
                  <a:srgbClr val="000000">
                    <a:alpha val="70000"/>
                  </a:srgbClr>
                </a:outerShdw>
              </a:effectLst>
            </a:endParaRPr>
          </a:p>
        </p:txBody>
      </p:sp>
      <p:sp>
        <p:nvSpPr>
          <p:cNvPr id="23" name="Text Box 2"/>
          <p:cNvSpPr txBox="1">
            <a:spLocks noChangeArrowheads="1"/>
          </p:cNvSpPr>
          <p:nvPr/>
        </p:nvSpPr>
        <p:spPr bwMode="auto">
          <a:xfrm>
            <a:off x="1828800" y="152400"/>
            <a:ext cx="67056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marR="0" lvl="0" indent="-228600" algn="ctr" defTabSz="914400" rtl="0" eaLnBrk="1" fontAlgn="base" latinLnBrk="0" hangingPunct="1">
              <a:lnSpc>
                <a:spcPct val="100000"/>
              </a:lnSpc>
              <a:spcBef>
                <a:spcPct val="0"/>
              </a:spcBef>
              <a:buClrTx/>
              <a:buSzTx/>
              <a:buFontTx/>
              <a:buAutoNum type="arabicPlain" startAt="2012"/>
              <a:tabLst/>
            </a:pPr>
            <a:r>
              <a:rPr kumimoji="0" lang="en-US" sz="2000" u="none" strike="noStrike" cap="none" normalizeH="0" dirty="0" smtClean="0">
                <a:ln>
                  <a:noFill/>
                </a:ln>
                <a:solidFill>
                  <a:schemeClr val="bg1"/>
                </a:solidFill>
                <a:effectLst/>
                <a:latin typeface="Impact" pitchFamily="34" charset="0"/>
              </a:rPr>
              <a:t>  Annual Conference &amp; Tradeshow</a:t>
            </a:r>
            <a:endParaRPr kumimoji="0" lang="en-US" sz="2000" u="none" strike="noStrike" cap="none" normalizeH="0" baseline="0" dirty="0" smtClean="0">
              <a:ln>
                <a:noFill/>
              </a:ln>
              <a:solidFill>
                <a:schemeClr val="bg1"/>
              </a:solidFill>
              <a:effectLst/>
              <a:latin typeface="Impact" pitchFamily="34" charset="0"/>
            </a:endParaRPr>
          </a:p>
          <a:p>
            <a:pPr marL="0" marR="0" lvl="0" indent="0" algn="ctr" defTabSz="914400" rtl="0" eaLnBrk="1" fontAlgn="base" latinLnBrk="0" hangingPunct="1">
              <a:lnSpc>
                <a:spcPct val="100000"/>
              </a:lnSpc>
              <a:spcBef>
                <a:spcPct val="0"/>
              </a:spcBef>
              <a:buClrTx/>
              <a:buSzTx/>
              <a:buFontTx/>
              <a:buNone/>
              <a:tabLst/>
            </a:pPr>
            <a:r>
              <a:rPr kumimoji="0" lang="en-US" sz="1000" b="1" i="1" u="none" strike="noStrike" cap="none" normalizeH="0" baseline="0" dirty="0" smtClean="0">
                <a:ln>
                  <a:noFill/>
                </a:ln>
                <a:solidFill>
                  <a:srgbClr val="E1AEAD"/>
                </a:solidFill>
                <a:effectLst/>
                <a:latin typeface="Calisto MT" pitchFamily="18" charset="0"/>
              </a:rPr>
              <a:t>Celebrating 26 years of service to the Collegiate Travel Marketplace</a:t>
            </a:r>
            <a:endParaRPr kumimoji="0" lang="en-US" sz="1800" b="0" i="0" u="none" strike="noStrike" cap="none" normalizeH="0" baseline="0" dirty="0" smtClean="0">
              <a:ln>
                <a:noFill/>
              </a:ln>
              <a:solidFill>
                <a:schemeClr val="tx1"/>
              </a:solidFill>
              <a:effectLst/>
              <a:latin typeface="Arial" pitchFamily="34" charset="0"/>
            </a:endParaRPr>
          </a:p>
        </p:txBody>
      </p:sp>
      <p:sp>
        <p:nvSpPr>
          <p:cNvPr id="25" name="Title 4"/>
          <p:cNvSpPr>
            <a:spLocks noGrp="1"/>
          </p:cNvSpPr>
          <p:nvPr>
            <p:ph type="title"/>
          </p:nvPr>
        </p:nvSpPr>
        <p:spPr>
          <a:xfrm>
            <a:off x="4953000" y="762000"/>
            <a:ext cx="1406394" cy="1143000"/>
          </a:xfrm>
        </p:spPr>
        <p:txBody>
          <a:bodyPr>
            <a:normAutofit/>
          </a:bodyPr>
          <a:lstStyle/>
          <a:p>
            <a:pPr algn="l"/>
            <a:r>
              <a:rPr lang="en-US" sz="3200" dirty="0" smtClean="0">
                <a:solidFill>
                  <a:schemeClr val="tx1">
                    <a:lumMod val="50000"/>
                    <a:lumOff val="50000"/>
                  </a:schemeClr>
                </a:solidFill>
              </a:rPr>
              <a:t>About</a:t>
            </a:r>
            <a:endParaRPr lang="en-US" sz="3200" dirty="0">
              <a:solidFill>
                <a:schemeClr val="tx1">
                  <a:lumMod val="50000"/>
                  <a:lumOff val="50000"/>
                </a:schemeClr>
              </a:solidFill>
            </a:endParaRP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010203"/>
            <a:ext cx="695325"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0" y="4879282"/>
            <a:ext cx="9144000" cy="1725056"/>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Calibri" pitchFamily="34" charset="0"/>
              <a:cs typeface="Calibri" pitchFamily="34" charset="0"/>
            </a:endParaRPr>
          </a:p>
        </p:txBody>
      </p:sp>
      <p:sp>
        <p:nvSpPr>
          <p:cNvPr id="12" name="Rectangle 11"/>
          <p:cNvSpPr/>
          <p:nvPr/>
        </p:nvSpPr>
        <p:spPr>
          <a:xfrm>
            <a:off x="-25400" y="4683279"/>
            <a:ext cx="3968459" cy="1323439"/>
          </a:xfrm>
          <a:prstGeom prst="rect">
            <a:avLst/>
          </a:prstGeom>
        </p:spPr>
        <p:txBody>
          <a:bodyPr wrap="none">
            <a:spAutoFit/>
          </a:bodyPr>
          <a:lstStyle/>
          <a:p>
            <a:r>
              <a:rPr lang="en-US" sz="8000" dirty="0" smtClean="0">
                <a:solidFill>
                  <a:srgbClr val="FFFFFF"/>
                </a:solidFill>
                <a:latin typeface="Calibri" pitchFamily="34" charset="0"/>
                <a:cs typeface="Calibri" pitchFamily="34" charset="0"/>
              </a:rPr>
              <a:t>LEAKAGE</a:t>
            </a:r>
            <a:endParaRPr lang="en-US" sz="8000" dirty="0">
              <a:solidFill>
                <a:srgbClr val="FFFFFF"/>
              </a:solidFill>
              <a:latin typeface="Calibri" pitchFamily="34" charset="0"/>
              <a:cs typeface="Calibri" pitchFamily="34" charset="0"/>
            </a:endParaRPr>
          </a:p>
        </p:txBody>
      </p:sp>
      <p:sp>
        <p:nvSpPr>
          <p:cNvPr id="14" name="Rectangle 13"/>
          <p:cNvSpPr/>
          <p:nvPr/>
        </p:nvSpPr>
        <p:spPr>
          <a:xfrm>
            <a:off x="2971800" y="5689936"/>
            <a:ext cx="5880392" cy="1015663"/>
          </a:xfrm>
          <a:prstGeom prst="rect">
            <a:avLst/>
          </a:prstGeom>
        </p:spPr>
        <p:txBody>
          <a:bodyPr wrap="none">
            <a:spAutoFit/>
          </a:bodyPr>
          <a:lstStyle/>
          <a:p>
            <a:r>
              <a:rPr lang="en-US" sz="6000" dirty="0" smtClean="0">
                <a:solidFill>
                  <a:srgbClr val="FFFFFF"/>
                </a:solidFill>
                <a:latin typeface="Calibri" pitchFamily="34" charset="0"/>
                <a:cs typeface="Calibri" pitchFamily="34" charset="0"/>
              </a:rPr>
              <a:t>IS REAL </a:t>
            </a:r>
            <a:r>
              <a:rPr lang="en-US" sz="2800" dirty="0" smtClean="0">
                <a:solidFill>
                  <a:srgbClr val="FFFFFF"/>
                </a:solidFill>
                <a:latin typeface="Calibri" pitchFamily="34" charset="0"/>
                <a:cs typeface="Calibri" pitchFamily="34" charset="0"/>
              </a:rPr>
              <a:t>regardless of mandate</a:t>
            </a:r>
            <a:endParaRPr lang="en-US" sz="2800" dirty="0">
              <a:solidFill>
                <a:srgbClr val="FFFFFF"/>
              </a:solidFill>
              <a:latin typeface="Calibri" pitchFamily="34" charset="0"/>
              <a:cs typeface="Calibri" pitchFamily="34" charset="0"/>
            </a:endParaRPr>
          </a:p>
        </p:txBody>
      </p:sp>
      <p:pic>
        <p:nvPicPr>
          <p:cNvPr id="13" name="90ecc2a2-4fc5-4a67-987c-6a75462dd71a" descr="277044B7-AC37-43C2-8B2F-AECFFD3B3B6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97044" y="2209800"/>
            <a:ext cx="2048499" cy="2048499"/>
          </a:xfrm>
          <a:prstGeom prst="rect">
            <a:avLst/>
          </a:prstGeom>
          <a:noFill/>
          <a:ln w="9525">
            <a:noFill/>
            <a:miter lim="800000"/>
            <a:headEnd/>
            <a:tailEnd/>
          </a:ln>
        </p:spPr>
      </p:pic>
      <p:sp>
        <p:nvSpPr>
          <p:cNvPr id="15" name="Rectangle 14"/>
          <p:cNvSpPr/>
          <p:nvPr/>
        </p:nvSpPr>
        <p:spPr>
          <a:xfrm>
            <a:off x="3670091" y="2268944"/>
            <a:ext cx="3884397" cy="1862048"/>
          </a:xfrm>
          <a:prstGeom prst="rect">
            <a:avLst/>
          </a:prstGeom>
        </p:spPr>
        <p:txBody>
          <a:bodyPr wrap="none">
            <a:spAutoFit/>
          </a:bodyPr>
          <a:lstStyle/>
          <a:p>
            <a:r>
              <a:rPr lang="en-US" sz="8800" dirty="0" smtClean="0">
                <a:solidFill>
                  <a:srgbClr val="41768A"/>
                </a:solidFill>
                <a:latin typeface="Calibri" pitchFamily="34" charset="0"/>
                <a:cs typeface="Calibri" pitchFamily="34" charset="0"/>
              </a:rPr>
              <a:t>= </a:t>
            </a:r>
            <a:r>
              <a:rPr lang="en-US" sz="11500" dirty="0">
                <a:solidFill>
                  <a:srgbClr val="41768A"/>
                </a:solidFill>
                <a:latin typeface="Calibri" pitchFamily="34" charset="0"/>
                <a:cs typeface="Calibri" pitchFamily="34" charset="0"/>
              </a:rPr>
              <a:t>5</a:t>
            </a:r>
            <a:r>
              <a:rPr lang="en-US" sz="11500" dirty="0" smtClean="0">
                <a:solidFill>
                  <a:srgbClr val="41768A"/>
                </a:solidFill>
                <a:latin typeface="Calibri" pitchFamily="34" charset="0"/>
                <a:cs typeface="Calibri" pitchFamily="34" charset="0"/>
              </a:rPr>
              <a:t>5% </a:t>
            </a:r>
            <a:endParaRPr lang="en-US" sz="4800" dirty="0">
              <a:latin typeface="Calibri" pitchFamily="34" charset="0"/>
              <a:cs typeface="Calibri" pitchFamily="34" charset="0"/>
            </a:endParaRPr>
          </a:p>
        </p:txBody>
      </p:sp>
      <p:sp>
        <p:nvSpPr>
          <p:cNvPr id="19" name="TextBox 18"/>
          <p:cNvSpPr txBox="1"/>
          <p:nvPr/>
        </p:nvSpPr>
        <p:spPr>
          <a:xfrm>
            <a:off x="5019040" y="3741512"/>
            <a:ext cx="4658360" cy="584776"/>
          </a:xfrm>
          <a:prstGeom prst="rect">
            <a:avLst/>
          </a:prstGeom>
          <a:noFill/>
        </p:spPr>
        <p:txBody>
          <a:bodyPr wrap="square" rtlCol="0">
            <a:spAutoFit/>
          </a:bodyPr>
          <a:lstStyle/>
          <a:p>
            <a:r>
              <a:rPr lang="en-US" sz="3200" dirty="0" smtClean="0">
                <a:solidFill>
                  <a:schemeClr val="accent1"/>
                </a:solidFill>
                <a:latin typeface="Calibri" pitchFamily="34" charset="0"/>
                <a:cs typeface="Calibri" pitchFamily="34" charset="0"/>
              </a:rPr>
              <a:t>OUT OF POLICY</a:t>
            </a:r>
            <a:endParaRPr lang="en-US" sz="3200" dirty="0">
              <a:solidFill>
                <a:schemeClr val="accent1"/>
              </a:solidFill>
              <a:latin typeface="Calibri" pitchFamily="34" charset="0"/>
              <a:cs typeface="Calibri" pitchFamily="34" charset="0"/>
            </a:endParaRPr>
          </a:p>
        </p:txBody>
      </p:sp>
    </p:spTree>
    <p:extLst>
      <p:ext uri="{BB962C8B-B14F-4D97-AF65-F5344CB8AC3E}">
        <p14:creationId xmlns:p14="http://schemas.microsoft.com/office/powerpoint/2010/main" val="2531746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5 20 MSUPS SCTEM Banner-2.GIF"/>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2009775"/>
          </a:xfrm>
          <a:prstGeom prst="rect">
            <a:avLst/>
          </a:prstGeom>
        </p:spPr>
      </p:pic>
      <p:sp>
        <p:nvSpPr>
          <p:cNvPr id="11" name="Rectangle 10"/>
          <p:cNvSpPr/>
          <p:nvPr/>
        </p:nvSpPr>
        <p:spPr>
          <a:xfrm>
            <a:off x="1295400" y="914400"/>
            <a:ext cx="7848600" cy="762000"/>
          </a:xfrm>
          <a:prstGeom prst="rect">
            <a:avLst/>
          </a:prstGeom>
          <a:noFill/>
          <a:ln>
            <a:noFill/>
          </a:ln>
          <a:effectLst>
            <a:outerShdw blurRad="50800" dist="38100" dir="2700000" algn="tl" rotWithShape="0">
              <a:prstClr val="black">
                <a:alpha val="40000"/>
              </a:prstClr>
            </a:outerShdw>
          </a:effectLst>
          <a:scene3d>
            <a:camera prst="orthographicFront">
              <a:rot lat="0" lon="0" rev="0"/>
            </a:camera>
            <a:lightRig rig="chilly" dir="t">
              <a:rot lat="0" lon="0" rev="18480000"/>
            </a:lightRig>
          </a:scene3d>
          <a:sp3d prstMaterial="clea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8415" cmpd="sng">
                <a:solidFill>
                  <a:schemeClr val="bg1"/>
                </a:solidFill>
                <a:prstDash val="solid"/>
              </a:ln>
              <a:solidFill>
                <a:srgbClr val="FFFFFF"/>
              </a:solidFill>
              <a:effectLst>
                <a:outerShdw blurRad="63500" dir="3600000" algn="tl" rotWithShape="0">
                  <a:srgbClr val="000000">
                    <a:alpha val="70000"/>
                  </a:srgbClr>
                </a:outerShdw>
              </a:effectLst>
            </a:endParaRPr>
          </a:p>
        </p:txBody>
      </p:sp>
      <p:sp>
        <p:nvSpPr>
          <p:cNvPr id="23" name="Text Box 2"/>
          <p:cNvSpPr txBox="1">
            <a:spLocks noChangeArrowheads="1"/>
          </p:cNvSpPr>
          <p:nvPr/>
        </p:nvSpPr>
        <p:spPr bwMode="auto">
          <a:xfrm>
            <a:off x="1828800" y="152400"/>
            <a:ext cx="67056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marR="0" lvl="0" indent="-228600" algn="ctr" defTabSz="914400" rtl="0" eaLnBrk="1" fontAlgn="base" latinLnBrk="0" hangingPunct="1">
              <a:lnSpc>
                <a:spcPct val="100000"/>
              </a:lnSpc>
              <a:spcBef>
                <a:spcPct val="0"/>
              </a:spcBef>
              <a:buClrTx/>
              <a:buSzTx/>
              <a:buFontTx/>
              <a:buAutoNum type="arabicPlain" startAt="2012"/>
              <a:tabLst/>
            </a:pPr>
            <a:r>
              <a:rPr kumimoji="0" lang="en-US" sz="2000" u="none" strike="noStrike" cap="none" normalizeH="0" dirty="0" smtClean="0">
                <a:ln>
                  <a:noFill/>
                </a:ln>
                <a:solidFill>
                  <a:schemeClr val="bg1"/>
                </a:solidFill>
                <a:effectLst/>
                <a:latin typeface="Impact" pitchFamily="34" charset="0"/>
              </a:rPr>
              <a:t>  Annual Conference &amp; Tradeshow</a:t>
            </a:r>
            <a:endParaRPr kumimoji="0" lang="en-US" sz="2000" u="none" strike="noStrike" cap="none" normalizeH="0" baseline="0" dirty="0" smtClean="0">
              <a:ln>
                <a:noFill/>
              </a:ln>
              <a:solidFill>
                <a:schemeClr val="bg1"/>
              </a:solidFill>
              <a:effectLst/>
              <a:latin typeface="Impact" pitchFamily="34" charset="0"/>
            </a:endParaRPr>
          </a:p>
          <a:p>
            <a:pPr marL="0" marR="0" lvl="0" indent="0" algn="ctr" defTabSz="914400" rtl="0" eaLnBrk="1" fontAlgn="base" latinLnBrk="0" hangingPunct="1">
              <a:lnSpc>
                <a:spcPct val="100000"/>
              </a:lnSpc>
              <a:spcBef>
                <a:spcPct val="0"/>
              </a:spcBef>
              <a:buClrTx/>
              <a:buSzTx/>
              <a:buFontTx/>
              <a:buNone/>
              <a:tabLst/>
            </a:pPr>
            <a:r>
              <a:rPr kumimoji="0" lang="en-US" sz="1000" b="1" i="1" u="none" strike="noStrike" cap="none" normalizeH="0" baseline="0" dirty="0" smtClean="0">
                <a:ln>
                  <a:noFill/>
                </a:ln>
                <a:solidFill>
                  <a:srgbClr val="E1AEAD"/>
                </a:solidFill>
                <a:effectLst/>
                <a:latin typeface="Calisto MT" pitchFamily="18" charset="0"/>
              </a:rPr>
              <a:t>Celebrating 26 years of service to the Collegiate Travel Marketplace</a:t>
            </a:r>
            <a:endParaRPr kumimoji="0" lang="en-US" sz="1800" b="0" i="0" u="none" strike="noStrike" cap="none" normalizeH="0" baseline="0" dirty="0" smtClean="0">
              <a:ln>
                <a:noFill/>
              </a:ln>
              <a:solidFill>
                <a:schemeClr val="tx1"/>
              </a:solidFill>
              <a:effectLst/>
              <a:latin typeface="Arial" pitchFamily="34" charset="0"/>
            </a:endParaRPr>
          </a:p>
        </p:txBody>
      </p:sp>
      <p:sp>
        <p:nvSpPr>
          <p:cNvPr id="25" name="Title 4"/>
          <p:cNvSpPr>
            <a:spLocks noGrp="1"/>
          </p:cNvSpPr>
          <p:nvPr>
            <p:ph type="title"/>
          </p:nvPr>
        </p:nvSpPr>
        <p:spPr>
          <a:xfrm>
            <a:off x="4953000" y="762000"/>
            <a:ext cx="1406394" cy="1143000"/>
          </a:xfrm>
        </p:spPr>
        <p:txBody>
          <a:bodyPr>
            <a:normAutofit/>
          </a:bodyPr>
          <a:lstStyle/>
          <a:p>
            <a:pPr algn="l"/>
            <a:r>
              <a:rPr lang="en-US" sz="3200" dirty="0" smtClean="0">
                <a:solidFill>
                  <a:schemeClr val="tx1">
                    <a:lumMod val="50000"/>
                    <a:lumOff val="50000"/>
                  </a:schemeClr>
                </a:solidFill>
              </a:rPr>
              <a:t>About</a:t>
            </a:r>
            <a:endParaRPr lang="en-US" sz="3200" dirty="0">
              <a:solidFill>
                <a:schemeClr val="tx1">
                  <a:lumMod val="50000"/>
                  <a:lumOff val="50000"/>
                </a:schemeClr>
              </a:solidFill>
            </a:endParaRP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010203"/>
            <a:ext cx="695325"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0" y="4879282"/>
            <a:ext cx="9144000" cy="1725056"/>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Calibri" pitchFamily="34" charset="0"/>
              <a:cs typeface="Calibri" pitchFamily="34" charset="0"/>
            </a:endParaRPr>
          </a:p>
        </p:txBody>
      </p:sp>
      <p:sp>
        <p:nvSpPr>
          <p:cNvPr id="12" name="Rectangle 11"/>
          <p:cNvSpPr/>
          <p:nvPr/>
        </p:nvSpPr>
        <p:spPr>
          <a:xfrm>
            <a:off x="-25400" y="4683279"/>
            <a:ext cx="3968459" cy="1323439"/>
          </a:xfrm>
          <a:prstGeom prst="rect">
            <a:avLst/>
          </a:prstGeom>
        </p:spPr>
        <p:txBody>
          <a:bodyPr wrap="none">
            <a:spAutoFit/>
          </a:bodyPr>
          <a:lstStyle/>
          <a:p>
            <a:r>
              <a:rPr lang="en-US" sz="8000" dirty="0" smtClean="0">
                <a:solidFill>
                  <a:srgbClr val="FFFFFF"/>
                </a:solidFill>
                <a:latin typeface="Calibri" pitchFamily="34" charset="0"/>
                <a:cs typeface="Calibri" pitchFamily="34" charset="0"/>
              </a:rPr>
              <a:t>LEAKAGE</a:t>
            </a:r>
            <a:endParaRPr lang="en-US" sz="8000" dirty="0">
              <a:solidFill>
                <a:srgbClr val="FFFFFF"/>
              </a:solidFill>
              <a:latin typeface="Calibri" pitchFamily="34" charset="0"/>
              <a:cs typeface="Calibri" pitchFamily="34" charset="0"/>
            </a:endParaRPr>
          </a:p>
        </p:txBody>
      </p:sp>
      <p:sp>
        <p:nvSpPr>
          <p:cNvPr id="14" name="Rectangle 13"/>
          <p:cNvSpPr/>
          <p:nvPr/>
        </p:nvSpPr>
        <p:spPr>
          <a:xfrm>
            <a:off x="2646850" y="5689937"/>
            <a:ext cx="6344750" cy="1015663"/>
          </a:xfrm>
          <a:prstGeom prst="rect">
            <a:avLst/>
          </a:prstGeom>
        </p:spPr>
        <p:txBody>
          <a:bodyPr wrap="none">
            <a:spAutoFit/>
          </a:bodyPr>
          <a:lstStyle/>
          <a:p>
            <a:r>
              <a:rPr lang="en-US" sz="6000" dirty="0" smtClean="0">
                <a:solidFill>
                  <a:srgbClr val="FFFFFF"/>
                </a:solidFill>
                <a:latin typeface="Calibri" pitchFamily="34" charset="0"/>
                <a:cs typeface="Calibri" pitchFamily="34" charset="0"/>
              </a:rPr>
              <a:t>AFFECTS EVERYONE</a:t>
            </a:r>
            <a:endParaRPr lang="en-US" sz="6000" dirty="0">
              <a:solidFill>
                <a:srgbClr val="FFFFFF"/>
              </a:solidFill>
              <a:latin typeface="Calibri" pitchFamily="34" charset="0"/>
              <a:cs typeface="Calibri" pitchFamily="34" charset="0"/>
            </a:endParaRPr>
          </a:p>
        </p:txBody>
      </p:sp>
      <p:sp>
        <p:nvSpPr>
          <p:cNvPr id="16" name="Rectangle 15"/>
          <p:cNvSpPr/>
          <p:nvPr/>
        </p:nvSpPr>
        <p:spPr>
          <a:xfrm>
            <a:off x="381000" y="2133600"/>
            <a:ext cx="6822063" cy="523220"/>
          </a:xfrm>
          <a:prstGeom prst="rect">
            <a:avLst/>
          </a:prstGeom>
        </p:spPr>
        <p:txBody>
          <a:bodyPr wrap="square">
            <a:spAutoFit/>
          </a:bodyPr>
          <a:lstStyle/>
          <a:p>
            <a:pPr marL="284163" lvl="1" indent="-284163"/>
            <a:r>
              <a:rPr lang="en-US" sz="2800" dirty="0" smtClean="0">
                <a:solidFill>
                  <a:schemeClr val="accent1"/>
                </a:solidFill>
                <a:latin typeface="Calibri" pitchFamily="34" charset="0"/>
                <a:cs typeface="Calibri" pitchFamily="34" charset="0"/>
              </a:rPr>
              <a:t>&gt; </a:t>
            </a:r>
            <a:r>
              <a:rPr lang="en-US" sz="2800" dirty="0" smtClean="0">
                <a:solidFill>
                  <a:schemeClr val="accent3"/>
                </a:solidFill>
                <a:latin typeface="Calibri" pitchFamily="34" charset="0"/>
                <a:cs typeface="Calibri" pitchFamily="34" charset="0"/>
              </a:rPr>
              <a:t>Institutions</a:t>
            </a:r>
            <a:r>
              <a:rPr lang="en-US" sz="2800" dirty="0" smtClean="0">
                <a:solidFill>
                  <a:srgbClr val="41768A"/>
                </a:solidFill>
                <a:latin typeface="Calibri" pitchFamily="34" charset="0"/>
                <a:cs typeface="Calibri" pitchFamily="34" charset="0"/>
              </a:rPr>
              <a:t> lose data visibility &amp; control. </a:t>
            </a:r>
            <a:endParaRPr lang="en-US" sz="2800" dirty="0">
              <a:solidFill>
                <a:srgbClr val="41768A"/>
              </a:solidFill>
              <a:latin typeface="Calibri" pitchFamily="34" charset="0"/>
              <a:cs typeface="Calibri" pitchFamily="34" charset="0"/>
            </a:endParaRPr>
          </a:p>
        </p:txBody>
      </p:sp>
      <p:sp>
        <p:nvSpPr>
          <p:cNvPr id="17" name="Rectangle 16"/>
          <p:cNvSpPr/>
          <p:nvPr/>
        </p:nvSpPr>
        <p:spPr>
          <a:xfrm>
            <a:off x="381000" y="2839630"/>
            <a:ext cx="8386606" cy="523220"/>
          </a:xfrm>
          <a:prstGeom prst="rect">
            <a:avLst/>
          </a:prstGeom>
        </p:spPr>
        <p:txBody>
          <a:bodyPr wrap="square">
            <a:spAutoFit/>
          </a:bodyPr>
          <a:lstStyle/>
          <a:p>
            <a:pPr marL="284163" lvl="1" indent="-284163"/>
            <a:r>
              <a:rPr lang="en-US" sz="2800" dirty="0" smtClean="0">
                <a:solidFill>
                  <a:schemeClr val="accent1"/>
                </a:solidFill>
                <a:latin typeface="Calibri" pitchFamily="34" charset="0"/>
                <a:cs typeface="Calibri" pitchFamily="34" charset="0"/>
              </a:rPr>
              <a:t>&gt;  </a:t>
            </a:r>
            <a:r>
              <a:rPr lang="en-US" sz="2800" dirty="0" smtClean="0">
                <a:solidFill>
                  <a:schemeClr val="accent3"/>
                </a:solidFill>
                <a:latin typeface="Calibri" pitchFamily="34" charset="0"/>
                <a:cs typeface="Calibri" pitchFamily="34" charset="0"/>
              </a:rPr>
              <a:t>Faculty &amp; </a:t>
            </a:r>
            <a:r>
              <a:rPr lang="en-US" sz="2800" dirty="0">
                <a:solidFill>
                  <a:schemeClr val="accent3"/>
                </a:solidFill>
                <a:latin typeface="Calibri" pitchFamily="34" charset="0"/>
                <a:cs typeface="Calibri" pitchFamily="34" charset="0"/>
              </a:rPr>
              <a:t>s</a:t>
            </a:r>
            <a:r>
              <a:rPr lang="en-US" sz="2800" dirty="0" smtClean="0">
                <a:solidFill>
                  <a:schemeClr val="accent3"/>
                </a:solidFill>
                <a:latin typeface="Calibri" pitchFamily="34" charset="0"/>
                <a:cs typeface="Calibri" pitchFamily="34" charset="0"/>
              </a:rPr>
              <a:t>taff travelers </a:t>
            </a:r>
            <a:r>
              <a:rPr lang="en-US" sz="2800" dirty="0" smtClean="0">
                <a:solidFill>
                  <a:srgbClr val="41768A"/>
                </a:solidFill>
                <a:latin typeface="Calibri" pitchFamily="34" charset="0"/>
                <a:cs typeface="Calibri" pitchFamily="34" charset="0"/>
              </a:rPr>
              <a:t>lose service &amp; support.</a:t>
            </a:r>
            <a:endParaRPr lang="en-US" sz="2800" dirty="0">
              <a:solidFill>
                <a:srgbClr val="41768A"/>
              </a:solidFill>
              <a:latin typeface="Calibri" pitchFamily="34" charset="0"/>
              <a:cs typeface="Calibri" pitchFamily="34" charset="0"/>
            </a:endParaRPr>
          </a:p>
        </p:txBody>
      </p:sp>
      <p:sp>
        <p:nvSpPr>
          <p:cNvPr id="18" name="Rectangle 17"/>
          <p:cNvSpPr/>
          <p:nvPr/>
        </p:nvSpPr>
        <p:spPr>
          <a:xfrm>
            <a:off x="381000" y="3545661"/>
            <a:ext cx="8610600" cy="523220"/>
          </a:xfrm>
          <a:prstGeom prst="rect">
            <a:avLst/>
          </a:prstGeom>
        </p:spPr>
        <p:txBody>
          <a:bodyPr wrap="square">
            <a:spAutoFit/>
          </a:bodyPr>
          <a:lstStyle/>
          <a:p>
            <a:pPr marL="284163" lvl="1" indent="-284163"/>
            <a:r>
              <a:rPr lang="en-US" sz="2800" dirty="0" smtClean="0">
                <a:solidFill>
                  <a:schemeClr val="accent1"/>
                </a:solidFill>
                <a:latin typeface="Calibri" pitchFamily="34" charset="0"/>
                <a:cs typeface="Calibri" pitchFamily="34" charset="0"/>
              </a:rPr>
              <a:t>&gt; </a:t>
            </a:r>
            <a:r>
              <a:rPr lang="en-US" sz="2800" dirty="0" smtClean="0">
                <a:solidFill>
                  <a:schemeClr val="accent3"/>
                </a:solidFill>
                <a:latin typeface="Calibri" pitchFamily="34" charset="0"/>
                <a:cs typeface="Calibri" pitchFamily="34" charset="0"/>
              </a:rPr>
              <a:t>TMCs</a:t>
            </a:r>
            <a:r>
              <a:rPr lang="en-US" sz="2800" dirty="0" smtClean="0">
                <a:solidFill>
                  <a:schemeClr val="accent2"/>
                </a:solidFill>
                <a:latin typeface="Calibri" pitchFamily="34" charset="0"/>
                <a:cs typeface="Calibri" pitchFamily="34" charset="0"/>
              </a:rPr>
              <a:t> </a:t>
            </a:r>
            <a:r>
              <a:rPr lang="en-US" sz="2800" dirty="0" smtClean="0">
                <a:solidFill>
                  <a:srgbClr val="41768A"/>
                </a:solidFill>
                <a:latin typeface="Calibri" pitchFamily="34" charset="0"/>
                <a:cs typeface="Calibri" pitchFamily="34" charset="0"/>
              </a:rPr>
              <a:t>lose the chance to serve and support customers.</a:t>
            </a:r>
            <a:endParaRPr lang="en-US" sz="2800" dirty="0">
              <a:solidFill>
                <a:srgbClr val="41768A"/>
              </a:solidFill>
              <a:latin typeface="Calibri" pitchFamily="34" charset="0"/>
              <a:cs typeface="Calibri" pitchFamily="34" charset="0"/>
            </a:endParaRPr>
          </a:p>
        </p:txBody>
      </p:sp>
    </p:spTree>
    <p:extLst>
      <p:ext uri="{BB962C8B-B14F-4D97-AF65-F5344CB8AC3E}">
        <p14:creationId xmlns:p14="http://schemas.microsoft.com/office/powerpoint/2010/main" val="2498208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5 20 MSUPS SCTEM Banner-2.GIF"/>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2009775"/>
          </a:xfrm>
          <a:prstGeom prst="rect">
            <a:avLst/>
          </a:prstGeom>
        </p:spPr>
      </p:pic>
      <p:sp>
        <p:nvSpPr>
          <p:cNvPr id="11" name="Rectangle 10"/>
          <p:cNvSpPr/>
          <p:nvPr/>
        </p:nvSpPr>
        <p:spPr>
          <a:xfrm>
            <a:off x="1295400" y="914400"/>
            <a:ext cx="7848600" cy="762000"/>
          </a:xfrm>
          <a:prstGeom prst="rect">
            <a:avLst/>
          </a:prstGeom>
          <a:noFill/>
          <a:ln>
            <a:noFill/>
          </a:ln>
          <a:effectLst>
            <a:outerShdw blurRad="50800" dist="38100" dir="2700000" algn="tl" rotWithShape="0">
              <a:prstClr val="black">
                <a:alpha val="40000"/>
              </a:prstClr>
            </a:outerShdw>
          </a:effectLst>
          <a:scene3d>
            <a:camera prst="orthographicFront">
              <a:rot lat="0" lon="0" rev="0"/>
            </a:camera>
            <a:lightRig rig="chilly" dir="t">
              <a:rot lat="0" lon="0" rev="18480000"/>
            </a:lightRig>
          </a:scene3d>
          <a:sp3d prstMaterial="clea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8415" cmpd="sng">
                <a:solidFill>
                  <a:schemeClr val="bg1"/>
                </a:solidFill>
                <a:prstDash val="solid"/>
              </a:ln>
              <a:solidFill>
                <a:srgbClr val="FFFFFF"/>
              </a:solidFill>
              <a:effectLst>
                <a:outerShdw blurRad="63500" dir="3600000" algn="tl" rotWithShape="0">
                  <a:srgbClr val="000000">
                    <a:alpha val="70000"/>
                  </a:srgbClr>
                </a:outerShdw>
              </a:effectLst>
            </a:endParaRPr>
          </a:p>
        </p:txBody>
      </p:sp>
      <p:sp>
        <p:nvSpPr>
          <p:cNvPr id="23" name="Text Box 2"/>
          <p:cNvSpPr txBox="1">
            <a:spLocks noChangeArrowheads="1"/>
          </p:cNvSpPr>
          <p:nvPr/>
        </p:nvSpPr>
        <p:spPr bwMode="auto">
          <a:xfrm>
            <a:off x="1828800" y="152400"/>
            <a:ext cx="67056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marR="0" lvl="0" indent="-228600" algn="ctr" defTabSz="914400" rtl="0" eaLnBrk="1" fontAlgn="base" latinLnBrk="0" hangingPunct="1">
              <a:lnSpc>
                <a:spcPct val="100000"/>
              </a:lnSpc>
              <a:spcBef>
                <a:spcPct val="0"/>
              </a:spcBef>
              <a:buClrTx/>
              <a:buSzTx/>
              <a:buFontTx/>
              <a:buAutoNum type="arabicPlain" startAt="2012"/>
              <a:tabLst/>
            </a:pPr>
            <a:r>
              <a:rPr kumimoji="0" lang="en-US" sz="2000" u="none" strike="noStrike" cap="none" normalizeH="0" dirty="0" smtClean="0">
                <a:ln>
                  <a:noFill/>
                </a:ln>
                <a:solidFill>
                  <a:schemeClr val="bg1"/>
                </a:solidFill>
                <a:effectLst/>
                <a:latin typeface="Impact" pitchFamily="34" charset="0"/>
              </a:rPr>
              <a:t>  Annual Conference &amp; Tradeshow</a:t>
            </a:r>
            <a:endParaRPr kumimoji="0" lang="en-US" sz="2000" u="none" strike="noStrike" cap="none" normalizeH="0" baseline="0" dirty="0" smtClean="0">
              <a:ln>
                <a:noFill/>
              </a:ln>
              <a:solidFill>
                <a:schemeClr val="bg1"/>
              </a:solidFill>
              <a:effectLst/>
              <a:latin typeface="Impact" pitchFamily="34" charset="0"/>
            </a:endParaRPr>
          </a:p>
          <a:p>
            <a:pPr marL="0" marR="0" lvl="0" indent="0" algn="ctr" defTabSz="914400" rtl="0" eaLnBrk="1" fontAlgn="base" latinLnBrk="0" hangingPunct="1">
              <a:lnSpc>
                <a:spcPct val="100000"/>
              </a:lnSpc>
              <a:spcBef>
                <a:spcPct val="0"/>
              </a:spcBef>
              <a:buClrTx/>
              <a:buSzTx/>
              <a:buFontTx/>
              <a:buNone/>
              <a:tabLst/>
            </a:pPr>
            <a:r>
              <a:rPr kumimoji="0" lang="en-US" sz="1000" b="1" i="1" u="none" strike="noStrike" cap="none" normalizeH="0" baseline="0" dirty="0" smtClean="0">
                <a:ln>
                  <a:noFill/>
                </a:ln>
                <a:solidFill>
                  <a:srgbClr val="E1AEAD"/>
                </a:solidFill>
                <a:effectLst/>
                <a:latin typeface="Calisto MT" pitchFamily="18" charset="0"/>
              </a:rPr>
              <a:t>Celebrating 26 years of service to the Collegiate Travel Marketplace</a:t>
            </a:r>
            <a:endParaRPr kumimoji="0" lang="en-US" sz="1800" b="0" i="0" u="none" strike="noStrike" cap="none" normalizeH="0" baseline="0" dirty="0" smtClean="0">
              <a:ln>
                <a:noFill/>
              </a:ln>
              <a:solidFill>
                <a:schemeClr val="tx1"/>
              </a:solidFill>
              <a:effectLst/>
              <a:latin typeface="Arial" pitchFamily="34" charset="0"/>
            </a:endParaRPr>
          </a:p>
        </p:txBody>
      </p:sp>
      <p:sp>
        <p:nvSpPr>
          <p:cNvPr id="25" name="Title 4"/>
          <p:cNvSpPr>
            <a:spLocks noGrp="1"/>
          </p:cNvSpPr>
          <p:nvPr>
            <p:ph type="title"/>
          </p:nvPr>
        </p:nvSpPr>
        <p:spPr>
          <a:xfrm>
            <a:off x="4953000" y="762000"/>
            <a:ext cx="1406394" cy="1143000"/>
          </a:xfrm>
        </p:spPr>
        <p:txBody>
          <a:bodyPr>
            <a:normAutofit/>
          </a:bodyPr>
          <a:lstStyle/>
          <a:p>
            <a:pPr algn="l"/>
            <a:r>
              <a:rPr lang="en-US" sz="3200" dirty="0" smtClean="0">
                <a:solidFill>
                  <a:schemeClr val="tx1">
                    <a:lumMod val="50000"/>
                    <a:lumOff val="50000"/>
                  </a:schemeClr>
                </a:solidFill>
              </a:rPr>
              <a:t>About</a:t>
            </a:r>
            <a:endParaRPr lang="en-US" sz="3200" dirty="0">
              <a:solidFill>
                <a:schemeClr val="tx1">
                  <a:lumMod val="50000"/>
                  <a:lumOff val="50000"/>
                </a:schemeClr>
              </a:solidFill>
            </a:endParaRP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010203"/>
            <a:ext cx="695325"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0" y="4879282"/>
            <a:ext cx="9144000" cy="1725056"/>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Calibri" pitchFamily="34" charset="0"/>
              <a:cs typeface="Calibri" pitchFamily="34" charset="0"/>
            </a:endParaRPr>
          </a:p>
        </p:txBody>
      </p:sp>
      <p:sp>
        <p:nvSpPr>
          <p:cNvPr id="12" name="Rectangle 11"/>
          <p:cNvSpPr/>
          <p:nvPr/>
        </p:nvSpPr>
        <p:spPr>
          <a:xfrm>
            <a:off x="-25400" y="4683279"/>
            <a:ext cx="6654707" cy="1323439"/>
          </a:xfrm>
          <a:prstGeom prst="rect">
            <a:avLst/>
          </a:prstGeom>
        </p:spPr>
        <p:txBody>
          <a:bodyPr wrap="none">
            <a:spAutoFit/>
          </a:bodyPr>
          <a:lstStyle/>
          <a:p>
            <a:r>
              <a:rPr lang="en-US" sz="8000" dirty="0" smtClean="0">
                <a:solidFill>
                  <a:srgbClr val="FFFFFF"/>
                </a:solidFill>
                <a:latin typeface="Calibri" pitchFamily="34" charset="0"/>
                <a:cs typeface="Calibri" pitchFamily="34" charset="0"/>
              </a:rPr>
              <a:t>Budget &amp; Grant</a:t>
            </a:r>
            <a:endParaRPr lang="en-US" sz="8000" dirty="0">
              <a:solidFill>
                <a:srgbClr val="FFFFFF"/>
              </a:solidFill>
              <a:latin typeface="Calibri" pitchFamily="34" charset="0"/>
              <a:cs typeface="Calibri" pitchFamily="34" charset="0"/>
            </a:endParaRPr>
          </a:p>
        </p:txBody>
      </p:sp>
      <p:sp>
        <p:nvSpPr>
          <p:cNvPr id="14" name="Rectangle 13"/>
          <p:cNvSpPr/>
          <p:nvPr/>
        </p:nvSpPr>
        <p:spPr>
          <a:xfrm>
            <a:off x="5680849" y="5689937"/>
            <a:ext cx="2813591" cy="1015663"/>
          </a:xfrm>
          <a:prstGeom prst="rect">
            <a:avLst/>
          </a:prstGeom>
        </p:spPr>
        <p:txBody>
          <a:bodyPr wrap="none">
            <a:spAutoFit/>
          </a:bodyPr>
          <a:lstStyle/>
          <a:p>
            <a:r>
              <a:rPr lang="en-US" sz="6000" dirty="0" smtClean="0">
                <a:solidFill>
                  <a:srgbClr val="FFFFFF"/>
                </a:solidFill>
                <a:latin typeface="Calibri" pitchFamily="34" charset="0"/>
                <a:cs typeface="Calibri" pitchFamily="34" charset="0"/>
              </a:rPr>
              <a:t>Visibility</a:t>
            </a:r>
            <a:endParaRPr lang="en-US" sz="6000" dirty="0">
              <a:solidFill>
                <a:srgbClr val="FFFFFF"/>
              </a:solidFill>
              <a:latin typeface="Calibri" pitchFamily="34" charset="0"/>
              <a:cs typeface="Calibri" pitchFamily="34" charset="0"/>
            </a:endParaRPr>
          </a:p>
        </p:txBody>
      </p:sp>
      <p:sp>
        <p:nvSpPr>
          <p:cNvPr id="17" name="Content Placeholder 2"/>
          <p:cNvSpPr>
            <a:spLocks noGrp="1"/>
          </p:cNvSpPr>
          <p:nvPr>
            <p:ph idx="4294967295"/>
          </p:nvPr>
        </p:nvSpPr>
        <p:spPr>
          <a:xfrm>
            <a:off x="260350" y="1566662"/>
            <a:ext cx="8883650" cy="2541787"/>
          </a:xfrm>
        </p:spPr>
        <p:txBody>
          <a:bodyPr>
            <a:normAutofit/>
          </a:bodyPr>
          <a:lstStyle/>
          <a:p>
            <a:pPr marL="342900" lvl="1" indent="0">
              <a:buFont typeface="Arial" charset="0"/>
              <a:buNone/>
              <a:defRPr/>
            </a:pPr>
            <a:r>
              <a:rPr lang="en-US" sz="1800" i="1" dirty="0" smtClean="0">
                <a:latin typeface="+mj-lt"/>
              </a:rPr>
              <a:t>                  </a:t>
            </a:r>
            <a:endParaRPr lang="en-US" dirty="0" smtClean="0">
              <a:latin typeface="+mj-lt"/>
            </a:endParaRPr>
          </a:p>
          <a:p>
            <a:pPr marL="685800" lvl="2" indent="0">
              <a:buFont typeface="Arial" charset="0"/>
              <a:buNone/>
              <a:defRPr/>
            </a:pPr>
            <a:endParaRPr lang="en-US" dirty="0" smtClean="0">
              <a:latin typeface="+mj-lt"/>
            </a:endParaRPr>
          </a:p>
          <a:p>
            <a:pPr lvl="2">
              <a:defRPr/>
            </a:pPr>
            <a:endParaRPr lang="en-US" dirty="0" smtClean="0">
              <a:latin typeface="+mj-lt"/>
            </a:endParaRPr>
          </a:p>
          <a:p>
            <a:pPr lvl="1">
              <a:defRPr/>
            </a:pPr>
            <a:endParaRPr lang="en-US" dirty="0">
              <a:latin typeface="+mj-lt"/>
            </a:endParaRPr>
          </a:p>
          <a:p>
            <a:pPr lvl="1">
              <a:defRPr/>
            </a:pPr>
            <a:endParaRPr lang="en-US" dirty="0" smtClean="0">
              <a:latin typeface="+mj-lt"/>
            </a:endParaRPr>
          </a:p>
          <a:p>
            <a:pPr lvl="1">
              <a:defRPr/>
            </a:pPr>
            <a:endParaRPr lang="en-US" dirty="0">
              <a:latin typeface="+mj-lt"/>
            </a:endParaRPr>
          </a:p>
          <a:p>
            <a:pPr lvl="1">
              <a:defRPr/>
            </a:pPr>
            <a:endParaRPr lang="en-US" dirty="0" smtClean="0">
              <a:latin typeface="+mj-lt"/>
            </a:endParaRPr>
          </a:p>
          <a:p>
            <a:pPr lvl="1">
              <a:defRPr/>
            </a:pPr>
            <a:endParaRPr lang="en-US" dirty="0">
              <a:latin typeface="+mj-lt"/>
            </a:endParaRPr>
          </a:p>
        </p:txBody>
      </p:sp>
      <p:sp>
        <p:nvSpPr>
          <p:cNvPr id="26" name="Rectangle 25"/>
          <p:cNvSpPr/>
          <p:nvPr/>
        </p:nvSpPr>
        <p:spPr>
          <a:xfrm>
            <a:off x="381000" y="2133600"/>
            <a:ext cx="8153400" cy="954107"/>
          </a:xfrm>
          <a:prstGeom prst="rect">
            <a:avLst/>
          </a:prstGeom>
        </p:spPr>
        <p:txBody>
          <a:bodyPr wrap="square">
            <a:spAutoFit/>
          </a:bodyPr>
          <a:lstStyle/>
          <a:p>
            <a:pPr marL="284163" lvl="1" indent="-284163"/>
            <a:r>
              <a:rPr lang="en-US" sz="2800" dirty="0" smtClean="0">
                <a:solidFill>
                  <a:schemeClr val="accent1"/>
                </a:solidFill>
                <a:latin typeface="Calibri" pitchFamily="34" charset="0"/>
                <a:cs typeface="Calibri" pitchFamily="34" charset="0"/>
              </a:rPr>
              <a:t>&gt; </a:t>
            </a:r>
            <a:r>
              <a:rPr lang="en-US" sz="2800" b="1" dirty="0" smtClean="0">
                <a:solidFill>
                  <a:schemeClr val="accent3"/>
                </a:solidFill>
                <a:latin typeface="Calibri" pitchFamily="34" charset="0"/>
                <a:cs typeface="Calibri" pitchFamily="34" charset="0"/>
              </a:rPr>
              <a:t>Developing</a:t>
            </a:r>
            <a:r>
              <a:rPr lang="en-US" sz="2800" dirty="0" smtClean="0">
                <a:solidFill>
                  <a:schemeClr val="accent3"/>
                </a:solidFill>
                <a:latin typeface="Calibri" pitchFamily="34" charset="0"/>
                <a:cs typeface="Calibri" pitchFamily="34" charset="0"/>
              </a:rPr>
              <a:t> a solution get and display budget/grant data real-time</a:t>
            </a:r>
            <a:r>
              <a:rPr lang="en-US" sz="2800" dirty="0" smtClean="0">
                <a:solidFill>
                  <a:srgbClr val="41768A"/>
                </a:solidFill>
                <a:latin typeface="Calibri" pitchFamily="34" charset="0"/>
                <a:cs typeface="Calibri" pitchFamily="34" charset="0"/>
              </a:rPr>
              <a:t> </a:t>
            </a:r>
            <a:endParaRPr lang="en-US" sz="2800" dirty="0">
              <a:solidFill>
                <a:srgbClr val="41768A"/>
              </a:solidFill>
              <a:latin typeface="Calibri" pitchFamily="34" charset="0"/>
              <a:cs typeface="Calibri" pitchFamily="34" charset="0"/>
            </a:endParaRPr>
          </a:p>
        </p:txBody>
      </p:sp>
      <p:sp>
        <p:nvSpPr>
          <p:cNvPr id="41" name="Rectangle 40"/>
          <p:cNvSpPr/>
          <p:nvPr/>
        </p:nvSpPr>
        <p:spPr>
          <a:xfrm>
            <a:off x="604994" y="3134380"/>
            <a:ext cx="8386606" cy="523220"/>
          </a:xfrm>
          <a:prstGeom prst="rect">
            <a:avLst/>
          </a:prstGeom>
        </p:spPr>
        <p:txBody>
          <a:bodyPr wrap="square">
            <a:spAutoFit/>
          </a:bodyPr>
          <a:lstStyle/>
          <a:p>
            <a:pPr marL="284163" lvl="1" indent="-284163"/>
            <a:r>
              <a:rPr lang="en-US" sz="2800" dirty="0" smtClean="0">
                <a:solidFill>
                  <a:schemeClr val="accent1"/>
                </a:solidFill>
                <a:latin typeface="Calibri" pitchFamily="34" charset="0"/>
                <a:cs typeface="Calibri" pitchFamily="34" charset="0"/>
              </a:rPr>
              <a:t>&gt;  Monitor</a:t>
            </a:r>
            <a:r>
              <a:rPr lang="en-US" sz="2800" dirty="0" smtClean="0">
                <a:solidFill>
                  <a:schemeClr val="accent3"/>
                </a:solidFill>
                <a:latin typeface="Calibri" pitchFamily="34" charset="0"/>
                <a:cs typeface="Calibri" pitchFamily="34" charset="0"/>
              </a:rPr>
              <a:t> </a:t>
            </a:r>
            <a:r>
              <a:rPr lang="en-US" sz="2800" dirty="0" smtClean="0">
                <a:solidFill>
                  <a:srgbClr val="41768A"/>
                </a:solidFill>
                <a:latin typeface="Calibri" pitchFamily="34" charset="0"/>
                <a:cs typeface="Calibri" pitchFamily="34" charset="0"/>
              </a:rPr>
              <a:t>spend before it happens</a:t>
            </a:r>
            <a:endParaRPr lang="en-US" sz="2800" dirty="0">
              <a:solidFill>
                <a:srgbClr val="41768A"/>
              </a:solidFill>
              <a:latin typeface="Calibri" pitchFamily="34" charset="0"/>
              <a:cs typeface="Calibri" pitchFamily="34" charset="0"/>
            </a:endParaRPr>
          </a:p>
        </p:txBody>
      </p:sp>
      <p:sp>
        <p:nvSpPr>
          <p:cNvPr id="43" name="Rectangle 42"/>
          <p:cNvSpPr/>
          <p:nvPr/>
        </p:nvSpPr>
        <p:spPr>
          <a:xfrm>
            <a:off x="609600" y="3667780"/>
            <a:ext cx="8386606" cy="523220"/>
          </a:xfrm>
          <a:prstGeom prst="rect">
            <a:avLst/>
          </a:prstGeom>
        </p:spPr>
        <p:txBody>
          <a:bodyPr wrap="square">
            <a:spAutoFit/>
          </a:bodyPr>
          <a:lstStyle/>
          <a:p>
            <a:pPr marL="284163" lvl="1" indent="-284163"/>
            <a:r>
              <a:rPr lang="en-US" sz="2800" dirty="0" smtClean="0">
                <a:solidFill>
                  <a:schemeClr val="accent1"/>
                </a:solidFill>
                <a:latin typeface="Calibri" pitchFamily="34" charset="0"/>
                <a:cs typeface="Calibri" pitchFamily="34" charset="0"/>
              </a:rPr>
              <a:t>&gt;  Better </a:t>
            </a:r>
            <a:r>
              <a:rPr lang="en-US" sz="2800" dirty="0" smtClean="0">
                <a:solidFill>
                  <a:srgbClr val="41768A"/>
                </a:solidFill>
                <a:latin typeface="Calibri" pitchFamily="34" charset="0"/>
                <a:cs typeface="Calibri" pitchFamily="34" charset="0"/>
              </a:rPr>
              <a:t>approval decision making</a:t>
            </a:r>
            <a:endParaRPr lang="en-US" sz="2800" dirty="0">
              <a:solidFill>
                <a:srgbClr val="41768A"/>
              </a:solidFill>
              <a:latin typeface="Calibri" pitchFamily="34" charset="0"/>
              <a:cs typeface="Calibri" pitchFamily="34" charset="0"/>
            </a:endParaRPr>
          </a:p>
        </p:txBody>
      </p:sp>
      <p:sp>
        <p:nvSpPr>
          <p:cNvPr id="44" name="Rectangle 43"/>
          <p:cNvSpPr/>
          <p:nvPr/>
        </p:nvSpPr>
        <p:spPr>
          <a:xfrm>
            <a:off x="604994" y="4201180"/>
            <a:ext cx="8386606" cy="523220"/>
          </a:xfrm>
          <a:prstGeom prst="rect">
            <a:avLst/>
          </a:prstGeom>
        </p:spPr>
        <p:txBody>
          <a:bodyPr wrap="square">
            <a:spAutoFit/>
          </a:bodyPr>
          <a:lstStyle/>
          <a:p>
            <a:pPr marL="284163" lvl="1" indent="-284163"/>
            <a:r>
              <a:rPr lang="en-US" sz="2800" dirty="0" smtClean="0">
                <a:solidFill>
                  <a:schemeClr val="accent1"/>
                </a:solidFill>
                <a:latin typeface="Calibri" pitchFamily="34" charset="0"/>
                <a:cs typeface="Calibri" pitchFamily="34" charset="0"/>
              </a:rPr>
              <a:t>&gt;  Visibility </a:t>
            </a:r>
            <a:r>
              <a:rPr lang="en-US" sz="2800" dirty="0" smtClean="0">
                <a:solidFill>
                  <a:srgbClr val="41768A"/>
                </a:solidFill>
                <a:latin typeface="Calibri" pitchFamily="34" charset="0"/>
                <a:cs typeface="Calibri" pitchFamily="34" charset="0"/>
              </a:rPr>
              <a:t>for approvers and budget/grant owners</a:t>
            </a:r>
            <a:endParaRPr lang="en-US" sz="2800" dirty="0">
              <a:solidFill>
                <a:srgbClr val="41768A"/>
              </a:solidFill>
              <a:latin typeface="Calibri" pitchFamily="34" charset="0"/>
              <a:cs typeface="Calibri" pitchFamily="34" charset="0"/>
            </a:endParaRPr>
          </a:p>
        </p:txBody>
      </p:sp>
      <p:sp>
        <p:nvSpPr>
          <p:cNvPr id="3" name="TextBox 2"/>
          <p:cNvSpPr txBox="1"/>
          <p:nvPr/>
        </p:nvSpPr>
        <p:spPr>
          <a:xfrm>
            <a:off x="6429153" y="3361868"/>
            <a:ext cx="2971800" cy="369332"/>
          </a:xfrm>
          <a:prstGeom prst="rect">
            <a:avLst/>
          </a:prstGeom>
          <a:noFill/>
        </p:spPr>
        <p:txBody>
          <a:bodyPr wrap="square" rtlCol="0">
            <a:spAutoFit/>
          </a:bodyPr>
          <a:lstStyle/>
          <a:p>
            <a:r>
              <a:rPr lang="en-US" b="1" dirty="0" smtClean="0"/>
              <a:t>Target date: </a:t>
            </a:r>
            <a:r>
              <a:rPr lang="en-US" dirty="0" smtClean="0"/>
              <a:t>April 2012</a:t>
            </a:r>
            <a:endParaRPr lang="en-US" dirty="0"/>
          </a:p>
        </p:txBody>
      </p:sp>
    </p:spTree>
    <p:extLst>
      <p:ext uri="{BB962C8B-B14F-4D97-AF65-F5344CB8AC3E}">
        <p14:creationId xmlns:p14="http://schemas.microsoft.com/office/powerpoint/2010/main" val="1029895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500"/>
                                        <p:tgtEl>
                                          <p:spTgt spid="2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fade">
                                      <p:cBhvr>
                                        <p:cTn id="18" dur="500"/>
                                        <p:tgtEl>
                                          <p:spTgt spid="41"/>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26" grpId="0"/>
      <p:bldP spid="41" grpId="0"/>
      <p:bldP spid="43" grpId="0"/>
      <p:bldP spid="4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C:\Users\josephj\AppData\Local\Microsoft\Windows\Temporary Internet Files\Content.IE5\TYI66DU3\MP90044223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2009775"/>
            <a:ext cx="9144000" cy="257567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5368" name="Picture 8" descr="C:\Users\josephj\AppData\Local\Microsoft\Windows\Temporary Internet Files\Content.IE5\TYI66DU3\MC900431512[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0170" y="4585453"/>
            <a:ext cx="2443655" cy="244365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5 20 MSUPS SCTEM Banner-2.GIF"/>
          <p:cNvPicPr/>
          <p:nvPr/>
        </p:nvPicPr>
        <p:blipFill>
          <a:blip r:embed="rId5" cstate="print">
            <a:extLst>
              <a:ext uri="{28A0092B-C50C-407E-A947-70E740481C1C}">
                <a14:useLocalDpi xmlns:a14="http://schemas.microsoft.com/office/drawing/2010/main" val="0"/>
              </a:ext>
            </a:extLst>
          </a:blip>
          <a:stretch>
            <a:fillRect/>
          </a:stretch>
        </p:blipFill>
        <p:spPr>
          <a:xfrm>
            <a:off x="0" y="0"/>
            <a:ext cx="9144000" cy="2009775"/>
          </a:xfrm>
          <a:prstGeom prst="rect">
            <a:avLst/>
          </a:prstGeom>
        </p:spPr>
      </p:pic>
      <p:sp>
        <p:nvSpPr>
          <p:cNvPr id="5" name="Text Box 2"/>
          <p:cNvSpPr txBox="1">
            <a:spLocks noChangeArrowheads="1"/>
          </p:cNvSpPr>
          <p:nvPr/>
        </p:nvSpPr>
        <p:spPr bwMode="auto">
          <a:xfrm>
            <a:off x="1828800" y="152400"/>
            <a:ext cx="67056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marR="0" lvl="0" indent="-228600" algn="ctr" defTabSz="914400" rtl="0" eaLnBrk="1" fontAlgn="base" latinLnBrk="0" hangingPunct="1">
              <a:lnSpc>
                <a:spcPct val="100000"/>
              </a:lnSpc>
              <a:spcBef>
                <a:spcPct val="0"/>
              </a:spcBef>
              <a:buClrTx/>
              <a:buSzTx/>
              <a:buFontTx/>
              <a:buAutoNum type="arabicPlain" startAt="2012"/>
              <a:tabLst/>
            </a:pPr>
            <a:r>
              <a:rPr kumimoji="0" lang="en-US" sz="2000" u="none" strike="noStrike" cap="none" normalizeH="0" dirty="0" smtClean="0">
                <a:ln>
                  <a:noFill/>
                </a:ln>
                <a:solidFill>
                  <a:schemeClr val="bg1"/>
                </a:solidFill>
                <a:effectLst/>
                <a:latin typeface="Impact" pitchFamily="34" charset="0"/>
              </a:rPr>
              <a:t>  Annual Conference &amp; Tradeshow</a:t>
            </a:r>
            <a:endParaRPr kumimoji="0" lang="en-US" sz="2000" u="none" strike="noStrike" cap="none" normalizeH="0" baseline="0" dirty="0" smtClean="0">
              <a:ln>
                <a:noFill/>
              </a:ln>
              <a:solidFill>
                <a:schemeClr val="bg1"/>
              </a:solidFill>
              <a:effectLst/>
              <a:latin typeface="Impact" pitchFamily="34" charset="0"/>
            </a:endParaRPr>
          </a:p>
          <a:p>
            <a:pPr marL="0" marR="0" lvl="0" indent="0" algn="ctr" defTabSz="914400" rtl="0" eaLnBrk="1" fontAlgn="base" latinLnBrk="0" hangingPunct="1">
              <a:lnSpc>
                <a:spcPct val="100000"/>
              </a:lnSpc>
              <a:spcBef>
                <a:spcPct val="0"/>
              </a:spcBef>
              <a:buClrTx/>
              <a:buSzTx/>
              <a:buFontTx/>
              <a:buNone/>
              <a:tabLst/>
            </a:pPr>
            <a:r>
              <a:rPr kumimoji="0" lang="en-US" sz="1000" b="1" i="1" u="none" strike="noStrike" cap="none" normalizeH="0" baseline="0" dirty="0" smtClean="0">
                <a:ln>
                  <a:noFill/>
                </a:ln>
                <a:solidFill>
                  <a:srgbClr val="E1AEAD"/>
                </a:solidFill>
                <a:effectLst/>
                <a:latin typeface="Calisto MT" pitchFamily="18" charset="0"/>
              </a:rPr>
              <a:t>Celebrating 26 years of service to the Collegiate Travel Marketplace</a:t>
            </a:r>
            <a:endParaRPr kumimoji="0" lang="en-US" sz="18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4027695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fade">
                                      <p:cBhvr>
                                        <p:cTn id="7" dur="500"/>
                                        <p:tgtEl>
                                          <p:spTgt spid="15364"/>
                                        </p:tgtEl>
                                      </p:cBhvr>
                                    </p:animEffect>
                                  </p:childTnLst>
                                </p:cTn>
                              </p:par>
                              <p:par>
                                <p:cTn id="8" presetID="10" presetClass="entr" presetSubtype="0" fill="hold" nodeType="withEffect">
                                  <p:stCondLst>
                                    <p:cond delay="0"/>
                                  </p:stCondLst>
                                  <p:childTnLst>
                                    <p:set>
                                      <p:cBhvr>
                                        <p:cTn id="9" dur="1" fill="hold">
                                          <p:stCondLst>
                                            <p:cond delay="0"/>
                                          </p:stCondLst>
                                        </p:cTn>
                                        <p:tgtEl>
                                          <p:spTgt spid="15368"/>
                                        </p:tgtEl>
                                        <p:attrNameLst>
                                          <p:attrName>style.visibility</p:attrName>
                                        </p:attrNameLst>
                                      </p:cBhvr>
                                      <p:to>
                                        <p:strVal val="visible"/>
                                      </p:to>
                                    </p:set>
                                    <p:animEffect transition="in" filter="fade">
                                      <p:cBhvr>
                                        <p:cTn id="10" dur="500"/>
                                        <p:tgtEl>
                                          <p:spTgt spid="15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295400" y="914400"/>
            <a:ext cx="7848600" cy="762000"/>
          </a:xfrm>
          <a:prstGeom prst="rect">
            <a:avLst/>
          </a:prstGeom>
          <a:noFill/>
          <a:ln>
            <a:noFill/>
          </a:ln>
          <a:effectLst>
            <a:outerShdw blurRad="50800" dist="38100" dir="2700000" algn="tl" rotWithShape="0">
              <a:prstClr val="black">
                <a:alpha val="40000"/>
              </a:prstClr>
            </a:outerShdw>
          </a:effectLst>
          <a:scene3d>
            <a:camera prst="orthographicFront">
              <a:rot lat="0" lon="0" rev="0"/>
            </a:camera>
            <a:lightRig rig="chilly" dir="t">
              <a:rot lat="0" lon="0" rev="18480000"/>
            </a:lightRig>
          </a:scene3d>
          <a:sp3d prstMaterial="clea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8415" cmpd="sng">
                <a:solidFill>
                  <a:schemeClr val="bg1"/>
                </a:solidFill>
                <a:prstDash val="solid"/>
              </a:ln>
              <a:solidFill>
                <a:srgbClr val="FFFFFF"/>
              </a:solidFill>
              <a:effectLst>
                <a:outerShdw blurRad="63500" dir="3600000" algn="tl" rotWithShape="0">
                  <a:srgbClr val="000000">
                    <a:alpha val="70000"/>
                  </a:srgbClr>
                </a:outerShdw>
              </a:effectLst>
            </a:endParaRPr>
          </a:p>
        </p:txBody>
      </p:sp>
      <p:pic>
        <p:nvPicPr>
          <p:cNvPr id="22" name="Picture 21" descr="5 20 MSUPS SCTEM Banner-2.GIF"/>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2009775"/>
          </a:xfrm>
          <a:prstGeom prst="rect">
            <a:avLst/>
          </a:prstGeom>
        </p:spPr>
      </p:pic>
      <p:sp>
        <p:nvSpPr>
          <p:cNvPr id="23" name="Text Box 2"/>
          <p:cNvSpPr txBox="1">
            <a:spLocks noChangeArrowheads="1"/>
          </p:cNvSpPr>
          <p:nvPr/>
        </p:nvSpPr>
        <p:spPr bwMode="auto">
          <a:xfrm>
            <a:off x="1828800" y="152400"/>
            <a:ext cx="67056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marR="0" lvl="0" indent="-228600" algn="ctr" defTabSz="914400" rtl="0" eaLnBrk="1" fontAlgn="base" latinLnBrk="0" hangingPunct="1">
              <a:lnSpc>
                <a:spcPct val="100000"/>
              </a:lnSpc>
              <a:spcBef>
                <a:spcPct val="0"/>
              </a:spcBef>
              <a:buClrTx/>
              <a:buSzTx/>
              <a:buFontTx/>
              <a:buAutoNum type="arabicPlain" startAt="2012"/>
              <a:tabLst/>
            </a:pPr>
            <a:r>
              <a:rPr kumimoji="0" lang="en-US" sz="2000" u="none" strike="noStrike" cap="none" normalizeH="0" dirty="0" smtClean="0">
                <a:ln>
                  <a:noFill/>
                </a:ln>
                <a:solidFill>
                  <a:schemeClr val="bg1"/>
                </a:solidFill>
                <a:effectLst/>
                <a:latin typeface="Impact" pitchFamily="34" charset="0"/>
              </a:rPr>
              <a:t>  Annual Conference &amp; Tradeshow</a:t>
            </a:r>
            <a:endParaRPr kumimoji="0" lang="en-US" sz="2000" u="none" strike="noStrike" cap="none" normalizeH="0" baseline="0" dirty="0" smtClean="0">
              <a:ln>
                <a:noFill/>
              </a:ln>
              <a:solidFill>
                <a:schemeClr val="bg1"/>
              </a:solidFill>
              <a:effectLst/>
              <a:latin typeface="Impact" pitchFamily="34" charset="0"/>
            </a:endParaRPr>
          </a:p>
          <a:p>
            <a:pPr marL="0" marR="0" lvl="0" indent="0" algn="ctr" defTabSz="914400" rtl="0" eaLnBrk="1" fontAlgn="base" latinLnBrk="0" hangingPunct="1">
              <a:lnSpc>
                <a:spcPct val="100000"/>
              </a:lnSpc>
              <a:spcBef>
                <a:spcPct val="0"/>
              </a:spcBef>
              <a:buClrTx/>
              <a:buSzTx/>
              <a:buFontTx/>
              <a:buNone/>
              <a:tabLst/>
            </a:pPr>
            <a:r>
              <a:rPr kumimoji="0" lang="en-US" sz="1000" b="1" i="1" u="none" strike="noStrike" cap="none" normalizeH="0" baseline="0" dirty="0" smtClean="0">
                <a:ln>
                  <a:noFill/>
                </a:ln>
                <a:solidFill>
                  <a:srgbClr val="E1AEAD"/>
                </a:solidFill>
                <a:effectLst/>
                <a:latin typeface="Calisto MT" pitchFamily="18" charset="0"/>
              </a:rPr>
              <a:t>Celebrating 26 years of service to the Collegiate Travel Marketplace</a:t>
            </a:r>
            <a:endParaRPr kumimoji="0" lang="en-US" sz="1800" b="0" i="0" u="none" strike="noStrike" cap="none" normalizeH="0" baseline="0" dirty="0" smtClean="0">
              <a:ln>
                <a:noFill/>
              </a:ln>
              <a:solidFill>
                <a:schemeClr val="tx1"/>
              </a:solidFill>
              <a:effectLst/>
              <a:latin typeface="Arial" pitchFamily="34" charset="0"/>
            </a:endParaRPr>
          </a:p>
        </p:txBody>
      </p:sp>
      <p:sp>
        <p:nvSpPr>
          <p:cNvPr id="25" name="Title 4"/>
          <p:cNvSpPr>
            <a:spLocks noGrp="1"/>
          </p:cNvSpPr>
          <p:nvPr>
            <p:ph type="title"/>
          </p:nvPr>
        </p:nvSpPr>
        <p:spPr>
          <a:xfrm>
            <a:off x="4953000" y="762000"/>
            <a:ext cx="2971800" cy="1143000"/>
          </a:xfrm>
        </p:spPr>
        <p:txBody>
          <a:bodyPr>
            <a:normAutofit/>
          </a:bodyPr>
          <a:lstStyle/>
          <a:p>
            <a:pPr algn="l"/>
            <a:r>
              <a:rPr lang="en-US" sz="3200" dirty="0" smtClean="0">
                <a:solidFill>
                  <a:schemeClr val="tx1">
                    <a:lumMod val="50000"/>
                    <a:lumOff val="50000"/>
                  </a:schemeClr>
                </a:solidFill>
              </a:rPr>
              <a:t>About </a:t>
            </a:r>
            <a:r>
              <a:rPr lang="en-US" sz="3200" dirty="0" smtClean="0">
                <a:solidFill>
                  <a:schemeClr val="tx2"/>
                </a:solidFill>
                <a:latin typeface="Goudy Stout" pitchFamily="18" charset="0"/>
              </a:rPr>
              <a:t>YOU</a:t>
            </a:r>
            <a:endParaRPr lang="en-US" sz="3200" dirty="0">
              <a:solidFill>
                <a:schemeClr val="tx2"/>
              </a:solidFill>
              <a:latin typeface="Goudy Stout" pitchFamily="18" charset="0"/>
            </a:endParaRPr>
          </a:p>
        </p:txBody>
      </p:sp>
      <p:sp>
        <p:nvSpPr>
          <p:cNvPr id="17" name="Text Placeholder 8"/>
          <p:cNvSpPr txBox="1">
            <a:spLocks/>
          </p:cNvSpPr>
          <p:nvPr/>
        </p:nvSpPr>
        <p:spPr>
          <a:xfrm>
            <a:off x="228600" y="2009775"/>
            <a:ext cx="8915400" cy="42386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600" b="1" dirty="0" smtClean="0">
                <a:solidFill>
                  <a:schemeClr val="accent3">
                    <a:lumMod val="75000"/>
                  </a:schemeClr>
                </a:solidFill>
              </a:rPr>
              <a:t>How would you define your T&amp;E</a:t>
            </a:r>
            <a:r>
              <a:rPr lang="en-US" sz="3600" b="1" dirty="0">
                <a:solidFill>
                  <a:schemeClr val="accent3">
                    <a:lumMod val="75000"/>
                  </a:schemeClr>
                </a:solidFill>
              </a:rPr>
              <a:t> </a:t>
            </a:r>
            <a:r>
              <a:rPr lang="en-US" sz="3600" b="1" dirty="0" smtClean="0">
                <a:solidFill>
                  <a:schemeClr val="accent3">
                    <a:lumMod val="75000"/>
                  </a:schemeClr>
                </a:solidFill>
              </a:rPr>
              <a:t>automation?</a:t>
            </a:r>
          </a:p>
          <a:p>
            <a:pPr marL="514350" indent="-514350">
              <a:lnSpc>
                <a:spcPct val="150000"/>
              </a:lnSpc>
              <a:buFont typeface="+mj-lt"/>
              <a:buAutoNum type="alphaUcPeriod"/>
            </a:pPr>
            <a:r>
              <a:rPr lang="en-US" b="1" dirty="0" smtClean="0">
                <a:solidFill>
                  <a:srgbClr val="0070C0"/>
                </a:solidFill>
              </a:rPr>
              <a:t>Fully automated </a:t>
            </a:r>
          </a:p>
          <a:p>
            <a:pPr marL="514350" indent="-514350">
              <a:lnSpc>
                <a:spcPct val="150000"/>
              </a:lnSpc>
              <a:buFont typeface="+mj-lt"/>
              <a:buAutoNum type="alphaUcPeriod"/>
            </a:pPr>
            <a:r>
              <a:rPr lang="en-US" b="1" dirty="0" smtClean="0">
                <a:solidFill>
                  <a:srgbClr val="0070C0"/>
                </a:solidFill>
              </a:rPr>
              <a:t>Some automation</a:t>
            </a:r>
          </a:p>
          <a:p>
            <a:pPr marL="514350" indent="-514350">
              <a:lnSpc>
                <a:spcPct val="150000"/>
              </a:lnSpc>
              <a:buFont typeface="+mj-lt"/>
              <a:buAutoNum type="alphaUcPeriod"/>
            </a:pPr>
            <a:r>
              <a:rPr lang="en-US" b="1" dirty="0" smtClean="0">
                <a:solidFill>
                  <a:srgbClr val="0070C0"/>
                </a:solidFill>
              </a:rPr>
              <a:t>Fully manual</a:t>
            </a:r>
          </a:p>
          <a:p>
            <a:pPr marL="514350" indent="-514350">
              <a:lnSpc>
                <a:spcPct val="150000"/>
              </a:lnSpc>
              <a:buFont typeface="+mj-lt"/>
              <a:buAutoNum type="alphaUcPeriod"/>
            </a:pPr>
            <a:r>
              <a:rPr lang="en-US" b="1" dirty="0" smtClean="0">
                <a:solidFill>
                  <a:srgbClr val="0070C0"/>
                </a:solidFill>
              </a:rPr>
              <a:t>Other</a:t>
            </a:r>
          </a:p>
          <a:p>
            <a:pPr marL="0" indent="0">
              <a:buNone/>
            </a:pPr>
            <a:endParaRPr lang="en-US" dirty="0"/>
          </a:p>
        </p:txBody>
      </p:sp>
    </p:spTree>
    <p:extLst>
      <p:ext uri="{BB962C8B-B14F-4D97-AF65-F5344CB8AC3E}">
        <p14:creationId xmlns:p14="http://schemas.microsoft.com/office/powerpoint/2010/main" val="1924223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animEffect transition="in" filter="fade">
                                      <p:cBhvr>
                                        <p:cTn id="7" dur="500"/>
                                        <p:tgtEl>
                                          <p:spTgt spid="17">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
                                            <p:txEl>
                                              <p:pRg st="2" end="2"/>
                                            </p:txEl>
                                          </p:spTgt>
                                        </p:tgtEl>
                                        <p:attrNameLst>
                                          <p:attrName>style.visibility</p:attrName>
                                        </p:attrNameLst>
                                      </p:cBhvr>
                                      <p:to>
                                        <p:strVal val="visible"/>
                                      </p:to>
                                    </p:set>
                                    <p:animEffect transition="in" filter="fade">
                                      <p:cBhvr>
                                        <p:cTn id="11" dur="500"/>
                                        <p:tgtEl>
                                          <p:spTgt spid="17">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7">
                                            <p:txEl>
                                              <p:pRg st="3" end="3"/>
                                            </p:txEl>
                                          </p:spTgt>
                                        </p:tgtEl>
                                        <p:attrNameLst>
                                          <p:attrName>style.visibility</p:attrName>
                                        </p:attrNameLst>
                                      </p:cBhvr>
                                      <p:to>
                                        <p:strVal val="visible"/>
                                      </p:to>
                                    </p:set>
                                    <p:animEffect transition="in" filter="fade">
                                      <p:cBhvr>
                                        <p:cTn id="15" dur="500"/>
                                        <p:tgtEl>
                                          <p:spTgt spid="17">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7">
                                            <p:txEl>
                                              <p:pRg st="4" end="4"/>
                                            </p:txEl>
                                          </p:spTgt>
                                        </p:tgtEl>
                                        <p:attrNameLst>
                                          <p:attrName>style.visibility</p:attrName>
                                        </p:attrNameLst>
                                      </p:cBhvr>
                                      <p:to>
                                        <p:strVal val="visible"/>
                                      </p:to>
                                    </p:set>
                                    <p:animEffect transition="in" filter="fade">
                                      <p:cBhvr>
                                        <p:cTn id="19" dur="500"/>
                                        <p:tgtEl>
                                          <p:spTgt spid="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5 20 MSUPS SCTEM Banner-2.GIF"/>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2009775"/>
          </a:xfrm>
          <a:prstGeom prst="rect">
            <a:avLst/>
          </a:prstGeom>
        </p:spPr>
      </p:pic>
      <p:sp>
        <p:nvSpPr>
          <p:cNvPr id="11" name="Rectangle 10"/>
          <p:cNvSpPr/>
          <p:nvPr/>
        </p:nvSpPr>
        <p:spPr>
          <a:xfrm>
            <a:off x="1295400" y="914400"/>
            <a:ext cx="7848600" cy="762000"/>
          </a:xfrm>
          <a:prstGeom prst="rect">
            <a:avLst/>
          </a:prstGeom>
          <a:noFill/>
          <a:ln>
            <a:noFill/>
          </a:ln>
          <a:effectLst>
            <a:outerShdw blurRad="50800" dist="38100" dir="2700000" algn="tl" rotWithShape="0">
              <a:prstClr val="black">
                <a:alpha val="40000"/>
              </a:prstClr>
            </a:outerShdw>
          </a:effectLst>
          <a:scene3d>
            <a:camera prst="orthographicFront">
              <a:rot lat="0" lon="0" rev="0"/>
            </a:camera>
            <a:lightRig rig="chilly" dir="t">
              <a:rot lat="0" lon="0" rev="18480000"/>
            </a:lightRig>
          </a:scene3d>
          <a:sp3d prstMaterial="clea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8415" cmpd="sng">
                <a:solidFill>
                  <a:schemeClr val="bg1"/>
                </a:solidFill>
                <a:prstDash val="solid"/>
              </a:ln>
              <a:solidFill>
                <a:srgbClr val="FFFFFF"/>
              </a:solidFill>
              <a:effectLst>
                <a:outerShdw blurRad="63500" dir="3600000" algn="tl" rotWithShape="0">
                  <a:srgbClr val="000000">
                    <a:alpha val="70000"/>
                  </a:srgbClr>
                </a:outerShdw>
              </a:effectLst>
            </a:endParaRPr>
          </a:p>
        </p:txBody>
      </p:sp>
      <p:pic>
        <p:nvPicPr>
          <p:cNvPr id="13" name="Picture 6" descr="http://event.on24.com/event/24/86/57/rt/1/images/thumbnail/concurus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096000" y="1004887"/>
            <a:ext cx="1752600" cy="587335"/>
          </a:xfrm>
          <a:prstGeom prst="rect">
            <a:avLst/>
          </a:prstGeom>
          <a:noFill/>
          <a:extLst>
            <a:ext uri="{909E8E84-426E-40dd-AFC4-6F175D3DCCD1}">
              <a14:hiddenFill xmlns:a14="http://schemas.microsoft.com/office/drawing/2010/main">
                <a:solidFill>
                  <a:srgbClr val="FFFFFF"/>
                </a:solidFill>
              </a14:hiddenFill>
            </a:ext>
          </a:extLst>
        </p:spPr>
      </p:pic>
      <p:sp>
        <p:nvSpPr>
          <p:cNvPr id="23" name="Text Box 2"/>
          <p:cNvSpPr txBox="1">
            <a:spLocks noChangeArrowheads="1"/>
          </p:cNvSpPr>
          <p:nvPr/>
        </p:nvSpPr>
        <p:spPr bwMode="auto">
          <a:xfrm>
            <a:off x="1828800" y="152400"/>
            <a:ext cx="67056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marR="0" lvl="0" indent="-228600" algn="ctr" defTabSz="914400" rtl="0" eaLnBrk="1" fontAlgn="base" latinLnBrk="0" hangingPunct="1">
              <a:lnSpc>
                <a:spcPct val="100000"/>
              </a:lnSpc>
              <a:spcBef>
                <a:spcPct val="0"/>
              </a:spcBef>
              <a:buClrTx/>
              <a:buSzTx/>
              <a:buFontTx/>
              <a:buAutoNum type="arabicPlain" startAt="2012"/>
              <a:tabLst/>
            </a:pPr>
            <a:r>
              <a:rPr kumimoji="0" lang="en-US" sz="2000" u="none" strike="noStrike" cap="none" normalizeH="0" dirty="0" smtClean="0">
                <a:ln>
                  <a:noFill/>
                </a:ln>
                <a:solidFill>
                  <a:schemeClr val="bg1"/>
                </a:solidFill>
                <a:effectLst/>
                <a:latin typeface="Impact" pitchFamily="34" charset="0"/>
              </a:rPr>
              <a:t>  Annual Conference &amp; Tradeshow</a:t>
            </a:r>
            <a:endParaRPr kumimoji="0" lang="en-US" sz="2000" u="none" strike="noStrike" cap="none" normalizeH="0" baseline="0" dirty="0" smtClean="0">
              <a:ln>
                <a:noFill/>
              </a:ln>
              <a:solidFill>
                <a:schemeClr val="bg1"/>
              </a:solidFill>
              <a:effectLst/>
              <a:latin typeface="Impact" pitchFamily="34" charset="0"/>
            </a:endParaRPr>
          </a:p>
          <a:p>
            <a:pPr marL="0" marR="0" lvl="0" indent="0" algn="ctr" defTabSz="914400" rtl="0" eaLnBrk="1" fontAlgn="base" latinLnBrk="0" hangingPunct="1">
              <a:lnSpc>
                <a:spcPct val="100000"/>
              </a:lnSpc>
              <a:spcBef>
                <a:spcPct val="0"/>
              </a:spcBef>
              <a:buClrTx/>
              <a:buSzTx/>
              <a:buFontTx/>
              <a:buNone/>
              <a:tabLst/>
            </a:pPr>
            <a:r>
              <a:rPr kumimoji="0" lang="en-US" sz="1000" b="1" i="1" u="none" strike="noStrike" cap="none" normalizeH="0" baseline="0" dirty="0" smtClean="0">
                <a:ln>
                  <a:noFill/>
                </a:ln>
                <a:solidFill>
                  <a:srgbClr val="E1AEAD"/>
                </a:solidFill>
                <a:effectLst/>
                <a:latin typeface="Calisto MT" pitchFamily="18" charset="0"/>
              </a:rPr>
              <a:t>Celebrating 26 years of service to the Collegiate Travel Marketplace</a:t>
            </a:r>
            <a:endParaRPr kumimoji="0" lang="en-US" sz="1800" b="0" i="0" u="none" strike="noStrike" cap="none" normalizeH="0" baseline="0" dirty="0" smtClean="0">
              <a:ln>
                <a:noFill/>
              </a:ln>
              <a:solidFill>
                <a:schemeClr val="tx1"/>
              </a:solidFill>
              <a:effectLst/>
              <a:latin typeface="Arial" pitchFamily="34" charset="0"/>
            </a:endParaRPr>
          </a:p>
        </p:txBody>
      </p:sp>
      <p:sp>
        <p:nvSpPr>
          <p:cNvPr id="25" name="Title 4"/>
          <p:cNvSpPr>
            <a:spLocks noGrp="1"/>
          </p:cNvSpPr>
          <p:nvPr>
            <p:ph type="title"/>
          </p:nvPr>
        </p:nvSpPr>
        <p:spPr>
          <a:xfrm>
            <a:off x="4953000" y="762000"/>
            <a:ext cx="1406394" cy="1143000"/>
          </a:xfrm>
        </p:spPr>
        <p:txBody>
          <a:bodyPr>
            <a:normAutofit/>
          </a:bodyPr>
          <a:lstStyle/>
          <a:p>
            <a:pPr algn="l"/>
            <a:r>
              <a:rPr lang="en-US" sz="3200" dirty="0" smtClean="0">
                <a:solidFill>
                  <a:schemeClr val="tx1">
                    <a:lumMod val="50000"/>
                    <a:lumOff val="50000"/>
                  </a:schemeClr>
                </a:solidFill>
              </a:rPr>
              <a:t>About</a:t>
            </a:r>
            <a:endParaRPr lang="en-US" sz="3200" dirty="0">
              <a:solidFill>
                <a:schemeClr val="tx1">
                  <a:lumMod val="50000"/>
                  <a:lumOff val="50000"/>
                </a:schemeClr>
              </a:solidFill>
            </a:endParaRPr>
          </a:p>
        </p:txBody>
      </p:sp>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514600"/>
            <a:ext cx="91440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le 8"/>
          <p:cNvSpPr/>
          <p:nvPr/>
        </p:nvSpPr>
        <p:spPr>
          <a:xfrm>
            <a:off x="-8860" y="2324100"/>
            <a:ext cx="1371600" cy="2057400"/>
          </a:xfrm>
          <a:prstGeom prst="roundRect">
            <a:avLst/>
          </a:prstGeom>
          <a:noFill/>
          <a:ln w="63500">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400" dirty="0" smtClean="0">
              <a:solidFill>
                <a:schemeClr val="tx1"/>
              </a:solidFill>
              <a:latin typeface="Calibri"/>
            </a:endParaRPr>
          </a:p>
        </p:txBody>
      </p:sp>
      <p:sp>
        <p:nvSpPr>
          <p:cNvPr id="10" name="Right Arrow 9"/>
          <p:cNvSpPr/>
          <p:nvPr/>
        </p:nvSpPr>
        <p:spPr>
          <a:xfrm rot="2347848">
            <a:off x="659374" y="4495094"/>
            <a:ext cx="506214" cy="411431"/>
          </a:xfrm>
          <a:prstGeom prst="rightArrow">
            <a:avLst/>
          </a:prstGeom>
          <a:solidFill>
            <a:srgbClr val="FFFFFF"/>
          </a:solidFill>
          <a:ln w="63500">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400" dirty="0" smtClean="0">
              <a:solidFill>
                <a:schemeClr val="tx1"/>
              </a:solidFill>
              <a:latin typeface="Calibri"/>
            </a:endParaRPr>
          </a:p>
        </p:txBody>
      </p:sp>
      <p:pic>
        <p:nvPicPr>
          <p:cNvPr id="12"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1567543" y="4838700"/>
            <a:ext cx="6996793"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9723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4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3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5 20 MSUPS SCTEM Banner-2.GIF"/>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2009775"/>
          </a:xfrm>
          <a:prstGeom prst="rect">
            <a:avLst/>
          </a:prstGeom>
        </p:spPr>
      </p:pic>
      <p:sp>
        <p:nvSpPr>
          <p:cNvPr id="11" name="Rectangle 10"/>
          <p:cNvSpPr/>
          <p:nvPr/>
        </p:nvSpPr>
        <p:spPr>
          <a:xfrm>
            <a:off x="1295400" y="914400"/>
            <a:ext cx="7848600" cy="762000"/>
          </a:xfrm>
          <a:prstGeom prst="rect">
            <a:avLst/>
          </a:prstGeom>
          <a:noFill/>
          <a:ln>
            <a:noFill/>
          </a:ln>
          <a:effectLst>
            <a:outerShdw blurRad="50800" dist="38100" dir="2700000" algn="tl" rotWithShape="0">
              <a:prstClr val="black">
                <a:alpha val="40000"/>
              </a:prstClr>
            </a:outerShdw>
          </a:effectLst>
          <a:scene3d>
            <a:camera prst="orthographicFront">
              <a:rot lat="0" lon="0" rev="0"/>
            </a:camera>
            <a:lightRig rig="chilly" dir="t">
              <a:rot lat="0" lon="0" rev="18480000"/>
            </a:lightRig>
          </a:scene3d>
          <a:sp3d prstMaterial="clea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8415" cmpd="sng">
                <a:solidFill>
                  <a:schemeClr val="bg1"/>
                </a:solidFill>
                <a:prstDash val="solid"/>
              </a:ln>
              <a:solidFill>
                <a:srgbClr val="FFFFFF"/>
              </a:solidFill>
              <a:effectLst>
                <a:outerShdw blurRad="63500" dir="3600000" algn="tl" rotWithShape="0">
                  <a:srgbClr val="000000">
                    <a:alpha val="70000"/>
                  </a:srgbClr>
                </a:outerShdw>
              </a:effectLst>
            </a:endParaRPr>
          </a:p>
        </p:txBody>
      </p:sp>
      <p:pic>
        <p:nvPicPr>
          <p:cNvPr id="13" name="Picture 6" descr="http://event.on24.com/event/24/86/57/rt/1/images/thumbnail/concurus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096000" y="1004887"/>
            <a:ext cx="1752600" cy="587335"/>
          </a:xfrm>
          <a:prstGeom prst="rect">
            <a:avLst/>
          </a:prstGeom>
          <a:noFill/>
          <a:extLst>
            <a:ext uri="{909E8E84-426E-40dd-AFC4-6F175D3DCCD1}">
              <a14:hiddenFill xmlns:a14="http://schemas.microsoft.com/office/drawing/2010/main">
                <a:solidFill>
                  <a:srgbClr val="FFFFFF"/>
                </a:solidFill>
              </a14:hiddenFill>
            </a:ext>
          </a:extLst>
        </p:spPr>
      </p:pic>
      <p:sp>
        <p:nvSpPr>
          <p:cNvPr id="23" name="Text Box 2"/>
          <p:cNvSpPr txBox="1">
            <a:spLocks noChangeArrowheads="1"/>
          </p:cNvSpPr>
          <p:nvPr/>
        </p:nvSpPr>
        <p:spPr bwMode="auto">
          <a:xfrm>
            <a:off x="1828800" y="152400"/>
            <a:ext cx="67056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marR="0" lvl="0" indent="-228600" algn="ctr" defTabSz="914400" rtl="0" eaLnBrk="1" fontAlgn="base" latinLnBrk="0" hangingPunct="1">
              <a:lnSpc>
                <a:spcPct val="100000"/>
              </a:lnSpc>
              <a:spcBef>
                <a:spcPct val="0"/>
              </a:spcBef>
              <a:buClrTx/>
              <a:buSzTx/>
              <a:buFontTx/>
              <a:buAutoNum type="arabicPlain" startAt="2012"/>
              <a:tabLst/>
            </a:pPr>
            <a:r>
              <a:rPr kumimoji="0" lang="en-US" sz="2000" u="none" strike="noStrike" cap="none" normalizeH="0" dirty="0" smtClean="0">
                <a:ln>
                  <a:noFill/>
                </a:ln>
                <a:solidFill>
                  <a:schemeClr val="bg1"/>
                </a:solidFill>
                <a:effectLst/>
                <a:latin typeface="Impact" pitchFamily="34" charset="0"/>
              </a:rPr>
              <a:t>  Annual Conference &amp; Tradeshow</a:t>
            </a:r>
            <a:endParaRPr kumimoji="0" lang="en-US" sz="2000" u="none" strike="noStrike" cap="none" normalizeH="0" baseline="0" dirty="0" smtClean="0">
              <a:ln>
                <a:noFill/>
              </a:ln>
              <a:solidFill>
                <a:schemeClr val="bg1"/>
              </a:solidFill>
              <a:effectLst/>
              <a:latin typeface="Impact" pitchFamily="34" charset="0"/>
            </a:endParaRPr>
          </a:p>
          <a:p>
            <a:pPr marL="0" marR="0" lvl="0" indent="0" algn="ctr" defTabSz="914400" rtl="0" eaLnBrk="1" fontAlgn="base" latinLnBrk="0" hangingPunct="1">
              <a:lnSpc>
                <a:spcPct val="100000"/>
              </a:lnSpc>
              <a:spcBef>
                <a:spcPct val="0"/>
              </a:spcBef>
              <a:buClrTx/>
              <a:buSzTx/>
              <a:buFontTx/>
              <a:buNone/>
              <a:tabLst/>
            </a:pPr>
            <a:r>
              <a:rPr kumimoji="0" lang="en-US" sz="1000" b="1" i="1" u="none" strike="noStrike" cap="none" normalizeH="0" baseline="0" dirty="0" smtClean="0">
                <a:ln>
                  <a:noFill/>
                </a:ln>
                <a:solidFill>
                  <a:srgbClr val="E1AEAD"/>
                </a:solidFill>
                <a:effectLst/>
                <a:latin typeface="Calisto MT" pitchFamily="18" charset="0"/>
              </a:rPr>
              <a:t>Celebrating 26 years of service to the Collegiate Travel Marketplace</a:t>
            </a:r>
            <a:endParaRPr kumimoji="0" lang="en-US" sz="1800" b="0" i="0" u="none" strike="noStrike" cap="none" normalizeH="0" baseline="0" dirty="0" smtClean="0">
              <a:ln>
                <a:noFill/>
              </a:ln>
              <a:solidFill>
                <a:schemeClr val="tx1"/>
              </a:solidFill>
              <a:effectLst/>
              <a:latin typeface="Arial" pitchFamily="34" charset="0"/>
            </a:endParaRPr>
          </a:p>
        </p:txBody>
      </p:sp>
      <p:sp>
        <p:nvSpPr>
          <p:cNvPr id="25" name="Title 4"/>
          <p:cNvSpPr>
            <a:spLocks noGrp="1"/>
          </p:cNvSpPr>
          <p:nvPr>
            <p:ph type="title"/>
          </p:nvPr>
        </p:nvSpPr>
        <p:spPr>
          <a:xfrm>
            <a:off x="4953000" y="762000"/>
            <a:ext cx="1406394" cy="1143000"/>
          </a:xfrm>
        </p:spPr>
        <p:txBody>
          <a:bodyPr>
            <a:normAutofit/>
          </a:bodyPr>
          <a:lstStyle/>
          <a:p>
            <a:pPr algn="l"/>
            <a:r>
              <a:rPr lang="en-US" sz="3200" dirty="0" smtClean="0">
                <a:solidFill>
                  <a:schemeClr val="tx1">
                    <a:lumMod val="50000"/>
                    <a:lumOff val="50000"/>
                  </a:schemeClr>
                </a:solidFill>
              </a:rPr>
              <a:t>About</a:t>
            </a:r>
            <a:endParaRPr lang="en-US" sz="3200" dirty="0">
              <a:solidFill>
                <a:schemeClr val="tx1">
                  <a:lumMod val="50000"/>
                  <a:lumOff val="50000"/>
                </a:schemeClr>
              </a:solidFill>
            </a:endParaRPr>
          </a:p>
        </p:txBody>
      </p:sp>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514600"/>
            <a:ext cx="91440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 Placeholder 8"/>
          <p:cNvSpPr txBox="1">
            <a:spLocks/>
          </p:cNvSpPr>
          <p:nvPr/>
        </p:nvSpPr>
        <p:spPr>
          <a:xfrm>
            <a:off x="152400" y="4900613"/>
            <a:ext cx="8763000" cy="150018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800" i="1" dirty="0">
                <a:solidFill>
                  <a:schemeClr val="tx1">
                    <a:lumMod val="65000"/>
                    <a:lumOff val="35000"/>
                  </a:schemeClr>
                </a:solidFill>
              </a:rPr>
              <a:t>Data to drive smart </a:t>
            </a:r>
            <a:r>
              <a:rPr lang="en-US" sz="4800" i="1" dirty="0" smtClean="0">
                <a:solidFill>
                  <a:schemeClr val="tx1">
                    <a:lumMod val="65000"/>
                    <a:lumOff val="35000"/>
                  </a:schemeClr>
                </a:solidFill>
              </a:rPr>
              <a:t>decisions</a:t>
            </a:r>
            <a:endParaRPr lang="en-US" sz="4800" i="1" dirty="0">
              <a:solidFill>
                <a:schemeClr val="tx1">
                  <a:lumMod val="65000"/>
                  <a:lumOff val="35000"/>
                </a:schemeClr>
              </a:solidFill>
            </a:endParaRPr>
          </a:p>
        </p:txBody>
      </p:sp>
      <p:sp>
        <p:nvSpPr>
          <p:cNvPr id="15" name="Rounded Rectangle 14"/>
          <p:cNvSpPr/>
          <p:nvPr/>
        </p:nvSpPr>
        <p:spPr>
          <a:xfrm>
            <a:off x="8001000" y="2510170"/>
            <a:ext cx="1143000" cy="2057400"/>
          </a:xfrm>
          <a:prstGeom prst="roundRect">
            <a:avLst/>
          </a:prstGeom>
          <a:noFill/>
          <a:ln w="63500">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400" dirty="0" smtClean="0">
              <a:solidFill>
                <a:schemeClr val="tx1"/>
              </a:solidFill>
              <a:latin typeface="Calibri"/>
            </a:endParaRPr>
          </a:p>
        </p:txBody>
      </p:sp>
      <p:sp>
        <p:nvSpPr>
          <p:cNvPr id="16" name="Right Arrow 15"/>
          <p:cNvSpPr/>
          <p:nvPr/>
        </p:nvSpPr>
        <p:spPr>
          <a:xfrm rot="7509138">
            <a:off x="8232115" y="4707787"/>
            <a:ext cx="421845" cy="411431"/>
          </a:xfrm>
          <a:prstGeom prst="rightArrow">
            <a:avLst/>
          </a:prstGeom>
          <a:solidFill>
            <a:srgbClr val="FFFFFF"/>
          </a:solidFill>
          <a:ln w="63500">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400" dirty="0" smtClean="0">
              <a:solidFill>
                <a:schemeClr val="tx1"/>
              </a:solidFill>
              <a:latin typeface="Calibri"/>
            </a:endParaRPr>
          </a:p>
        </p:txBody>
      </p:sp>
    </p:spTree>
    <p:extLst>
      <p:ext uri="{BB962C8B-B14F-4D97-AF65-F5344CB8AC3E}">
        <p14:creationId xmlns:p14="http://schemas.microsoft.com/office/powerpoint/2010/main" val="2712086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5 20 MSUPS SCTEM Banner-2.GIF"/>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2009775"/>
          </a:xfrm>
          <a:prstGeom prst="rect">
            <a:avLst/>
          </a:prstGeom>
        </p:spPr>
      </p:pic>
      <p:sp>
        <p:nvSpPr>
          <p:cNvPr id="11" name="Rectangle 10"/>
          <p:cNvSpPr/>
          <p:nvPr/>
        </p:nvSpPr>
        <p:spPr>
          <a:xfrm>
            <a:off x="1295400" y="914400"/>
            <a:ext cx="7848600" cy="762000"/>
          </a:xfrm>
          <a:prstGeom prst="rect">
            <a:avLst/>
          </a:prstGeom>
          <a:noFill/>
          <a:ln>
            <a:noFill/>
          </a:ln>
          <a:effectLst>
            <a:outerShdw blurRad="50800" dist="38100" dir="2700000" algn="tl" rotWithShape="0">
              <a:prstClr val="black">
                <a:alpha val="40000"/>
              </a:prstClr>
            </a:outerShdw>
          </a:effectLst>
          <a:scene3d>
            <a:camera prst="orthographicFront">
              <a:rot lat="0" lon="0" rev="0"/>
            </a:camera>
            <a:lightRig rig="chilly" dir="t">
              <a:rot lat="0" lon="0" rev="18480000"/>
            </a:lightRig>
          </a:scene3d>
          <a:sp3d prstMaterial="clea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8415" cmpd="sng">
                <a:solidFill>
                  <a:schemeClr val="bg1"/>
                </a:solidFill>
                <a:prstDash val="solid"/>
              </a:ln>
              <a:solidFill>
                <a:srgbClr val="FFFFFF"/>
              </a:solidFill>
              <a:effectLst>
                <a:outerShdw blurRad="63500" dir="3600000" algn="tl" rotWithShape="0">
                  <a:srgbClr val="000000">
                    <a:alpha val="70000"/>
                  </a:srgbClr>
                </a:outerShdw>
              </a:effectLst>
            </a:endParaRPr>
          </a:p>
        </p:txBody>
      </p:sp>
      <p:sp>
        <p:nvSpPr>
          <p:cNvPr id="23" name="Text Box 2"/>
          <p:cNvSpPr txBox="1">
            <a:spLocks noChangeArrowheads="1"/>
          </p:cNvSpPr>
          <p:nvPr/>
        </p:nvSpPr>
        <p:spPr bwMode="auto">
          <a:xfrm>
            <a:off x="1828800" y="152400"/>
            <a:ext cx="67056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marR="0" lvl="0" indent="-228600" algn="ctr" defTabSz="914400" rtl="0" eaLnBrk="1" fontAlgn="base" latinLnBrk="0" hangingPunct="1">
              <a:lnSpc>
                <a:spcPct val="100000"/>
              </a:lnSpc>
              <a:spcBef>
                <a:spcPct val="0"/>
              </a:spcBef>
              <a:buClrTx/>
              <a:buSzTx/>
              <a:buFontTx/>
              <a:buAutoNum type="arabicPlain" startAt="2012"/>
              <a:tabLst/>
            </a:pPr>
            <a:r>
              <a:rPr kumimoji="0" lang="en-US" sz="2000" u="none" strike="noStrike" cap="none" normalizeH="0" dirty="0" smtClean="0">
                <a:ln>
                  <a:noFill/>
                </a:ln>
                <a:solidFill>
                  <a:schemeClr val="bg1"/>
                </a:solidFill>
                <a:effectLst/>
                <a:latin typeface="Impact" pitchFamily="34" charset="0"/>
              </a:rPr>
              <a:t>  Annual Conference &amp; Tradeshow</a:t>
            </a:r>
            <a:endParaRPr kumimoji="0" lang="en-US" sz="2000" u="none" strike="noStrike" cap="none" normalizeH="0" baseline="0" dirty="0" smtClean="0">
              <a:ln>
                <a:noFill/>
              </a:ln>
              <a:solidFill>
                <a:schemeClr val="bg1"/>
              </a:solidFill>
              <a:effectLst/>
              <a:latin typeface="Impact" pitchFamily="34" charset="0"/>
            </a:endParaRPr>
          </a:p>
          <a:p>
            <a:pPr marL="0" marR="0" lvl="0" indent="0" algn="ctr" defTabSz="914400" rtl="0" eaLnBrk="1" fontAlgn="base" latinLnBrk="0" hangingPunct="1">
              <a:lnSpc>
                <a:spcPct val="100000"/>
              </a:lnSpc>
              <a:spcBef>
                <a:spcPct val="0"/>
              </a:spcBef>
              <a:buClrTx/>
              <a:buSzTx/>
              <a:buFontTx/>
              <a:buNone/>
              <a:tabLst/>
            </a:pPr>
            <a:r>
              <a:rPr kumimoji="0" lang="en-US" sz="1000" b="1" i="1" u="none" strike="noStrike" cap="none" normalizeH="0" baseline="0" dirty="0" smtClean="0">
                <a:ln>
                  <a:noFill/>
                </a:ln>
                <a:solidFill>
                  <a:srgbClr val="E1AEAD"/>
                </a:solidFill>
                <a:effectLst/>
                <a:latin typeface="Calisto MT" pitchFamily="18" charset="0"/>
              </a:rPr>
              <a:t>Celebrating 26 years of service to the Collegiate Travel Marketplace</a:t>
            </a:r>
            <a:endParaRPr kumimoji="0" lang="en-US" sz="1800" b="0" i="0" u="none" strike="noStrike" cap="none" normalizeH="0" baseline="0" dirty="0" smtClean="0">
              <a:ln>
                <a:noFill/>
              </a:ln>
              <a:solidFill>
                <a:schemeClr val="tx1"/>
              </a:solidFill>
              <a:effectLst/>
              <a:latin typeface="Arial" pitchFamily="34" charset="0"/>
            </a:endParaRPr>
          </a:p>
        </p:txBody>
      </p:sp>
      <p:sp>
        <p:nvSpPr>
          <p:cNvPr id="25" name="Title 4"/>
          <p:cNvSpPr>
            <a:spLocks noGrp="1"/>
          </p:cNvSpPr>
          <p:nvPr>
            <p:ph type="title"/>
          </p:nvPr>
        </p:nvSpPr>
        <p:spPr>
          <a:xfrm>
            <a:off x="4953000" y="762000"/>
            <a:ext cx="1406394" cy="1143000"/>
          </a:xfrm>
        </p:spPr>
        <p:txBody>
          <a:bodyPr>
            <a:normAutofit/>
          </a:bodyPr>
          <a:lstStyle/>
          <a:p>
            <a:pPr algn="l"/>
            <a:r>
              <a:rPr lang="en-US" sz="3200" dirty="0" smtClean="0">
                <a:solidFill>
                  <a:schemeClr val="tx1">
                    <a:lumMod val="50000"/>
                    <a:lumOff val="50000"/>
                  </a:schemeClr>
                </a:solidFill>
              </a:rPr>
              <a:t>About</a:t>
            </a:r>
            <a:endParaRPr lang="en-US" sz="3200" dirty="0">
              <a:solidFill>
                <a:schemeClr val="tx1">
                  <a:lumMod val="50000"/>
                  <a:lumOff val="50000"/>
                </a:schemeClr>
              </a:solidFill>
            </a:endParaRPr>
          </a:p>
        </p:txBody>
      </p:sp>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514600"/>
            <a:ext cx="91440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 Placeholder 8"/>
          <p:cNvSpPr txBox="1">
            <a:spLocks/>
          </p:cNvSpPr>
          <p:nvPr/>
        </p:nvSpPr>
        <p:spPr>
          <a:xfrm>
            <a:off x="152400" y="4900613"/>
            <a:ext cx="8763000" cy="150018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800" i="1" dirty="0" smtClean="0">
                <a:solidFill>
                  <a:schemeClr val="tx1">
                    <a:lumMod val="65000"/>
                    <a:lumOff val="35000"/>
                  </a:schemeClr>
                </a:solidFill>
              </a:rPr>
              <a:t>Data to drive smart decisions</a:t>
            </a:r>
          </a:p>
        </p:txBody>
      </p:sp>
      <p:sp>
        <p:nvSpPr>
          <p:cNvPr id="15" name="Rounded Rectangle 14"/>
          <p:cNvSpPr/>
          <p:nvPr/>
        </p:nvSpPr>
        <p:spPr>
          <a:xfrm>
            <a:off x="8001000" y="2510170"/>
            <a:ext cx="1143000" cy="2057400"/>
          </a:xfrm>
          <a:prstGeom prst="roundRect">
            <a:avLst/>
          </a:prstGeom>
          <a:noFill/>
          <a:ln w="63500">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400" dirty="0" smtClean="0">
              <a:solidFill>
                <a:schemeClr val="tx1"/>
              </a:solidFill>
              <a:latin typeface="Calibri"/>
            </a:endParaRPr>
          </a:p>
        </p:txBody>
      </p:sp>
      <p:sp>
        <p:nvSpPr>
          <p:cNvPr id="16" name="Right Arrow 15"/>
          <p:cNvSpPr/>
          <p:nvPr/>
        </p:nvSpPr>
        <p:spPr>
          <a:xfrm rot="7509138">
            <a:off x="8232115" y="4707787"/>
            <a:ext cx="421845" cy="411431"/>
          </a:xfrm>
          <a:prstGeom prst="rightArrow">
            <a:avLst/>
          </a:prstGeom>
          <a:solidFill>
            <a:srgbClr val="FFFFFF"/>
          </a:solidFill>
          <a:ln w="63500">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400" dirty="0" smtClean="0">
              <a:solidFill>
                <a:schemeClr val="tx1"/>
              </a:solidFill>
              <a:latin typeface="Calibri"/>
            </a:endParaRPr>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1010203"/>
            <a:ext cx="695325"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00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15"/>
                                        </p:tgtEl>
                                      </p:cBhvr>
                                    </p:animEffect>
                                    <p:set>
                                      <p:cBhvr>
                                        <p:cTn id="10" dur="1" fill="hold">
                                          <p:stCondLst>
                                            <p:cond delay="499"/>
                                          </p:stCondLst>
                                        </p:cTn>
                                        <p:tgtEl>
                                          <p:spTgt spid="15"/>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par>
                          <p:cTn id="14" fill="hold">
                            <p:stCondLst>
                              <p:cond delay="500"/>
                            </p:stCondLst>
                            <p:childTnLst>
                              <p:par>
                                <p:cTn id="15" presetID="64" presetClass="path" presetSubtype="0" accel="50000" decel="50000" fill="hold" grpId="0" nodeType="afterEffect">
                                  <p:stCondLst>
                                    <p:cond delay="0"/>
                                  </p:stCondLst>
                                  <p:childTnLst>
                                    <p:animMotion origin="layout" path="M -3.33333E-6 -2.59259E-6 L -0.00416 -0.46828 " pathEditMode="relative" rAng="0" ptsTypes="AA">
                                      <p:cBhvr>
                                        <p:cTn id="16" dur="2000" fill="hold"/>
                                        <p:tgtEl>
                                          <p:spTgt spid="14"/>
                                        </p:tgtEl>
                                        <p:attrNameLst>
                                          <p:attrName>ppt_x</p:attrName>
                                          <p:attrName>ppt_y</p:attrName>
                                        </p:attrNameLst>
                                      </p:cBhvr>
                                      <p:rCtr x="-208" y="-2342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1" animBg="1"/>
      <p:bldP spid="16"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5 20 MSUPS SCTEM Banner-2.GIF"/>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2009775"/>
          </a:xfrm>
          <a:prstGeom prst="rect">
            <a:avLst/>
          </a:prstGeom>
        </p:spPr>
      </p:pic>
      <p:sp>
        <p:nvSpPr>
          <p:cNvPr id="11" name="Rectangle 10"/>
          <p:cNvSpPr/>
          <p:nvPr/>
        </p:nvSpPr>
        <p:spPr>
          <a:xfrm>
            <a:off x="1295400" y="914400"/>
            <a:ext cx="7848600" cy="762000"/>
          </a:xfrm>
          <a:prstGeom prst="rect">
            <a:avLst/>
          </a:prstGeom>
          <a:noFill/>
          <a:ln>
            <a:noFill/>
          </a:ln>
          <a:effectLst>
            <a:outerShdw blurRad="50800" dist="38100" dir="2700000" algn="tl" rotWithShape="0">
              <a:prstClr val="black">
                <a:alpha val="40000"/>
              </a:prstClr>
            </a:outerShdw>
          </a:effectLst>
          <a:scene3d>
            <a:camera prst="orthographicFront">
              <a:rot lat="0" lon="0" rev="0"/>
            </a:camera>
            <a:lightRig rig="chilly" dir="t">
              <a:rot lat="0" lon="0" rev="18480000"/>
            </a:lightRig>
          </a:scene3d>
          <a:sp3d prstMaterial="clea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8415" cmpd="sng">
                <a:solidFill>
                  <a:schemeClr val="bg1"/>
                </a:solidFill>
                <a:prstDash val="solid"/>
              </a:ln>
              <a:solidFill>
                <a:srgbClr val="FFFFFF"/>
              </a:solidFill>
              <a:effectLst>
                <a:outerShdw blurRad="63500" dir="3600000" algn="tl" rotWithShape="0">
                  <a:srgbClr val="000000">
                    <a:alpha val="70000"/>
                  </a:srgbClr>
                </a:outerShdw>
              </a:effectLst>
            </a:endParaRPr>
          </a:p>
        </p:txBody>
      </p:sp>
      <p:sp>
        <p:nvSpPr>
          <p:cNvPr id="23" name="Text Box 2"/>
          <p:cNvSpPr txBox="1">
            <a:spLocks noChangeArrowheads="1"/>
          </p:cNvSpPr>
          <p:nvPr/>
        </p:nvSpPr>
        <p:spPr bwMode="auto">
          <a:xfrm>
            <a:off x="1828800" y="152400"/>
            <a:ext cx="67056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marR="0" lvl="0" indent="-228600" algn="ctr" defTabSz="914400" rtl="0" eaLnBrk="1" fontAlgn="base" latinLnBrk="0" hangingPunct="1">
              <a:lnSpc>
                <a:spcPct val="100000"/>
              </a:lnSpc>
              <a:spcBef>
                <a:spcPct val="0"/>
              </a:spcBef>
              <a:buClrTx/>
              <a:buSzTx/>
              <a:buFontTx/>
              <a:buAutoNum type="arabicPlain" startAt="2012"/>
              <a:tabLst/>
            </a:pPr>
            <a:r>
              <a:rPr kumimoji="0" lang="en-US" sz="2000" u="none" strike="noStrike" cap="none" normalizeH="0" dirty="0" smtClean="0">
                <a:ln>
                  <a:noFill/>
                </a:ln>
                <a:solidFill>
                  <a:schemeClr val="bg1"/>
                </a:solidFill>
                <a:effectLst/>
                <a:latin typeface="Impact" pitchFamily="34" charset="0"/>
              </a:rPr>
              <a:t>  Annual Conference &amp; Tradeshow</a:t>
            </a:r>
            <a:endParaRPr kumimoji="0" lang="en-US" sz="2000" u="none" strike="noStrike" cap="none" normalizeH="0" baseline="0" dirty="0" smtClean="0">
              <a:ln>
                <a:noFill/>
              </a:ln>
              <a:solidFill>
                <a:schemeClr val="bg1"/>
              </a:solidFill>
              <a:effectLst/>
              <a:latin typeface="Impact" pitchFamily="34" charset="0"/>
            </a:endParaRPr>
          </a:p>
          <a:p>
            <a:pPr marL="0" marR="0" lvl="0" indent="0" algn="ctr" defTabSz="914400" rtl="0" eaLnBrk="1" fontAlgn="base" latinLnBrk="0" hangingPunct="1">
              <a:lnSpc>
                <a:spcPct val="100000"/>
              </a:lnSpc>
              <a:spcBef>
                <a:spcPct val="0"/>
              </a:spcBef>
              <a:buClrTx/>
              <a:buSzTx/>
              <a:buFontTx/>
              <a:buNone/>
              <a:tabLst/>
            </a:pPr>
            <a:r>
              <a:rPr kumimoji="0" lang="en-US" sz="1000" b="1" i="1" u="none" strike="noStrike" cap="none" normalizeH="0" baseline="0" dirty="0" smtClean="0">
                <a:ln>
                  <a:noFill/>
                </a:ln>
                <a:solidFill>
                  <a:srgbClr val="E1AEAD"/>
                </a:solidFill>
                <a:effectLst/>
                <a:latin typeface="Calisto MT" pitchFamily="18" charset="0"/>
              </a:rPr>
              <a:t>Celebrating 26 years of service to the Collegiate Travel Marketplace</a:t>
            </a:r>
            <a:endParaRPr kumimoji="0" lang="en-US" sz="1800" b="0" i="0" u="none" strike="noStrike" cap="none" normalizeH="0" baseline="0" dirty="0" smtClean="0">
              <a:ln>
                <a:noFill/>
              </a:ln>
              <a:solidFill>
                <a:schemeClr val="tx1"/>
              </a:solidFill>
              <a:effectLst/>
              <a:latin typeface="Arial" pitchFamily="34" charset="0"/>
            </a:endParaRPr>
          </a:p>
        </p:txBody>
      </p:sp>
      <p:sp>
        <p:nvSpPr>
          <p:cNvPr id="25" name="Title 4"/>
          <p:cNvSpPr>
            <a:spLocks noGrp="1"/>
          </p:cNvSpPr>
          <p:nvPr>
            <p:ph type="title"/>
          </p:nvPr>
        </p:nvSpPr>
        <p:spPr>
          <a:xfrm>
            <a:off x="4953000" y="762000"/>
            <a:ext cx="1406394" cy="1143000"/>
          </a:xfrm>
        </p:spPr>
        <p:txBody>
          <a:bodyPr>
            <a:normAutofit/>
          </a:bodyPr>
          <a:lstStyle/>
          <a:p>
            <a:pPr algn="l"/>
            <a:r>
              <a:rPr lang="en-US" sz="3200" dirty="0" smtClean="0">
                <a:solidFill>
                  <a:schemeClr val="tx1">
                    <a:lumMod val="50000"/>
                    <a:lumOff val="50000"/>
                  </a:schemeClr>
                </a:solidFill>
              </a:rPr>
              <a:t>About</a:t>
            </a:r>
            <a:endParaRPr lang="en-US" sz="3200" dirty="0">
              <a:solidFill>
                <a:schemeClr val="tx1">
                  <a:lumMod val="50000"/>
                  <a:lumOff val="50000"/>
                </a:schemeClr>
              </a:solidFill>
            </a:endParaRP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010203"/>
            <a:ext cx="695325"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 Placeholder 8"/>
          <p:cNvSpPr txBox="1">
            <a:spLocks/>
          </p:cNvSpPr>
          <p:nvPr/>
        </p:nvSpPr>
        <p:spPr>
          <a:xfrm>
            <a:off x="136451" y="1711509"/>
            <a:ext cx="8763000" cy="150018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800" i="1" dirty="0" smtClean="0">
                <a:solidFill>
                  <a:schemeClr val="tx1">
                    <a:lumMod val="65000"/>
                    <a:lumOff val="35000"/>
                  </a:schemeClr>
                </a:solidFill>
              </a:rPr>
              <a:t>Data to drive smart decisions</a:t>
            </a:r>
          </a:p>
        </p:txBody>
      </p:sp>
      <p:sp>
        <p:nvSpPr>
          <p:cNvPr id="3" name="TextBox 2"/>
          <p:cNvSpPr txBox="1"/>
          <p:nvPr/>
        </p:nvSpPr>
        <p:spPr>
          <a:xfrm>
            <a:off x="152400" y="2756025"/>
            <a:ext cx="4724400" cy="707886"/>
          </a:xfrm>
          <a:prstGeom prst="rect">
            <a:avLst/>
          </a:prstGeom>
          <a:noFill/>
        </p:spPr>
        <p:txBody>
          <a:bodyPr wrap="square" rtlCol="0">
            <a:spAutoFit/>
          </a:bodyPr>
          <a:lstStyle/>
          <a:p>
            <a:pPr algn="ctr"/>
            <a:r>
              <a:rPr lang="en-US" sz="4000" dirty="0" smtClean="0">
                <a:solidFill>
                  <a:schemeClr val="accent3"/>
                </a:solidFill>
              </a:rPr>
              <a:t>Vendor negotiations</a:t>
            </a:r>
            <a:endParaRPr lang="en-US" sz="4000" dirty="0">
              <a:solidFill>
                <a:schemeClr val="accent3"/>
              </a:solidFill>
            </a:endParaRPr>
          </a:p>
        </p:txBody>
      </p:sp>
      <p:sp>
        <p:nvSpPr>
          <p:cNvPr id="17" name="TextBox 16"/>
          <p:cNvSpPr txBox="1"/>
          <p:nvPr/>
        </p:nvSpPr>
        <p:spPr>
          <a:xfrm>
            <a:off x="3048000" y="5965686"/>
            <a:ext cx="5715000" cy="707886"/>
          </a:xfrm>
          <a:prstGeom prst="rect">
            <a:avLst/>
          </a:prstGeom>
          <a:noFill/>
        </p:spPr>
        <p:txBody>
          <a:bodyPr wrap="square" rtlCol="0">
            <a:spAutoFit/>
          </a:bodyPr>
          <a:lstStyle/>
          <a:p>
            <a:pPr algn="ctr"/>
            <a:r>
              <a:rPr lang="en-US" sz="4000" dirty="0" smtClean="0">
                <a:solidFill>
                  <a:srgbClr val="0070C0"/>
                </a:solidFill>
              </a:rPr>
              <a:t>Fraud &amp; misuse reduction</a:t>
            </a:r>
            <a:endParaRPr lang="en-US" sz="4000" dirty="0">
              <a:solidFill>
                <a:srgbClr val="0070C0"/>
              </a:solidFill>
            </a:endParaRPr>
          </a:p>
        </p:txBody>
      </p:sp>
      <p:sp>
        <p:nvSpPr>
          <p:cNvPr id="18" name="TextBox 17"/>
          <p:cNvSpPr txBox="1"/>
          <p:nvPr/>
        </p:nvSpPr>
        <p:spPr>
          <a:xfrm>
            <a:off x="838200" y="3956438"/>
            <a:ext cx="3161632" cy="707886"/>
          </a:xfrm>
          <a:prstGeom prst="rect">
            <a:avLst/>
          </a:prstGeom>
          <a:noFill/>
        </p:spPr>
        <p:txBody>
          <a:bodyPr wrap="square" rtlCol="0">
            <a:spAutoFit/>
          </a:bodyPr>
          <a:lstStyle/>
          <a:p>
            <a:pPr algn="ctr"/>
            <a:r>
              <a:rPr lang="en-US" sz="4000" dirty="0" smtClean="0">
                <a:solidFill>
                  <a:srgbClr val="0070C0"/>
                </a:solidFill>
              </a:rPr>
              <a:t>Duty of care</a:t>
            </a:r>
            <a:endParaRPr lang="en-US" sz="4000" dirty="0">
              <a:solidFill>
                <a:srgbClr val="0070C0"/>
              </a:solidFill>
            </a:endParaRPr>
          </a:p>
        </p:txBody>
      </p:sp>
      <p:sp>
        <p:nvSpPr>
          <p:cNvPr id="19" name="TextBox 18"/>
          <p:cNvSpPr txBox="1"/>
          <p:nvPr/>
        </p:nvSpPr>
        <p:spPr>
          <a:xfrm>
            <a:off x="116974" y="5076240"/>
            <a:ext cx="4264526" cy="707886"/>
          </a:xfrm>
          <a:prstGeom prst="rect">
            <a:avLst/>
          </a:prstGeom>
          <a:noFill/>
        </p:spPr>
        <p:txBody>
          <a:bodyPr wrap="square" rtlCol="0">
            <a:spAutoFit/>
          </a:bodyPr>
          <a:lstStyle/>
          <a:p>
            <a:pPr algn="ctr"/>
            <a:r>
              <a:rPr lang="en-US" sz="4000" dirty="0" smtClean="0">
                <a:solidFill>
                  <a:schemeClr val="accent3"/>
                </a:solidFill>
              </a:rPr>
              <a:t>Policy compliance</a:t>
            </a:r>
            <a:endParaRPr lang="en-US" sz="4000" dirty="0">
              <a:solidFill>
                <a:schemeClr val="accent3"/>
              </a:solidFill>
            </a:endParaRPr>
          </a:p>
        </p:txBody>
      </p:sp>
      <p:sp>
        <p:nvSpPr>
          <p:cNvPr id="20" name="TextBox 19"/>
          <p:cNvSpPr txBox="1"/>
          <p:nvPr/>
        </p:nvSpPr>
        <p:spPr>
          <a:xfrm>
            <a:off x="4735262" y="3956438"/>
            <a:ext cx="4264526" cy="1323439"/>
          </a:xfrm>
          <a:prstGeom prst="rect">
            <a:avLst/>
          </a:prstGeom>
          <a:noFill/>
        </p:spPr>
        <p:txBody>
          <a:bodyPr wrap="square" rtlCol="0">
            <a:spAutoFit/>
          </a:bodyPr>
          <a:lstStyle/>
          <a:p>
            <a:pPr algn="ctr"/>
            <a:r>
              <a:rPr lang="en-US" sz="4000" dirty="0" smtClean="0">
                <a:solidFill>
                  <a:schemeClr val="accent3"/>
                </a:solidFill>
              </a:rPr>
              <a:t>Budget/Grant accuracy</a:t>
            </a:r>
            <a:endParaRPr lang="en-US" sz="4000" dirty="0">
              <a:solidFill>
                <a:schemeClr val="accent3"/>
              </a:solidFill>
            </a:endParaRPr>
          </a:p>
        </p:txBody>
      </p:sp>
      <p:sp>
        <p:nvSpPr>
          <p:cNvPr id="21" name="TextBox 20"/>
          <p:cNvSpPr txBox="1"/>
          <p:nvPr/>
        </p:nvSpPr>
        <p:spPr>
          <a:xfrm>
            <a:off x="5372768" y="2729848"/>
            <a:ext cx="3161632" cy="707886"/>
          </a:xfrm>
          <a:prstGeom prst="rect">
            <a:avLst/>
          </a:prstGeom>
          <a:noFill/>
        </p:spPr>
        <p:txBody>
          <a:bodyPr wrap="square" rtlCol="0">
            <a:spAutoFit/>
          </a:bodyPr>
          <a:lstStyle/>
          <a:p>
            <a:pPr algn="ctr"/>
            <a:r>
              <a:rPr lang="en-US" sz="4000" dirty="0" smtClean="0">
                <a:solidFill>
                  <a:srgbClr val="0070C0"/>
                </a:solidFill>
              </a:rPr>
              <a:t>Cash expense</a:t>
            </a:r>
            <a:endParaRPr lang="en-US" sz="4000" dirty="0">
              <a:solidFill>
                <a:srgbClr val="0070C0"/>
              </a:solidFill>
            </a:endParaRPr>
          </a:p>
        </p:txBody>
      </p:sp>
    </p:spTree>
    <p:extLst>
      <p:ext uri="{BB962C8B-B14F-4D97-AF65-F5344CB8AC3E}">
        <p14:creationId xmlns:p14="http://schemas.microsoft.com/office/powerpoint/2010/main" val="3538292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P spid="18" grpId="0"/>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5 20 MSUPS SCTEM Banner-2.GIF"/>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2009775"/>
          </a:xfrm>
          <a:prstGeom prst="rect">
            <a:avLst/>
          </a:prstGeom>
        </p:spPr>
      </p:pic>
      <p:sp>
        <p:nvSpPr>
          <p:cNvPr id="11" name="Rectangle 10"/>
          <p:cNvSpPr/>
          <p:nvPr/>
        </p:nvSpPr>
        <p:spPr>
          <a:xfrm>
            <a:off x="1295400" y="914400"/>
            <a:ext cx="7848600" cy="762000"/>
          </a:xfrm>
          <a:prstGeom prst="rect">
            <a:avLst/>
          </a:prstGeom>
          <a:noFill/>
          <a:ln>
            <a:noFill/>
          </a:ln>
          <a:effectLst>
            <a:outerShdw blurRad="50800" dist="38100" dir="2700000" algn="tl" rotWithShape="0">
              <a:prstClr val="black">
                <a:alpha val="40000"/>
              </a:prstClr>
            </a:outerShdw>
          </a:effectLst>
          <a:scene3d>
            <a:camera prst="orthographicFront">
              <a:rot lat="0" lon="0" rev="0"/>
            </a:camera>
            <a:lightRig rig="chilly" dir="t">
              <a:rot lat="0" lon="0" rev="18480000"/>
            </a:lightRig>
          </a:scene3d>
          <a:sp3d prstMaterial="clea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8415" cmpd="sng">
                <a:solidFill>
                  <a:schemeClr val="bg1"/>
                </a:solidFill>
                <a:prstDash val="solid"/>
              </a:ln>
              <a:solidFill>
                <a:srgbClr val="FFFFFF"/>
              </a:solidFill>
              <a:effectLst>
                <a:outerShdw blurRad="63500" dir="3600000" algn="tl" rotWithShape="0">
                  <a:srgbClr val="000000">
                    <a:alpha val="70000"/>
                  </a:srgbClr>
                </a:outerShdw>
              </a:effectLst>
            </a:endParaRPr>
          </a:p>
        </p:txBody>
      </p:sp>
      <p:sp>
        <p:nvSpPr>
          <p:cNvPr id="23" name="Text Box 2"/>
          <p:cNvSpPr txBox="1">
            <a:spLocks noChangeArrowheads="1"/>
          </p:cNvSpPr>
          <p:nvPr/>
        </p:nvSpPr>
        <p:spPr bwMode="auto">
          <a:xfrm>
            <a:off x="1828800" y="152400"/>
            <a:ext cx="67056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marR="0" lvl="0" indent="-228600" algn="ctr" defTabSz="914400" rtl="0" eaLnBrk="1" fontAlgn="base" latinLnBrk="0" hangingPunct="1">
              <a:lnSpc>
                <a:spcPct val="100000"/>
              </a:lnSpc>
              <a:spcBef>
                <a:spcPct val="0"/>
              </a:spcBef>
              <a:buClrTx/>
              <a:buSzTx/>
              <a:buFontTx/>
              <a:buAutoNum type="arabicPlain" startAt="2012"/>
              <a:tabLst/>
            </a:pPr>
            <a:r>
              <a:rPr kumimoji="0" lang="en-US" sz="2000" u="none" strike="noStrike" cap="none" normalizeH="0" dirty="0" smtClean="0">
                <a:ln>
                  <a:noFill/>
                </a:ln>
                <a:solidFill>
                  <a:schemeClr val="bg1"/>
                </a:solidFill>
                <a:effectLst/>
                <a:latin typeface="Impact" pitchFamily="34" charset="0"/>
              </a:rPr>
              <a:t>  Annual Conference &amp; Tradeshow</a:t>
            </a:r>
            <a:endParaRPr kumimoji="0" lang="en-US" sz="2000" u="none" strike="noStrike" cap="none" normalizeH="0" baseline="0" dirty="0" smtClean="0">
              <a:ln>
                <a:noFill/>
              </a:ln>
              <a:solidFill>
                <a:schemeClr val="bg1"/>
              </a:solidFill>
              <a:effectLst/>
              <a:latin typeface="Impact" pitchFamily="34" charset="0"/>
            </a:endParaRPr>
          </a:p>
          <a:p>
            <a:pPr marL="0" marR="0" lvl="0" indent="0" algn="ctr" defTabSz="914400" rtl="0" eaLnBrk="1" fontAlgn="base" latinLnBrk="0" hangingPunct="1">
              <a:lnSpc>
                <a:spcPct val="100000"/>
              </a:lnSpc>
              <a:spcBef>
                <a:spcPct val="0"/>
              </a:spcBef>
              <a:buClrTx/>
              <a:buSzTx/>
              <a:buFontTx/>
              <a:buNone/>
              <a:tabLst/>
            </a:pPr>
            <a:r>
              <a:rPr kumimoji="0" lang="en-US" sz="1000" b="1" i="1" u="none" strike="noStrike" cap="none" normalizeH="0" baseline="0" dirty="0" smtClean="0">
                <a:ln>
                  <a:noFill/>
                </a:ln>
                <a:solidFill>
                  <a:srgbClr val="E1AEAD"/>
                </a:solidFill>
                <a:effectLst/>
                <a:latin typeface="Calisto MT" pitchFamily="18" charset="0"/>
              </a:rPr>
              <a:t>Celebrating 26 years of service to the Collegiate Travel Marketplace</a:t>
            </a:r>
            <a:endParaRPr kumimoji="0" lang="en-US" sz="1800" b="0" i="0" u="none" strike="noStrike" cap="none" normalizeH="0" baseline="0" dirty="0" smtClean="0">
              <a:ln>
                <a:noFill/>
              </a:ln>
              <a:solidFill>
                <a:schemeClr val="tx1"/>
              </a:solidFill>
              <a:effectLst/>
              <a:latin typeface="Arial" pitchFamily="34" charset="0"/>
            </a:endParaRPr>
          </a:p>
        </p:txBody>
      </p:sp>
      <p:sp>
        <p:nvSpPr>
          <p:cNvPr id="25" name="Title 4"/>
          <p:cNvSpPr>
            <a:spLocks noGrp="1"/>
          </p:cNvSpPr>
          <p:nvPr>
            <p:ph type="title"/>
          </p:nvPr>
        </p:nvSpPr>
        <p:spPr>
          <a:xfrm>
            <a:off x="4953000" y="762000"/>
            <a:ext cx="1406394" cy="1143000"/>
          </a:xfrm>
        </p:spPr>
        <p:txBody>
          <a:bodyPr>
            <a:normAutofit/>
          </a:bodyPr>
          <a:lstStyle/>
          <a:p>
            <a:pPr algn="l"/>
            <a:r>
              <a:rPr lang="en-US" sz="3200" dirty="0" smtClean="0">
                <a:solidFill>
                  <a:schemeClr val="tx1">
                    <a:lumMod val="50000"/>
                    <a:lumOff val="50000"/>
                  </a:schemeClr>
                </a:solidFill>
              </a:rPr>
              <a:t>About</a:t>
            </a:r>
            <a:endParaRPr lang="en-US" sz="3200" dirty="0">
              <a:solidFill>
                <a:schemeClr val="tx1">
                  <a:lumMod val="50000"/>
                  <a:lumOff val="50000"/>
                </a:schemeClr>
              </a:solidFill>
            </a:endParaRP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010203"/>
            <a:ext cx="695325"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 Placeholder 8"/>
          <p:cNvSpPr txBox="1">
            <a:spLocks/>
          </p:cNvSpPr>
          <p:nvPr/>
        </p:nvSpPr>
        <p:spPr>
          <a:xfrm>
            <a:off x="136451" y="1711509"/>
            <a:ext cx="8763000" cy="150018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800" i="1" dirty="0" smtClean="0">
                <a:solidFill>
                  <a:schemeClr val="tx1">
                    <a:lumMod val="65000"/>
                    <a:lumOff val="35000"/>
                  </a:schemeClr>
                </a:solidFill>
              </a:rPr>
              <a:t>Data to drive smart decisions</a:t>
            </a:r>
          </a:p>
        </p:txBody>
      </p:sp>
      <p:sp>
        <p:nvSpPr>
          <p:cNvPr id="32" name="TextBox 31"/>
          <p:cNvSpPr txBox="1"/>
          <p:nvPr/>
        </p:nvSpPr>
        <p:spPr>
          <a:xfrm>
            <a:off x="102797" y="2756025"/>
            <a:ext cx="4724400" cy="707886"/>
          </a:xfrm>
          <a:prstGeom prst="rect">
            <a:avLst/>
          </a:prstGeom>
          <a:noFill/>
        </p:spPr>
        <p:txBody>
          <a:bodyPr wrap="square" rtlCol="0">
            <a:spAutoFit/>
          </a:bodyPr>
          <a:lstStyle/>
          <a:p>
            <a:pPr algn="ctr"/>
            <a:r>
              <a:rPr lang="en-US" sz="4000" dirty="0" smtClean="0">
                <a:solidFill>
                  <a:schemeClr val="accent3"/>
                </a:solidFill>
              </a:rPr>
              <a:t>Expense exceptions</a:t>
            </a:r>
            <a:endParaRPr lang="en-US" sz="4000" dirty="0">
              <a:solidFill>
                <a:schemeClr val="accent3"/>
              </a:solidFill>
            </a:endParaRPr>
          </a:p>
        </p:txBody>
      </p:sp>
      <p:sp>
        <p:nvSpPr>
          <p:cNvPr id="33" name="TextBox 32"/>
          <p:cNvSpPr txBox="1"/>
          <p:nvPr/>
        </p:nvSpPr>
        <p:spPr>
          <a:xfrm>
            <a:off x="2514600" y="5965686"/>
            <a:ext cx="6248400" cy="707886"/>
          </a:xfrm>
          <a:prstGeom prst="rect">
            <a:avLst/>
          </a:prstGeom>
          <a:noFill/>
        </p:spPr>
        <p:txBody>
          <a:bodyPr wrap="square" rtlCol="0">
            <a:spAutoFit/>
          </a:bodyPr>
          <a:lstStyle/>
          <a:p>
            <a:pPr algn="ctr"/>
            <a:r>
              <a:rPr lang="en-US" sz="4000" dirty="0" smtClean="0">
                <a:solidFill>
                  <a:srgbClr val="0070C0"/>
                </a:solidFill>
              </a:rPr>
              <a:t>Outstanding Expense Reports</a:t>
            </a:r>
            <a:endParaRPr lang="en-US" sz="4000" dirty="0">
              <a:solidFill>
                <a:srgbClr val="0070C0"/>
              </a:solidFill>
            </a:endParaRPr>
          </a:p>
        </p:txBody>
      </p:sp>
      <p:sp>
        <p:nvSpPr>
          <p:cNvPr id="34" name="TextBox 33"/>
          <p:cNvSpPr txBox="1"/>
          <p:nvPr/>
        </p:nvSpPr>
        <p:spPr>
          <a:xfrm>
            <a:off x="8860" y="3752801"/>
            <a:ext cx="5045149" cy="1323439"/>
          </a:xfrm>
          <a:prstGeom prst="rect">
            <a:avLst/>
          </a:prstGeom>
          <a:noFill/>
        </p:spPr>
        <p:txBody>
          <a:bodyPr wrap="square" rtlCol="0">
            <a:spAutoFit/>
          </a:bodyPr>
          <a:lstStyle/>
          <a:p>
            <a:pPr algn="ctr"/>
            <a:r>
              <a:rPr lang="en-US" sz="4000" dirty="0" smtClean="0">
                <a:solidFill>
                  <a:srgbClr val="0070C0"/>
                </a:solidFill>
              </a:rPr>
              <a:t>50% airport parking discount</a:t>
            </a:r>
            <a:endParaRPr lang="en-US" sz="4000" dirty="0">
              <a:solidFill>
                <a:srgbClr val="0070C0"/>
              </a:solidFill>
            </a:endParaRPr>
          </a:p>
        </p:txBody>
      </p:sp>
      <p:sp>
        <p:nvSpPr>
          <p:cNvPr id="35" name="TextBox 34"/>
          <p:cNvSpPr txBox="1"/>
          <p:nvPr/>
        </p:nvSpPr>
        <p:spPr>
          <a:xfrm>
            <a:off x="44531" y="5102821"/>
            <a:ext cx="6402888" cy="707886"/>
          </a:xfrm>
          <a:prstGeom prst="rect">
            <a:avLst/>
          </a:prstGeom>
          <a:noFill/>
        </p:spPr>
        <p:txBody>
          <a:bodyPr wrap="square" rtlCol="0">
            <a:spAutoFit/>
          </a:bodyPr>
          <a:lstStyle/>
          <a:p>
            <a:pPr algn="ctr"/>
            <a:r>
              <a:rPr lang="en-US" sz="4000" dirty="0" smtClean="0">
                <a:solidFill>
                  <a:schemeClr val="accent3"/>
                </a:solidFill>
              </a:rPr>
              <a:t>Advanced airfare purchase</a:t>
            </a:r>
            <a:endParaRPr lang="en-US" sz="4000" dirty="0">
              <a:solidFill>
                <a:schemeClr val="accent3"/>
              </a:solidFill>
            </a:endParaRPr>
          </a:p>
        </p:txBody>
      </p:sp>
      <p:sp>
        <p:nvSpPr>
          <p:cNvPr id="36" name="TextBox 35"/>
          <p:cNvSpPr txBox="1"/>
          <p:nvPr/>
        </p:nvSpPr>
        <p:spPr>
          <a:xfrm>
            <a:off x="4897195" y="3791141"/>
            <a:ext cx="4264526" cy="1323439"/>
          </a:xfrm>
          <a:prstGeom prst="rect">
            <a:avLst/>
          </a:prstGeom>
          <a:noFill/>
        </p:spPr>
        <p:txBody>
          <a:bodyPr wrap="square" rtlCol="0">
            <a:spAutoFit/>
          </a:bodyPr>
          <a:lstStyle/>
          <a:p>
            <a:pPr algn="ctr"/>
            <a:r>
              <a:rPr lang="en-US" sz="4000" dirty="0" smtClean="0">
                <a:solidFill>
                  <a:schemeClr val="accent3"/>
                </a:solidFill>
              </a:rPr>
              <a:t>2-12% airfare discount</a:t>
            </a:r>
            <a:endParaRPr lang="en-US" sz="4000" dirty="0">
              <a:solidFill>
                <a:schemeClr val="accent3"/>
              </a:solidFill>
            </a:endParaRPr>
          </a:p>
        </p:txBody>
      </p:sp>
      <p:sp>
        <p:nvSpPr>
          <p:cNvPr id="37" name="TextBox 36"/>
          <p:cNvSpPr txBox="1"/>
          <p:nvPr/>
        </p:nvSpPr>
        <p:spPr>
          <a:xfrm>
            <a:off x="4827197" y="2729848"/>
            <a:ext cx="4072254" cy="707886"/>
          </a:xfrm>
          <a:prstGeom prst="rect">
            <a:avLst/>
          </a:prstGeom>
          <a:noFill/>
        </p:spPr>
        <p:txBody>
          <a:bodyPr wrap="square" rtlCol="0">
            <a:spAutoFit/>
          </a:bodyPr>
          <a:lstStyle/>
          <a:p>
            <a:pPr algn="ctr"/>
            <a:r>
              <a:rPr lang="en-US" sz="4000" dirty="0" smtClean="0">
                <a:solidFill>
                  <a:srgbClr val="0070C0"/>
                </a:solidFill>
              </a:rPr>
              <a:t>300k+ card rebate</a:t>
            </a:r>
            <a:endParaRPr lang="en-US" sz="4000" dirty="0">
              <a:solidFill>
                <a:srgbClr val="0070C0"/>
              </a:solidFill>
            </a:endParaRPr>
          </a:p>
        </p:txBody>
      </p:sp>
    </p:spTree>
    <p:extLst>
      <p:ext uri="{BB962C8B-B14F-4D97-AF65-F5344CB8AC3E}">
        <p14:creationId xmlns:p14="http://schemas.microsoft.com/office/powerpoint/2010/main" val="2443712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5 20 MSUPS SCTEM Banner-2.GIF"/>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2009775"/>
          </a:xfrm>
          <a:prstGeom prst="rect">
            <a:avLst/>
          </a:prstGeom>
        </p:spPr>
      </p:pic>
      <p:sp>
        <p:nvSpPr>
          <p:cNvPr id="11" name="Rectangle 10"/>
          <p:cNvSpPr/>
          <p:nvPr/>
        </p:nvSpPr>
        <p:spPr>
          <a:xfrm>
            <a:off x="1295400" y="914400"/>
            <a:ext cx="7848600" cy="762000"/>
          </a:xfrm>
          <a:prstGeom prst="rect">
            <a:avLst/>
          </a:prstGeom>
          <a:noFill/>
          <a:ln>
            <a:noFill/>
          </a:ln>
          <a:effectLst>
            <a:outerShdw blurRad="50800" dist="38100" dir="2700000" algn="tl" rotWithShape="0">
              <a:prstClr val="black">
                <a:alpha val="40000"/>
              </a:prstClr>
            </a:outerShdw>
          </a:effectLst>
          <a:scene3d>
            <a:camera prst="orthographicFront">
              <a:rot lat="0" lon="0" rev="0"/>
            </a:camera>
            <a:lightRig rig="chilly" dir="t">
              <a:rot lat="0" lon="0" rev="18480000"/>
            </a:lightRig>
          </a:scene3d>
          <a:sp3d prstMaterial="clea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8415" cmpd="sng">
                <a:solidFill>
                  <a:schemeClr val="bg1"/>
                </a:solidFill>
                <a:prstDash val="solid"/>
              </a:ln>
              <a:solidFill>
                <a:srgbClr val="FFFFFF"/>
              </a:solidFill>
              <a:effectLst>
                <a:outerShdw blurRad="63500" dir="3600000" algn="tl" rotWithShape="0">
                  <a:srgbClr val="000000">
                    <a:alpha val="70000"/>
                  </a:srgbClr>
                </a:outerShdw>
              </a:effectLst>
            </a:endParaRPr>
          </a:p>
        </p:txBody>
      </p:sp>
      <p:sp>
        <p:nvSpPr>
          <p:cNvPr id="23" name="Text Box 2"/>
          <p:cNvSpPr txBox="1">
            <a:spLocks noChangeArrowheads="1"/>
          </p:cNvSpPr>
          <p:nvPr/>
        </p:nvSpPr>
        <p:spPr bwMode="auto">
          <a:xfrm>
            <a:off x="1828800" y="152400"/>
            <a:ext cx="67056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marR="0" lvl="0" indent="-228600" algn="ctr" defTabSz="914400" rtl="0" eaLnBrk="1" fontAlgn="base" latinLnBrk="0" hangingPunct="1">
              <a:lnSpc>
                <a:spcPct val="100000"/>
              </a:lnSpc>
              <a:spcBef>
                <a:spcPct val="0"/>
              </a:spcBef>
              <a:buClrTx/>
              <a:buSzTx/>
              <a:buFontTx/>
              <a:buAutoNum type="arabicPlain" startAt="2012"/>
              <a:tabLst/>
            </a:pPr>
            <a:r>
              <a:rPr kumimoji="0" lang="en-US" sz="2000" u="none" strike="noStrike" cap="none" normalizeH="0" dirty="0" smtClean="0">
                <a:ln>
                  <a:noFill/>
                </a:ln>
                <a:solidFill>
                  <a:schemeClr val="bg1"/>
                </a:solidFill>
                <a:effectLst/>
                <a:latin typeface="Impact" pitchFamily="34" charset="0"/>
              </a:rPr>
              <a:t>  Annual Conference &amp; Tradeshow</a:t>
            </a:r>
            <a:endParaRPr kumimoji="0" lang="en-US" sz="2000" u="none" strike="noStrike" cap="none" normalizeH="0" baseline="0" dirty="0" smtClean="0">
              <a:ln>
                <a:noFill/>
              </a:ln>
              <a:solidFill>
                <a:schemeClr val="bg1"/>
              </a:solidFill>
              <a:effectLst/>
              <a:latin typeface="Impact" pitchFamily="34" charset="0"/>
            </a:endParaRPr>
          </a:p>
          <a:p>
            <a:pPr marL="0" marR="0" lvl="0" indent="0" algn="ctr" defTabSz="914400" rtl="0" eaLnBrk="1" fontAlgn="base" latinLnBrk="0" hangingPunct="1">
              <a:lnSpc>
                <a:spcPct val="100000"/>
              </a:lnSpc>
              <a:spcBef>
                <a:spcPct val="0"/>
              </a:spcBef>
              <a:buClrTx/>
              <a:buSzTx/>
              <a:buFontTx/>
              <a:buNone/>
              <a:tabLst/>
            </a:pPr>
            <a:r>
              <a:rPr kumimoji="0" lang="en-US" sz="1000" b="1" i="1" u="none" strike="noStrike" cap="none" normalizeH="0" baseline="0" dirty="0" smtClean="0">
                <a:ln>
                  <a:noFill/>
                </a:ln>
                <a:solidFill>
                  <a:srgbClr val="E1AEAD"/>
                </a:solidFill>
                <a:effectLst/>
                <a:latin typeface="Calisto MT" pitchFamily="18" charset="0"/>
              </a:rPr>
              <a:t>Celebrating 26 years of service to the Collegiate Travel Marketplace</a:t>
            </a:r>
            <a:endParaRPr kumimoji="0" lang="en-US" sz="1800" b="0" i="0" u="none" strike="noStrike" cap="none" normalizeH="0" baseline="0" dirty="0" smtClean="0">
              <a:ln>
                <a:noFill/>
              </a:ln>
              <a:solidFill>
                <a:schemeClr val="tx1"/>
              </a:solidFill>
              <a:effectLst/>
              <a:latin typeface="Arial" pitchFamily="34" charset="0"/>
            </a:endParaRPr>
          </a:p>
        </p:txBody>
      </p:sp>
      <p:sp>
        <p:nvSpPr>
          <p:cNvPr id="25" name="Title 4"/>
          <p:cNvSpPr>
            <a:spLocks noGrp="1"/>
          </p:cNvSpPr>
          <p:nvPr>
            <p:ph type="title"/>
          </p:nvPr>
        </p:nvSpPr>
        <p:spPr>
          <a:xfrm>
            <a:off x="4953000" y="762000"/>
            <a:ext cx="1406394" cy="1143000"/>
          </a:xfrm>
        </p:spPr>
        <p:txBody>
          <a:bodyPr>
            <a:normAutofit/>
          </a:bodyPr>
          <a:lstStyle/>
          <a:p>
            <a:pPr algn="l"/>
            <a:r>
              <a:rPr lang="en-US" sz="3200" dirty="0" smtClean="0">
                <a:solidFill>
                  <a:schemeClr val="tx1">
                    <a:lumMod val="50000"/>
                    <a:lumOff val="50000"/>
                  </a:schemeClr>
                </a:solidFill>
              </a:rPr>
              <a:t>About</a:t>
            </a:r>
            <a:endParaRPr lang="en-US" sz="3200" dirty="0">
              <a:solidFill>
                <a:schemeClr val="tx1">
                  <a:lumMod val="50000"/>
                  <a:lumOff val="50000"/>
                </a:schemeClr>
              </a:solidFill>
            </a:endParaRP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010203"/>
            <a:ext cx="695325"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 Placeholder 8"/>
          <p:cNvSpPr txBox="1">
            <a:spLocks/>
          </p:cNvSpPr>
          <p:nvPr/>
        </p:nvSpPr>
        <p:spPr>
          <a:xfrm>
            <a:off x="136451" y="1711509"/>
            <a:ext cx="8763000" cy="150018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800" i="1" dirty="0" smtClean="0">
                <a:solidFill>
                  <a:schemeClr val="tx1">
                    <a:lumMod val="65000"/>
                    <a:lumOff val="35000"/>
                  </a:schemeClr>
                </a:solidFill>
              </a:rPr>
              <a:t>Data to drive smart decisions</a:t>
            </a:r>
          </a:p>
        </p:txBody>
      </p:sp>
      <p:sp>
        <p:nvSpPr>
          <p:cNvPr id="2" name="TextBox 1"/>
          <p:cNvSpPr txBox="1"/>
          <p:nvPr/>
        </p:nvSpPr>
        <p:spPr>
          <a:xfrm>
            <a:off x="495300" y="3276600"/>
            <a:ext cx="8153400" cy="1569660"/>
          </a:xfrm>
          <a:prstGeom prst="rect">
            <a:avLst/>
          </a:prstGeom>
          <a:noFill/>
        </p:spPr>
        <p:txBody>
          <a:bodyPr wrap="square" rtlCol="0">
            <a:spAutoFit/>
          </a:bodyPr>
          <a:lstStyle/>
          <a:p>
            <a:pPr algn="ctr"/>
            <a:r>
              <a:rPr lang="en-US" sz="4800" dirty="0" smtClean="0">
                <a:solidFill>
                  <a:schemeClr val="accent3">
                    <a:lumMod val="50000"/>
                  </a:schemeClr>
                </a:solidFill>
              </a:rPr>
              <a:t>What data is needed to get the “data to drive smart decisions”?</a:t>
            </a:r>
            <a:endParaRPr lang="en-US" sz="4800" dirty="0">
              <a:solidFill>
                <a:schemeClr val="accent3">
                  <a:lumMod val="50000"/>
                </a:schemeClr>
              </a:solidFill>
            </a:endParaRPr>
          </a:p>
        </p:txBody>
      </p:sp>
      <p:sp>
        <p:nvSpPr>
          <p:cNvPr id="15" name="TextBox 14"/>
          <p:cNvSpPr txBox="1"/>
          <p:nvPr/>
        </p:nvSpPr>
        <p:spPr>
          <a:xfrm>
            <a:off x="495300" y="2771745"/>
            <a:ext cx="8153400" cy="400110"/>
          </a:xfrm>
          <a:prstGeom prst="rect">
            <a:avLst/>
          </a:prstGeom>
          <a:noFill/>
        </p:spPr>
        <p:txBody>
          <a:bodyPr wrap="square" rtlCol="0">
            <a:spAutoFit/>
          </a:bodyPr>
          <a:lstStyle/>
          <a:p>
            <a:pPr algn="ctr"/>
            <a:r>
              <a:rPr lang="en-US" sz="2000" dirty="0" smtClean="0">
                <a:solidFill>
                  <a:srgbClr val="0070C0"/>
                </a:solidFill>
              </a:rPr>
              <a:t>What data do we need to evaluate an automated system?</a:t>
            </a:r>
            <a:endParaRPr lang="en-US" sz="2000" dirty="0">
              <a:solidFill>
                <a:srgbClr val="0070C0"/>
              </a:solidFill>
            </a:endParaRPr>
          </a:p>
        </p:txBody>
      </p:sp>
      <p:sp>
        <p:nvSpPr>
          <p:cNvPr id="16" name="TextBox 15"/>
          <p:cNvSpPr txBox="1"/>
          <p:nvPr/>
        </p:nvSpPr>
        <p:spPr>
          <a:xfrm>
            <a:off x="457200" y="5029200"/>
            <a:ext cx="8153400" cy="400110"/>
          </a:xfrm>
          <a:prstGeom prst="rect">
            <a:avLst/>
          </a:prstGeom>
          <a:noFill/>
        </p:spPr>
        <p:txBody>
          <a:bodyPr wrap="square" rtlCol="0">
            <a:spAutoFit/>
          </a:bodyPr>
          <a:lstStyle/>
          <a:p>
            <a:pPr algn="ctr"/>
            <a:r>
              <a:rPr lang="en-US" sz="2000" dirty="0" smtClean="0">
                <a:solidFill>
                  <a:srgbClr val="0070C0"/>
                </a:solidFill>
              </a:rPr>
              <a:t>What data do we have today?</a:t>
            </a:r>
            <a:endParaRPr lang="en-US" sz="2000" dirty="0">
              <a:solidFill>
                <a:srgbClr val="0070C0"/>
              </a:solidFill>
            </a:endParaRPr>
          </a:p>
        </p:txBody>
      </p:sp>
      <p:sp>
        <p:nvSpPr>
          <p:cNvPr id="17" name="TextBox 16"/>
          <p:cNvSpPr txBox="1"/>
          <p:nvPr/>
        </p:nvSpPr>
        <p:spPr>
          <a:xfrm>
            <a:off x="457200" y="5486400"/>
            <a:ext cx="8153400" cy="400110"/>
          </a:xfrm>
          <a:prstGeom prst="rect">
            <a:avLst/>
          </a:prstGeom>
          <a:noFill/>
        </p:spPr>
        <p:txBody>
          <a:bodyPr wrap="square" rtlCol="0">
            <a:spAutoFit/>
          </a:bodyPr>
          <a:lstStyle/>
          <a:p>
            <a:pPr algn="ctr"/>
            <a:r>
              <a:rPr lang="en-US" sz="2000" dirty="0" smtClean="0">
                <a:solidFill>
                  <a:srgbClr val="0070C0"/>
                </a:solidFill>
              </a:rPr>
              <a:t>What data do we want?</a:t>
            </a:r>
            <a:endParaRPr lang="en-US" sz="2000" dirty="0">
              <a:solidFill>
                <a:srgbClr val="0070C0"/>
              </a:solidFill>
            </a:endParaRPr>
          </a:p>
        </p:txBody>
      </p:sp>
      <p:sp>
        <p:nvSpPr>
          <p:cNvPr id="18" name="TextBox 17"/>
          <p:cNvSpPr txBox="1"/>
          <p:nvPr/>
        </p:nvSpPr>
        <p:spPr>
          <a:xfrm>
            <a:off x="457200" y="5943600"/>
            <a:ext cx="8153400" cy="400110"/>
          </a:xfrm>
          <a:prstGeom prst="rect">
            <a:avLst/>
          </a:prstGeom>
          <a:noFill/>
        </p:spPr>
        <p:txBody>
          <a:bodyPr wrap="square" rtlCol="0">
            <a:spAutoFit/>
          </a:bodyPr>
          <a:lstStyle/>
          <a:p>
            <a:pPr algn="ctr"/>
            <a:r>
              <a:rPr lang="en-US" sz="2000" dirty="0" smtClean="0">
                <a:solidFill>
                  <a:srgbClr val="0070C0"/>
                </a:solidFill>
              </a:rPr>
              <a:t>What will we do with the data when we get it?</a:t>
            </a:r>
            <a:endParaRPr lang="en-US" sz="2000" dirty="0">
              <a:solidFill>
                <a:srgbClr val="0070C0"/>
              </a:solidFill>
            </a:endParaRPr>
          </a:p>
        </p:txBody>
      </p:sp>
    </p:spTree>
    <p:extLst>
      <p:ext uri="{BB962C8B-B14F-4D97-AF65-F5344CB8AC3E}">
        <p14:creationId xmlns:p14="http://schemas.microsoft.com/office/powerpoint/2010/main" val="458911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6" grpId="0"/>
      <p:bldP spid="17" grpId="0"/>
      <p:bldP spid="18"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gt;&lt;/object&gt;&lt;/database&gt;"/>
</p:tagLst>
</file>

<file path=ppt/theme/theme1.xml><?xml version="1.0" encoding="utf-8"?>
<a:theme xmlns:a="http://schemas.openxmlformats.org/drawingml/2006/main" name="Office Theme">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3369</TotalTime>
  <Words>3820</Words>
  <Application>Microsoft Macintosh PowerPoint</Application>
  <PresentationFormat>On-screen Show (4:3)</PresentationFormat>
  <Paragraphs>457</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Gayle Stetler, Purdue University JoE Jacobson, concur </vt:lpstr>
      <vt:lpstr>About</vt:lpstr>
      <vt:lpstr>About YOU</vt:lpstr>
      <vt:lpstr>About</vt:lpstr>
      <vt:lpstr>About</vt:lpstr>
      <vt:lpstr>About</vt:lpstr>
      <vt:lpstr>About</vt:lpstr>
      <vt:lpstr>About</vt:lpstr>
      <vt:lpstr>About</vt:lpstr>
      <vt:lpstr>About</vt:lpstr>
      <vt:lpstr>Gayle Stetler </vt:lpstr>
      <vt:lpstr>PowerPoint Presentation</vt:lpstr>
      <vt:lpstr>PowerPoint Presentation</vt:lpstr>
      <vt:lpstr>Pre-Automation:   What Data was Collected?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YOU</vt:lpstr>
      <vt:lpstr>About</vt:lpstr>
      <vt:lpstr>About</vt:lpstr>
      <vt:lpstr>About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Melissa Rothschild</dc:creator>
  <cp:lastModifiedBy>Reagan Moran</cp:lastModifiedBy>
  <cp:revision>111</cp:revision>
  <cp:lastPrinted>2012-09-27T21:10:19Z</cp:lastPrinted>
  <dcterms:created xsi:type="dcterms:W3CDTF">2009-03-30T16:41:15Z</dcterms:created>
  <dcterms:modified xsi:type="dcterms:W3CDTF">2017-02-25T17:34:04Z</dcterms:modified>
</cp:coreProperties>
</file>