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6" r:id="rId3"/>
    <p:sldId id="265" r:id="rId4"/>
    <p:sldId id="267" r:id="rId5"/>
    <p:sldId id="268" r:id="rId6"/>
    <p:sldId id="257" r:id="rId7"/>
    <p:sldId id="269" r:id="rId8"/>
    <p:sldId id="260" r:id="rId9"/>
    <p:sldId id="270" r:id="rId10"/>
    <p:sldId id="262" r:id="rId11"/>
    <p:sldId id="264" r:id="rId12"/>
    <p:sldId id="261" r:id="rId13"/>
    <p:sldId id="263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00" autoAdjust="0"/>
  </p:normalViewPr>
  <p:slideViewPr>
    <p:cSldViewPr>
      <p:cViewPr varScale="1">
        <p:scale>
          <a:sx n="52" d="100"/>
          <a:sy n="52" d="100"/>
        </p:scale>
        <p:origin x="-104" y="-6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651" y="-91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A2F90-D9F2-4C43-A7D3-2607B8C5741E}" type="datetimeFigureOut">
              <a:rPr lang="en-US" smtClean="0"/>
              <a:t>2/27/17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6C4BA-14B3-4275-9A1D-A42B58B9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3328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B9BCF-3DB4-4580-A4A5-6E209D7563BE}" type="datetimeFigureOut">
              <a:rPr lang="en-US" smtClean="0"/>
              <a:t>2/27/17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EBC6D-7818-4383-8690-A8A0B5221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7897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F8FE-E000-4169-9184-904CC9674B6A}" type="datetime1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6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1780-CADD-4F73-A235-6BA0C075654A}" type="datetime1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4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FCDA-7EE1-46B3-8630-E3CD19D11E71}" type="datetime1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6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3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1F22-B837-4B5A-8FFF-5C792AECF65A}" type="datetime1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51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E69F-CE9B-4711-B10B-43AF17D77599}" type="datetime1">
              <a:rPr lang="en-US" smtClean="0"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5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14296-C0B3-48FD-9CE3-A32D907E066A}" type="datetime1">
              <a:rPr lang="en-US" smtClean="0"/>
              <a:t>2/27/17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9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12BD-24CC-4664-8562-6C0504B0F9E3}" type="datetime1">
              <a:rPr lang="en-US" smtClean="0"/>
              <a:t>2/27/17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6B20-3970-495E-B83C-D5496EB03CE8}" type="datetime1">
              <a:rPr lang="en-US" smtClean="0"/>
              <a:t>2/27/17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2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5862-DC6F-411C-BC66-097BAB812BE7}" type="datetime1">
              <a:rPr lang="en-US" smtClean="0"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C2DE6-C760-412B-BEF0-0FBEE05FBAFB}" type="datetime1">
              <a:rPr lang="en-US" smtClean="0"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2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44A92-DE68-4CE5-9F54-F7A1915DDA1B}" type="datetime1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509F4-CF90-4D44-A476-D48F6154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60575"/>
          </a:xfrm>
        </p:spPr>
        <p:txBody>
          <a:bodyPr>
            <a:noAutofit/>
          </a:bodyPr>
          <a:lstStyle/>
          <a:p>
            <a:r>
              <a:rPr lang="en-US" dirty="0" smtClean="0"/>
              <a:t>Effective Strategies for Negotiating Discounts in Today’s Economy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7" name="cfa6f96f-c418-4bb9-8cd1-ff84151923f4" descr="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57200"/>
            <a:ext cx="3124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5992317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2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41919"/>
            <a:ext cx="4800600" cy="914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Negotiation Strategies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001000" cy="4959967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Areas to target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	</a:t>
            </a:r>
            <a:r>
              <a:rPr lang="en-US" sz="1800" dirty="0" smtClean="0">
                <a:solidFill>
                  <a:schemeClr val="tx2"/>
                </a:solidFill>
              </a:rPr>
              <a:t>Limits of Liability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	</a:t>
            </a:r>
            <a:r>
              <a:rPr lang="en-US" sz="1800" dirty="0" smtClean="0">
                <a:solidFill>
                  <a:schemeClr val="tx2"/>
                </a:solidFill>
              </a:rPr>
              <a:t>	It’s understanding the risk not the value of the contract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	</a:t>
            </a:r>
            <a:r>
              <a:rPr lang="en-US" sz="1800" dirty="0" smtClean="0">
                <a:solidFill>
                  <a:schemeClr val="tx2"/>
                </a:solidFill>
              </a:rPr>
              <a:t>Indemnification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	</a:t>
            </a:r>
            <a:r>
              <a:rPr lang="en-US" sz="1800" dirty="0" smtClean="0">
                <a:solidFill>
                  <a:schemeClr val="tx2"/>
                </a:solidFill>
              </a:rPr>
              <a:t>	Compensation for damages both current and future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	</a:t>
            </a:r>
            <a:r>
              <a:rPr lang="en-US" sz="1800" dirty="0" smtClean="0">
                <a:solidFill>
                  <a:schemeClr val="tx2"/>
                </a:solidFill>
              </a:rPr>
              <a:t>Payment Terms i.e. cost of money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		</a:t>
            </a:r>
            <a:r>
              <a:rPr lang="en-US" sz="1800" dirty="0" smtClean="0">
                <a:solidFill>
                  <a:schemeClr val="tx2"/>
                </a:solidFill>
              </a:rPr>
              <a:t>Cost of money currently floats around 3% focus on the early pay 		discount 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	</a:t>
            </a:r>
            <a:r>
              <a:rPr lang="en-US" sz="1800" dirty="0" smtClean="0">
                <a:solidFill>
                  <a:schemeClr val="tx2"/>
                </a:solidFill>
              </a:rPr>
              <a:t>Guarantees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	</a:t>
            </a:r>
            <a:r>
              <a:rPr lang="en-US" sz="1800" dirty="0" smtClean="0">
                <a:solidFill>
                  <a:schemeClr val="tx2"/>
                </a:solidFill>
              </a:rPr>
              <a:t>	Knowing your needs and cost allows you to get the most here.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	</a:t>
            </a:r>
            <a:r>
              <a:rPr lang="en-US" sz="1800" dirty="0" smtClean="0">
                <a:solidFill>
                  <a:schemeClr val="tx2"/>
                </a:solidFill>
              </a:rPr>
              <a:t>Threshold Pricing/Volume Discounting/Period Rebates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	</a:t>
            </a:r>
            <a:r>
              <a:rPr lang="en-US" sz="1800" dirty="0" smtClean="0">
                <a:solidFill>
                  <a:schemeClr val="tx2"/>
                </a:solidFill>
              </a:rPr>
              <a:t>	Knowing your untapped potential can secure better pricing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	</a:t>
            </a:r>
            <a:r>
              <a:rPr lang="en-US" sz="1800" dirty="0" smtClean="0">
                <a:solidFill>
                  <a:schemeClr val="tx2"/>
                </a:solidFill>
              </a:rPr>
              <a:t>Managed program / hosted systems  approach  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	</a:t>
            </a:r>
            <a:r>
              <a:rPr lang="en-US" sz="1800" dirty="0" smtClean="0">
                <a:solidFill>
                  <a:schemeClr val="tx2"/>
                </a:solidFill>
              </a:rPr>
              <a:t>	Using their systems and/or programs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	</a:t>
            </a:r>
            <a:r>
              <a:rPr lang="en-US" sz="1800" dirty="0" smtClean="0">
                <a:solidFill>
                  <a:schemeClr val="tx2"/>
                </a:solidFill>
              </a:rPr>
              <a:t>	Using their contracts</a:t>
            </a:r>
          </a:p>
          <a:p>
            <a:pPr algn="l"/>
            <a:r>
              <a:rPr lang="en-US" sz="1800" dirty="0" smtClean="0"/>
              <a:t>	</a:t>
            </a:r>
            <a:r>
              <a:rPr lang="en-US" sz="1800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992318"/>
            <a:ext cx="12573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fa6f96f-c418-4bb9-8cd1-ff84151923f4" descr="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919"/>
            <a:ext cx="1391516" cy="5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52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63690"/>
            <a:ext cx="4800600" cy="685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Negotiation Strategies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763000" cy="49530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More areas </a:t>
            </a:r>
            <a:r>
              <a:rPr lang="en-US" sz="2400" b="1" dirty="0">
                <a:solidFill>
                  <a:schemeClr val="tx2"/>
                </a:solidFill>
              </a:rPr>
              <a:t>to </a:t>
            </a:r>
            <a:r>
              <a:rPr lang="en-US" sz="2400" b="1" dirty="0" smtClean="0">
                <a:solidFill>
                  <a:schemeClr val="tx2"/>
                </a:solidFill>
              </a:rPr>
              <a:t>target</a:t>
            </a:r>
          </a:p>
          <a:p>
            <a:pPr algn="l"/>
            <a:r>
              <a:rPr lang="en-US" sz="2000" dirty="0">
                <a:solidFill>
                  <a:schemeClr val="tx2"/>
                </a:solidFill>
              </a:rPr>
              <a:t>	Program </a:t>
            </a:r>
            <a:r>
              <a:rPr lang="en-US" sz="2000" dirty="0" smtClean="0">
                <a:solidFill>
                  <a:schemeClr val="tx2"/>
                </a:solidFill>
              </a:rPr>
              <a:t>Usage / Compliance</a:t>
            </a:r>
          </a:p>
          <a:p>
            <a:pPr algn="l"/>
            <a:r>
              <a:rPr lang="en-US" sz="2000" dirty="0">
                <a:solidFill>
                  <a:schemeClr val="tx2"/>
                </a:solidFill>
              </a:rPr>
              <a:t>	</a:t>
            </a:r>
            <a:r>
              <a:rPr lang="en-US" sz="2000" dirty="0" smtClean="0">
                <a:solidFill>
                  <a:schemeClr val="tx2"/>
                </a:solidFill>
              </a:rPr>
              <a:t>	Enlistment of Supplier to grow the business </a:t>
            </a:r>
            <a:endParaRPr lang="en-US" sz="2000" dirty="0">
              <a:solidFill>
                <a:schemeClr val="tx2"/>
              </a:solidFill>
            </a:endParaRPr>
          </a:p>
          <a:p>
            <a:pPr algn="l"/>
            <a:r>
              <a:rPr lang="en-US" sz="2000" dirty="0">
                <a:solidFill>
                  <a:schemeClr val="tx2"/>
                </a:solidFill>
              </a:rPr>
              <a:t>	Flat Rate </a:t>
            </a:r>
            <a:r>
              <a:rPr lang="en-US" sz="2000" dirty="0" smtClean="0">
                <a:solidFill>
                  <a:schemeClr val="tx2"/>
                </a:solidFill>
              </a:rPr>
              <a:t>Structure</a:t>
            </a:r>
          </a:p>
          <a:p>
            <a:pPr algn="l"/>
            <a:r>
              <a:rPr lang="en-US" sz="2000" dirty="0">
                <a:solidFill>
                  <a:schemeClr val="tx2"/>
                </a:solidFill>
              </a:rPr>
              <a:t>	</a:t>
            </a:r>
            <a:r>
              <a:rPr lang="en-US" sz="2000" dirty="0" smtClean="0">
                <a:solidFill>
                  <a:schemeClr val="tx2"/>
                </a:solidFill>
              </a:rPr>
              <a:t>	Applicable in mature and variable system i.e. Sports programs</a:t>
            </a:r>
            <a:endParaRPr lang="en-US" sz="2000" dirty="0">
              <a:solidFill>
                <a:schemeClr val="tx2"/>
              </a:solidFill>
            </a:endParaRPr>
          </a:p>
          <a:p>
            <a:pPr algn="l"/>
            <a:r>
              <a:rPr lang="en-US" sz="2000" dirty="0">
                <a:solidFill>
                  <a:schemeClr val="tx2"/>
                </a:solidFill>
              </a:rPr>
              <a:t>	Indexing Pricing </a:t>
            </a:r>
            <a:r>
              <a:rPr lang="en-US" sz="2000" dirty="0" smtClean="0">
                <a:solidFill>
                  <a:schemeClr val="tx2"/>
                </a:solidFill>
              </a:rPr>
              <a:t>Structure</a:t>
            </a:r>
          </a:p>
          <a:p>
            <a:pPr algn="l"/>
            <a:r>
              <a:rPr lang="en-US" sz="2000" dirty="0">
                <a:solidFill>
                  <a:schemeClr val="tx2"/>
                </a:solidFill>
              </a:rPr>
              <a:t>	</a:t>
            </a:r>
            <a:r>
              <a:rPr lang="en-US" sz="2000" dirty="0" smtClean="0">
                <a:solidFill>
                  <a:schemeClr val="tx2"/>
                </a:solidFill>
              </a:rPr>
              <a:t>	This is a good control method in an inflationary or unstable 			market</a:t>
            </a:r>
            <a:endParaRPr lang="en-US" sz="2000" dirty="0">
              <a:solidFill>
                <a:schemeClr val="tx2"/>
              </a:solidFill>
            </a:endParaRPr>
          </a:p>
          <a:p>
            <a:pPr algn="l"/>
            <a:r>
              <a:rPr lang="en-US" sz="2000" dirty="0">
                <a:solidFill>
                  <a:schemeClr val="tx2"/>
                </a:solidFill>
              </a:rPr>
              <a:t>	Extra </a:t>
            </a:r>
            <a:r>
              <a:rPr lang="en-US" sz="2000" dirty="0" smtClean="0">
                <a:solidFill>
                  <a:schemeClr val="tx2"/>
                </a:solidFill>
              </a:rPr>
              <a:t>Services</a:t>
            </a:r>
          </a:p>
          <a:p>
            <a:pPr algn="l"/>
            <a:r>
              <a:rPr lang="en-US" sz="2000" dirty="0">
                <a:solidFill>
                  <a:schemeClr val="tx2"/>
                </a:solidFill>
              </a:rPr>
              <a:t>	</a:t>
            </a:r>
            <a:r>
              <a:rPr lang="en-US" sz="2000" dirty="0" smtClean="0">
                <a:solidFill>
                  <a:schemeClr val="tx2"/>
                </a:solidFill>
              </a:rPr>
              <a:t>	Reporting, Duty of Care, Ticketing management ………………..</a:t>
            </a:r>
            <a:endParaRPr lang="en-US" sz="2000" dirty="0">
              <a:solidFill>
                <a:schemeClr val="tx2"/>
              </a:solidFill>
            </a:endParaRPr>
          </a:p>
          <a:p>
            <a:pPr algn="l"/>
            <a:r>
              <a:rPr lang="en-US" sz="2000" dirty="0">
                <a:solidFill>
                  <a:schemeClr val="tx2"/>
                </a:solidFill>
              </a:rPr>
              <a:t>	</a:t>
            </a:r>
            <a:r>
              <a:rPr lang="en-US" sz="2000" dirty="0" smtClean="0">
                <a:solidFill>
                  <a:schemeClr val="tx2"/>
                </a:solidFill>
              </a:rPr>
              <a:t>Timing</a:t>
            </a:r>
          </a:p>
          <a:p>
            <a:pPr algn="l"/>
            <a:r>
              <a:rPr lang="en-US" sz="2000" dirty="0">
                <a:solidFill>
                  <a:schemeClr val="tx2"/>
                </a:solidFill>
              </a:rPr>
              <a:t>		</a:t>
            </a:r>
            <a:r>
              <a:rPr lang="en-US" sz="2000" dirty="0" smtClean="0">
                <a:solidFill>
                  <a:schemeClr val="tx2"/>
                </a:solidFill>
              </a:rPr>
              <a:t>End of period, senior management change, or merger/ purchase</a:t>
            </a:r>
            <a:endParaRPr lang="en-US" sz="2000" dirty="0">
              <a:solidFill>
                <a:schemeClr val="tx2"/>
              </a:solidFill>
            </a:endParaRPr>
          </a:p>
          <a:p>
            <a:pPr algn="l"/>
            <a:endParaRPr lang="en-US" dirty="0">
              <a:solidFill>
                <a:schemeClr val="tx2"/>
              </a:solidFill>
            </a:endParaRPr>
          </a:p>
          <a:p>
            <a:pPr algn="l"/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992318"/>
            <a:ext cx="12573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fa6f96f-c418-4bb9-8cd1-ff84151923f4" descr="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919"/>
            <a:ext cx="1391516" cy="5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035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63691"/>
            <a:ext cx="5562600" cy="955510"/>
          </a:xfrm>
        </p:spPr>
        <p:txBody>
          <a:bodyPr>
            <a:normAutofit/>
          </a:bodyPr>
          <a:lstStyle/>
          <a:p>
            <a:r>
              <a:rPr lang="en-US" dirty="0" smtClean="0"/>
              <a:t>Negotiation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6" y="1143000"/>
            <a:ext cx="8991600" cy="495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chemeClr val="tx2"/>
                </a:solidFill>
              </a:rPr>
              <a:t>Successful Negotiation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dirty="0"/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Be conservative with your initial concessions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Don’t agree too quickly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Get cost breakdowns or at least ask. A “no”</a:t>
            </a:r>
            <a:br>
              <a:rPr lang="en-US" sz="2800" dirty="0" smtClean="0">
                <a:solidFill>
                  <a:schemeClr val="tx2"/>
                </a:solidFill>
              </a:rPr>
            </a:br>
            <a:r>
              <a:rPr lang="en-US" sz="2800" dirty="0" smtClean="0">
                <a:solidFill>
                  <a:schemeClr val="tx2"/>
                </a:solidFill>
              </a:rPr>
              <a:t>      answer tells	you more than you think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	Don’t be the first to make a major concession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Be mindful of concessions as Deadlines approach!!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</a:rPr>
              <a:t>	Be skeptical. Things may not be as they appear to be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Be aware of valueless give a ways or concessions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Do’s and Don’t if you have to compromise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992318"/>
            <a:ext cx="12573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fa6f96f-c418-4bb9-8cd1-ff84151923f4" descr="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919"/>
            <a:ext cx="1391516" cy="5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87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7710"/>
            <a:ext cx="7772400" cy="12223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Sustainability</a:t>
            </a:r>
            <a:br>
              <a:rPr lang="en-US" b="1" dirty="0"/>
            </a:br>
            <a:r>
              <a:rPr lang="en-US" b="1" dirty="0"/>
              <a:t>Expectation of the Award Recipient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8382000" cy="4087318"/>
          </a:xfrm>
        </p:spPr>
        <p:txBody>
          <a:bodyPr>
            <a:noAutofit/>
          </a:bodyPr>
          <a:lstStyle/>
          <a:p>
            <a:pPr lvl="0"/>
            <a:r>
              <a:rPr lang="en-US" sz="4000" dirty="0">
                <a:solidFill>
                  <a:schemeClr val="tx2"/>
                </a:solidFill>
              </a:rPr>
              <a:t>Quality Performance</a:t>
            </a:r>
          </a:p>
          <a:p>
            <a:pPr lvl="0"/>
            <a:r>
              <a:rPr lang="en-US" sz="4000" dirty="0">
                <a:solidFill>
                  <a:schemeClr val="tx2"/>
                </a:solidFill>
              </a:rPr>
              <a:t> with </a:t>
            </a:r>
          </a:p>
          <a:p>
            <a:pPr lvl="0"/>
            <a:r>
              <a:rPr lang="en-US" sz="4000" dirty="0">
                <a:solidFill>
                  <a:schemeClr val="tx2"/>
                </a:solidFill>
              </a:rPr>
              <a:t>Consistent Improvement</a:t>
            </a:r>
          </a:p>
          <a:p>
            <a:pPr lvl="0"/>
            <a:r>
              <a:rPr lang="en-US" sz="4000" dirty="0">
                <a:solidFill>
                  <a:schemeClr val="tx2"/>
                </a:solidFill>
              </a:rPr>
              <a:t>through </a:t>
            </a:r>
          </a:p>
          <a:p>
            <a:pPr lvl="0"/>
            <a:r>
              <a:rPr lang="en-US" sz="4000" dirty="0">
                <a:solidFill>
                  <a:schemeClr val="tx2"/>
                </a:solidFill>
              </a:rPr>
              <a:t>Enthusiastic Involvement</a:t>
            </a:r>
          </a:p>
          <a:p>
            <a:pPr algn="l"/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992318"/>
            <a:ext cx="12573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fa6f96f-c418-4bb9-8cd1-ff84151923f4" descr="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919"/>
            <a:ext cx="1391516" cy="5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52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8382000" cy="4087318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/>
                </a:solidFill>
              </a:rPr>
              <a:t>Questions</a:t>
            </a:r>
            <a:endParaRPr lang="en-US" sz="96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992318"/>
            <a:ext cx="12573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fa6f96f-c418-4bb9-8cd1-ff84151923f4" descr="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919"/>
            <a:ext cx="1391516" cy="5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344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609600"/>
            <a:ext cx="4953000" cy="685800"/>
          </a:xfrm>
        </p:spPr>
        <p:txBody>
          <a:bodyPr>
            <a:noAutofit/>
          </a:bodyPr>
          <a:lstStyle/>
          <a:p>
            <a:r>
              <a:rPr lang="en-US" sz="5400" dirty="0" smtClean="0"/>
              <a:t>The Economy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763000" cy="41910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How would you define today’s economy??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If we had a room full of economists, would they all agree??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So what’s the answer??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It Depends!!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On what you ask??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Your Situation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992318"/>
            <a:ext cx="12573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fa6f96f-c418-4bb9-8cd1-ff84151923f4" descr="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919"/>
            <a:ext cx="1391516" cy="5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301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222375"/>
          </a:xfrm>
        </p:spPr>
        <p:txBody>
          <a:bodyPr>
            <a:noAutofit/>
          </a:bodyPr>
          <a:lstStyle/>
          <a:p>
            <a:r>
              <a:rPr lang="en-US" sz="4800" dirty="0" smtClean="0"/>
              <a:t>What is/are the Right Strategy or Strategies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3325318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>
                <a:solidFill>
                  <a:schemeClr val="tx2"/>
                </a:solidFill>
              </a:rPr>
              <a:t>Answer:</a:t>
            </a:r>
            <a:endParaRPr lang="en-US" sz="2800" dirty="0" smtClean="0">
              <a:solidFill>
                <a:schemeClr val="tx2"/>
              </a:solidFill>
            </a:endParaRPr>
          </a:p>
          <a:p>
            <a:r>
              <a:rPr lang="en-US" sz="7200" dirty="0" smtClean="0">
                <a:solidFill>
                  <a:schemeClr val="tx2"/>
                </a:solidFill>
              </a:rPr>
              <a:t>It Depends</a:t>
            </a:r>
            <a:endParaRPr lang="en-US" sz="72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992318"/>
            <a:ext cx="12573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fa6f96f-c418-4bb9-8cd1-ff84151923f4" descr="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919"/>
            <a:ext cx="1391516" cy="5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963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41 0.00023 L 0.6562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835452"/>
            <a:ext cx="7772400" cy="1222375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So How Do We Address “It Depends”??</a:t>
            </a:r>
            <a:endParaRPr lang="en-US" sz="4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133600"/>
            <a:ext cx="8686800" cy="3962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chemeClr val="tx2"/>
                </a:solidFill>
              </a:rPr>
              <a:t>Answer: Preparation</a:t>
            </a:r>
          </a:p>
          <a:p>
            <a:pPr algn="l"/>
            <a:r>
              <a:rPr lang="en-US" sz="2800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1.) Know the Marketplace and your position in it</a:t>
            </a:r>
          </a:p>
          <a:p>
            <a:pPr algn="l"/>
            <a:r>
              <a:rPr lang="en-US" sz="2800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2.) Know Your Client’s Needs</a:t>
            </a:r>
          </a:p>
          <a:p>
            <a:pPr algn="l"/>
            <a:r>
              <a:rPr lang="en-US" sz="2800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3.) Establish and Agree on Expectations</a:t>
            </a:r>
          </a:p>
          <a:p>
            <a:pPr algn="l"/>
            <a:r>
              <a:rPr lang="en-US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4.) Draft a clear and comprehensive RFP</a:t>
            </a:r>
          </a:p>
          <a:p>
            <a:pPr algn="l"/>
            <a:r>
              <a:rPr lang="en-US" sz="2800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5.) Understand your constraints</a:t>
            </a:r>
          </a:p>
          <a:p>
            <a:pPr algn="l"/>
            <a:r>
              <a:rPr lang="en-US" sz="2800" dirty="0" smtClean="0">
                <a:solidFill>
                  <a:schemeClr val="tx2"/>
                </a:solidFill>
              </a:rPr>
              <a:t>	6.) Develop your strategy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992318"/>
            <a:ext cx="12573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fa6f96f-c418-4bb9-8cd1-ff84151923f4" descr="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919"/>
            <a:ext cx="1391516" cy="5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248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609600"/>
            <a:ext cx="6781800" cy="1222375"/>
          </a:xfrm>
        </p:spPr>
        <p:txBody>
          <a:bodyPr>
            <a:normAutofit/>
          </a:bodyPr>
          <a:lstStyle/>
          <a:p>
            <a:r>
              <a:rPr lang="en-US" dirty="0" smtClean="0"/>
              <a:t>Knowing The Market Place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76400"/>
            <a:ext cx="8610600" cy="4315918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tx2"/>
                </a:solidFill>
              </a:rPr>
              <a:t>Who are the players and know what are each of their strengths and weaknesses to the greatest extent possible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tx2"/>
                </a:solidFill>
              </a:rPr>
              <a:t>How does your program fit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tx2"/>
                </a:solidFill>
              </a:rPr>
              <a:t>Is it Buyer or Sellers Market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tx2"/>
                </a:solidFill>
              </a:rPr>
              <a:t>How is the market trending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992318"/>
            <a:ext cx="12573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fa6f96f-c418-4bb9-8cd1-ff84151923f4" descr="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919"/>
            <a:ext cx="1391516" cy="5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04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6758" y="609600"/>
            <a:ext cx="7772400" cy="122237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Understanding Client Needs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3325318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chemeClr val="tx2"/>
                </a:solidFill>
              </a:rPr>
              <a:t>Must Haves</a:t>
            </a:r>
          </a:p>
          <a:p>
            <a:r>
              <a:rPr lang="en-US" sz="6600" dirty="0" smtClean="0">
                <a:solidFill>
                  <a:schemeClr val="tx2"/>
                </a:solidFill>
              </a:rPr>
              <a:t>Want to Haves</a:t>
            </a:r>
          </a:p>
          <a:p>
            <a:r>
              <a:rPr lang="en-US" sz="6600" dirty="0" smtClean="0">
                <a:solidFill>
                  <a:schemeClr val="tx2"/>
                </a:solidFill>
              </a:rPr>
              <a:t>Like to Haves</a:t>
            </a:r>
            <a:endParaRPr lang="en-US" sz="66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992318"/>
            <a:ext cx="12573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fa6f96f-c418-4bb9-8cd1-ff84151923f4" descr="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919"/>
            <a:ext cx="1391516" cy="5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733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59738"/>
            <a:ext cx="4343400" cy="838199"/>
          </a:xfrm>
        </p:spPr>
        <p:txBody>
          <a:bodyPr>
            <a:normAutofit/>
          </a:bodyPr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367361"/>
            <a:ext cx="6400800" cy="4646728"/>
          </a:xfrm>
        </p:spPr>
        <p:txBody>
          <a:bodyPr>
            <a:noAutofit/>
          </a:bodyPr>
          <a:lstStyle/>
          <a:p>
            <a:pPr marL="342900" indent="-3429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Pricing levels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Sacrificial Points 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Walk away scenarios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Performance levels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Reporting 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Technical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Security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Contract length</a:t>
            </a:r>
          </a:p>
          <a:p>
            <a:pPr marL="342900" indent="-342900" algn="l">
              <a:buFont typeface="Wingdings" pitchFamily="2" charset="2"/>
              <a:buChar char="Ø"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992318"/>
            <a:ext cx="12573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fa6f96f-c418-4bb9-8cd1-ff84151923f4" descr="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919"/>
            <a:ext cx="1391516" cy="5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15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772400" cy="1222375"/>
          </a:xfrm>
        </p:spPr>
        <p:txBody>
          <a:bodyPr>
            <a:normAutofit/>
          </a:bodyPr>
          <a:lstStyle/>
          <a:p>
            <a:r>
              <a:rPr lang="en-US" dirty="0" smtClean="0"/>
              <a:t>Communicating the Client Needs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362200"/>
            <a:ext cx="8610600" cy="3630118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tx2"/>
                </a:solidFill>
              </a:rPr>
              <a:t>The RFP</a:t>
            </a:r>
          </a:p>
          <a:p>
            <a:pPr algn="l"/>
            <a:r>
              <a:rPr lang="en-US" sz="3600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1.) Develop a clear and aggressive SOW</a:t>
            </a:r>
            <a:br>
              <a:rPr lang="en-US" sz="2800" dirty="0" smtClean="0">
                <a:solidFill>
                  <a:schemeClr val="tx2"/>
                </a:solidFill>
              </a:rPr>
            </a:b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2.) Use “your” Terms and Conditions</a:t>
            </a:r>
          </a:p>
          <a:p>
            <a:pPr algn="l"/>
            <a:r>
              <a:rPr lang="en-US" sz="2800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3.) Security Documentation</a:t>
            </a:r>
          </a:p>
          <a:p>
            <a:pPr algn="l"/>
            <a:r>
              <a:rPr lang="en-US" sz="2800" dirty="0" smtClean="0">
                <a:solidFill>
                  <a:schemeClr val="tx2"/>
                </a:solidFill>
              </a:rPr>
              <a:t>	4.) Response format</a:t>
            </a:r>
          </a:p>
          <a:p>
            <a:pPr algn="l"/>
            <a:r>
              <a:rPr lang="en-US" sz="2800" dirty="0">
                <a:solidFill>
                  <a:schemeClr val="tx2"/>
                </a:solidFill>
              </a:rPr>
              <a:t>	</a:t>
            </a:r>
            <a:r>
              <a:rPr lang="en-US" sz="2800" dirty="0" smtClean="0">
                <a:solidFill>
                  <a:schemeClr val="tx2"/>
                </a:solidFill>
              </a:rPr>
              <a:t>5.) Appropriate Legal Attachments</a:t>
            </a:r>
            <a:endParaRPr lang="en-US" sz="3600" dirty="0" smtClean="0">
              <a:solidFill>
                <a:schemeClr val="tx2"/>
              </a:solidFill>
            </a:endParaRPr>
          </a:p>
          <a:p>
            <a:pPr algn="l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992318"/>
            <a:ext cx="12573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fa6f96f-c418-4bb9-8cd1-ff84151923f4" descr="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919"/>
            <a:ext cx="1391516" cy="5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50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32681"/>
            <a:ext cx="4572000" cy="761999"/>
          </a:xfrm>
        </p:spPr>
        <p:txBody>
          <a:bodyPr>
            <a:noAutofit/>
          </a:bodyPr>
          <a:lstStyle/>
          <a:p>
            <a:r>
              <a:rPr lang="en-US" dirty="0" smtClean="0"/>
              <a:t>Constraints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371600"/>
            <a:ext cx="6400800" cy="4038600"/>
          </a:xfrm>
        </p:spPr>
        <p:txBody>
          <a:bodyPr>
            <a:no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tx2"/>
                </a:solidFill>
              </a:rPr>
              <a:t>Budgetary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tx2"/>
                </a:solidFill>
              </a:rPr>
              <a:t>Time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tx2"/>
                </a:solidFill>
              </a:rPr>
              <a:t>Legal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tx2"/>
                </a:solidFill>
              </a:rPr>
              <a:t>Regional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tx2"/>
                </a:solidFill>
              </a:rPr>
              <a:t>Process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tx2"/>
                </a:solidFill>
              </a:rPr>
              <a:t>Organizational 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/>
          </a:p>
        </p:txBody>
      </p:sp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992318"/>
            <a:ext cx="12573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fa6f96f-c418-4bb9-8cd1-ff84151923f4" descr="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1919"/>
            <a:ext cx="1391516" cy="5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6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210</Words>
  <Application>Microsoft Macintosh PowerPoint</Application>
  <PresentationFormat>On-screen Show (4:3)</PresentationFormat>
  <Paragraphs>123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Effective Strategies for Negotiating Discounts in Today’s Economy</vt:lpstr>
      <vt:lpstr>The Economy</vt:lpstr>
      <vt:lpstr>What is/are the Right Strategy or Strategies</vt:lpstr>
      <vt:lpstr>So How Do We Address “It Depends”??</vt:lpstr>
      <vt:lpstr>Knowing The Market Place</vt:lpstr>
      <vt:lpstr>Understanding Client Needs</vt:lpstr>
      <vt:lpstr>Expectations</vt:lpstr>
      <vt:lpstr>Communicating the Client Needs</vt:lpstr>
      <vt:lpstr>Constraints</vt:lpstr>
      <vt:lpstr>Negotiation Strategies</vt:lpstr>
      <vt:lpstr>Negotiation Strategies</vt:lpstr>
      <vt:lpstr>Negotiation Techniques</vt:lpstr>
      <vt:lpstr>Sustainability Expectation of the Award Recipient</vt:lpstr>
      <vt:lpstr>PowerPoint Presentation</vt:lpstr>
    </vt:vector>
  </TitlesOfParts>
  <Company>Controllers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 Loaner</dc:creator>
  <cp:lastModifiedBy>Reagan Moran</cp:lastModifiedBy>
  <cp:revision>50</cp:revision>
  <dcterms:created xsi:type="dcterms:W3CDTF">2013-08-25T16:42:07Z</dcterms:created>
  <dcterms:modified xsi:type="dcterms:W3CDTF">2017-02-27T15:42:00Z</dcterms:modified>
</cp:coreProperties>
</file>