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5" r:id="rId4"/>
    <p:sldId id="267" r:id="rId5"/>
    <p:sldId id="268" r:id="rId6"/>
    <p:sldId id="257" r:id="rId7"/>
    <p:sldId id="269" r:id="rId8"/>
    <p:sldId id="260" r:id="rId9"/>
    <p:sldId id="270" r:id="rId10"/>
    <p:sldId id="262" r:id="rId11"/>
    <p:sldId id="264" r:id="rId12"/>
    <p:sldId id="261" r:id="rId13"/>
    <p:sldId id="26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0" autoAdjust="0"/>
  </p:normalViewPr>
  <p:slideViewPr>
    <p:cSldViewPr>
      <p:cViewPr varScale="1">
        <p:scale>
          <a:sx n="52" d="100"/>
          <a:sy n="52" d="100"/>
        </p:scale>
        <p:origin x="-104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51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2F90-D9F2-4C43-A7D3-2607B8C5741E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C4BA-14B3-4275-9A1D-A42B58B9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32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B9BCF-3DB4-4580-A4A5-6E209D7563BE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BC6D-7818-4383-8690-A8A0B5221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9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F8FE-E000-4169-9184-904CC9674B6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6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1780-CADD-4F73-A235-6BA0C075654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FCDA-7EE1-46B3-8630-E3CD19D11E71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F22-B837-4B5A-8FFF-5C792AECF65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E69F-CE9B-4711-B10B-43AF17D77599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4296-C0B3-48FD-9CE3-A32D907E066A}" type="datetime1">
              <a:rPr lang="en-US" smtClean="0"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9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12BD-24CC-4664-8562-6C0504B0F9E3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6B20-3970-495E-B83C-D5496EB03CE8}" type="datetime1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2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5862-DC6F-411C-BC66-097BAB812BE7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2DE6-C760-412B-BEF0-0FBEE05FBAFB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4A92-DE68-4CE5-9F54-F7A1915DDA1B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09F4-CF90-4D44-A476-D48F6154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Autofit/>
          </a:bodyPr>
          <a:lstStyle/>
          <a:p>
            <a:r>
              <a:rPr lang="en-US" dirty="0" smtClean="0"/>
              <a:t>Effective Strategies for Negotiating Discounts in Today’s Economy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7" name="cfa6f96f-c418-4bb9-8cd1-ff84151923f4" descr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312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5992317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1919"/>
            <a:ext cx="48006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Negotiation Strategies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01000" cy="4959967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Areas to target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Limits of Liability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It’s understanding the risk not the value of the contract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Indemnification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Compensation for damages both current and future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Payment Terms i.e. cost of money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	</a:t>
            </a:r>
            <a:r>
              <a:rPr lang="en-US" sz="1800" dirty="0" smtClean="0">
                <a:solidFill>
                  <a:schemeClr val="tx2"/>
                </a:solidFill>
              </a:rPr>
              <a:t>Cost of money currently floats around 3% focus on the early pay 		discount 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Guarantees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Knowing your needs and cost allows you to get the most here.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Threshold Pricing/Volume Discounting/Period Rebates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Knowing your untapped potential can secure better pricing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Managed program / hosted systems  approach  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Using their systems and/or programs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800" dirty="0" smtClean="0">
                <a:solidFill>
                  <a:schemeClr val="tx2"/>
                </a:solidFill>
              </a:rPr>
              <a:t>	Using their contracts</a:t>
            </a:r>
          </a:p>
          <a:p>
            <a:pPr algn="l"/>
            <a:r>
              <a:rPr lang="en-US" sz="1800" dirty="0" smtClean="0"/>
              <a:t>	</a:t>
            </a:r>
            <a:r>
              <a:rPr lang="en-US" sz="1800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5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63690"/>
            <a:ext cx="48006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Negotiation Strategies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495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More areas </a:t>
            </a:r>
            <a:r>
              <a:rPr lang="en-US" sz="2400" b="1" dirty="0">
                <a:solidFill>
                  <a:schemeClr val="tx2"/>
                </a:solidFill>
              </a:rPr>
              <a:t>to </a:t>
            </a:r>
            <a:r>
              <a:rPr lang="en-US" sz="2400" b="1" dirty="0" smtClean="0">
                <a:solidFill>
                  <a:schemeClr val="tx2"/>
                </a:solidFill>
              </a:rPr>
              <a:t>target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Program </a:t>
            </a:r>
            <a:r>
              <a:rPr lang="en-US" sz="2000" dirty="0" smtClean="0">
                <a:solidFill>
                  <a:schemeClr val="tx2"/>
                </a:solidFill>
              </a:rPr>
              <a:t>Usage / Compliance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Enlistment of Supplier to grow the business 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Flat Rate </a:t>
            </a:r>
            <a:r>
              <a:rPr lang="en-US" sz="2000" dirty="0" smtClean="0">
                <a:solidFill>
                  <a:schemeClr val="tx2"/>
                </a:solidFill>
              </a:rPr>
              <a:t>Structure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Applicable in mature and variable system i.e. Sports programs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Indexing Pricing </a:t>
            </a:r>
            <a:r>
              <a:rPr lang="en-US" sz="2000" dirty="0" smtClean="0">
                <a:solidFill>
                  <a:schemeClr val="tx2"/>
                </a:solidFill>
              </a:rPr>
              <a:t>Structure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This is a good control method in an inflationary or unstable 			market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Extra </a:t>
            </a:r>
            <a:r>
              <a:rPr lang="en-US" sz="2000" dirty="0" smtClean="0">
                <a:solidFill>
                  <a:schemeClr val="tx2"/>
                </a:solidFill>
              </a:rPr>
              <a:t>Services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Reporting, Duty of Care, Ticketing management ………………..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Timing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	</a:t>
            </a:r>
            <a:r>
              <a:rPr lang="en-US" sz="2000" dirty="0" smtClean="0">
                <a:solidFill>
                  <a:schemeClr val="tx2"/>
                </a:solidFill>
              </a:rPr>
              <a:t>End of period, senior management change, or merger/ purchase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3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63691"/>
            <a:ext cx="5562600" cy="955510"/>
          </a:xfrm>
        </p:spPr>
        <p:txBody>
          <a:bodyPr>
            <a:normAutofit/>
          </a:bodyPr>
          <a:lstStyle/>
          <a:p>
            <a:r>
              <a:rPr lang="en-US" dirty="0" smtClean="0"/>
              <a:t>Negotiation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6" y="1143000"/>
            <a:ext cx="8991600" cy="495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Successful Negotiation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Be conservative with your initial concessions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Don’t agree too quickly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Get cost breakdowns or at least ask. A “no”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      answer tells	you more than you think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	Don’t be the first to make a major concession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Be mindful of concessions as Deadlines approach!!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	Be skeptical. Things may not be as they appear to be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Be aware of valueless give a ways or concessions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Do’s and Don’t if you have to compromise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7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7710"/>
            <a:ext cx="7772400" cy="12223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Sustainability</a:t>
            </a:r>
            <a:br>
              <a:rPr lang="en-US" b="1" dirty="0"/>
            </a:br>
            <a:r>
              <a:rPr lang="en-US" b="1" dirty="0"/>
              <a:t>Expectation of the Award Recipient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087318"/>
          </a:xfrm>
        </p:spPr>
        <p:txBody>
          <a:bodyPr>
            <a:noAutofit/>
          </a:bodyPr>
          <a:lstStyle/>
          <a:p>
            <a:pPr lvl="0"/>
            <a:r>
              <a:rPr lang="en-US" sz="4000" dirty="0">
                <a:solidFill>
                  <a:schemeClr val="tx2"/>
                </a:solidFill>
              </a:rPr>
              <a:t>Quality Performance</a:t>
            </a:r>
          </a:p>
          <a:p>
            <a:pPr lvl="0"/>
            <a:r>
              <a:rPr lang="en-US" sz="4000" dirty="0">
                <a:solidFill>
                  <a:schemeClr val="tx2"/>
                </a:solidFill>
              </a:rPr>
              <a:t> with </a:t>
            </a:r>
          </a:p>
          <a:p>
            <a:pPr lvl="0"/>
            <a:r>
              <a:rPr lang="en-US" sz="4000" dirty="0">
                <a:solidFill>
                  <a:schemeClr val="tx2"/>
                </a:solidFill>
              </a:rPr>
              <a:t>Consistent Improvement</a:t>
            </a:r>
          </a:p>
          <a:p>
            <a:pPr lvl="0"/>
            <a:r>
              <a:rPr lang="en-US" sz="4000" dirty="0">
                <a:solidFill>
                  <a:schemeClr val="tx2"/>
                </a:solidFill>
              </a:rPr>
              <a:t>through </a:t>
            </a:r>
          </a:p>
          <a:p>
            <a:pPr lvl="0"/>
            <a:r>
              <a:rPr lang="en-US" sz="4000" dirty="0">
                <a:solidFill>
                  <a:schemeClr val="tx2"/>
                </a:solidFill>
              </a:rPr>
              <a:t>Enthusiastic Involvement</a:t>
            </a:r>
          </a:p>
          <a:p>
            <a:pPr algn="l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5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08731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/>
                </a:solidFill>
              </a:rPr>
              <a:t>Questions</a:t>
            </a:r>
            <a:endParaRPr lang="en-US" sz="96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44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4953000" cy="685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Economy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763000" cy="4191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How would you define today’s economy??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If we had a room full of economists, would they all agree??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So what’s the answer??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It Depends!!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On what you ask??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Your Situation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01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22375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is/are the Right Strategy or Strategies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325318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tx2"/>
                </a:solidFill>
              </a:rPr>
              <a:t>Answer: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7200" dirty="0" smtClean="0">
                <a:solidFill>
                  <a:schemeClr val="tx2"/>
                </a:solidFill>
              </a:rPr>
              <a:t>It Depends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6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1 0.00023 L 0.656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5452"/>
            <a:ext cx="7772400" cy="1222375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So How Do We Address “It Depends”??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686800" cy="3962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</a:rPr>
              <a:t>Answer: Preparation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1.) Know the Marketplace and your position in it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2.) Know Your Client’s Needs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3.) Establish and Agree on Expectations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4.) Draft a clear and comprehensive RFP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5.) Understand your constraints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</a:rPr>
              <a:t>	6.) Develop your strategy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48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781800" cy="1222375"/>
          </a:xfrm>
        </p:spPr>
        <p:txBody>
          <a:bodyPr>
            <a:normAutofit/>
          </a:bodyPr>
          <a:lstStyle/>
          <a:p>
            <a:r>
              <a:rPr lang="en-US" dirty="0" smtClean="0"/>
              <a:t>Knowing The Market 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10600" cy="4315918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Who are the players and know what are each of their strengths and weaknesses to the greatest extent possible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How does your program fit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Is it Buyer or Sellers Market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How is the market trending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04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6758" y="609600"/>
            <a:ext cx="7772400" cy="12223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Understanding Client Needs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32531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2"/>
                </a:solidFill>
              </a:rPr>
              <a:t>Must Haves</a:t>
            </a:r>
          </a:p>
          <a:p>
            <a:r>
              <a:rPr lang="en-US" sz="6600" dirty="0" smtClean="0">
                <a:solidFill>
                  <a:schemeClr val="tx2"/>
                </a:solidFill>
              </a:rPr>
              <a:t>Want to Haves</a:t>
            </a:r>
          </a:p>
          <a:p>
            <a:r>
              <a:rPr lang="en-US" sz="6600" dirty="0" smtClean="0">
                <a:solidFill>
                  <a:schemeClr val="tx2"/>
                </a:solidFill>
              </a:rPr>
              <a:t>Like to Haves</a:t>
            </a:r>
            <a:endParaRPr lang="en-US" sz="66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3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9738"/>
            <a:ext cx="43434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67361"/>
            <a:ext cx="6400800" cy="4646728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Pricing levels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Sacrificial Points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Walk away scenarios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Performance levels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Reporting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Technical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Security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Contract length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15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222375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Communicating the Client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10600" cy="3630118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The RFP</a:t>
            </a:r>
          </a:p>
          <a:p>
            <a:pPr algn="l"/>
            <a:r>
              <a:rPr lang="en-US" sz="36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1.) Develop a clear and aggressive SOW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2.) Use “your” Terms and Conditions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3.) Security Documentation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</a:rPr>
              <a:t>	4.) Response format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5.) Appropriate Legal Attachments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5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32681"/>
            <a:ext cx="4572000" cy="761999"/>
          </a:xfrm>
        </p:spPr>
        <p:txBody>
          <a:bodyPr>
            <a:noAutofit/>
          </a:bodyPr>
          <a:lstStyle/>
          <a:p>
            <a:r>
              <a:rPr lang="en-US" dirty="0" smtClean="0"/>
              <a:t>Constraints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6400800" cy="40386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Budgetary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Time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Legal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Regional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Process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Organizational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/>
          </a:p>
        </p:txBody>
      </p:sp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92318"/>
            <a:ext cx="12573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fa6f96f-c418-4bb9-8cd1-ff84151923f4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19"/>
            <a:ext cx="1391516" cy="5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6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210</Words>
  <Application>Microsoft Macintosh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Effective Strategies for Negotiating Discounts in Today’s Economy</vt:lpstr>
      <vt:lpstr>The Economy</vt:lpstr>
      <vt:lpstr>What is/are the Right Strategy or Strategies</vt:lpstr>
      <vt:lpstr>So How Do We Address “It Depends”??</vt:lpstr>
      <vt:lpstr>Knowing The Market Place</vt:lpstr>
      <vt:lpstr>Understanding Client Needs</vt:lpstr>
      <vt:lpstr>Expectations</vt:lpstr>
      <vt:lpstr>Communicating the Client Needs</vt:lpstr>
      <vt:lpstr>Constraints</vt:lpstr>
      <vt:lpstr>Negotiation Strategies</vt:lpstr>
      <vt:lpstr>Negotiation Strategies</vt:lpstr>
      <vt:lpstr>Negotiation Techniques</vt:lpstr>
      <vt:lpstr>Sustainability Expectation of the Award Recipient</vt:lpstr>
      <vt:lpstr>PowerPoint Presentation</vt:lpstr>
    </vt:vector>
  </TitlesOfParts>
  <Company>Controllers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 Loaner</dc:creator>
  <cp:lastModifiedBy>Reagan Moran</cp:lastModifiedBy>
  <cp:revision>50</cp:revision>
  <dcterms:created xsi:type="dcterms:W3CDTF">2013-08-25T16:42:07Z</dcterms:created>
  <dcterms:modified xsi:type="dcterms:W3CDTF">2017-02-27T15:42:00Z</dcterms:modified>
</cp:coreProperties>
</file>