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60" r:id="rId5"/>
    <p:sldId id="27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87" d="100"/>
          <a:sy n="87" d="100"/>
        </p:scale>
        <p:origin x="-91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651" y="-9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A2F90-D9F2-4C43-A7D3-2607B8C5741E}" type="datetimeFigureOut">
              <a:rPr lang="en-US" smtClean="0"/>
              <a:t>2/27/17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6C4BA-14B3-4275-9A1D-A42B58B9CC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3328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B9BCF-3DB4-4580-A4A5-6E209D7563BE}" type="datetimeFigureOut">
              <a:rPr lang="en-US" smtClean="0"/>
              <a:t>2/27/17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EBC6D-7818-4383-8690-A8A0B5221D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7897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BC6D-7818-4383-8690-A8A0B5221DE0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524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F8FE-E000-4169-9184-904CC9674B6A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76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1780-CADD-4F73-A235-6BA0C075654A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74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0FCDA-7EE1-46B3-8630-E3CD19D11E71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06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63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1F22-B837-4B5A-8FFF-5C792AECF65A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51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E69F-CE9B-4711-B10B-43AF17D77599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14296-C0B3-48FD-9CE3-A32D907E066A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9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12BD-24CC-4664-8562-6C0504B0F9E3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6B20-3970-495E-B83C-D5496EB03CE8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2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5862-DC6F-411C-BC66-097BAB812BE7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C2DE6-C760-412B-BEF0-0FBEE05FBAFB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2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44A92-DE68-4CE5-9F54-F7A1915DDA1B}" type="datetime1">
              <a:rPr lang="en-US" smtClean="0"/>
              <a:t>2/27/17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509F4-CF90-4D44-A476-D48F61540A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i.fmcsa.dot.gov/sms/" TargetMode="External"/><Relationship Id="rId4" Type="http://schemas.openxmlformats.org/officeDocument/2006/relationships/hyperlink" Target="http://bitly.com/SaferBus" TargetMode="External"/><Relationship Id="rId5" Type="http://schemas.openxmlformats.org/officeDocument/2006/relationships/hyperlink" Target="http://www.fmcsa.dot.gov/" TargetMode="Externa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a.fmcsa.dot.gov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ilways.com/team-trailways/motorcoach-listing-companies/country-state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efensetravel.dod.mil/site/bus.cf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Charter Travel </a:t>
            </a:r>
            <a:r>
              <a:rPr lang="en-US" b="1" dirty="0"/>
              <a:t>&amp;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Risk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A </a:t>
            </a:r>
            <a:r>
              <a:rPr lang="en-US" b="1" dirty="0"/>
              <a:t>How-To </a:t>
            </a:r>
            <a:r>
              <a:rPr lang="en-US" b="1" dirty="0" smtClean="0"/>
              <a:t>Guide for </a:t>
            </a:r>
          </a:p>
          <a:p>
            <a:r>
              <a:rPr lang="en-US" b="1" dirty="0" smtClean="0"/>
              <a:t>Motor Coaches and Charter Air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71D2C-6992-4BE1-BE90-1762555A6675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7" name="cfa6f96f-c418-4bb9-8cd1-ff84151923f4" descr="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57200"/>
            <a:ext cx="3124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172200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2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is Compliance, Safety, and Accountability (CSA)?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Federal Motor Coach Safety Administration’s (FMCSA) </a:t>
            </a:r>
            <a:r>
              <a:rPr lang="en-US" dirty="0"/>
              <a:t>data-driven safety compliance and enforcement program</a:t>
            </a:r>
          </a:p>
          <a:p>
            <a:r>
              <a:rPr lang="en-US" dirty="0"/>
              <a:t>Designed to improve safety and prevent commercial motor vehicle (CMV) crashes, </a:t>
            </a:r>
            <a:r>
              <a:rPr lang="en-US" dirty="0" smtClean="0"/>
              <a:t>fatalities, and </a:t>
            </a:r>
            <a:r>
              <a:rPr lang="en-US" dirty="0"/>
              <a:t>injuries</a:t>
            </a:r>
          </a:p>
          <a:p>
            <a:r>
              <a:rPr lang="en-US" dirty="0"/>
              <a:t>CSA’s Three Core </a:t>
            </a:r>
            <a:r>
              <a:rPr lang="en-US" dirty="0" smtClean="0"/>
              <a:t>Components: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Safety Management System (</a:t>
            </a:r>
            <a:r>
              <a:rPr lang="en-US" dirty="0" smtClean="0"/>
              <a:t>SMS)</a:t>
            </a:r>
          </a:p>
          <a:p>
            <a:pPr lvl="1"/>
            <a:r>
              <a:rPr lang="en-US" dirty="0" smtClean="0"/>
              <a:t>Safety </a:t>
            </a:r>
            <a:r>
              <a:rPr lang="en-US" dirty="0"/>
              <a:t>Interventions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Safety </a:t>
            </a:r>
            <a:r>
              <a:rPr lang="en-US" dirty="0"/>
              <a:t>Fitness Determination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432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is t</a:t>
            </a:r>
            <a:r>
              <a:rPr lang="en-US" dirty="0" smtClean="0"/>
              <a:t>he </a:t>
            </a:r>
            <a:br>
              <a:rPr lang="en-US" dirty="0" smtClean="0"/>
            </a:br>
            <a:r>
              <a:rPr lang="en-US" dirty="0" smtClean="0"/>
              <a:t>Safety </a:t>
            </a:r>
            <a:r>
              <a:rPr lang="en-US" dirty="0"/>
              <a:t>Management System?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Safety Management System (SMS) quantifies </a:t>
            </a:r>
            <a:r>
              <a:rPr lang="en-US" dirty="0"/>
              <a:t>the on-road safety performance of carriers to identify </a:t>
            </a:r>
            <a:r>
              <a:rPr lang="en-US" dirty="0" smtClean="0"/>
              <a:t>candidates </a:t>
            </a:r>
            <a:r>
              <a:rPr lang="en-US" dirty="0"/>
              <a:t>for interventions, to determine the specific safety problems exhibited by a </a:t>
            </a:r>
            <a:r>
              <a:rPr lang="en-US" dirty="0" smtClean="0"/>
              <a:t>carrier, and </a:t>
            </a:r>
            <a:r>
              <a:rPr lang="en-US" dirty="0"/>
              <a:t>to monitor whether safety problems are improving or worsening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/>
              <a:t>SMS is FMCSA’s field workload prioritization tool </a:t>
            </a:r>
            <a:r>
              <a:rPr lang="en-US" dirty="0" smtClean="0"/>
              <a:t>that:</a:t>
            </a:r>
          </a:p>
          <a:p>
            <a:pPr lvl="1"/>
            <a:r>
              <a:rPr lang="en-US" dirty="0" smtClean="0"/>
              <a:t>Calculates </a:t>
            </a:r>
            <a:r>
              <a:rPr lang="en-US" dirty="0"/>
              <a:t>safety performance based on </a:t>
            </a:r>
            <a:r>
              <a:rPr lang="en-US" dirty="0" smtClean="0"/>
              <a:t>seven (7) Behavior </a:t>
            </a:r>
            <a:r>
              <a:rPr lang="en-US" dirty="0"/>
              <a:t>Analysis and Safety Improvement Categories (</a:t>
            </a:r>
            <a:r>
              <a:rPr lang="en-US" dirty="0" smtClean="0"/>
              <a:t>BASICs)</a:t>
            </a:r>
          </a:p>
          <a:p>
            <a:pPr lvl="1"/>
            <a:r>
              <a:rPr lang="en-US" dirty="0" smtClean="0"/>
              <a:t>Triggers </a:t>
            </a:r>
            <a:r>
              <a:rPr lang="en-US" dirty="0"/>
              <a:t>the Safety Interventions </a:t>
            </a:r>
            <a:r>
              <a:rPr lang="en-US" dirty="0" smtClean="0"/>
              <a:t>process – i.e., warning </a:t>
            </a:r>
            <a:r>
              <a:rPr lang="en-US" dirty="0"/>
              <a:t>l</a:t>
            </a:r>
            <a:r>
              <a:rPr lang="en-US" dirty="0" smtClean="0"/>
              <a:t>etters</a:t>
            </a:r>
            <a:r>
              <a:rPr lang="en-US" dirty="0"/>
              <a:t>, </a:t>
            </a:r>
            <a:r>
              <a:rPr lang="en-US" dirty="0" smtClean="0"/>
              <a:t>investigations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293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BASICs focus on behaviors linked to crash risk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Unsafe </a:t>
            </a:r>
            <a:r>
              <a:rPr lang="en-US" dirty="0"/>
              <a:t>Driving</a:t>
            </a:r>
          </a:p>
          <a:p>
            <a:pPr lvl="1"/>
            <a:r>
              <a:rPr lang="en-US" dirty="0" smtClean="0"/>
              <a:t>Hours-of-Service </a:t>
            </a:r>
            <a:r>
              <a:rPr lang="en-US" dirty="0"/>
              <a:t>Compliance</a:t>
            </a:r>
          </a:p>
          <a:p>
            <a:pPr lvl="1"/>
            <a:r>
              <a:rPr lang="en-US" dirty="0" smtClean="0"/>
              <a:t>Driver </a:t>
            </a:r>
            <a:r>
              <a:rPr lang="en-US" dirty="0"/>
              <a:t>Fitness</a:t>
            </a:r>
          </a:p>
          <a:p>
            <a:pPr lvl="1"/>
            <a:r>
              <a:rPr lang="en-US" dirty="0" smtClean="0"/>
              <a:t>Controlled </a:t>
            </a:r>
            <a:r>
              <a:rPr lang="en-US" dirty="0"/>
              <a:t>Substances/Alcohol</a:t>
            </a:r>
          </a:p>
          <a:p>
            <a:pPr lvl="1"/>
            <a:r>
              <a:rPr lang="en-US" dirty="0" smtClean="0"/>
              <a:t>Vehicle </a:t>
            </a:r>
            <a:r>
              <a:rPr lang="en-US" dirty="0"/>
              <a:t>Maintenance</a:t>
            </a:r>
          </a:p>
          <a:p>
            <a:pPr lvl="1"/>
            <a:r>
              <a:rPr lang="en-US" dirty="0" smtClean="0"/>
              <a:t>Hazardous </a:t>
            </a:r>
            <a:r>
              <a:rPr lang="en-US" dirty="0"/>
              <a:t>Materials</a:t>
            </a:r>
          </a:p>
          <a:p>
            <a:pPr lvl="1"/>
            <a:r>
              <a:rPr lang="en-US" dirty="0" smtClean="0"/>
              <a:t>Crash </a:t>
            </a:r>
            <a:r>
              <a:rPr lang="en-US" dirty="0"/>
              <a:t>Indicator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2323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CSA/SMS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more information </a:t>
            </a:r>
            <a:r>
              <a:rPr lang="en-US" dirty="0" smtClean="0"/>
              <a:t>about CSA/SMS, visit:</a:t>
            </a:r>
          </a:p>
          <a:p>
            <a:pPr lvl="1"/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csa.fmcsa.dot.gov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/>
          </a:p>
          <a:p>
            <a:pPr lvl="1"/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</a:t>
            </a:r>
            <a:r>
              <a:rPr lang="en-US" u="sng" dirty="0" smtClean="0">
                <a:hlinkClick r:id="rId3"/>
              </a:rPr>
              <a:t>ai.fmcsa.dot.gov/sms/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/>
          </a:p>
          <a:p>
            <a:pPr lvl="1"/>
            <a:r>
              <a:rPr lang="en-US" u="sng" dirty="0" smtClean="0">
                <a:hlinkClick r:id="rId4"/>
              </a:rPr>
              <a:t>http</a:t>
            </a:r>
            <a:r>
              <a:rPr lang="en-US" u="sng" dirty="0">
                <a:hlinkClick r:id="rId4"/>
              </a:rPr>
              <a:t>://</a:t>
            </a:r>
            <a:r>
              <a:rPr lang="en-US" u="sng" dirty="0" smtClean="0">
                <a:hlinkClick r:id="rId4"/>
              </a:rPr>
              <a:t>bitly.com/SaferBus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/>
          </a:p>
          <a:p>
            <a:pPr lvl="1"/>
            <a:r>
              <a:rPr lang="en-US" u="sng" dirty="0" smtClean="0">
                <a:hlinkClick r:id="rId5"/>
              </a:rPr>
              <a:t>www.fmcsa.dot.gov/</a:t>
            </a:r>
            <a:endParaRPr lang="en-US" u="sng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27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CSA/SMS </a:t>
            </a:r>
            <a:r>
              <a:rPr lang="en-US" dirty="0" smtClean="0"/>
              <a:t>Website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Must have </a:t>
            </a:r>
            <a:r>
              <a:rPr lang="en-US" dirty="0"/>
              <a:t>the carrier’s DOT number to navigate </a:t>
            </a:r>
            <a:r>
              <a:rPr lang="en-US" dirty="0" smtClean="0"/>
              <a:t>these  websites.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 smtClean="0"/>
              <a:t>While FMCSA </a:t>
            </a:r>
            <a:r>
              <a:rPr lang="en-US" dirty="0"/>
              <a:t>and third parties </a:t>
            </a:r>
            <a:r>
              <a:rPr lang="en-US" dirty="0" smtClean="0"/>
              <a:t>are monitoring </a:t>
            </a:r>
            <a:r>
              <a:rPr lang="en-US" dirty="0"/>
              <a:t>the passenger carrier </a:t>
            </a:r>
            <a:r>
              <a:rPr lang="en-US" dirty="0" smtClean="0"/>
              <a:t>industry, supplement this data with </a:t>
            </a:r>
            <a:r>
              <a:rPr lang="en-US" b="1" dirty="0" smtClean="0"/>
              <a:t>your own research</a:t>
            </a:r>
            <a:r>
              <a:rPr lang="en-US" dirty="0" smtClean="0"/>
              <a:t>.  CSA/SMS data may not always accurately reflect actual crash risk of a motor carrier.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If you fail to do your due </a:t>
            </a:r>
            <a:r>
              <a:rPr lang="en-US" dirty="0" smtClean="0"/>
              <a:t>diligence, </a:t>
            </a:r>
            <a:r>
              <a:rPr lang="en-US" dirty="0"/>
              <a:t>be sure you have an excellent crisis action plan in place</a:t>
            </a:r>
            <a:r>
              <a:rPr lang="en-US" dirty="0" smtClean="0"/>
              <a:t>!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493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Sources of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Defense Travel Management Office, </a:t>
            </a:r>
            <a:br>
              <a:rPr lang="en-US" dirty="0" smtClean="0"/>
            </a:br>
            <a:r>
              <a:rPr lang="en-US" dirty="0" smtClean="0"/>
              <a:t>The DoD Center for Travel Excellence:</a:t>
            </a:r>
            <a:endParaRPr lang="en-US" dirty="0" smtClean="0">
              <a:hlinkClick r:id="rId2"/>
            </a:endParaRPr>
          </a:p>
          <a:p>
            <a:pPr marL="400050" lvl="1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www.defensetravel.dod.mil/site/bus.cfm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Trailways’ carriers </a:t>
            </a:r>
            <a:r>
              <a:rPr lang="en-US" dirty="0"/>
              <a:t>must have a DOT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Satisfactory </a:t>
            </a:r>
            <a:r>
              <a:rPr lang="en-US" dirty="0"/>
              <a:t>Rating and a DoD Rating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of </a:t>
            </a:r>
            <a:r>
              <a:rPr lang="en-US" dirty="0"/>
              <a:t>a </a:t>
            </a:r>
            <a:r>
              <a:rPr lang="en-US" dirty="0" smtClean="0"/>
              <a:t>one (1) </a:t>
            </a:r>
            <a:r>
              <a:rPr lang="en-US" dirty="0"/>
              <a:t>or a </a:t>
            </a:r>
            <a:r>
              <a:rPr lang="en-US" dirty="0" smtClean="0"/>
              <a:t>two (2);there </a:t>
            </a:r>
            <a:r>
              <a:rPr lang="en-US" dirty="0"/>
              <a:t>are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five (5) possible ratings:</a:t>
            </a:r>
            <a:endParaRPr lang="en-US" dirty="0"/>
          </a:p>
          <a:p>
            <a:pPr marL="400050" lvl="1" indent="0">
              <a:buNone/>
            </a:pPr>
            <a:r>
              <a:rPr lang="en-US" u="sng" dirty="0">
                <a:hlinkClick r:id="rId3"/>
              </a:rPr>
              <a:t>http://www.trailways.com/team-trailways/motorcoach-listing-companies/country-state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1" y="3276601"/>
            <a:ext cx="2743199" cy="160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336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6000" dirty="0"/>
              <a:t>“There are old pilots, </a:t>
            </a:r>
            <a:endParaRPr lang="en-US" sz="6000" dirty="0" smtClean="0"/>
          </a:p>
          <a:p>
            <a:pPr marL="0" lvl="0" indent="0" algn="ctr">
              <a:buNone/>
            </a:pPr>
            <a:r>
              <a:rPr lang="en-US" sz="6000" dirty="0" smtClean="0"/>
              <a:t>and </a:t>
            </a:r>
            <a:r>
              <a:rPr lang="en-US" sz="6000" dirty="0"/>
              <a:t>there are bold pilots, </a:t>
            </a:r>
            <a:endParaRPr lang="en-US" sz="6000" dirty="0" smtClean="0"/>
          </a:p>
          <a:p>
            <a:pPr marL="0" lvl="0" indent="0" algn="ctr">
              <a:buNone/>
            </a:pPr>
            <a:r>
              <a:rPr lang="en-US" sz="6000" dirty="0" smtClean="0"/>
              <a:t>but </a:t>
            </a:r>
            <a:r>
              <a:rPr lang="en-US" sz="6000" dirty="0"/>
              <a:t>there are no </a:t>
            </a:r>
            <a:endParaRPr lang="en-US" sz="6000" dirty="0" smtClean="0"/>
          </a:p>
          <a:p>
            <a:pPr marL="0" lvl="0" indent="0" algn="ctr">
              <a:buNone/>
            </a:pPr>
            <a:r>
              <a:rPr lang="en-US" sz="6000" dirty="0" smtClean="0"/>
              <a:t>old</a:t>
            </a:r>
            <a:r>
              <a:rPr lang="en-US" sz="6000" dirty="0"/>
              <a:t>, bold pilots.”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648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Aviation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All must have a safety mentality above all </a:t>
            </a:r>
            <a:r>
              <a:rPr lang="en-US" dirty="0" smtClean="0"/>
              <a:t>else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Eliminate/reduce risk of </a:t>
            </a:r>
            <a:r>
              <a:rPr lang="en-US" dirty="0" smtClean="0"/>
              <a:t>fatalities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Do not cut </a:t>
            </a:r>
            <a:r>
              <a:rPr lang="en-US" dirty="0" smtClean="0"/>
              <a:t>corners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Do not be a “cowboy”</a:t>
            </a:r>
          </a:p>
          <a:p>
            <a:pPr lvl="1"/>
            <a:r>
              <a:rPr lang="en-US" dirty="0" smtClean="0"/>
              <a:t>Examples of </a:t>
            </a:r>
            <a:r>
              <a:rPr lang="en-US" dirty="0"/>
              <a:t>traveling despite risks (i.e., weather, mechanical) where issues could have been avoided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319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Charter Safety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you do and why you do </a:t>
            </a:r>
            <a:r>
              <a:rPr lang="en-US" dirty="0" smtClean="0"/>
              <a:t>it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What that means to colleges and </a:t>
            </a:r>
            <a:r>
              <a:rPr lang="en-US" dirty="0" smtClean="0"/>
              <a:t>universities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Why it’s </a:t>
            </a:r>
            <a:r>
              <a:rPr lang="en-US" dirty="0" smtClean="0"/>
              <a:t>important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Operators</a:t>
            </a:r>
          </a:p>
          <a:p>
            <a:pPr lvl="1"/>
            <a:r>
              <a:rPr lang="en-US" dirty="0"/>
              <a:t>What types are there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What’s the difference?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9620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Audits &amp; Ratings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Certain </a:t>
            </a:r>
            <a:r>
              <a:rPr lang="en-US" dirty="0"/>
              <a:t>criteria of </a:t>
            </a:r>
            <a:r>
              <a:rPr lang="en-US" dirty="0" smtClean="0"/>
              <a:t>safety</a:t>
            </a:r>
          </a:p>
          <a:p>
            <a:endParaRPr lang="en-US" dirty="0" smtClean="0"/>
          </a:p>
          <a:p>
            <a:r>
              <a:rPr lang="en-US" dirty="0" smtClean="0"/>
              <a:t>Different categories</a:t>
            </a:r>
          </a:p>
          <a:p>
            <a:endParaRPr lang="en-US" dirty="0" smtClean="0"/>
          </a:p>
          <a:p>
            <a:r>
              <a:rPr lang="en-US" dirty="0" smtClean="0"/>
              <a:t>Ratings</a:t>
            </a:r>
            <a:endParaRPr lang="en-US" dirty="0"/>
          </a:p>
          <a:p>
            <a:pPr lvl="2"/>
            <a:r>
              <a:rPr lang="en-US" dirty="0"/>
              <a:t>How you choose pilots, fuel, </a:t>
            </a:r>
            <a:r>
              <a:rPr lang="en-US" dirty="0" smtClean="0"/>
              <a:t>etc.</a:t>
            </a:r>
          </a:p>
          <a:p>
            <a:pPr lvl="2"/>
            <a:r>
              <a:rPr lang="en-US" dirty="0" smtClean="0"/>
              <a:t>Corrective </a:t>
            </a:r>
            <a:r>
              <a:rPr lang="en-US" dirty="0"/>
              <a:t>measures for poor </a:t>
            </a:r>
            <a:r>
              <a:rPr lang="en-US" dirty="0" smtClean="0"/>
              <a:t>ratings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455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John </a:t>
            </a:r>
            <a:r>
              <a:rPr lang="en-US" dirty="0" smtClean="0"/>
              <a:t>Anthony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President/CEO </a:t>
            </a:r>
            <a:br>
              <a:rPr lang="en-US" dirty="0" smtClean="0"/>
            </a:br>
            <a:r>
              <a:rPr lang="en-US" dirty="0" smtClean="0"/>
              <a:t>Anthony Travel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Phil </a:t>
            </a:r>
            <a:r>
              <a:rPr lang="en-US" dirty="0" smtClean="0"/>
              <a:t>Hanley</a:t>
            </a:r>
            <a:br>
              <a:rPr lang="en-US" dirty="0" smtClean="0"/>
            </a:br>
            <a:r>
              <a:rPr lang="en-US" dirty="0" smtClean="0"/>
              <a:t>Safety </a:t>
            </a:r>
            <a:r>
              <a:rPr lang="en-US" dirty="0"/>
              <a:t>Compliance </a:t>
            </a:r>
            <a:r>
              <a:rPr lang="en-US" dirty="0" smtClean="0"/>
              <a:t>Director</a:t>
            </a:r>
            <a:br>
              <a:rPr lang="en-US" dirty="0" smtClean="0"/>
            </a:br>
            <a:r>
              <a:rPr lang="en-US" dirty="0" smtClean="0"/>
              <a:t>Trailways Travel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Wenda </a:t>
            </a:r>
            <a:r>
              <a:rPr lang="en-US" dirty="0" smtClean="0"/>
              <a:t>Singor-Dueck,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Director</a:t>
            </a:r>
            <a:r>
              <a:rPr lang="en-US" dirty="0"/>
              <a:t> </a:t>
            </a:r>
            <a:r>
              <a:rPr lang="en-US" dirty="0" smtClean="0"/>
              <a:t>Operations </a:t>
            </a:r>
            <a:r>
              <a:rPr lang="en-US" dirty="0"/>
              <a:t>Control, Argus International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7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519013"/>
            <a:ext cx="3708612" cy="8749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343" y="2005965"/>
            <a:ext cx="3276600" cy="737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92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Lead-time for entering agreement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Timeline </a:t>
            </a:r>
            <a:r>
              <a:rPr lang="en-US" dirty="0"/>
              <a:t>for </a:t>
            </a:r>
            <a:r>
              <a:rPr lang="en-US" dirty="0" smtClean="0"/>
              <a:t>services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Players – </a:t>
            </a:r>
            <a:r>
              <a:rPr lang="en-US" dirty="0" smtClean="0"/>
              <a:t>Who </a:t>
            </a:r>
            <a:r>
              <a:rPr lang="en-US" dirty="0"/>
              <a:t>should be involved form the college/university?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65125"/>
          </a:xfrm>
        </p:spPr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912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8800" dirty="0" smtClean="0"/>
          </a:p>
          <a:p>
            <a:pPr marL="0" indent="0" algn="ctr">
              <a:buNone/>
            </a:pPr>
            <a:r>
              <a:rPr lang="en-US" sz="8800" dirty="0" smtClean="0"/>
              <a:t>QUESTIONS?</a:t>
            </a:r>
            <a:endParaRPr lang="en-US" sz="8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65125"/>
          </a:xfrm>
        </p:spPr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414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 Hanley, Speaker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dirty="0"/>
              <a:t>30 </a:t>
            </a:r>
            <a:r>
              <a:rPr lang="en-US" sz="3800" dirty="0" smtClean="0"/>
              <a:t>years </a:t>
            </a:r>
            <a:r>
              <a:rPr lang="en-US" sz="3800" dirty="0"/>
              <a:t>experience with the Federal Department of Transportation, Federal Motor Carrier Safety </a:t>
            </a:r>
            <a:r>
              <a:rPr lang="en-US" sz="3800" dirty="0" smtClean="0"/>
              <a:t>Administration</a:t>
            </a:r>
          </a:p>
          <a:p>
            <a:pPr lvl="1"/>
            <a:r>
              <a:rPr lang="en-US" sz="3400" dirty="0" smtClean="0"/>
              <a:t>Various </a:t>
            </a:r>
            <a:r>
              <a:rPr lang="en-US" sz="3400" dirty="0"/>
              <a:t>Field and Headquarters </a:t>
            </a:r>
            <a:r>
              <a:rPr lang="en-US" sz="3400" dirty="0" smtClean="0"/>
              <a:t>positions</a:t>
            </a:r>
          </a:p>
          <a:p>
            <a:pPr lvl="1"/>
            <a:r>
              <a:rPr lang="en-US" sz="3400" dirty="0" smtClean="0"/>
              <a:t>Chief</a:t>
            </a:r>
            <a:r>
              <a:rPr lang="en-US" sz="3400" dirty="0"/>
              <a:t>, Passenger Carrier Safety </a:t>
            </a:r>
            <a:r>
              <a:rPr lang="en-US" sz="3400" dirty="0" smtClean="0"/>
              <a:t>Division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Program Manager, Consolidated </a:t>
            </a:r>
            <a:r>
              <a:rPr lang="en-US" sz="3800" dirty="0"/>
              <a:t>Safety Services/ Dynamic</a:t>
            </a:r>
          </a:p>
          <a:p>
            <a:pPr lvl="1"/>
            <a:r>
              <a:rPr lang="en-US" sz="3400" dirty="0" smtClean="0"/>
              <a:t>Pupil </a:t>
            </a:r>
            <a:r>
              <a:rPr lang="en-US" sz="3400" dirty="0"/>
              <a:t>Transportation Safety Program</a:t>
            </a:r>
          </a:p>
          <a:p>
            <a:pPr lvl="1"/>
            <a:r>
              <a:rPr lang="en-US" sz="3400" dirty="0" smtClean="0"/>
              <a:t>Department </a:t>
            </a:r>
            <a:r>
              <a:rPr lang="en-US" sz="3400" dirty="0"/>
              <a:t>of Defense Military Bus Program</a:t>
            </a:r>
          </a:p>
          <a:p>
            <a:pPr lvl="1"/>
            <a:r>
              <a:rPr lang="en-US" sz="3400" dirty="0" smtClean="0"/>
              <a:t>Defense </a:t>
            </a:r>
            <a:r>
              <a:rPr lang="en-US" sz="3400" dirty="0"/>
              <a:t>Travel Management Office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Trailways </a:t>
            </a:r>
            <a:r>
              <a:rPr lang="en-US" sz="3800" dirty="0" smtClean="0"/>
              <a:t>Transportation, </a:t>
            </a:r>
            <a:r>
              <a:rPr lang="en-US" sz="3800" dirty="0"/>
              <a:t>Safety Compliance </a:t>
            </a:r>
            <a:r>
              <a:rPr lang="en-US" sz="3800" dirty="0" smtClean="0"/>
              <a:t>Director</a:t>
            </a:r>
          </a:p>
          <a:p>
            <a:pPr lvl="1"/>
            <a:r>
              <a:rPr lang="en-US" sz="3400" dirty="0" smtClean="0"/>
              <a:t>An </a:t>
            </a:r>
            <a:r>
              <a:rPr lang="en-US" sz="3400" dirty="0"/>
              <a:t>Association of 72 motor coach carriers with strict safety prerequisites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324600"/>
            <a:ext cx="2133600" cy="365125"/>
          </a:xfrm>
        </p:spPr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672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Responsibilities of Colleges</a:t>
            </a:r>
            <a:br>
              <a:rPr lang="en-US" dirty="0" smtClean="0"/>
            </a:br>
            <a:r>
              <a:rPr lang="en-US" dirty="0" smtClean="0"/>
              <a:t>and Universities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Your </a:t>
            </a:r>
            <a:r>
              <a:rPr lang="en-US" dirty="0"/>
              <a:t>responsibilities </a:t>
            </a:r>
            <a:r>
              <a:rPr lang="en-US" dirty="0" smtClean="0"/>
              <a:t>when using </a:t>
            </a:r>
            <a:r>
              <a:rPr lang="en-US" dirty="0"/>
              <a:t>motor </a:t>
            </a:r>
            <a:r>
              <a:rPr lang="en-US" dirty="0" smtClean="0"/>
              <a:t>carrier </a:t>
            </a:r>
            <a:r>
              <a:rPr lang="en-US" dirty="0"/>
              <a:t>transportation services are to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Protect students, faculty, and </a:t>
            </a:r>
            <a:r>
              <a:rPr lang="en-US" dirty="0"/>
              <a:t>staff</a:t>
            </a:r>
          </a:p>
          <a:p>
            <a:r>
              <a:rPr lang="en-US" dirty="0"/>
              <a:t>Exercise appropriate duty of care</a:t>
            </a:r>
          </a:p>
          <a:p>
            <a:r>
              <a:rPr lang="en-US" dirty="0"/>
              <a:t>Reduce the risk of </a:t>
            </a:r>
            <a:r>
              <a:rPr lang="en-US" dirty="0" smtClean="0"/>
              <a:t>fatalities and </a:t>
            </a:r>
            <a:r>
              <a:rPr lang="en-US" dirty="0"/>
              <a:t>injuries</a:t>
            </a:r>
          </a:p>
          <a:p>
            <a:r>
              <a:rPr lang="en-US" dirty="0"/>
              <a:t>Reduce liability for your institution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455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Vehicles to </a:t>
            </a:r>
            <a:r>
              <a:rPr lang="en-US" dirty="0" smtClean="0"/>
              <a:t>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 </a:t>
            </a:r>
            <a:r>
              <a:rPr lang="en-US" dirty="0"/>
              <a:t>enough to transport passengers and luggage comfortably</a:t>
            </a:r>
          </a:p>
          <a:p>
            <a:r>
              <a:rPr lang="en-US" dirty="0" smtClean="0"/>
              <a:t>Vehicles used </a:t>
            </a:r>
            <a:r>
              <a:rPr lang="en-US" dirty="0"/>
              <a:t>for </a:t>
            </a:r>
            <a:r>
              <a:rPr lang="en-US" dirty="0" smtClean="0"/>
              <a:t>inter-city travel, tours, </a:t>
            </a:r>
            <a:r>
              <a:rPr lang="en-US" dirty="0"/>
              <a:t>or commuter </a:t>
            </a:r>
            <a:r>
              <a:rPr lang="en-US" dirty="0" smtClean="0"/>
              <a:t>services (36 </a:t>
            </a:r>
            <a:r>
              <a:rPr lang="en-US" dirty="0"/>
              <a:t>passengers or </a:t>
            </a:r>
            <a:r>
              <a:rPr lang="en-US" dirty="0" smtClean="0"/>
              <a:t>more)</a:t>
            </a:r>
            <a:endParaRPr lang="en-US" dirty="0"/>
          </a:p>
          <a:p>
            <a:r>
              <a:rPr lang="en-US" dirty="0"/>
              <a:t>School </a:t>
            </a:r>
            <a:r>
              <a:rPr lang="en-US" dirty="0" smtClean="0"/>
              <a:t>buses (no luggage </a:t>
            </a:r>
            <a:r>
              <a:rPr lang="en-US" dirty="0"/>
              <a:t>in the </a:t>
            </a:r>
            <a:r>
              <a:rPr lang="en-US" dirty="0" smtClean="0"/>
              <a:t>aisles)</a:t>
            </a:r>
            <a:endParaRPr lang="en-US" dirty="0"/>
          </a:p>
          <a:p>
            <a:r>
              <a:rPr lang="en-US" dirty="0"/>
              <a:t>15-passenger </a:t>
            </a:r>
            <a:r>
              <a:rPr lang="en-US" dirty="0" smtClean="0"/>
              <a:t>vans</a:t>
            </a:r>
          </a:p>
          <a:p>
            <a:pPr lvl="1"/>
            <a:r>
              <a:rPr lang="en-US" dirty="0" smtClean="0"/>
              <a:t>Safety </a:t>
            </a:r>
            <a:r>
              <a:rPr lang="en-US" dirty="0"/>
              <a:t>Caution issued by the National Highway Traffic Safety Administration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845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Who </a:t>
            </a:r>
            <a:r>
              <a:rPr lang="en-US" dirty="0"/>
              <a:t>should be involved in the decision making process?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selecting a motor coach supplier:</a:t>
            </a:r>
            <a:endParaRPr lang="en-US" dirty="0"/>
          </a:p>
          <a:p>
            <a:r>
              <a:rPr lang="en-US" dirty="0" smtClean="0"/>
              <a:t>Risk Manager</a:t>
            </a:r>
          </a:p>
          <a:p>
            <a:r>
              <a:rPr lang="en-US" dirty="0" smtClean="0"/>
              <a:t>Legal</a:t>
            </a:r>
          </a:p>
          <a:p>
            <a:r>
              <a:rPr lang="en-US" dirty="0" smtClean="0"/>
              <a:t>Department requesting/requiring the charter transportation</a:t>
            </a:r>
          </a:p>
          <a:p>
            <a:r>
              <a:rPr lang="en-US" dirty="0" smtClean="0"/>
              <a:t>Transportation department</a:t>
            </a:r>
          </a:p>
          <a:p>
            <a:r>
              <a:rPr lang="en-US" dirty="0" smtClean="0"/>
              <a:t>Travel Management Company (TMC)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000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Liability Risk &amp; Public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Increased </a:t>
            </a:r>
            <a:r>
              <a:rPr lang="en-US" dirty="0"/>
              <a:t>liability risk for </a:t>
            </a:r>
            <a:r>
              <a:rPr lang="en-US" dirty="0" smtClean="0"/>
              <a:t>colleges </a:t>
            </a:r>
            <a:r>
              <a:rPr lang="en-US" dirty="0"/>
              <a:t>and </a:t>
            </a:r>
            <a:r>
              <a:rPr lang="en-US" dirty="0" smtClean="0"/>
              <a:t>universities</a:t>
            </a:r>
            <a:endParaRPr lang="en-US" dirty="0"/>
          </a:p>
          <a:p>
            <a:pPr lvl="1"/>
            <a:r>
              <a:rPr lang="en-US" dirty="0" smtClean="0"/>
              <a:t>April </a:t>
            </a:r>
            <a:r>
              <a:rPr lang="en-US" dirty="0"/>
              <a:t>10, </a:t>
            </a:r>
            <a:r>
              <a:rPr lang="en-US" dirty="0" smtClean="0"/>
              <a:t>2014:  Ten (10) people </a:t>
            </a:r>
            <a:r>
              <a:rPr lang="en-US" dirty="0"/>
              <a:t>were killed and dozens were injured when a tour bus carrying Los Angeles-area high school students crashed in Northern </a:t>
            </a:r>
            <a:r>
              <a:rPr lang="en-US" dirty="0" smtClean="0"/>
              <a:t>California.</a:t>
            </a:r>
            <a:endParaRPr lang="en-US" dirty="0"/>
          </a:p>
          <a:p>
            <a:r>
              <a:rPr lang="en-US" dirty="0"/>
              <a:t>41 states have passed laws preventing colleges and universities from being indemnified for the risk of </a:t>
            </a:r>
            <a:r>
              <a:rPr lang="en-US" dirty="0" smtClean="0"/>
              <a:t>accidents </a:t>
            </a:r>
            <a:r>
              <a:rPr lang="en-US" dirty="0"/>
              <a:t>and 5 more are pursuing laws</a:t>
            </a:r>
            <a:r>
              <a:rPr lang="en-US" dirty="0" smtClean="0"/>
              <a:t>.</a:t>
            </a:r>
          </a:p>
          <a:p>
            <a:r>
              <a:rPr lang="en-US" dirty="0"/>
              <a:t>Public Policy is moving to increased due diligence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525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Due Diligence = Critical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Check </a:t>
            </a:r>
            <a:r>
              <a:rPr lang="en-US" dirty="0"/>
              <a:t>references and reputation</a:t>
            </a:r>
          </a:p>
          <a:p>
            <a:r>
              <a:rPr lang="en-US" dirty="0" smtClean="0"/>
              <a:t>Review </a:t>
            </a:r>
            <a:r>
              <a:rPr lang="en-US" dirty="0"/>
              <a:t>safety performance and records</a:t>
            </a:r>
          </a:p>
          <a:p>
            <a:r>
              <a:rPr lang="en-US" dirty="0" smtClean="0"/>
              <a:t>Verify </a:t>
            </a:r>
            <a:r>
              <a:rPr lang="en-US" dirty="0"/>
              <a:t>insurance requirements</a:t>
            </a:r>
          </a:p>
          <a:p>
            <a:r>
              <a:rPr lang="en-US" dirty="0" smtClean="0"/>
              <a:t>Ask </a:t>
            </a:r>
            <a:r>
              <a:rPr lang="en-US" dirty="0"/>
              <a:t>how </a:t>
            </a:r>
            <a:r>
              <a:rPr lang="en-US" dirty="0" smtClean="0"/>
              <a:t>they qualify</a:t>
            </a:r>
            <a:r>
              <a:rPr lang="en-US" dirty="0"/>
              <a:t>, select, and control drivers</a:t>
            </a:r>
          </a:p>
          <a:p>
            <a:r>
              <a:rPr lang="en-US" dirty="0" smtClean="0"/>
              <a:t>Drug </a:t>
            </a:r>
            <a:r>
              <a:rPr lang="en-US" dirty="0"/>
              <a:t>and </a:t>
            </a:r>
            <a:r>
              <a:rPr lang="en-US" dirty="0" smtClean="0"/>
              <a:t>alcohol </a:t>
            </a:r>
            <a:r>
              <a:rPr lang="en-US" dirty="0"/>
              <a:t>testing</a:t>
            </a:r>
          </a:p>
          <a:p>
            <a:r>
              <a:rPr lang="en-US" dirty="0" smtClean="0"/>
              <a:t>Hours </a:t>
            </a:r>
            <a:r>
              <a:rPr lang="en-US" dirty="0"/>
              <a:t>of </a:t>
            </a:r>
            <a:r>
              <a:rPr lang="en-US" dirty="0" smtClean="0"/>
              <a:t>service compliance </a:t>
            </a:r>
          </a:p>
          <a:p>
            <a:pPr lvl="1"/>
            <a:r>
              <a:rPr lang="en-US" dirty="0" smtClean="0"/>
              <a:t>i.e., limits, relief </a:t>
            </a:r>
            <a:r>
              <a:rPr lang="en-US" dirty="0"/>
              <a:t>drivers</a:t>
            </a:r>
          </a:p>
          <a:p>
            <a:r>
              <a:rPr lang="en-US" dirty="0" smtClean="0"/>
              <a:t>Drivers</a:t>
            </a:r>
            <a:r>
              <a:rPr lang="en-US" dirty="0"/>
              <a:t>’ qualifications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522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&amp; Ratings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Documentation </a:t>
            </a:r>
            <a:r>
              <a:rPr lang="en-US" dirty="0"/>
              <a:t>of </a:t>
            </a:r>
            <a:r>
              <a:rPr lang="en-US" dirty="0" smtClean="0"/>
              <a:t>the motor coach supplier’s: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afety program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river recruitment </a:t>
            </a:r>
            <a:r>
              <a:rPr lang="en-US" dirty="0"/>
              <a:t>and vetting </a:t>
            </a:r>
            <a:r>
              <a:rPr lang="en-US" dirty="0" smtClean="0"/>
              <a:t>program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ehicular </a:t>
            </a:r>
            <a:r>
              <a:rPr lang="en-US" dirty="0"/>
              <a:t>accident prevention program and current accident rate (no higher than 1.5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CSA/SMS scores could play a large role in the awarding of contracts and/or charter for colleges and universities. </a:t>
            </a:r>
            <a:r>
              <a:rPr lang="en-US" dirty="0" smtClean="0"/>
              <a:t>Majority </a:t>
            </a:r>
            <a:r>
              <a:rPr lang="en-US" dirty="0"/>
              <a:t>of colleges/universities require a cumulative score of less than 100.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084FC-E32E-4243-82E2-F54347667131}" type="datetime1">
              <a:rPr lang="en-US" smtClean="0"/>
              <a:t>2/27/17</a:t>
            </a:fld>
            <a:endParaRPr lang="en-US" dirty="0"/>
          </a:p>
        </p:txBody>
      </p:sp>
      <p:pic>
        <p:nvPicPr>
          <p:cNvPr id="6" name="35e6c666-6457-4611-b803-2264d6778e98" descr="50B1D74F-FA6D-45D9-8671-26F1A425499D@S8-Wirel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65" y="6162248"/>
            <a:ext cx="1104900" cy="66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6010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66667 -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709</Words>
  <Application>Microsoft Macintosh PowerPoint</Application>
  <PresentationFormat>On-screen Show (4:3)</PresentationFormat>
  <Paragraphs>159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Charter Travel &amp;  Risk Management</vt:lpstr>
      <vt:lpstr>Panel Speakers</vt:lpstr>
      <vt:lpstr>Phil Hanley, Speaker</vt:lpstr>
      <vt:lpstr> Responsibilities of Colleges and Universities </vt:lpstr>
      <vt:lpstr>Types of Vehicles to Consider</vt:lpstr>
      <vt:lpstr> Who should be involved in the decision making process? </vt:lpstr>
      <vt:lpstr>Liability Risk &amp; Public Policy</vt:lpstr>
      <vt:lpstr>Due Diligence = Critical</vt:lpstr>
      <vt:lpstr>Documentation &amp; Ratings</vt:lpstr>
      <vt:lpstr> What is Compliance, Safety, and Accountability (CSA)? </vt:lpstr>
      <vt:lpstr> What is the  Safety Management System? </vt:lpstr>
      <vt:lpstr>BASICs</vt:lpstr>
      <vt:lpstr>More CSA/SMS Information</vt:lpstr>
      <vt:lpstr>CSA/SMS Website Tips</vt:lpstr>
      <vt:lpstr>Other Sources of Information:</vt:lpstr>
      <vt:lpstr>PowerPoint Presentation</vt:lpstr>
      <vt:lpstr>Aviation Safety</vt:lpstr>
      <vt:lpstr>Charter Safety Services</vt:lpstr>
      <vt:lpstr>Audits &amp; Ratings</vt:lpstr>
      <vt:lpstr>Planning</vt:lpstr>
      <vt:lpstr>Thank you!</vt:lpstr>
    </vt:vector>
  </TitlesOfParts>
  <Company>Controllers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 Loaner</dc:creator>
  <cp:lastModifiedBy>Reagan Moran</cp:lastModifiedBy>
  <cp:revision>40</cp:revision>
  <dcterms:created xsi:type="dcterms:W3CDTF">2013-08-25T16:42:07Z</dcterms:created>
  <dcterms:modified xsi:type="dcterms:W3CDTF">2017-02-27T15:39:22Z</dcterms:modified>
</cp:coreProperties>
</file>