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60" r:id="rId3"/>
    <p:sldId id="265" r:id="rId4"/>
    <p:sldId id="264" r:id="rId5"/>
    <p:sldId id="261" r:id="rId6"/>
    <p:sldId id="262" r:id="rId7"/>
    <p:sldId id="267" r:id="rId8"/>
    <p:sldId id="303" r:id="rId9"/>
    <p:sldId id="266" r:id="rId10"/>
    <p:sldId id="268" r:id="rId11"/>
    <p:sldId id="269" r:id="rId12"/>
    <p:sldId id="304" r:id="rId13"/>
    <p:sldId id="270" r:id="rId14"/>
    <p:sldId id="271" r:id="rId15"/>
    <p:sldId id="30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7" r:id="rId31"/>
    <p:sldId id="287" r:id="rId32"/>
    <p:sldId id="288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66"/>
    <a:srgbClr val="0066CC"/>
    <a:srgbClr val="FF9900"/>
    <a:srgbClr val="33CC33"/>
    <a:srgbClr val="00CC00"/>
    <a:srgbClr val="00B050"/>
    <a:srgbClr val="FF0000"/>
    <a:srgbClr val="CC0099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EDD4-6B2D-4A52-BE79-85EC9313985F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C155-9F7A-4FAD-A542-BEA1260F9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4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http://www.youtube.com/watch?v=pv1JPEeaMmY&amp;feature=player_embedded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9DF6-031D-47BD-88E1-1F6110DFDB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19.png"/><Relationship Id="rId1" Type="http://schemas.microsoft.com/office/2007/relationships/media" Target="file:///C:\Documents%20and%20Settings\lydick\Desktop\CU%252520Talk%252520-%252520CU%252520Marketplace.wmv" TargetMode="External"/><Relationship Id="rId2" Type="http://schemas.openxmlformats.org/officeDocument/2006/relationships/video" Target="file:///C:\Documents%20and%20Settings\lydick\Desktop\CU%252520Talk%252520-%252520CU%252520Marketplace.wm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hyperlink" Target="http://www.balloonfiesta.com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1676399"/>
            <a:ext cx="7467600" cy="2286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0" i="1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US" sz="6000" b="0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6000" b="0" i="1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US" sz="6000" b="0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-changes</a:t>
            </a:r>
            <a:r>
              <a:rPr lang="en-US" b="0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0" i="1" cap="none" dirty="0" smtClean="0">
                <a:latin typeface="Arial" pitchFamily="34" charset="0"/>
                <a:cs typeface="Arial" pitchFamily="34" charset="0"/>
              </a:rPr>
            </a:br>
            <a:r>
              <a:rPr lang="en-US" b="0" cap="none" dirty="0" smtClean="0">
                <a:latin typeface="Arial" pitchFamily="34" charset="0"/>
                <a:cs typeface="Arial" pitchFamily="34" charset="0"/>
              </a:rPr>
              <a:t>Tips for Successfully </a:t>
            </a:r>
            <a:br>
              <a:rPr lang="en-US" b="0" cap="none" dirty="0" smtClean="0">
                <a:latin typeface="Arial" pitchFamily="34" charset="0"/>
                <a:cs typeface="Arial" pitchFamily="34" charset="0"/>
              </a:rPr>
            </a:br>
            <a:r>
              <a:rPr lang="en-US" b="0" cap="none" dirty="0" smtClean="0">
                <a:latin typeface="Arial" pitchFamily="34" charset="0"/>
                <a:cs typeface="Arial" pitchFamily="34" charset="0"/>
              </a:rPr>
              <a:t>Navigating Change</a:t>
            </a:r>
            <a:endParaRPr lang="en-US" b="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343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B3B3B"/>
                </a:solidFill>
              </a:rPr>
              <a:t>Sandy Hicks, </a:t>
            </a:r>
            <a:r>
              <a:rPr lang="en-US" sz="2400" dirty="0" smtClean="0">
                <a:solidFill>
                  <a:srgbClr val="3B3B3B"/>
                </a:solidFill>
              </a:rPr>
              <a:t>CPPB</a:t>
            </a:r>
          </a:p>
          <a:p>
            <a:pPr algn="ctr"/>
            <a:r>
              <a:rPr lang="en-US" sz="2400" dirty="0" smtClean="0">
                <a:solidFill>
                  <a:srgbClr val="3B3B3B"/>
                </a:solidFill>
              </a:rPr>
              <a:t>Assistant Vice President &amp; Chief Procurement Officer</a:t>
            </a:r>
          </a:p>
          <a:p>
            <a:pPr algn="ctr"/>
            <a:r>
              <a:rPr lang="en-US" sz="2400" dirty="0" smtClean="0">
                <a:solidFill>
                  <a:srgbClr val="3B3B3B"/>
                </a:solidFill>
              </a:rPr>
              <a:t>University </a:t>
            </a:r>
            <a:r>
              <a:rPr lang="en-US" sz="2400" dirty="0">
                <a:solidFill>
                  <a:srgbClr val="3B3B3B"/>
                </a:solidFill>
              </a:rPr>
              <a:t>of 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261110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Destroyers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924800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People leading the change think that announcing change is the same as integrating change</a:t>
            </a: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People’s concerns with change do not surface or are not addressed</a:t>
            </a:r>
          </a:p>
          <a:p>
            <a:endParaRPr lang="en-US" sz="11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A82A7E"/>
                </a:solidFill>
              </a:rPr>
              <a:t>People being asked to implement change are not involved in the planning</a:t>
            </a:r>
          </a:p>
          <a:p>
            <a:r>
              <a:rPr lang="en-US" dirty="0" smtClean="0">
                <a:solidFill>
                  <a:srgbClr val="CC3399"/>
                </a:solidFill>
              </a:rPr>
              <a:t>				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Source: Kenneth Blanchard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5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153400" cy="12192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Enablers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009775"/>
            <a:ext cx="8229600" cy="411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Vision</a:t>
            </a:r>
          </a:p>
          <a:p>
            <a:pPr marL="914400" indent="-457200"/>
            <a:r>
              <a:rPr lang="en-US" sz="3900" dirty="0" smtClean="0">
                <a:solidFill>
                  <a:srgbClr val="00B050"/>
                </a:solidFill>
              </a:rPr>
              <a:t>  		Communication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Management Support and Sponsor</a:t>
            </a:r>
          </a:p>
          <a:p>
            <a:r>
              <a:rPr lang="en-US" sz="3900" dirty="0" smtClean="0">
                <a:solidFill>
                  <a:srgbClr val="00B050"/>
                </a:solidFill>
              </a:rPr>
              <a:t>		Communication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Understanding of Workplace Culture</a:t>
            </a:r>
          </a:p>
          <a:p>
            <a:r>
              <a:rPr lang="en-US" sz="3900" dirty="0" smtClean="0">
                <a:solidFill>
                  <a:srgbClr val="00B050"/>
                </a:solidFill>
              </a:rPr>
              <a:t>		Communication</a:t>
            </a:r>
          </a:p>
          <a:p>
            <a:endParaRPr lang="en-US" sz="36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6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001000" cy="12192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Enablers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009775"/>
            <a:ext cx="8229600" cy="411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009775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Commitment</a:t>
            </a:r>
          </a:p>
          <a:p>
            <a:pPr>
              <a:buNone/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en-US" sz="3600" dirty="0" smtClean="0">
                <a:solidFill>
                  <a:srgbClr val="00B050"/>
                </a:solidFill>
              </a:rPr>
              <a:t>	Communication</a:t>
            </a:r>
            <a:endParaRPr lang="en-US" sz="3600" dirty="0">
              <a:solidFill>
                <a:srgbClr val="00B05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Plan</a:t>
            </a:r>
          </a:p>
          <a:p>
            <a:pPr>
              <a:buNone/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en-US" sz="3600" dirty="0" smtClean="0">
                <a:solidFill>
                  <a:srgbClr val="00B050"/>
                </a:solidFill>
              </a:rPr>
              <a:t>	Communication</a:t>
            </a:r>
            <a:endParaRPr lang="en-US" sz="3600" dirty="0">
              <a:solidFill>
                <a:srgbClr val="00B05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Training</a:t>
            </a:r>
          </a:p>
          <a:p>
            <a:pPr>
              <a:buNone/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en-US" sz="3600" dirty="0" smtClean="0">
                <a:solidFill>
                  <a:srgbClr val="00B050"/>
                </a:solidFill>
              </a:rPr>
              <a:t>	Communication</a:t>
            </a:r>
            <a:endParaRPr lang="en-US" sz="3600" dirty="0">
              <a:solidFill>
                <a:srgbClr val="00B05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Flexibility</a:t>
            </a:r>
          </a:p>
          <a:p>
            <a:pPr lvl="2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	Communication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23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8001000" cy="1357314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0883" y="2286000"/>
            <a:ext cx="4642234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1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>
          <a:xfrm rot="5400000">
            <a:off x="7361831" y="5184816"/>
            <a:ext cx="1081668" cy="1263469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143000" y="914401"/>
            <a:ext cx="7809571" cy="13716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009776"/>
            <a:ext cx="7543800" cy="4116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 smtClean="0">
                <a:solidFill>
                  <a:schemeClr val="tx1"/>
                </a:solidFill>
              </a:rPr>
              <a:t>Vision Statement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Present a clear picture of the change and reasons why, including benefits of change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Have your elevator speech ready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3962400"/>
            <a:ext cx="2018371" cy="99770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283627" y="4959314"/>
            <a:ext cx="1226635" cy="10698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186260" y="4714518"/>
            <a:ext cx="1081668" cy="947184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86260" y="4724364"/>
            <a:ext cx="1081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 saver</a:t>
            </a:r>
            <a:endParaRPr lang="en-US" sz="2800" dirty="0"/>
          </a:p>
        </p:txBody>
      </p:sp>
      <p:sp>
        <p:nvSpPr>
          <p:cNvPr id="13" name="Oval Callout 12"/>
          <p:cNvSpPr/>
          <p:nvPr/>
        </p:nvSpPr>
        <p:spPr>
          <a:xfrm rot="9870553">
            <a:off x="5004846" y="4875274"/>
            <a:ext cx="1349297" cy="10698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70930" y="5275716"/>
            <a:ext cx="126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Cost savings</a:t>
            </a:r>
          </a:p>
          <a:p>
            <a:pPr algn="ctr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07956" y="4107307"/>
            <a:ext cx="191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Vastly improved reporting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91983" y="4974073"/>
            <a:ext cx="146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    Greater           efficiencies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5188110"/>
            <a:ext cx="155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Excellent ROI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37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143000" y="914401"/>
            <a:ext cx="7809571" cy="13716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5800" y="2009775"/>
            <a:ext cx="8001000" cy="40341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4000" i="1" dirty="0" smtClean="0"/>
              <a:t>Know Audience</a:t>
            </a:r>
          </a:p>
          <a:p>
            <a:pPr>
              <a:buFont typeface="Arial" pitchFamily="34" charset="0"/>
              <a:buNone/>
            </a:pPr>
            <a:endParaRPr lang="en-US" sz="4000" i="1" dirty="0"/>
          </a:p>
        </p:txBody>
      </p:sp>
      <p:sp>
        <p:nvSpPr>
          <p:cNvPr id="20" name="Quad Arrow Callout 19"/>
          <p:cNvSpPr/>
          <p:nvPr/>
        </p:nvSpPr>
        <p:spPr>
          <a:xfrm>
            <a:off x="3505200" y="3048000"/>
            <a:ext cx="2791522" cy="2780602"/>
          </a:xfrm>
          <a:prstGeom prst="quad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70917" y="2604481"/>
            <a:ext cx="12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Executive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4227749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Own Staff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00376" y="5943600"/>
            <a:ext cx="12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Suppliers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4253635"/>
            <a:ext cx="14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3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143000" y="914401"/>
            <a:ext cx="7809571" cy="13716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74838"/>
            <a:ext cx="70866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Executive</a:t>
            </a:r>
          </a:p>
          <a:p>
            <a:pPr>
              <a:buNone/>
            </a:pPr>
            <a:endParaRPr lang="en-US" sz="800" i="1" dirty="0"/>
          </a:p>
          <a:p>
            <a:pPr>
              <a:buNone/>
            </a:pPr>
            <a:endParaRPr lang="en-US" sz="800" i="1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Find sponsor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Get support from peers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Brief multiple times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Keep at high level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Emphasis benefits to them</a:t>
            </a:r>
          </a:p>
          <a:p>
            <a:pPr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23752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143000" y="914401"/>
            <a:ext cx="7809571" cy="13716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305616"/>
            <a:ext cx="8153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Your staff</a:t>
            </a:r>
          </a:p>
          <a:p>
            <a:pPr>
              <a:buNone/>
            </a:pPr>
            <a:endParaRPr lang="en-US" sz="1200" i="1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Timing is crucial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Right amount of information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Invite questions and suggestions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Listen to questions; respect suggestions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Keep updated </a:t>
            </a:r>
          </a:p>
        </p:txBody>
      </p:sp>
    </p:spTree>
    <p:extLst>
      <p:ext uri="{BB962C8B-B14F-4D97-AF65-F5344CB8AC3E}">
        <p14:creationId xmlns:p14="http://schemas.microsoft.com/office/powerpoint/2010/main" val="60204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143000" y="914401"/>
            <a:ext cx="7809571" cy="13716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582615"/>
            <a:ext cx="7239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 smtClean="0"/>
              <a:t>Suppliers</a:t>
            </a:r>
          </a:p>
          <a:p>
            <a:pPr>
              <a:buNone/>
            </a:pPr>
            <a:endParaRPr lang="en-US" sz="800" i="1" dirty="0"/>
          </a:p>
          <a:p>
            <a:pPr>
              <a:buNone/>
            </a:pPr>
            <a:endParaRPr lang="en-US" sz="800" i="1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Bring in strategic suppliers early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Solicit their advice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Learn from their history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500" dirty="0"/>
              <a:t>Keep updated</a:t>
            </a:r>
          </a:p>
        </p:txBody>
      </p:sp>
    </p:spTree>
    <p:extLst>
      <p:ext uri="{BB962C8B-B14F-4D97-AF65-F5344CB8AC3E}">
        <p14:creationId xmlns:p14="http://schemas.microsoft.com/office/powerpoint/2010/main" val="389392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143000" y="914401"/>
            <a:ext cx="7809571" cy="13716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305616"/>
            <a:ext cx="76200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End </a:t>
            </a:r>
            <a:r>
              <a:rPr lang="en-US" sz="4000" i="1" dirty="0" smtClean="0"/>
              <a:t>Users</a:t>
            </a:r>
          </a:p>
          <a:p>
            <a:pPr>
              <a:buNone/>
            </a:pPr>
            <a:endParaRPr lang="en-US" sz="800" i="1" dirty="0" smtClean="0"/>
          </a:p>
          <a:p>
            <a:pPr>
              <a:buNone/>
            </a:pPr>
            <a:endParaRPr lang="en-US" sz="800" i="1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Find allies among key departments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Use them to garner executive support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Point out benefits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Ask their opinion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Involve as pilot group</a:t>
            </a:r>
          </a:p>
        </p:txBody>
      </p:sp>
    </p:spTree>
    <p:extLst>
      <p:ext uri="{BB962C8B-B14F-4D97-AF65-F5344CB8AC3E}">
        <p14:creationId xmlns:p14="http://schemas.microsoft.com/office/powerpoint/2010/main" val="255444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295400"/>
            <a:ext cx="79502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1000" dirty="0" smtClean="0"/>
          </a:p>
          <a:p>
            <a:pPr>
              <a:buFont typeface="Arial" pitchFamily="34" charset="0"/>
              <a:buNone/>
            </a:pPr>
            <a:r>
              <a:rPr lang="en-US" sz="5400" dirty="0" smtClean="0"/>
              <a:t>“Change is inevitable –    except from a vending machine.”</a:t>
            </a:r>
            <a:r>
              <a:rPr lang="en-US" dirty="0" smtClean="0"/>
              <a:t>		</a:t>
            </a:r>
          </a:p>
          <a:p>
            <a:pPr>
              <a:buFont typeface="Arial" pitchFamily="34" charset="0"/>
              <a:buNone/>
            </a:pPr>
            <a:endParaRPr lang="en-US" sz="1200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     ~ Robert C. Gallagher</a:t>
            </a:r>
            <a:endParaRPr lang="en-US" dirty="0"/>
          </a:p>
        </p:txBody>
      </p:sp>
      <p:pic>
        <p:nvPicPr>
          <p:cNvPr id="12" name="Picture 2" descr="C:\Documents and Settings\lydick\Local Settings\Temporary Internet Files\Content.IE5\F3SS8V04\MC90043682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1366" y="3657600"/>
            <a:ext cx="2600015" cy="276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dirty="0" smtClean="0">
                <a:solidFill>
                  <a:schemeClr val="tx1"/>
                </a:solidFill>
              </a:rPr>
              <a:t>“If you wait to do everything until </a:t>
            </a:r>
          </a:p>
          <a:p>
            <a:pPr algn="ctr"/>
            <a:r>
              <a:rPr lang="en-US" sz="4600" dirty="0" smtClean="0">
                <a:solidFill>
                  <a:schemeClr val="tx1"/>
                </a:solidFill>
              </a:rPr>
              <a:t>you’re sure it’s right, you’ll</a:t>
            </a: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600" dirty="0" smtClean="0">
                <a:solidFill>
                  <a:schemeClr val="tx1"/>
                </a:solidFill>
              </a:rPr>
              <a:t>probably never do much of anything.”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~ Win Borden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4" descr="C:\Documents and Settings\lydick\Local Settings\Temporary Internet Files\Content.IE5\CAS9V13P\MC90005566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0604" y="2819400"/>
            <a:ext cx="3555171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0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004887"/>
            <a:ext cx="8229600" cy="1204913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09800"/>
            <a:ext cx="7848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Electronic Newsletter</a:t>
            </a:r>
          </a:p>
          <a:p>
            <a:pPr>
              <a:buNone/>
            </a:pPr>
            <a:endParaRPr lang="en-US" sz="8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/>
              <a:t>PSC </a:t>
            </a:r>
            <a:r>
              <a:rPr lang="en-US" sz="2800" i="1" dirty="0"/>
              <a:t>Communicator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/>
              <a:t>“Coming soon” announcements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/>
              <a:t>Important dates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/>
              <a:t>Go live dates 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/>
              <a:t>Ongoing information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/>
              <a:t>How to get help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/>
              <a:t>Who to contact</a:t>
            </a:r>
          </a:p>
        </p:txBody>
      </p:sp>
    </p:spTree>
    <p:extLst>
      <p:ext uri="{BB962C8B-B14F-4D97-AF65-F5344CB8AC3E}">
        <p14:creationId xmlns:p14="http://schemas.microsoft.com/office/powerpoint/2010/main" val="58118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004887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05616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End User Involvement</a:t>
            </a:r>
          </a:p>
          <a:p>
            <a:pPr>
              <a:buNone/>
            </a:pPr>
            <a:endParaRPr lang="en-US" sz="8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Select strategically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Part of RFP team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Pilot group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Ask for and consider their advice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Use their experience as selling point to rest of university</a:t>
            </a:r>
          </a:p>
        </p:txBody>
      </p:sp>
      <p:pic>
        <p:nvPicPr>
          <p:cNvPr id="8" name="Picture 1" descr="C:\Documents and Settings\lydick\Local Settings\Temporary Internet Files\Content.IE5\F3SS8V04\MP90038265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403" y="2514600"/>
            <a:ext cx="2586447" cy="1847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84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4869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009775"/>
            <a:ext cx="7848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Training</a:t>
            </a:r>
          </a:p>
          <a:p>
            <a:pPr>
              <a:buNone/>
            </a:pPr>
            <a:endParaRPr lang="en-US" sz="10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Own staff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Provide overview(s) early in process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Classroom and/or online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Determine ‘go to’ experts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Provide written documentation and/or </a:t>
            </a:r>
            <a:r>
              <a:rPr lang="en-US" sz="3200" dirty="0" smtClean="0"/>
              <a:t>step-by-step </a:t>
            </a:r>
            <a:r>
              <a:rPr lang="en-US" sz="3200" dirty="0"/>
              <a:t>guides</a:t>
            </a:r>
          </a:p>
        </p:txBody>
      </p:sp>
    </p:spTree>
    <p:extLst>
      <p:ext uri="{BB962C8B-B14F-4D97-AF65-F5344CB8AC3E}">
        <p14:creationId xmlns:p14="http://schemas.microsoft.com/office/powerpoint/2010/main" val="221240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" y="990600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28617"/>
            <a:ext cx="7924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Training</a:t>
            </a:r>
          </a:p>
          <a:p>
            <a:pPr>
              <a:buNone/>
            </a:pPr>
            <a:endParaRPr lang="en-US" sz="10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End Users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Identify audience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“JIT” training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Classroom and/or online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Determine level of detail</a:t>
            </a:r>
          </a:p>
          <a:p>
            <a:pPr marL="1314450" lvl="1" indent="-457200">
              <a:buFont typeface="Arial" pitchFamily="34" charset="0"/>
              <a:buChar char="•"/>
            </a:pPr>
            <a:r>
              <a:rPr lang="en-US" sz="3200" dirty="0"/>
              <a:t>Help Desk for follow up questions</a:t>
            </a:r>
          </a:p>
        </p:txBody>
      </p:sp>
      <p:pic>
        <p:nvPicPr>
          <p:cNvPr id="8" name="Picture 2" descr="C:\Documents and Settings\lydick\Local Settings\Temporary Internet Files\Content.IE5\DC9D6B50\MC90030092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473356"/>
            <a:ext cx="1704572" cy="3371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16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362200"/>
            <a:ext cx="7848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 err="1"/>
              <a:t>Townhall</a:t>
            </a:r>
            <a:r>
              <a:rPr lang="en-US" sz="4000" i="1" dirty="0"/>
              <a:t> Meetings</a:t>
            </a:r>
          </a:p>
          <a:p>
            <a:pPr>
              <a:buNone/>
            </a:pPr>
            <a:endParaRPr lang="en-US" sz="800" dirty="0"/>
          </a:p>
          <a:p>
            <a:pPr marL="865188" indent="-407988">
              <a:buFont typeface="Wingdings" pitchFamily="2" charset="2"/>
              <a:buChar char="Ø"/>
            </a:pPr>
            <a:r>
              <a:rPr lang="en-US" sz="3200" dirty="0"/>
              <a:t>Face-to-face time with end users</a:t>
            </a:r>
          </a:p>
          <a:p>
            <a:pPr marL="865188" indent="-407988">
              <a:buFont typeface="Wingdings" pitchFamily="2" charset="2"/>
              <a:buChar char="Ø"/>
            </a:pPr>
            <a:r>
              <a:rPr lang="en-US" sz="3200" dirty="0"/>
              <a:t>Invaluable throughout change process</a:t>
            </a:r>
          </a:p>
          <a:p>
            <a:pPr marL="865188" indent="-407988">
              <a:buFont typeface="Wingdings" pitchFamily="2" charset="2"/>
              <a:buChar char="Ø"/>
            </a:pPr>
            <a:r>
              <a:rPr lang="en-US" sz="3200" dirty="0"/>
              <a:t>Prepare agenda</a:t>
            </a:r>
          </a:p>
          <a:p>
            <a:pPr marL="865188" indent="-407988">
              <a:buFont typeface="Wingdings" pitchFamily="2" charset="2"/>
              <a:buChar char="Ø"/>
            </a:pPr>
            <a:r>
              <a:rPr lang="en-US" sz="3200" dirty="0"/>
              <a:t>Multiple times &amp; locations</a:t>
            </a:r>
          </a:p>
          <a:p>
            <a:pPr marL="865188" indent="-407988">
              <a:buFont typeface="Wingdings" pitchFamily="2" charset="2"/>
              <a:buChar char="Ø"/>
            </a:pPr>
            <a:r>
              <a:rPr lang="en-US" sz="3200" dirty="0"/>
              <a:t>Leave time after for </a:t>
            </a:r>
            <a:r>
              <a:rPr lang="en-US" sz="3200" dirty="0" smtClean="0"/>
              <a:t>questions/concerns 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023937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93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027747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05616"/>
            <a:ext cx="762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FAQs and Tips</a:t>
            </a:r>
          </a:p>
          <a:p>
            <a:pPr>
              <a:buNone/>
            </a:pPr>
            <a:endParaRPr lang="en-US" sz="8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Include in newsletter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Incorporate in training documentation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For own staff, ensure everyone who needs to know, gets the information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Post internally for future reference</a:t>
            </a:r>
          </a:p>
        </p:txBody>
      </p:sp>
      <p:pic>
        <p:nvPicPr>
          <p:cNvPr id="8" name="Picture 1" descr="C:\Documents and Settings\lydick\Local Settings\Temporary Internet Files\Content.IE5\BEA9AI0D\MC90010478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731"/>
            <a:ext cx="1814170" cy="1081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18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027746"/>
            <a:ext cx="8229600" cy="1105853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05616"/>
            <a:ext cx="7848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Suppliers</a:t>
            </a:r>
          </a:p>
          <a:p>
            <a:pPr>
              <a:buNone/>
            </a:pPr>
            <a:endParaRPr lang="en-US" sz="8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Ongoing communication crucial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Designated contacts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Business reviews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Phone conferences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Keep advised of changes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404673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86000"/>
            <a:ext cx="609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i="1" dirty="0"/>
              <a:t>Stay Flexible</a:t>
            </a:r>
          </a:p>
          <a:p>
            <a:pPr>
              <a:buNone/>
            </a:pPr>
            <a:endParaRPr lang="en-US" sz="800" i="1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Be prepared to revise plans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Listen and adapt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Consult with leadership team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/>
              <a:t>Embrace change</a:t>
            </a:r>
          </a:p>
        </p:txBody>
      </p:sp>
      <p:pic>
        <p:nvPicPr>
          <p:cNvPr id="8" name="Picture 2" descr="C:\Documents and Settings\lydick\Local Settings\Temporary Internet Files\Content.IE5\RYLC59SI\MC90043992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133600"/>
            <a:ext cx="2578493" cy="3788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9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970597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514600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dirty="0">
                <a:solidFill>
                  <a:srgbClr val="7030A0"/>
                </a:solidFill>
                <a:latin typeface="Jokerman" pitchFamily="82" charset="0"/>
              </a:rPr>
              <a:t>Positive attitude</a:t>
            </a: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  <a:latin typeface="Jokerman" pitchFamily="82" charset="0"/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Jokerman" pitchFamily="82" charset="0"/>
              </a:rPr>
              <a:t>Upbeat</a:t>
            </a:r>
          </a:p>
          <a:p>
            <a:pPr algn="ctr">
              <a:buNone/>
            </a:pPr>
            <a:endParaRPr lang="en-US" dirty="0">
              <a:solidFill>
                <a:srgbClr val="7030A0"/>
              </a:solidFill>
              <a:latin typeface="Jokerman" pitchFamily="82" charset="0"/>
            </a:endParaRPr>
          </a:p>
          <a:p>
            <a:pPr algn="ctr">
              <a:buNone/>
            </a:pPr>
            <a:r>
              <a:rPr lang="en-US" sz="5400" dirty="0">
                <a:solidFill>
                  <a:srgbClr val="7030A0"/>
                </a:solidFill>
                <a:latin typeface="Jokerman" pitchFamily="82" charset="0"/>
              </a:rPr>
              <a:t>Use humor</a:t>
            </a:r>
          </a:p>
        </p:txBody>
      </p:sp>
    </p:spTree>
    <p:extLst>
      <p:ext uri="{BB962C8B-B14F-4D97-AF65-F5344CB8AC3E}">
        <p14:creationId xmlns:p14="http://schemas.microsoft.com/office/powerpoint/2010/main" val="303174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23396"/>
            <a:ext cx="7543800" cy="49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il_fi" descr="http://www.wedofly.com/images/index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0275">
            <a:off x="5791620" y="2287913"/>
            <a:ext cx="605328" cy="76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14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%2520Talk%2520-%2520CU%2520Marketplac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545" y="193964"/>
            <a:ext cx="8839200" cy="665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1049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Aways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</a:rPr>
              <a:t>Develop the Vision</a:t>
            </a:r>
          </a:p>
          <a:p>
            <a:pPr marL="9144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FF9900"/>
                </a:solidFill>
              </a:rPr>
              <a:t>Involve the right people</a:t>
            </a:r>
          </a:p>
          <a:p>
            <a:pPr marL="9144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33CC33"/>
                </a:solidFill>
              </a:rPr>
              <a:t>Listen and learn</a:t>
            </a:r>
          </a:p>
          <a:p>
            <a:pPr marL="9144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0066CC"/>
                </a:solidFill>
              </a:rPr>
              <a:t>Provide training</a:t>
            </a:r>
          </a:p>
          <a:p>
            <a:pPr marL="9144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CC0099"/>
                </a:solidFill>
              </a:rPr>
              <a:t>Stay Engaged</a:t>
            </a:r>
          </a:p>
          <a:p>
            <a:pPr marL="9144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990033"/>
                </a:solidFill>
              </a:rPr>
              <a:t>Communicate, communicate, </a:t>
            </a:r>
            <a:r>
              <a:rPr lang="en-US" sz="3200" dirty="0" smtClean="0">
                <a:solidFill>
                  <a:srgbClr val="990033"/>
                </a:solidFill>
              </a:rPr>
              <a:t>communicate</a:t>
            </a:r>
            <a:endParaRPr lang="en-US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44006"/>
            <a:ext cx="7924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Helvetica 45 Light"/>
                <a:ea typeface="Calibri" pitchFamily="34" charset="0"/>
                <a:cs typeface="Times New Roman" pitchFamily="18" charset="0"/>
              </a:rPr>
              <a:t>Change brings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Helvetica 45 Light"/>
                <a:ea typeface="Calibri" pitchFamily="34" charset="0"/>
                <a:cs typeface="Times New Roman" pitchFamily="18" charset="0"/>
              </a:rPr>
              <a:t>opportunity.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Helvetica 45 Light"/>
                <a:ea typeface="Calibri" pitchFamily="34" charset="0"/>
                <a:cs typeface="Times New Roman" pitchFamily="18" charset="0"/>
              </a:rPr>
              <a:t>         </a:t>
            </a:r>
            <a:r>
              <a:rPr lang="en-US" sz="2400" dirty="0">
                <a:latin typeface="Helvetica 45 Light"/>
                <a:ea typeface="Calibri" pitchFamily="34" charset="0"/>
                <a:cs typeface="Times New Roman" pitchFamily="18" charset="0"/>
              </a:rPr>
              <a:t>~</a:t>
            </a:r>
            <a:r>
              <a:rPr lang="en-US" sz="2400" dirty="0" err="1">
                <a:latin typeface="Helvetica 45 Light"/>
                <a:ea typeface="Calibri" pitchFamily="34" charset="0"/>
                <a:cs typeface="Times New Roman" pitchFamily="18" charset="0"/>
              </a:rPr>
              <a:t>Nido</a:t>
            </a:r>
            <a:r>
              <a:rPr lang="en-US" sz="2400" dirty="0">
                <a:latin typeface="Helvetica 45 Ligh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Helvetica 45 Light"/>
                <a:ea typeface="Calibri" pitchFamily="34" charset="0"/>
                <a:cs typeface="Times New Roman" pitchFamily="18" charset="0"/>
              </a:rPr>
              <a:t>Qubein</a:t>
            </a:r>
            <a:endParaRPr lang="en-US" sz="2400" dirty="0">
              <a:latin typeface="Helvetica 45 Ligh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Helvetica 45 Ligh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Helvetica 45 Ligh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Helvetica 45 Light"/>
                <a:ea typeface="Calibri" pitchFamily="34" charset="0"/>
                <a:cs typeface="Times New Roman" pitchFamily="18" charset="0"/>
              </a:rPr>
              <a:t>If you take the attitude of embracing change and finding the good in it, your life will be easier and happier.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Helvetica 45 Light"/>
                <a:ea typeface="Calibri" pitchFamily="34" charset="0"/>
                <a:cs typeface="Times New Roman" pitchFamily="18" charset="0"/>
              </a:rPr>
              <a:t>                                                                     ~anonymous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Helvetica 45 Ligh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lydick\Local Settings\Temporary Internet Files\Content.IE5\FJK363T1\MC90038256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5104">
            <a:off x="5235427" y="1211309"/>
            <a:ext cx="2719304" cy="2719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06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Content Placeholder 6" descr="AIBF10-204-deBerjeois.JPG">
            <a:hlinkClick r:id="rId4" tooltip="AIBF10-204-deBerjeois.JPG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676400"/>
            <a:ext cx="7280102" cy="488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1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066800"/>
            <a:ext cx="7315200" cy="1066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Colorado</a:t>
            </a:r>
            <a:endParaRPr lang="en-US" sz="6000" dirty="0" smtClean="0"/>
          </a:p>
        </p:txBody>
      </p:sp>
      <p:pic>
        <p:nvPicPr>
          <p:cNvPr id="10" name="Picture 5" descr="D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188210"/>
            <a:ext cx="1371600" cy="2514600"/>
          </a:xfrm>
        </p:spPr>
      </p:pic>
      <p:pic>
        <p:nvPicPr>
          <p:cNvPr id="12" name="Picture 6" descr="h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137410"/>
            <a:ext cx="1125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UC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213610"/>
            <a:ext cx="144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UC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6956" y="4804410"/>
            <a:ext cx="4817444" cy="179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840230" y="227076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/>
              </a:rPr>
              <a:t>Denver campus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267200" y="2912110"/>
            <a:ext cx="1539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/>
              </a:rPr>
              <a:t>Anschutz Medical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/>
              </a:rPr>
              <a:t>campus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677150" y="3812222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/>
              </a:rPr>
              <a:t>Colorado Springs campus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676400" y="5518748"/>
            <a:ext cx="1728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/>
              </a:rPr>
              <a:t>Boulder campus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8229600" cy="1143000"/>
          </a:xfrm>
        </p:spPr>
        <p:txBody>
          <a:bodyPr anchor="b" anchorCtr="0">
            <a:normAutofit/>
          </a:bodyPr>
          <a:lstStyle/>
          <a:p>
            <a:pPr algn="r"/>
            <a:r>
              <a:rPr lang="en-US" sz="54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</a:t>
            </a:r>
            <a:r>
              <a:rPr lang="en-US" sz="5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Center</a:t>
            </a:r>
            <a:endParaRPr lang="en-US" sz="54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5146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    Strategic Goals: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pPr marL="113665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Streamline the procure-to-pay process</a:t>
            </a:r>
          </a:p>
          <a:p>
            <a:pPr marL="96520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113665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Lead in the use of technology</a:t>
            </a:r>
          </a:p>
          <a:p>
            <a:pPr marL="850900" indent="-171450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3665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Enhance services provided to our customers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8001000" cy="1142999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2009774"/>
            <a:ext cx="7696200" cy="4086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1.	April 2009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2B800"/>
                </a:solidFill>
              </a:rPr>
              <a:t>Concur Expense System</a:t>
            </a:r>
          </a:p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2.	Aug 2010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Moved Offices</a:t>
            </a:r>
          </a:p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3.	Dec 2010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C00000"/>
                </a:solidFill>
              </a:rPr>
              <a:t>Revised P-Card Program </a:t>
            </a:r>
          </a:p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4.	Jan 2011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80B43A"/>
                </a:solidFill>
              </a:rPr>
              <a:t>Changes to Procurement Rules </a:t>
            </a:r>
          </a:p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5.	April 2011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7030A0"/>
                </a:solidFill>
              </a:rPr>
              <a:t>New Travel Program</a:t>
            </a:r>
          </a:p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6.	June 2011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EBE600"/>
                </a:solidFill>
              </a:rPr>
              <a:t>Revised Travel Card Program</a:t>
            </a:r>
          </a:p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7.	July 2011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Revised Fiscal Procedures</a:t>
            </a:r>
          </a:p>
          <a:p>
            <a:pPr marL="461963" indent="-461963"/>
            <a:r>
              <a:rPr lang="en-US" sz="2800" i="1" dirty="0" smtClean="0">
                <a:solidFill>
                  <a:schemeClr val="tx1"/>
                </a:solidFill>
              </a:rPr>
              <a:t>8.	Aug 2011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A249"/>
                </a:solidFill>
              </a:rPr>
              <a:t>eProcurement Platform</a:t>
            </a:r>
            <a:endParaRPr lang="en-US" sz="2800" dirty="0">
              <a:solidFill>
                <a:srgbClr val="00A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8001000" cy="1142999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P:\My Pictures\Timelin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09800"/>
            <a:ext cx="8229600" cy="377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4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104900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Is </a:t>
            </a:r>
            <a:r>
              <a:rPr lang="en-US" sz="72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72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</a:t>
            </a:r>
            <a:endParaRPr lang="en-US" sz="72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743200"/>
            <a:ext cx="7772400" cy="338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“Faced with the choice between changing one’s mind and proving there is no need to do so, almost everyone gets busy on the proof.” 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				     ~ John Kenneth Galbraith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8" name="Picture 4" descr="C:\Documents and Settings\lydick\Local Settings\Temporary Internet Files\Content.IE5\NA93LNTK\MM90004372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8867" y="4267200"/>
            <a:ext cx="1085942" cy="1553150"/>
          </a:xfrm>
          <a:prstGeom prst="rect">
            <a:avLst/>
          </a:prstGeom>
          <a:noFill/>
        </p:spPr>
      </p:pic>
      <p:pic>
        <p:nvPicPr>
          <p:cNvPr id="9" name="Picture 6" descr="C:\Documents and Settings\lydick\Local Settings\Temporary Internet Files\Content.IE5\I1LH3FSS\MM900043717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267200"/>
            <a:ext cx="1204619" cy="166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08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pptEE53.tmp</Template>
  <TotalTime>621</TotalTime>
  <Words>1088</Words>
  <Application>Microsoft Macintosh PowerPoint</Application>
  <PresentationFormat>On-screen Show (4:3)</PresentationFormat>
  <Paragraphs>306</Paragraphs>
  <Slides>32</Slides>
  <Notes>32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University of Colorado</vt:lpstr>
      <vt:lpstr>Procurement Service Center</vt:lpstr>
      <vt:lpstr>Changes</vt:lpstr>
      <vt:lpstr>Changes</vt:lpstr>
      <vt:lpstr>Change Is Hard</vt:lpstr>
      <vt:lpstr>Change Destroyers</vt:lpstr>
      <vt:lpstr>Change Enablers</vt:lpstr>
      <vt:lpstr>Change Enablers</vt:lpstr>
      <vt:lpstr>Leadership Team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PowerPoint Presentation</vt:lpstr>
      <vt:lpstr>Strategies</vt:lpstr>
      <vt:lpstr>Strategies</vt:lpstr>
      <vt:lpstr>Strategies</vt:lpstr>
      <vt:lpstr>Strategies</vt:lpstr>
      <vt:lpstr>Strategies</vt:lpstr>
      <vt:lpstr>Strategies</vt:lpstr>
      <vt:lpstr>Strategies</vt:lpstr>
      <vt:lpstr>Strategies</vt:lpstr>
      <vt:lpstr>Strategies</vt:lpstr>
      <vt:lpstr>PowerPoint Presentation</vt:lpstr>
      <vt:lpstr>Take Aways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Rothschild</dc:creator>
  <cp:lastModifiedBy>Reagan Moran</cp:lastModifiedBy>
  <cp:revision>62</cp:revision>
  <dcterms:created xsi:type="dcterms:W3CDTF">2009-03-30T16:41:15Z</dcterms:created>
  <dcterms:modified xsi:type="dcterms:W3CDTF">2017-02-25T17:42:31Z</dcterms:modified>
</cp:coreProperties>
</file>