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9" r:id="rId3"/>
    <p:sldId id="260" r:id="rId4"/>
    <p:sldId id="263" r:id="rId5"/>
    <p:sldId id="264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2" r:id="rId15"/>
    <p:sldId id="274" r:id="rId16"/>
    <p:sldId id="275" r:id="rId17"/>
    <p:sldId id="276" r:id="rId18"/>
    <p:sldId id="277" r:id="rId19"/>
    <p:sldId id="279" r:id="rId20"/>
    <p:sldId id="280" r:id="rId21"/>
    <p:sldId id="282" r:id="rId22"/>
    <p:sldId id="284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83" r:id="rId33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>
        <p:scale>
          <a:sx n="107" d="100"/>
          <a:sy n="107" d="100"/>
        </p:scale>
        <p:origin x="-32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8EDD4-6B2D-4A52-BE79-85EC9313985F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C155-9F7A-4FAD-A542-BEA1260F9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7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71FCE81-9242-4CA1-ADD5-A4CD1CFA3531}" type="slidenum">
              <a:rPr lang="en-US" sz="1200">
                <a:solidFill>
                  <a:srgbClr val="000000"/>
                </a:solidFill>
              </a:rPr>
              <a:pPr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218767D9-C782-4BD9-9167-1D261E99A886}" type="slidenum">
              <a:rPr lang="en-US" sz="1200">
                <a:solidFill>
                  <a:srgbClr val="000000"/>
                </a:solidFill>
              </a:rPr>
              <a:pPr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218767D9-C782-4BD9-9167-1D261E99A886}" type="slidenum">
              <a:rPr lang="en-US" sz="1200">
                <a:solidFill>
                  <a:srgbClr val="000000"/>
                </a:solidFill>
              </a:rPr>
              <a:pPr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5D14A23B-AF83-49A1-BBE8-C85B5CDF5B70}" type="slidenum">
              <a:rPr lang="en-US" sz="1200">
                <a:solidFill>
                  <a:srgbClr val="000000"/>
                </a:solidFill>
              </a:rPr>
              <a:pPr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40F3CF3D-F3C9-4F3D-8D53-A0910FE9FF9A}" type="slidenum">
              <a:rPr lang="en-US" sz="1200">
                <a:solidFill>
                  <a:srgbClr val="000000"/>
                </a:solidFill>
              </a:rPr>
              <a:pPr/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6DDC6C95-7F26-4E48-9DDF-114312A1BFCC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3AAB-0E14-4B62-8B28-ED6D2AF1687D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3AAB-0E14-4B62-8B28-ED6D2AF1687D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3AAB-0E14-4B62-8B28-ED6D2AF1687D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3AAB-0E14-4B62-8B28-ED6D2AF1687D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3AAB-0E14-4B62-8B28-ED6D2AF1687D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3AAB-0E14-4B62-8B28-ED6D2AF1687D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3AAB-0E14-4B62-8B28-ED6D2AF1687D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3AAB-0E14-4B62-8B28-ED6D2AF1687D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3AAB-0E14-4B62-8B28-ED6D2AF1687D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3AAB-0E14-4B62-8B28-ED6D2AF1687D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3AAB-0E14-4B62-8B28-ED6D2AF1687D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73AAB-0E14-4B62-8B28-ED6D2AF1687D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0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hyperlink" Target="mailto:kc5yc@virginia.edu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pn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5.jpe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Can A fully Automated travel program exist &amp; Succeed </a:t>
            </a:r>
            <a:br>
              <a:rPr lang="en-US" dirty="0" smtClean="0"/>
            </a:br>
            <a:r>
              <a:rPr lang="en-US" dirty="0" smtClean="0"/>
              <a:t>in higher education?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44" y="6016870"/>
            <a:ext cx="92964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870"/>
            <a:ext cx="10668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016870"/>
            <a:ext cx="1880956" cy="8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523207"/>
            <a:ext cx="4461478" cy="21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Can a Fully Automated Travel Program Exist &amp; Succeed in Higher Education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le 4"/>
          <p:cNvSpPr>
            <a:spLocks noGrp="1"/>
          </p:cNvSpPr>
          <p:nvPr>
            <p:ph type="title"/>
          </p:nvPr>
        </p:nvSpPr>
        <p:spPr>
          <a:xfrm>
            <a:off x="31072" y="76200"/>
            <a:ext cx="6477000" cy="533400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Vision of Guest &amp; Visitors</a:t>
            </a: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81000" y="1387475"/>
            <a:ext cx="2706688" cy="4479925"/>
            <a:chOff x="423087" y="1680759"/>
            <a:chExt cx="2075903" cy="3958041"/>
          </a:xfrm>
        </p:grpSpPr>
        <p:grpSp>
          <p:nvGrpSpPr>
            <p:cNvPr id="31" name="Group 4"/>
            <p:cNvGrpSpPr>
              <a:grpSpLocks/>
            </p:cNvGrpSpPr>
            <p:nvPr/>
          </p:nvGrpSpPr>
          <p:grpSpPr bwMode="auto">
            <a:xfrm>
              <a:off x="423087" y="3197339"/>
              <a:ext cx="1042175" cy="1193015"/>
              <a:chOff x="2942712" y="3746243"/>
              <a:chExt cx="1776926" cy="2153112"/>
            </a:xfrm>
          </p:grpSpPr>
          <p:pic>
            <p:nvPicPr>
              <p:cNvPr id="42" name="Picture 8" descr="http://t3.gstatic.com/images?q=tbn:ANd9GcShn3GhWYfSvThm3Ha_5WvcUo9h7sabxJOndRazIacPKURRZFOVXQ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2712" y="3746243"/>
                <a:ext cx="1282700" cy="1233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3353745" y="5327574"/>
                <a:ext cx="1365957" cy="5720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>
                    <a:solidFill>
                      <a:sysClr val="windowText" lastClr="000000"/>
                    </a:solidFill>
                  </a:rPr>
                  <a:t>Visiting Professors</a:t>
                </a:r>
              </a:p>
            </p:txBody>
          </p:sp>
        </p:grpSp>
        <p:grpSp>
          <p:nvGrpSpPr>
            <p:cNvPr id="32" name="Group 5"/>
            <p:cNvGrpSpPr>
              <a:grpSpLocks/>
            </p:cNvGrpSpPr>
            <p:nvPr/>
          </p:nvGrpSpPr>
          <p:grpSpPr bwMode="auto">
            <a:xfrm>
              <a:off x="1404302" y="1680759"/>
              <a:ext cx="1074168" cy="1210509"/>
              <a:chOff x="4114800" y="2944207"/>
              <a:chExt cx="1752600" cy="2188022"/>
            </a:xfrm>
          </p:grpSpPr>
          <p:pic>
            <p:nvPicPr>
              <p:cNvPr id="40" name="Picture 2" descr="http://t1.gstatic.com/images?q=tbn:ANd9GcQavfPg4NT6UuC2Y1_HMo84jez1Y3fK68-gjuTj-GUhq4-p1nc8FQ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0750" y="2944207"/>
                <a:ext cx="1014937" cy="1744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4114996" y="4657981"/>
                <a:ext cx="1752112" cy="4740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>
                    <a:solidFill>
                      <a:sysClr val="windowText" lastClr="000000"/>
                    </a:solidFill>
                  </a:rPr>
                  <a:t>Visiting Family</a:t>
                </a:r>
              </a:p>
            </p:txBody>
          </p:sp>
        </p:grpSp>
        <p:grpSp>
          <p:nvGrpSpPr>
            <p:cNvPr id="33" name="Group 6"/>
            <p:cNvGrpSpPr>
              <a:grpSpLocks/>
            </p:cNvGrpSpPr>
            <p:nvPr/>
          </p:nvGrpSpPr>
          <p:grpSpPr bwMode="auto">
            <a:xfrm>
              <a:off x="458862" y="1779120"/>
              <a:ext cx="904725" cy="1110548"/>
              <a:chOff x="161438" y="1263340"/>
              <a:chExt cx="1514962" cy="2119376"/>
            </a:xfrm>
          </p:grpSpPr>
          <p:pic>
            <p:nvPicPr>
              <p:cNvPr id="38" name="Picture 4" descr="http://t3.gstatic.com/images?q=tbn:ANd9GcQcEf7fFoOumkCPFtZorfY3C2lAGn9eZPrVkK2WNWHb6lB8B5cf8baA4uU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615" y="1263340"/>
                <a:ext cx="857250" cy="1295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160657" y="2561178"/>
                <a:ext cx="1514804" cy="82173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>
                    <a:solidFill>
                      <a:sysClr val="windowText" lastClr="000000"/>
                    </a:solidFill>
                  </a:rPr>
                  <a:t>Prospective Students</a:t>
                </a:r>
              </a:p>
            </p:txBody>
          </p:sp>
        </p:grpSp>
        <p:grpSp>
          <p:nvGrpSpPr>
            <p:cNvPr id="34" name="Group 7"/>
            <p:cNvGrpSpPr>
              <a:grpSpLocks/>
            </p:cNvGrpSpPr>
            <p:nvPr/>
          </p:nvGrpSpPr>
          <p:grpSpPr bwMode="auto">
            <a:xfrm>
              <a:off x="1488099" y="3245451"/>
              <a:ext cx="1010891" cy="986625"/>
              <a:chOff x="1378849" y="4953000"/>
              <a:chExt cx="2069195" cy="1680853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666134" y="6325527"/>
                <a:ext cx="1495309" cy="30824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>
                    <a:solidFill>
                      <a:sysClr val="windowText" lastClr="000000"/>
                    </a:solidFill>
                  </a:rPr>
                  <a:t>Sports fans</a:t>
                </a:r>
              </a:p>
            </p:txBody>
          </p:sp>
          <p:pic>
            <p:nvPicPr>
              <p:cNvPr id="37" name="Picture 10" descr="http://t0.gstatic.com/images?q=tbn:ANd9GcRLWzxna2OHnqtrgD1fUYLZ9Umr8QGsZHwb0wapnfoHvpB5gURlcQ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8849" y="4953000"/>
                <a:ext cx="2069195" cy="1373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5" name="Picture 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86" y="4800600"/>
              <a:ext cx="1414882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3198813" y="2085975"/>
            <a:ext cx="5033962" cy="2900363"/>
            <a:chOff x="2822128" y="1061536"/>
            <a:chExt cx="5033617" cy="2900304"/>
          </a:xfrm>
        </p:grpSpPr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5943600" y="1061536"/>
              <a:ext cx="1912145" cy="2900304"/>
              <a:chOff x="6081712" y="1186815"/>
              <a:chExt cx="1990725" cy="3087011"/>
            </a:xfrm>
          </p:grpSpPr>
          <p:pic>
            <p:nvPicPr>
              <p:cNvPr id="47" name="Picture 6" descr="http://t1.gstatic.com/images?q=tbn:ANd9GcTA_OAOSVDUsK0NrYhUuuALnHpBn7GoREiZ2E2cyo6J1NwglUv-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1712" y="1186815"/>
                <a:ext cx="1990725" cy="1990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6100855" y="3192443"/>
                <a:ext cx="1971582" cy="10813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kern="0" dirty="0">
                    <a:solidFill>
                      <a:sysClr val="windowText" lastClr="000000"/>
                    </a:solidFill>
                  </a:rPr>
                  <a:t>Website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kern="0" dirty="0">
                    <a:solidFill>
                      <a:sysClr val="windowText" lastClr="000000"/>
                    </a:solidFill>
                  </a:rPr>
                  <a:t>With Travel Tools</a:t>
                </a:r>
              </a:p>
            </p:txBody>
          </p:sp>
        </p:grpSp>
        <p:sp>
          <p:nvSpPr>
            <p:cNvPr id="46" name="Notched Right Arrow 45"/>
            <p:cNvSpPr/>
            <p:nvPr/>
          </p:nvSpPr>
          <p:spPr>
            <a:xfrm>
              <a:off x="2822128" y="1777484"/>
              <a:ext cx="3139860" cy="887394"/>
            </a:xfrm>
            <a:prstGeom prst="notched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ysClr val="window" lastClr="FFFFFF"/>
                  </a:solidFill>
                  <a:latin typeface="Calibri"/>
                  <a:ea typeface="+mn-ea"/>
                </a:rPr>
                <a:t>“One-stop-shop”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827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44" y="6016870"/>
            <a:ext cx="92964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870"/>
            <a:ext cx="10668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016870"/>
            <a:ext cx="1880956" cy="8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523207"/>
            <a:ext cx="4461478" cy="21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Can a Fully Automated Travel Program Exist &amp; Succeed in Higher Education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381000" y="76200"/>
            <a:ext cx="8763000" cy="533400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The Vision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04800" y="990600"/>
            <a:ext cx="8001000" cy="4724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latin typeface="Calibri" charset="0"/>
                <a:cs typeface="Calibri" charset="0"/>
              </a:rPr>
              <a:t>Create a Travel Management Program that is:</a:t>
            </a:r>
          </a:p>
          <a:p>
            <a:pPr marL="514350" indent="-514350">
              <a:buFontTx/>
              <a:buAutoNum type="arabicParenR"/>
              <a:defRPr/>
            </a:pPr>
            <a:endParaRPr lang="en-US" dirty="0">
              <a:latin typeface="Calibri" charset="0"/>
              <a:cs typeface="Calibri" charset="0"/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en-US" dirty="0">
                <a:latin typeface="Calibri" charset="0"/>
                <a:cs typeface="Calibri" charset="0"/>
              </a:rPr>
              <a:t>Fiscally strategic and well managed</a:t>
            </a:r>
          </a:p>
          <a:p>
            <a:pPr marL="0" indent="0">
              <a:buFontTx/>
              <a:buNone/>
              <a:defRPr/>
            </a:pPr>
            <a:endParaRPr lang="en-US" dirty="0">
              <a:latin typeface="Calibri" charset="0"/>
              <a:cs typeface="Calibri" charset="0"/>
            </a:endParaRPr>
          </a:p>
          <a:p>
            <a:pPr marL="0" indent="0">
              <a:buFontTx/>
              <a:buNone/>
              <a:defRPr/>
            </a:pPr>
            <a:r>
              <a:rPr lang="en-US" dirty="0">
                <a:latin typeface="Calibri" charset="0"/>
                <a:cs typeface="Calibri" charset="0"/>
              </a:rPr>
              <a:t>2)  Technologically innovative</a:t>
            </a:r>
          </a:p>
          <a:p>
            <a:pPr marL="0" indent="0">
              <a:buFontTx/>
              <a:buNone/>
              <a:defRPr/>
            </a:pPr>
            <a:endParaRPr lang="en-US" dirty="0">
              <a:latin typeface="Calibri" charset="0"/>
              <a:cs typeface="Calibri" charset="0"/>
            </a:endParaRPr>
          </a:p>
          <a:p>
            <a:pPr marL="0" indent="0">
              <a:buFontTx/>
              <a:buNone/>
              <a:defRPr/>
            </a:pPr>
            <a:r>
              <a:rPr lang="en-US" dirty="0">
                <a:latin typeface="Calibri" charset="0"/>
                <a:cs typeface="Calibri" charset="0"/>
              </a:rPr>
              <a:t>3)  Simplified</a:t>
            </a:r>
          </a:p>
          <a:p>
            <a:pPr marL="0" indent="0">
              <a:buFontTx/>
              <a:buNone/>
              <a:defRPr/>
            </a:pPr>
            <a:endParaRPr lang="en-US" dirty="0">
              <a:latin typeface="Calibri" charset="0"/>
              <a:cs typeface="Calibri" charset="0"/>
            </a:endParaRPr>
          </a:p>
          <a:p>
            <a:pPr marL="0" indent="0">
              <a:buFontTx/>
              <a:buNone/>
              <a:defRPr/>
            </a:pPr>
            <a:r>
              <a:rPr lang="en-US" dirty="0">
                <a:latin typeface="Calibri" charset="0"/>
                <a:cs typeface="Calibri" charset="0"/>
              </a:rPr>
              <a:t>4)  Guest &amp; Visitor friendly</a:t>
            </a:r>
          </a:p>
          <a:p>
            <a:pPr marL="1428750" lvl="2" indent="-514350">
              <a:buClr>
                <a:srgbClr val="F79646"/>
              </a:buClr>
              <a:buFontTx/>
              <a:buAutoNum type="arabicParenR"/>
            </a:pPr>
            <a:endParaRPr lang="en-US" sz="2800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71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44" y="6016870"/>
            <a:ext cx="92964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870"/>
            <a:ext cx="10668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016870"/>
            <a:ext cx="1880956" cy="8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523207"/>
            <a:ext cx="4461478" cy="21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Can a Fully Automated Travel Program Exist &amp; Succeed in Higher Education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990600"/>
            <a:ext cx="8001000" cy="4724400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endParaRPr lang="en-US" sz="3200" u="sng" dirty="0" smtClean="0">
              <a:solidFill>
                <a:srgbClr val="002060"/>
              </a:solidFill>
              <a:latin typeface="Calibri" charset="0"/>
              <a:cs typeface="Calibri" charset="0"/>
            </a:endParaRPr>
          </a:p>
          <a:p>
            <a:pPr marL="0" indent="0">
              <a:buFontTx/>
              <a:buNone/>
            </a:pPr>
            <a:endParaRPr lang="en-US" sz="3200" u="sng" dirty="0" smtClean="0">
              <a:solidFill>
                <a:srgbClr val="002060"/>
              </a:solidFill>
              <a:latin typeface="Calibri" charset="0"/>
              <a:cs typeface="Calibri" charset="0"/>
            </a:endParaRPr>
          </a:p>
          <a:p>
            <a:pPr marL="0" indent="0">
              <a:buFontTx/>
              <a:buNone/>
            </a:pPr>
            <a:endParaRPr lang="en-US" sz="3200" u="sng" dirty="0" smtClean="0">
              <a:solidFill>
                <a:srgbClr val="002060"/>
              </a:solidFill>
              <a:latin typeface="Calibri" charset="0"/>
              <a:cs typeface="Calibri" charset="0"/>
            </a:endParaRPr>
          </a:p>
          <a:p>
            <a:pPr marL="0" indent="0" algn="ctr">
              <a:buFontTx/>
              <a:buNone/>
            </a:pPr>
            <a:r>
              <a:rPr lang="en-US" sz="4000" u="sng" dirty="0" smtClean="0">
                <a:solidFill>
                  <a:srgbClr val="002060"/>
                </a:solidFill>
                <a:latin typeface="Calibri" charset="0"/>
                <a:cs typeface="Calibri" charset="0"/>
              </a:rPr>
              <a:t>Implementation &amp; Results</a:t>
            </a:r>
            <a:endParaRPr lang="en-US" sz="4000" dirty="0" smtClean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0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sosceles Triangle 13"/>
          <p:cNvSpPr/>
          <p:nvPr/>
        </p:nvSpPr>
        <p:spPr>
          <a:xfrm rot="6190203">
            <a:off x="1459252" y="1015723"/>
            <a:ext cx="2309743" cy="4031748"/>
          </a:xfrm>
          <a:prstGeom prst="triangle">
            <a:avLst>
              <a:gd name="adj" fmla="val 2895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Online  Booking Tool</a:t>
            </a:r>
          </a:p>
        </p:txBody>
      </p:sp>
      <p:sp>
        <p:nvSpPr>
          <p:cNvPr id="15" name="Isosceles Triangle 14"/>
          <p:cNvSpPr/>
          <p:nvPr/>
        </p:nvSpPr>
        <p:spPr>
          <a:xfrm rot="3011828">
            <a:off x="1239658" y="1506389"/>
            <a:ext cx="2748931" cy="4272570"/>
          </a:xfrm>
          <a:prstGeom prst="triangle">
            <a:avLst>
              <a:gd name="adj" fmla="val 84964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white"/>
                </a:solidFill>
              </a:rPr>
              <a:t> Travel </a:t>
            </a:r>
            <a:r>
              <a:rPr lang="en-US" b="1" dirty="0">
                <a:solidFill>
                  <a:prstClr val="white"/>
                </a:solidFill>
              </a:rPr>
              <a:t>MGMT Vendor</a:t>
            </a:r>
          </a:p>
        </p:txBody>
      </p:sp>
      <p:grpSp>
        <p:nvGrpSpPr>
          <p:cNvPr id="185348" name="Group 15"/>
          <p:cNvGrpSpPr>
            <a:grpSpLocks/>
          </p:cNvGrpSpPr>
          <p:nvPr/>
        </p:nvGrpSpPr>
        <p:grpSpPr bwMode="auto">
          <a:xfrm>
            <a:off x="3509963" y="2046288"/>
            <a:ext cx="2428875" cy="2428875"/>
            <a:chOff x="3357562" y="2214562"/>
            <a:chExt cx="2428875" cy="2428875"/>
          </a:xfrm>
          <a:solidFill>
            <a:srgbClr val="0070C0"/>
          </a:solidFill>
        </p:grpSpPr>
        <p:sp>
          <p:nvSpPr>
            <p:cNvPr id="17" name="Oval 16"/>
            <p:cNvSpPr/>
            <p:nvPr/>
          </p:nvSpPr>
          <p:spPr>
            <a:xfrm>
              <a:off x="3357562" y="2214562"/>
              <a:ext cx="2428875" cy="242887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713162" y="2570162"/>
              <a:ext cx="1717675" cy="17176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6040" tIns="66040" rIns="66040" bIns="66040" spcCol="1270" anchor="ctr"/>
            <a:lstStyle/>
            <a:p>
              <a:pPr algn="ctr" defTabSz="2311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5200" dirty="0">
                  <a:solidFill>
                    <a:prstClr val="white"/>
                  </a:solidFill>
                </a:rPr>
                <a:t>UVA Travel</a:t>
              </a:r>
            </a:p>
          </p:txBody>
        </p:sp>
      </p:grpSp>
      <p:sp>
        <p:nvSpPr>
          <p:cNvPr id="19" name="Donut 18"/>
          <p:cNvSpPr/>
          <p:nvPr/>
        </p:nvSpPr>
        <p:spPr>
          <a:xfrm>
            <a:off x="0" y="0"/>
            <a:ext cx="9144000" cy="6858000"/>
          </a:xfrm>
          <a:prstGeom prst="donut">
            <a:avLst>
              <a:gd name="adj" fmla="val 71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8067" y="570637"/>
            <a:ext cx="456432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Step 1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Travel MGMT</a:t>
            </a:r>
          </a:p>
        </p:txBody>
      </p:sp>
    </p:spTree>
    <p:extLst>
      <p:ext uri="{BB962C8B-B14F-4D97-AF65-F5344CB8AC3E}">
        <p14:creationId xmlns:p14="http://schemas.microsoft.com/office/powerpoint/2010/main" val="51451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44" y="6016870"/>
            <a:ext cx="92964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870"/>
            <a:ext cx="10668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016870"/>
            <a:ext cx="1880956" cy="8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523207"/>
            <a:ext cx="4461478" cy="21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Can a Fully Automated Travel Program Exist &amp; Succeed in Higher Education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04800" y="914400"/>
            <a:ext cx="8458200" cy="5029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Calibri" charset="0"/>
                <a:cs typeface="Calibri" charset="0"/>
              </a:rPr>
              <a:t>Single Award: PanAm (formerly Travelectra)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latin typeface="Calibri" charset="0"/>
                <a:cs typeface="Calibri" charset="0"/>
              </a:rPr>
              <a:t>Low transactional cost / no implementation cost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latin typeface="Calibri" charset="0"/>
                <a:cs typeface="Calibri" charset="0"/>
              </a:rPr>
              <a:t>Price match guarantee</a:t>
            </a:r>
          </a:p>
          <a:p>
            <a:endParaRPr lang="en-US" sz="2000" dirty="0" smtClean="0">
              <a:latin typeface="Calibri" charset="0"/>
              <a:cs typeface="Calibri" charset="0"/>
            </a:endParaRPr>
          </a:p>
          <a:p>
            <a:r>
              <a:rPr lang="en-US" sz="2000" dirty="0" smtClean="0">
                <a:latin typeface="Calibri" charset="0"/>
                <a:cs typeface="Calibri" charset="0"/>
              </a:rPr>
              <a:t>Completely customizable booking tool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latin typeface="Calibri" charset="0"/>
                <a:cs typeface="Calibri" charset="0"/>
              </a:rPr>
              <a:t>Travel rules with hard or soft stops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latin typeface="Calibri" charset="0"/>
                <a:cs typeface="Calibri" charset="0"/>
              </a:rPr>
              <a:t>Different rules for different departments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latin typeface="Calibri" charset="0"/>
                <a:cs typeface="Calibri" charset="0"/>
              </a:rPr>
              <a:t>Automated (synchs with data sources)</a:t>
            </a:r>
          </a:p>
          <a:p>
            <a:endParaRPr lang="en-US" sz="2000" dirty="0" smtClean="0">
              <a:latin typeface="Calibri" charset="0"/>
              <a:cs typeface="Calibri" charset="0"/>
            </a:endParaRPr>
          </a:p>
          <a:p>
            <a:r>
              <a:rPr lang="en-US" sz="2000" dirty="0" smtClean="0">
                <a:latin typeface="Calibri" charset="0"/>
                <a:cs typeface="Calibri" charset="0"/>
              </a:rPr>
              <a:t>100% post trip Audit</a:t>
            </a:r>
          </a:p>
          <a:p>
            <a:endParaRPr lang="en-US" sz="2000" dirty="0" smtClean="0">
              <a:latin typeface="Calibri" charset="0"/>
              <a:cs typeface="Calibri" charset="0"/>
            </a:endParaRPr>
          </a:p>
          <a:p>
            <a:r>
              <a:rPr lang="en-US" sz="2000" dirty="0" smtClean="0">
                <a:latin typeface="Calibri" charset="0"/>
                <a:cs typeface="Calibri" charset="0"/>
              </a:rPr>
              <a:t>Travel Risk and information management</a:t>
            </a:r>
          </a:p>
          <a:p>
            <a:endParaRPr lang="en-US" sz="2000" dirty="0" smtClean="0">
              <a:latin typeface="Calibri" charset="0"/>
              <a:cs typeface="Calibri" charset="0"/>
            </a:endParaRPr>
          </a:p>
          <a:p>
            <a:r>
              <a:rPr lang="en-US" sz="2000" dirty="0" smtClean="0">
                <a:latin typeface="Calibri" charset="0"/>
                <a:cs typeface="Calibri" charset="0"/>
              </a:rPr>
              <a:t>Allow P-card to be used for all three pieces of travel: Air,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cs typeface="Calibri" charset="0"/>
              </a:rPr>
              <a:t>hotel</a:t>
            </a:r>
            <a:r>
              <a:rPr lang="en-US" sz="2000" dirty="0" smtClean="0">
                <a:latin typeface="Calibri" charset="0"/>
                <a:cs typeface="Calibri" charset="0"/>
              </a:rPr>
              <a:t>, and car</a:t>
            </a:r>
          </a:p>
          <a:p>
            <a:endParaRPr lang="en-US" sz="2000" dirty="0" smtClean="0">
              <a:latin typeface="Calibri" charset="0"/>
              <a:cs typeface="Calibri" charset="0"/>
            </a:endParaRPr>
          </a:p>
          <a:p>
            <a:pPr lvl="1">
              <a:buFont typeface="Courier New" pitchFamily="49" charset="0"/>
              <a:buChar char="o"/>
            </a:pPr>
            <a:endParaRPr lang="en-US" sz="2000" dirty="0" smtClean="0">
              <a:latin typeface="Calibri" charset="0"/>
              <a:cs typeface="Calibri" charset="0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204556" y="-13317"/>
            <a:ext cx="8610600" cy="381000"/>
          </a:xfrm>
        </p:spPr>
        <p:txBody>
          <a:bodyPr>
            <a:noAutofit/>
          </a:bodyPr>
          <a:lstStyle/>
          <a:p>
            <a:r>
              <a:rPr lang="en-US" sz="3200" cap="none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Things a Travel MGMT Program Should have</a:t>
            </a:r>
          </a:p>
        </p:txBody>
      </p:sp>
    </p:spTree>
    <p:extLst>
      <p:ext uri="{BB962C8B-B14F-4D97-AF65-F5344CB8AC3E}">
        <p14:creationId xmlns:p14="http://schemas.microsoft.com/office/powerpoint/2010/main" val="66079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44" y="6016870"/>
            <a:ext cx="92964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870"/>
            <a:ext cx="10668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016870"/>
            <a:ext cx="1880956" cy="8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523207"/>
            <a:ext cx="4461478" cy="21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Can a Fully Automated Travel Program Exist &amp; Succeed in Higher Education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381000" y="76200"/>
            <a:ext cx="8763000" cy="381000"/>
          </a:xfrm>
        </p:spPr>
        <p:txBody>
          <a:bodyPr>
            <a:noAutofit/>
          </a:bodyPr>
          <a:lstStyle/>
          <a:p>
            <a:r>
              <a:rPr lang="en-US" sz="3200" cap="none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Travel MGMT: Success Overview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403850"/>
              </p:ext>
            </p:extLst>
          </p:nvPr>
        </p:nvGraphicFramePr>
        <p:xfrm>
          <a:off x="95250" y="762000"/>
          <a:ext cx="8972550" cy="5183189"/>
        </p:xfrm>
        <a:graphic>
          <a:graphicData uri="http://schemas.openxmlformats.org/drawingml/2006/table">
            <a:tbl>
              <a:tblPr firstRow="1" bandRow="1"/>
              <a:tblGrid>
                <a:gridCol w="2990850"/>
                <a:gridCol w="2990850"/>
                <a:gridCol w="2990850"/>
              </a:tblGrid>
              <a:tr h="700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What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Old way</a:t>
                      </a:r>
                    </a:p>
                    <a:p>
                      <a:pPr algn="ctr"/>
                      <a:r>
                        <a:rPr lang="en-US" sz="1800" dirty="0" smtClean="0"/>
                        <a:t>(9</a:t>
                      </a:r>
                      <a:r>
                        <a:rPr lang="en-US" sz="1800" baseline="0" dirty="0" smtClean="0"/>
                        <a:t> contract vendors)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PanAm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700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Average $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$30 to $45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$4.35</a:t>
                      </a:r>
                      <a:r>
                        <a:rPr lang="en-US" sz="1800" baseline="0" dirty="0" smtClean="0"/>
                        <a:t> to $17.75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700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Online Booking solution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None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Customized solution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840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Ability to negotiate with airlines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Near impossible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700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P-card</a:t>
                      </a:r>
                      <a:r>
                        <a:rPr lang="en-US" sz="1800" baseline="0" dirty="0" smtClean="0"/>
                        <a:t> on Hotel spend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840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Post</a:t>
                      </a:r>
                      <a:r>
                        <a:rPr lang="en-US" sz="1800" baseline="0" dirty="0" smtClean="0"/>
                        <a:t> travel Audit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Not included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100% audit of</a:t>
                      </a:r>
                      <a:r>
                        <a:rPr lang="en-US" sz="1800" baseline="0" dirty="0" smtClean="0"/>
                        <a:t> transactions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700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Revenue</a:t>
                      </a:r>
                      <a:r>
                        <a:rPr lang="en-US" sz="1800" baseline="0" dirty="0" smtClean="0"/>
                        <a:t> stream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None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6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44" y="6016870"/>
            <a:ext cx="92964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870"/>
            <a:ext cx="10668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016870"/>
            <a:ext cx="1880956" cy="8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523207"/>
            <a:ext cx="4461478" cy="21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Can a Fully Automated Travel Program Exist &amp; Succeed in Higher Education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381000" y="76200"/>
            <a:ext cx="8763000" cy="381000"/>
          </a:xfrm>
        </p:spPr>
        <p:txBody>
          <a:bodyPr>
            <a:noAutofit/>
          </a:bodyPr>
          <a:lstStyle/>
          <a:p>
            <a:r>
              <a:rPr lang="en-US" sz="3200" cap="none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Travel MGMT: Money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990600"/>
            <a:ext cx="8001000" cy="4724400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endParaRPr lang="en-US" sz="3200" u="sng" dirty="0" smtClean="0">
              <a:solidFill>
                <a:srgbClr val="002060"/>
              </a:solidFill>
              <a:latin typeface="Calibri" charset="0"/>
              <a:cs typeface="Calibri" charset="0"/>
            </a:endParaRPr>
          </a:p>
          <a:p>
            <a:pPr marL="0" indent="0">
              <a:buFontTx/>
              <a:buNone/>
            </a:pPr>
            <a:endParaRPr lang="en-US" sz="3200" u="sng" dirty="0" smtClean="0">
              <a:solidFill>
                <a:srgbClr val="002060"/>
              </a:solidFill>
              <a:latin typeface="Calibri" charset="0"/>
              <a:cs typeface="Calibri" charset="0"/>
            </a:endParaRPr>
          </a:p>
          <a:p>
            <a:pPr marL="0" indent="0">
              <a:buFontTx/>
              <a:buNone/>
            </a:pPr>
            <a:endParaRPr lang="en-US" sz="3200" u="sng" dirty="0" smtClean="0">
              <a:solidFill>
                <a:srgbClr val="002060"/>
              </a:solidFill>
              <a:latin typeface="Calibri" charset="0"/>
              <a:cs typeface="Calibri" charset="0"/>
            </a:endParaRPr>
          </a:p>
          <a:p>
            <a:pPr marL="0" indent="0" algn="ctr">
              <a:buFontTx/>
              <a:buNone/>
            </a:pPr>
            <a:r>
              <a:rPr lang="en-US" sz="4000" u="sng" dirty="0" smtClean="0">
                <a:solidFill>
                  <a:srgbClr val="002060"/>
                </a:solidFill>
                <a:latin typeface="Calibri" charset="0"/>
                <a:cs typeface="Calibri" charset="0"/>
              </a:rPr>
              <a:t>UVA Reservation System </a:t>
            </a:r>
          </a:p>
          <a:p>
            <a:pPr marL="0" indent="0" algn="ctr">
              <a:buFontTx/>
              <a:buNone/>
            </a:pPr>
            <a:r>
              <a:rPr lang="en-US" sz="1000" dirty="0" smtClean="0">
                <a:solidFill>
                  <a:srgbClr val="002060"/>
                </a:solidFill>
                <a:latin typeface="Calibri" charset="0"/>
                <a:cs typeface="Calibri" charset="0"/>
              </a:rPr>
              <a:t>Go online</a:t>
            </a:r>
            <a:endParaRPr lang="en-US" sz="1000" dirty="0" smtClean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90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44" y="6016870"/>
            <a:ext cx="92964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870"/>
            <a:ext cx="10668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016870"/>
            <a:ext cx="1880956" cy="8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523207"/>
            <a:ext cx="4461478" cy="21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Can a Fully Automated Travel Program Exist &amp; Succeed in Higher Education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9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9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3796" y="12399"/>
            <a:ext cx="8727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Where are your Travelers?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1415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44" y="6016870"/>
            <a:ext cx="92964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870"/>
            <a:ext cx="10668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016870"/>
            <a:ext cx="1880956" cy="8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523207"/>
            <a:ext cx="4461478" cy="21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Can a Fully Automated Travel Program Exist &amp; Succeed in Higher Education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381000" y="76200"/>
            <a:ext cx="8763000" cy="381000"/>
          </a:xfrm>
        </p:spPr>
        <p:txBody>
          <a:bodyPr>
            <a:noAutofit/>
          </a:bodyPr>
          <a:lstStyle/>
          <a:p>
            <a:r>
              <a:rPr lang="en-US" sz="3200" cap="none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Risk Workflow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" y="842488"/>
            <a:ext cx="9141041" cy="604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03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>
          <a:xfrm rot="14768624">
            <a:off x="5227638" y="763587"/>
            <a:ext cx="2089150" cy="4524375"/>
          </a:xfrm>
          <a:prstGeom prst="triangle">
            <a:avLst>
              <a:gd name="adj" fmla="val 66812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G &amp; V Lodging Widget</a:t>
            </a:r>
          </a:p>
        </p:txBody>
      </p:sp>
      <p:sp>
        <p:nvSpPr>
          <p:cNvPr id="14" name="Isosceles Triangle 13"/>
          <p:cNvSpPr/>
          <p:nvPr/>
        </p:nvSpPr>
        <p:spPr>
          <a:xfrm rot="6190203">
            <a:off x="1459252" y="1015723"/>
            <a:ext cx="2309743" cy="4031748"/>
          </a:xfrm>
          <a:prstGeom prst="triangle">
            <a:avLst>
              <a:gd name="adj" fmla="val 2895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Online  Booking Tool</a:t>
            </a:r>
          </a:p>
        </p:txBody>
      </p:sp>
      <p:sp>
        <p:nvSpPr>
          <p:cNvPr id="15" name="Isosceles Triangle 14"/>
          <p:cNvSpPr/>
          <p:nvPr/>
        </p:nvSpPr>
        <p:spPr>
          <a:xfrm rot="3011828">
            <a:off x="1239658" y="1506389"/>
            <a:ext cx="2748931" cy="4272570"/>
          </a:xfrm>
          <a:prstGeom prst="triangle">
            <a:avLst>
              <a:gd name="adj" fmla="val 84964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white"/>
                </a:solidFill>
              </a:rPr>
              <a:t> Travel </a:t>
            </a:r>
            <a:r>
              <a:rPr lang="en-US" b="1" dirty="0">
                <a:solidFill>
                  <a:prstClr val="white"/>
                </a:solidFill>
              </a:rPr>
              <a:t>MGMT Vendor</a:t>
            </a:r>
          </a:p>
        </p:txBody>
      </p:sp>
      <p:grpSp>
        <p:nvGrpSpPr>
          <p:cNvPr id="195589" name="Group 15"/>
          <p:cNvGrpSpPr>
            <a:grpSpLocks/>
          </p:cNvGrpSpPr>
          <p:nvPr/>
        </p:nvGrpSpPr>
        <p:grpSpPr bwMode="auto">
          <a:xfrm>
            <a:off x="3509963" y="2046288"/>
            <a:ext cx="2428875" cy="2428875"/>
            <a:chOff x="3357562" y="2214562"/>
            <a:chExt cx="2428875" cy="2428875"/>
          </a:xfrm>
          <a:solidFill>
            <a:srgbClr val="0070C0"/>
          </a:solidFill>
        </p:grpSpPr>
        <p:sp>
          <p:nvSpPr>
            <p:cNvPr id="17" name="Oval 16"/>
            <p:cNvSpPr/>
            <p:nvPr/>
          </p:nvSpPr>
          <p:spPr>
            <a:xfrm>
              <a:off x="3357562" y="2214562"/>
              <a:ext cx="2428875" cy="242887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713162" y="2570162"/>
              <a:ext cx="1717675" cy="17176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6040" tIns="66040" rIns="66040" bIns="66040" spcCol="1270" anchor="ctr"/>
            <a:lstStyle/>
            <a:p>
              <a:pPr algn="ctr" defTabSz="2311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5200" dirty="0">
                  <a:solidFill>
                    <a:prstClr val="white"/>
                  </a:solidFill>
                </a:rPr>
                <a:t>UVA Travel</a:t>
              </a:r>
            </a:p>
          </p:txBody>
        </p:sp>
      </p:grpSp>
      <p:sp>
        <p:nvSpPr>
          <p:cNvPr id="19" name="Donut 18"/>
          <p:cNvSpPr/>
          <p:nvPr/>
        </p:nvSpPr>
        <p:spPr>
          <a:xfrm>
            <a:off x="0" y="0"/>
            <a:ext cx="9144000" cy="6858000"/>
          </a:xfrm>
          <a:prstGeom prst="donut">
            <a:avLst>
              <a:gd name="adj" fmla="val 71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8222" y="570637"/>
            <a:ext cx="650402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Step 2</a:t>
            </a:r>
          </a:p>
          <a:p>
            <a:pPr algn="ctr"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Guests &amp; Visitor Travel</a:t>
            </a:r>
          </a:p>
        </p:txBody>
      </p:sp>
    </p:spTree>
    <p:extLst>
      <p:ext uri="{BB962C8B-B14F-4D97-AF65-F5344CB8AC3E}">
        <p14:creationId xmlns:p14="http://schemas.microsoft.com/office/powerpoint/2010/main" val="399251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44" y="6016870"/>
            <a:ext cx="92964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870"/>
            <a:ext cx="10668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016870"/>
            <a:ext cx="1880956" cy="8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523207"/>
            <a:ext cx="4461478" cy="21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Can a Fully Automated Travel Program Exist &amp; Succeed in Higher Education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990600"/>
            <a:ext cx="8001000" cy="4724400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endParaRPr lang="en-US" sz="3200" u="sng" dirty="0" smtClean="0">
              <a:solidFill>
                <a:srgbClr val="002060"/>
              </a:solidFill>
              <a:latin typeface="Calibri" charset="0"/>
              <a:cs typeface="Calibri" charset="0"/>
            </a:endParaRPr>
          </a:p>
          <a:p>
            <a:pPr marL="0" indent="0">
              <a:buFontTx/>
              <a:buNone/>
            </a:pPr>
            <a:endParaRPr lang="en-US" sz="3200" u="sng" dirty="0" smtClean="0">
              <a:solidFill>
                <a:srgbClr val="002060"/>
              </a:solidFill>
              <a:latin typeface="Calibri" charset="0"/>
              <a:cs typeface="Calibri" charset="0"/>
            </a:endParaRPr>
          </a:p>
          <a:p>
            <a:pPr marL="0" indent="0">
              <a:buFontTx/>
              <a:buNone/>
            </a:pPr>
            <a:endParaRPr lang="en-US" sz="3200" u="sng" dirty="0" smtClean="0">
              <a:solidFill>
                <a:srgbClr val="002060"/>
              </a:solidFill>
              <a:latin typeface="Calibri" charset="0"/>
              <a:cs typeface="Calibri" charset="0"/>
            </a:endParaRPr>
          </a:p>
          <a:p>
            <a:pPr marL="0" indent="0" algn="ctr">
              <a:buFontTx/>
              <a:buNone/>
            </a:pPr>
            <a:r>
              <a:rPr lang="en-US" sz="4000" u="sng" dirty="0" smtClean="0">
                <a:solidFill>
                  <a:srgbClr val="002060"/>
                </a:solidFill>
                <a:latin typeface="Calibri" charset="0"/>
                <a:cs typeface="Calibri" charset="0"/>
              </a:rPr>
              <a:t>Background and Problems</a:t>
            </a:r>
            <a:endParaRPr lang="en-US" sz="4000" dirty="0" smtClean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44" y="6016870"/>
            <a:ext cx="92964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870"/>
            <a:ext cx="10668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016870"/>
            <a:ext cx="1880956" cy="8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523207"/>
            <a:ext cx="4461478" cy="21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Can a Fully Automated Travel Program Exist &amp; Succeed in Higher Education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04800" y="914400"/>
            <a:ext cx="84582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>
                <a:latin typeface="Calibri" charset="0"/>
                <a:cs typeface="Calibri" charset="0"/>
              </a:rPr>
              <a:t>What is a Widget?</a:t>
            </a:r>
          </a:p>
          <a:p>
            <a:endParaRPr lang="en-US" sz="2000" dirty="0">
              <a:latin typeface="Calibri" charset="0"/>
              <a:cs typeface="Calibri" charset="0"/>
            </a:endParaRPr>
          </a:p>
          <a:p>
            <a:endParaRPr lang="en-US" sz="2000" dirty="0" smtClean="0">
              <a:latin typeface="Calibri" charset="0"/>
              <a:cs typeface="Calibri" charset="0"/>
            </a:endParaRPr>
          </a:p>
          <a:p>
            <a:endParaRPr lang="en-US" sz="2000" dirty="0">
              <a:latin typeface="Calibri" charset="0"/>
              <a:cs typeface="Calibri" charset="0"/>
            </a:endParaRPr>
          </a:p>
          <a:p>
            <a:endParaRPr lang="en-US" sz="2000" dirty="0" smtClean="0">
              <a:latin typeface="Calibri" charset="0"/>
              <a:cs typeface="Calibri" charset="0"/>
            </a:endParaRPr>
          </a:p>
          <a:p>
            <a:endParaRPr lang="en-US" sz="2000" dirty="0">
              <a:latin typeface="Calibri" charset="0"/>
              <a:cs typeface="Calibri" charset="0"/>
            </a:endParaRPr>
          </a:p>
          <a:p>
            <a:endParaRPr lang="en-US" sz="2000" dirty="0" smtClean="0">
              <a:latin typeface="Calibri" charset="0"/>
              <a:cs typeface="Calibri" charset="0"/>
            </a:endParaRPr>
          </a:p>
          <a:p>
            <a:endParaRPr lang="en-US" sz="2000" dirty="0" smtClean="0">
              <a:latin typeface="Calibri" charset="0"/>
              <a:cs typeface="Calibri" charset="0"/>
            </a:endParaRPr>
          </a:p>
          <a:p>
            <a:endParaRPr lang="en-US" sz="2000" dirty="0">
              <a:latin typeface="Calibri" charset="0"/>
              <a:cs typeface="Calibri" charset="0"/>
            </a:endParaRPr>
          </a:p>
          <a:p>
            <a:endParaRPr lang="en-US" sz="2000" dirty="0">
              <a:latin typeface="Calibri" charset="0"/>
              <a:cs typeface="Calibri" charset="0"/>
            </a:endParaRPr>
          </a:p>
          <a:p>
            <a:endParaRPr lang="en-US" sz="2000" dirty="0" smtClean="0">
              <a:latin typeface="Calibri" charset="0"/>
              <a:cs typeface="Calibri" charset="0"/>
            </a:endParaRPr>
          </a:p>
          <a:p>
            <a:r>
              <a:rPr lang="en-US" sz="2000" dirty="0" smtClean="0">
                <a:latin typeface="Calibri" charset="0"/>
                <a:cs typeface="Calibri" charset="0"/>
              </a:rPr>
              <a:t>Who are UVA’s Guests &amp; Visitors?</a:t>
            </a:r>
          </a:p>
          <a:p>
            <a:endParaRPr lang="en-US" sz="2000" dirty="0" smtClean="0">
              <a:latin typeface="Calibri" charset="0"/>
              <a:cs typeface="Calibri" charset="0"/>
            </a:endParaRPr>
          </a:p>
          <a:p>
            <a:pPr lvl="1">
              <a:buFont typeface="Courier New" pitchFamily="49" charset="0"/>
              <a:buChar char="o"/>
            </a:pPr>
            <a:endParaRPr lang="en-US" sz="2000" dirty="0" smtClean="0">
              <a:latin typeface="Calibri" charset="0"/>
              <a:cs typeface="Calibri" charset="0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204556" y="-13317"/>
            <a:ext cx="8610600" cy="381000"/>
          </a:xfrm>
        </p:spPr>
        <p:txBody>
          <a:bodyPr>
            <a:noAutofit/>
          </a:bodyPr>
          <a:lstStyle/>
          <a:p>
            <a:r>
              <a:rPr lang="en-US" sz="3200" cap="none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Lodging Widget RFP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75" y="1447800"/>
            <a:ext cx="3810000" cy="29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54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44" y="6016870"/>
            <a:ext cx="92964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870"/>
            <a:ext cx="10668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016870"/>
            <a:ext cx="1880956" cy="8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523207"/>
            <a:ext cx="4461478" cy="21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Can a Fully Automated Travel Program Exist &amp; Succeed in Higher Education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381000" y="76200"/>
            <a:ext cx="8763000" cy="381000"/>
          </a:xfrm>
        </p:spPr>
        <p:txBody>
          <a:bodyPr>
            <a:noAutofit/>
          </a:bodyPr>
          <a:lstStyle/>
          <a:p>
            <a:r>
              <a:rPr lang="en-US" sz="3200" cap="none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Travel MGMT: Money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990600"/>
            <a:ext cx="8001000" cy="4724400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endParaRPr lang="en-US" sz="3200" u="sng" dirty="0" smtClean="0">
              <a:solidFill>
                <a:srgbClr val="002060"/>
              </a:solidFill>
              <a:latin typeface="Calibri" charset="0"/>
              <a:cs typeface="Calibri" charset="0"/>
            </a:endParaRPr>
          </a:p>
          <a:p>
            <a:pPr marL="0" indent="0">
              <a:buFontTx/>
              <a:buNone/>
            </a:pPr>
            <a:endParaRPr lang="en-US" sz="3200" u="sng" dirty="0" smtClean="0">
              <a:solidFill>
                <a:srgbClr val="002060"/>
              </a:solidFill>
              <a:latin typeface="Calibri" charset="0"/>
              <a:cs typeface="Calibri" charset="0"/>
            </a:endParaRPr>
          </a:p>
          <a:p>
            <a:pPr marL="0" indent="0">
              <a:buFontTx/>
              <a:buNone/>
            </a:pPr>
            <a:endParaRPr lang="en-US" sz="3200" u="sng" dirty="0" smtClean="0">
              <a:solidFill>
                <a:srgbClr val="002060"/>
              </a:solidFill>
              <a:latin typeface="Calibri" charset="0"/>
              <a:cs typeface="Calibri" charset="0"/>
            </a:endParaRPr>
          </a:p>
          <a:p>
            <a:pPr marL="0" indent="0" algn="ctr">
              <a:buFontTx/>
              <a:buNone/>
            </a:pPr>
            <a:r>
              <a:rPr lang="en-US" sz="4000" u="sng" dirty="0" smtClean="0">
                <a:solidFill>
                  <a:srgbClr val="002060"/>
                </a:solidFill>
                <a:latin typeface="Calibri" charset="0"/>
                <a:cs typeface="Calibri" charset="0"/>
              </a:rPr>
              <a:t>UVA Lodging Widget</a:t>
            </a:r>
          </a:p>
          <a:p>
            <a:pPr marL="0" indent="0" algn="ctr">
              <a:buFontTx/>
              <a:buNone/>
            </a:pPr>
            <a:r>
              <a:rPr lang="en-US" sz="1000" dirty="0" smtClean="0">
                <a:solidFill>
                  <a:srgbClr val="002060"/>
                </a:solidFill>
                <a:latin typeface="Calibri" charset="0"/>
                <a:cs typeface="Calibri" charset="0"/>
              </a:rPr>
              <a:t>Go online</a:t>
            </a:r>
            <a:endParaRPr lang="en-US" sz="1000" dirty="0" smtClean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3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/>
        </p:nvSpPr>
        <p:spPr>
          <a:xfrm rot="17329514">
            <a:off x="5732463" y="2149475"/>
            <a:ext cx="1905000" cy="3740150"/>
          </a:xfrm>
          <a:prstGeom prst="triangle">
            <a:avLst>
              <a:gd name="adj" fmla="val 4977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Local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Lodging</a:t>
            </a:r>
          </a:p>
        </p:txBody>
      </p:sp>
      <p:sp>
        <p:nvSpPr>
          <p:cNvPr id="9" name="Isosceles Triangle 8"/>
          <p:cNvSpPr/>
          <p:nvPr/>
        </p:nvSpPr>
        <p:spPr>
          <a:xfrm rot="14768624">
            <a:off x="5227638" y="763587"/>
            <a:ext cx="2089150" cy="4524375"/>
          </a:xfrm>
          <a:prstGeom prst="triangle">
            <a:avLst>
              <a:gd name="adj" fmla="val 66812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G &amp; V Lodging Widget</a:t>
            </a:r>
          </a:p>
        </p:txBody>
      </p:sp>
      <p:sp>
        <p:nvSpPr>
          <p:cNvPr id="14" name="Isosceles Triangle 13"/>
          <p:cNvSpPr/>
          <p:nvPr/>
        </p:nvSpPr>
        <p:spPr>
          <a:xfrm rot="6190203">
            <a:off x="1459252" y="1015723"/>
            <a:ext cx="2309743" cy="4031748"/>
          </a:xfrm>
          <a:prstGeom prst="triangle">
            <a:avLst>
              <a:gd name="adj" fmla="val 2895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Online  Booking Tool</a:t>
            </a:r>
          </a:p>
        </p:txBody>
      </p:sp>
      <p:sp>
        <p:nvSpPr>
          <p:cNvPr id="15" name="Isosceles Triangle 14"/>
          <p:cNvSpPr/>
          <p:nvPr/>
        </p:nvSpPr>
        <p:spPr>
          <a:xfrm rot="3011828">
            <a:off x="1239658" y="1506389"/>
            <a:ext cx="2748931" cy="4272570"/>
          </a:xfrm>
          <a:prstGeom prst="triangle">
            <a:avLst>
              <a:gd name="adj" fmla="val 84964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white"/>
                </a:solidFill>
              </a:rPr>
              <a:t> Travel </a:t>
            </a:r>
            <a:r>
              <a:rPr lang="en-US" b="1" dirty="0">
                <a:solidFill>
                  <a:prstClr val="white"/>
                </a:solidFill>
              </a:rPr>
              <a:t>MGMT Vendor</a:t>
            </a:r>
          </a:p>
        </p:txBody>
      </p:sp>
      <p:grpSp>
        <p:nvGrpSpPr>
          <p:cNvPr id="195589" name="Group 15"/>
          <p:cNvGrpSpPr>
            <a:grpSpLocks/>
          </p:cNvGrpSpPr>
          <p:nvPr/>
        </p:nvGrpSpPr>
        <p:grpSpPr bwMode="auto">
          <a:xfrm>
            <a:off x="3509963" y="2046288"/>
            <a:ext cx="2428875" cy="2428875"/>
            <a:chOff x="3357562" y="2214562"/>
            <a:chExt cx="2428875" cy="2428875"/>
          </a:xfrm>
          <a:solidFill>
            <a:srgbClr val="0070C0"/>
          </a:solidFill>
        </p:grpSpPr>
        <p:sp>
          <p:nvSpPr>
            <p:cNvPr id="17" name="Oval 16"/>
            <p:cNvSpPr/>
            <p:nvPr/>
          </p:nvSpPr>
          <p:spPr>
            <a:xfrm>
              <a:off x="3357562" y="2214562"/>
              <a:ext cx="2428875" cy="242887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713162" y="2570162"/>
              <a:ext cx="1717675" cy="17176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6040" tIns="66040" rIns="66040" bIns="66040" spcCol="1270" anchor="ctr"/>
            <a:lstStyle/>
            <a:p>
              <a:pPr algn="ctr" defTabSz="2311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5200" dirty="0">
                  <a:solidFill>
                    <a:prstClr val="white"/>
                  </a:solidFill>
                </a:rPr>
                <a:t>UVA Travel</a:t>
              </a:r>
            </a:p>
          </p:txBody>
        </p:sp>
      </p:grpSp>
      <p:sp>
        <p:nvSpPr>
          <p:cNvPr id="19" name="Donut 18"/>
          <p:cNvSpPr/>
          <p:nvPr/>
        </p:nvSpPr>
        <p:spPr>
          <a:xfrm>
            <a:off x="0" y="0"/>
            <a:ext cx="9144000" cy="6858000"/>
          </a:xfrm>
          <a:prstGeom prst="donut">
            <a:avLst>
              <a:gd name="adj" fmla="val 71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667" y="432242"/>
            <a:ext cx="893866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Step 3</a:t>
            </a:r>
          </a:p>
          <a:p>
            <a:pPr algn="ctr"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Create Local Lodging Contracts</a:t>
            </a:r>
          </a:p>
        </p:txBody>
      </p:sp>
    </p:spTree>
    <p:extLst>
      <p:ext uri="{BB962C8B-B14F-4D97-AF65-F5344CB8AC3E}">
        <p14:creationId xmlns:p14="http://schemas.microsoft.com/office/powerpoint/2010/main" val="1969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CC5B9B55-2EF1-474A-82B1-C059C84BBE4A}" type="slidenum">
              <a:rPr lang="en-US" sz="1200" smtClean="0">
                <a:solidFill>
                  <a:srgbClr val="898989"/>
                </a:solidFill>
              </a:rPr>
              <a:pPr/>
              <a:t>23</a:t>
            </a:fld>
            <a:endParaRPr lang="en-US" sz="1200" smtClean="0">
              <a:solidFill>
                <a:srgbClr val="898989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4111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u="sng" dirty="0" smtClean="0">
                <a:solidFill>
                  <a:srgbClr val="002060"/>
                </a:solidFill>
              </a:rPr>
              <a:t>Local Lodging Process 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14325" y="6172200"/>
            <a:ext cx="82296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Arrow 1"/>
          <p:cNvSpPr/>
          <p:nvPr/>
        </p:nvSpPr>
        <p:spPr>
          <a:xfrm>
            <a:off x="2133600" y="1006475"/>
            <a:ext cx="4267200" cy="746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Call hotels for availability and rates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133600" y="1725613"/>
            <a:ext cx="4267200" cy="74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Circle back around to best option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160588" y="2286000"/>
            <a:ext cx="4267200" cy="1209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Create PO and give vendor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order confirmation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838700" y="4711700"/>
            <a:ext cx="1943100" cy="108743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Pay invoice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790700" y="4621213"/>
            <a:ext cx="1793875" cy="74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PO adjustment</a:t>
            </a:r>
          </a:p>
        </p:txBody>
      </p:sp>
      <p:sp>
        <p:nvSpPr>
          <p:cNvPr id="3" name="Left Arrow 2"/>
          <p:cNvSpPr/>
          <p:nvPr/>
        </p:nvSpPr>
        <p:spPr>
          <a:xfrm>
            <a:off x="1717675" y="1441450"/>
            <a:ext cx="4953000" cy="568325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Give rates and availability </a:t>
            </a:r>
          </a:p>
        </p:txBody>
      </p:sp>
      <p:sp>
        <p:nvSpPr>
          <p:cNvPr id="16" name="Left Arrow 15"/>
          <p:cNvSpPr/>
          <p:nvPr/>
        </p:nvSpPr>
        <p:spPr>
          <a:xfrm>
            <a:off x="1790700" y="2149475"/>
            <a:ext cx="4953000" cy="566738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Soft confirmation / Hold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1790700" y="3048000"/>
            <a:ext cx="4953000" cy="568325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Final confirmation communication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0700" y="3495675"/>
            <a:ext cx="4991100" cy="1952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</a:rPr>
              <a:t>Stay occurs</a:t>
            </a:r>
          </a:p>
        </p:txBody>
      </p:sp>
      <p:sp>
        <p:nvSpPr>
          <p:cNvPr id="19" name="Left Arrow 18"/>
          <p:cNvSpPr/>
          <p:nvPr/>
        </p:nvSpPr>
        <p:spPr>
          <a:xfrm>
            <a:off x="4751388" y="3616325"/>
            <a:ext cx="2030412" cy="1246188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Send invoice to AP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4325" y="1066800"/>
            <a:ext cx="1411288" cy="473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UVA Department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58000" y="1154113"/>
            <a:ext cx="1411288" cy="46466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Local Lodging Vendor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84575" y="3768725"/>
            <a:ext cx="1208088" cy="2032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AP</a:t>
            </a:r>
          </a:p>
        </p:txBody>
      </p:sp>
      <p:sp>
        <p:nvSpPr>
          <p:cNvPr id="23" name="Left Arrow 22"/>
          <p:cNvSpPr/>
          <p:nvPr/>
        </p:nvSpPr>
        <p:spPr>
          <a:xfrm>
            <a:off x="1736725" y="3765550"/>
            <a:ext cx="1795463" cy="947738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PO Increase needed?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4325" y="5873750"/>
            <a:ext cx="7954963" cy="4508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Ask Procurement – where is it in the process</a:t>
            </a:r>
          </a:p>
        </p:txBody>
      </p:sp>
    </p:spTree>
    <p:extLst>
      <p:ext uri="{BB962C8B-B14F-4D97-AF65-F5344CB8AC3E}">
        <p14:creationId xmlns:p14="http://schemas.microsoft.com/office/powerpoint/2010/main" val="412415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3" grpId="0" animBg="1"/>
      <p:bldP spid="15" grpId="0" animBg="1"/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44" y="6016870"/>
            <a:ext cx="92964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870"/>
            <a:ext cx="10668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016870"/>
            <a:ext cx="1880956" cy="8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523207"/>
            <a:ext cx="4461478" cy="21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Can a Fully Automated Travel Program Exist &amp; Succeed in Higher Education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04800" y="914400"/>
            <a:ext cx="84582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cs typeface="Calibri" charset="0"/>
              </a:rPr>
              <a:t>Competitive rates and friendly T&amp;Cs</a:t>
            </a:r>
          </a:p>
          <a:p>
            <a:r>
              <a:rPr lang="en-US" sz="2800" dirty="0">
                <a:latin typeface="Calibri" charset="0"/>
                <a:cs typeface="Calibri" charset="0"/>
              </a:rPr>
              <a:t>Long Agreement term</a:t>
            </a:r>
          </a:p>
          <a:p>
            <a:r>
              <a:rPr lang="en-US" sz="2800" dirty="0">
                <a:latin typeface="Calibri" charset="0"/>
                <a:cs typeface="Calibri" charset="0"/>
              </a:rPr>
              <a:t>Vendor to vendor </a:t>
            </a:r>
            <a:r>
              <a:rPr lang="en-US" sz="2800" dirty="0" err="1">
                <a:latin typeface="Calibri" charset="0"/>
                <a:cs typeface="Calibri" charset="0"/>
              </a:rPr>
              <a:t>contractuals</a:t>
            </a:r>
            <a:r>
              <a:rPr lang="en-US" sz="2800" dirty="0">
                <a:latin typeface="Calibri" charset="0"/>
                <a:cs typeface="Calibri" charset="0"/>
              </a:rPr>
              <a:t> spelled out</a:t>
            </a:r>
          </a:p>
          <a:p>
            <a:r>
              <a:rPr lang="en-US" sz="2800" dirty="0">
                <a:latin typeface="Calibri" charset="0"/>
                <a:cs typeface="Calibri" charset="0"/>
              </a:rPr>
              <a:t>Local corporate reward points: $50,000 in room certificates annually</a:t>
            </a:r>
          </a:p>
          <a:p>
            <a:r>
              <a:rPr lang="en-US" sz="2800" dirty="0">
                <a:latin typeface="Calibri" charset="0"/>
                <a:cs typeface="Calibri" charset="0"/>
              </a:rPr>
              <a:t>University department approved “order confirmation document”</a:t>
            </a:r>
          </a:p>
          <a:p>
            <a:r>
              <a:rPr lang="en-US" sz="2800" dirty="0">
                <a:latin typeface="Calibri" charset="0"/>
                <a:cs typeface="Calibri" charset="0"/>
              </a:rPr>
              <a:t>Last room availability clause</a:t>
            </a:r>
          </a:p>
          <a:p>
            <a:r>
              <a:rPr lang="en-US" sz="2800" dirty="0">
                <a:latin typeface="Calibri" charset="0"/>
                <a:cs typeface="Calibri" charset="0"/>
              </a:rPr>
              <a:t>P-card used for payment method</a:t>
            </a:r>
          </a:p>
          <a:p>
            <a:r>
              <a:rPr lang="en-US" sz="2800" dirty="0">
                <a:latin typeface="Calibri" charset="0"/>
                <a:cs typeface="Calibri" charset="0"/>
              </a:rPr>
              <a:t>Revenue </a:t>
            </a:r>
            <a:r>
              <a:rPr lang="en-US" sz="2800" dirty="0" smtClean="0">
                <a:latin typeface="Calibri" charset="0"/>
                <a:cs typeface="Calibri" charset="0"/>
              </a:rPr>
              <a:t>stream</a:t>
            </a:r>
          </a:p>
          <a:p>
            <a:pPr lvl="1">
              <a:buFont typeface="Courier New" pitchFamily="49" charset="0"/>
              <a:buChar char="o"/>
            </a:pPr>
            <a:endParaRPr lang="en-US" sz="2000" dirty="0" smtClean="0">
              <a:latin typeface="Calibri" charset="0"/>
              <a:cs typeface="Calibri" charset="0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204556" y="-13317"/>
            <a:ext cx="8610600" cy="381000"/>
          </a:xfrm>
        </p:spPr>
        <p:txBody>
          <a:bodyPr>
            <a:noAutofit/>
          </a:bodyPr>
          <a:lstStyle/>
          <a:p>
            <a:r>
              <a:rPr lang="en-US" sz="3200" cap="none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Things a Local Lodging Program should have</a:t>
            </a:r>
          </a:p>
        </p:txBody>
      </p:sp>
    </p:spTree>
    <p:extLst>
      <p:ext uri="{BB962C8B-B14F-4D97-AF65-F5344CB8AC3E}">
        <p14:creationId xmlns:p14="http://schemas.microsoft.com/office/powerpoint/2010/main" val="181659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44" y="6016870"/>
            <a:ext cx="92964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870"/>
            <a:ext cx="10668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016870"/>
            <a:ext cx="1880956" cy="8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523207"/>
            <a:ext cx="4461478" cy="21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Can a Fully Automated Travel Program Exist &amp; Succeed in Higher Education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04800" y="914400"/>
            <a:ext cx="84582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cs typeface="Calibri" charset="0"/>
              </a:rPr>
              <a:t>Negotiated with Travelectra to: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latin typeface="Calibri" charset="0"/>
                <a:cs typeface="Calibri" charset="0"/>
              </a:rPr>
              <a:t>Waive booking fees for local lodging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latin typeface="Calibri" charset="0"/>
                <a:cs typeface="Calibri" charset="0"/>
              </a:rPr>
              <a:t>Charge the local hotels a 8% transaction fee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latin typeface="Calibri" charset="0"/>
                <a:cs typeface="Calibri" charset="0"/>
              </a:rPr>
              <a:t>Travelectra keeps 4% / UVA gets the other 4% (about 80K annually</a:t>
            </a:r>
            <a:r>
              <a:rPr lang="en-US" dirty="0" smtClean="0">
                <a:latin typeface="Calibri" charset="0"/>
                <a:cs typeface="Calibri" charset="0"/>
              </a:rPr>
              <a:t>)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204556" y="-13317"/>
            <a:ext cx="8610600" cy="381000"/>
          </a:xfrm>
        </p:spPr>
        <p:txBody>
          <a:bodyPr>
            <a:noAutofit/>
          </a:bodyPr>
          <a:lstStyle/>
          <a:p>
            <a:r>
              <a:rPr lang="en-US" sz="3200" cap="none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Revenue for Local Lodging</a:t>
            </a:r>
          </a:p>
        </p:txBody>
      </p:sp>
    </p:spTree>
    <p:extLst>
      <p:ext uri="{BB962C8B-B14F-4D97-AF65-F5344CB8AC3E}">
        <p14:creationId xmlns:p14="http://schemas.microsoft.com/office/powerpoint/2010/main" val="133554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sosceles Triangle 19"/>
          <p:cNvSpPr/>
          <p:nvPr/>
        </p:nvSpPr>
        <p:spPr>
          <a:xfrm rot="12259497">
            <a:off x="4206875" y="357188"/>
            <a:ext cx="2395538" cy="3421062"/>
          </a:xfrm>
          <a:prstGeom prst="triangle">
            <a:avLst>
              <a:gd name="adj" fmla="val 5078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prstClr val="white"/>
                </a:solidFill>
              </a:rPr>
              <a:t>Identify Cooperative contracts</a:t>
            </a:r>
          </a:p>
        </p:txBody>
      </p:sp>
      <p:sp>
        <p:nvSpPr>
          <p:cNvPr id="12" name="Isosceles Triangle 11"/>
          <p:cNvSpPr/>
          <p:nvPr/>
        </p:nvSpPr>
        <p:spPr>
          <a:xfrm rot="9157229">
            <a:off x="2157413" y="511175"/>
            <a:ext cx="2722562" cy="3405188"/>
          </a:xfrm>
          <a:prstGeom prst="triangle">
            <a:avLst>
              <a:gd name="adj" fmla="val 1218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</a:rPr>
              <a:t>National Hotel Contracts</a:t>
            </a:r>
          </a:p>
        </p:txBody>
      </p:sp>
      <p:sp>
        <p:nvSpPr>
          <p:cNvPr id="13" name="Isosceles Triangle 12"/>
          <p:cNvSpPr/>
          <p:nvPr/>
        </p:nvSpPr>
        <p:spPr>
          <a:xfrm rot="19820149">
            <a:off x="4232275" y="2552700"/>
            <a:ext cx="2555875" cy="3844925"/>
          </a:xfrm>
          <a:prstGeom prst="triangle">
            <a:avLst>
              <a:gd name="adj" fmla="val 4535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prstClr val="white"/>
                </a:solidFill>
              </a:rPr>
              <a:t>Car Rental contracts</a:t>
            </a:r>
          </a:p>
        </p:txBody>
      </p:sp>
      <p:sp>
        <p:nvSpPr>
          <p:cNvPr id="11" name="Isosceles Triangle 10"/>
          <p:cNvSpPr/>
          <p:nvPr/>
        </p:nvSpPr>
        <p:spPr>
          <a:xfrm rot="923197">
            <a:off x="2697163" y="3621088"/>
            <a:ext cx="2759075" cy="2892425"/>
          </a:xfrm>
          <a:prstGeom prst="triangle">
            <a:avLst>
              <a:gd name="adj" fmla="val 49773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prstClr val="white"/>
                </a:solidFill>
              </a:rPr>
              <a:t>Air Contracts</a:t>
            </a:r>
          </a:p>
        </p:txBody>
      </p:sp>
      <p:sp>
        <p:nvSpPr>
          <p:cNvPr id="10" name="Isosceles Triangle 9"/>
          <p:cNvSpPr/>
          <p:nvPr/>
        </p:nvSpPr>
        <p:spPr>
          <a:xfrm rot="17329514">
            <a:off x="5732463" y="2149475"/>
            <a:ext cx="1905000" cy="3740150"/>
          </a:xfrm>
          <a:prstGeom prst="triangle">
            <a:avLst>
              <a:gd name="adj" fmla="val 4977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Local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Lodging</a:t>
            </a:r>
          </a:p>
        </p:txBody>
      </p:sp>
      <p:sp>
        <p:nvSpPr>
          <p:cNvPr id="9" name="Isosceles Triangle 8"/>
          <p:cNvSpPr/>
          <p:nvPr/>
        </p:nvSpPr>
        <p:spPr>
          <a:xfrm rot="14768624">
            <a:off x="5227638" y="763587"/>
            <a:ext cx="2089150" cy="4524375"/>
          </a:xfrm>
          <a:prstGeom prst="triangle">
            <a:avLst>
              <a:gd name="adj" fmla="val 66812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G &amp; V Lodging Widget</a:t>
            </a:r>
          </a:p>
        </p:txBody>
      </p:sp>
      <p:sp>
        <p:nvSpPr>
          <p:cNvPr id="14" name="Isosceles Triangle 13"/>
          <p:cNvSpPr/>
          <p:nvPr/>
        </p:nvSpPr>
        <p:spPr>
          <a:xfrm rot="6190203">
            <a:off x="1459252" y="1015723"/>
            <a:ext cx="2309743" cy="4031748"/>
          </a:xfrm>
          <a:prstGeom prst="triangle">
            <a:avLst>
              <a:gd name="adj" fmla="val 2895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Online  Booking Tool</a:t>
            </a:r>
          </a:p>
        </p:txBody>
      </p:sp>
      <p:sp>
        <p:nvSpPr>
          <p:cNvPr id="15" name="Isosceles Triangle 14"/>
          <p:cNvSpPr/>
          <p:nvPr/>
        </p:nvSpPr>
        <p:spPr>
          <a:xfrm rot="3011828">
            <a:off x="1239658" y="1506389"/>
            <a:ext cx="2748931" cy="4272570"/>
          </a:xfrm>
          <a:prstGeom prst="triangle">
            <a:avLst>
              <a:gd name="adj" fmla="val 84964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Travel MGMT Vendor</a:t>
            </a:r>
          </a:p>
        </p:txBody>
      </p:sp>
      <p:grpSp>
        <p:nvGrpSpPr>
          <p:cNvPr id="206858" name="Group 15"/>
          <p:cNvGrpSpPr>
            <a:grpSpLocks/>
          </p:cNvGrpSpPr>
          <p:nvPr/>
        </p:nvGrpSpPr>
        <p:grpSpPr bwMode="auto">
          <a:xfrm>
            <a:off x="3509963" y="2046288"/>
            <a:ext cx="2428875" cy="2428875"/>
            <a:chOff x="3357562" y="2214562"/>
            <a:chExt cx="2428875" cy="2428875"/>
          </a:xfrm>
          <a:solidFill>
            <a:srgbClr val="0070C0"/>
          </a:solidFill>
        </p:grpSpPr>
        <p:sp>
          <p:nvSpPr>
            <p:cNvPr id="17" name="Oval 16"/>
            <p:cNvSpPr/>
            <p:nvPr/>
          </p:nvSpPr>
          <p:spPr>
            <a:xfrm>
              <a:off x="3357562" y="2214562"/>
              <a:ext cx="2428875" cy="242887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713162" y="2570162"/>
              <a:ext cx="1717675" cy="17176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6040" tIns="66040" rIns="66040" bIns="66040" spcCol="1270" anchor="ctr"/>
            <a:lstStyle/>
            <a:p>
              <a:pPr algn="ctr" defTabSz="2311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5200" dirty="0">
                  <a:solidFill>
                    <a:prstClr val="white"/>
                  </a:solidFill>
                </a:rPr>
                <a:t>UVA Travel</a:t>
              </a:r>
            </a:p>
          </p:txBody>
        </p:sp>
      </p:grpSp>
      <p:sp>
        <p:nvSpPr>
          <p:cNvPr id="19" name="Donut 18"/>
          <p:cNvSpPr/>
          <p:nvPr/>
        </p:nvSpPr>
        <p:spPr>
          <a:xfrm>
            <a:off x="0" y="0"/>
            <a:ext cx="9144000" cy="6858000"/>
          </a:xfrm>
          <a:prstGeom prst="donut">
            <a:avLst>
              <a:gd name="adj" fmla="val 71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13" y="127000"/>
            <a:ext cx="15827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  <a:ea typeface="+mn-ea"/>
              </a:rPr>
              <a:t>Future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2110" y="432242"/>
            <a:ext cx="8139792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Step 4</a:t>
            </a:r>
          </a:p>
          <a:p>
            <a:pPr algn="ctr"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Create National  / Worldwide </a:t>
            </a:r>
          </a:p>
          <a:p>
            <a:pPr algn="ctr"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Travel Contracts</a:t>
            </a:r>
          </a:p>
        </p:txBody>
      </p:sp>
    </p:spTree>
    <p:extLst>
      <p:ext uri="{BB962C8B-B14F-4D97-AF65-F5344CB8AC3E}">
        <p14:creationId xmlns:p14="http://schemas.microsoft.com/office/powerpoint/2010/main" val="61672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2" grpId="0" animBg="1"/>
      <p:bldP spid="12" grpId="1" animBg="1"/>
      <p:bldP spid="13" grpId="0" animBg="1"/>
      <p:bldP spid="13" grpId="1" animBg="1"/>
      <p:bldP spid="11" grpId="0" animBg="1"/>
      <p:bldP spid="1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44" y="6016870"/>
            <a:ext cx="92964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870"/>
            <a:ext cx="10668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016870"/>
            <a:ext cx="1880956" cy="8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523207"/>
            <a:ext cx="4461478" cy="21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Can a Fully Automated Travel Program Exist &amp; Succeed in Higher Education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42900" y="2514600"/>
            <a:ext cx="8458200" cy="2057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Calibri" charset="0"/>
                <a:cs typeface="Calibri" charset="0"/>
              </a:rPr>
              <a:t>Can a Fully Automated Travel Program Exist &amp; Succeed in Higher Education?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204556" y="-13317"/>
            <a:ext cx="8610600" cy="381000"/>
          </a:xfrm>
        </p:spPr>
        <p:txBody>
          <a:bodyPr>
            <a:noAutofit/>
          </a:bodyPr>
          <a:lstStyle/>
          <a:p>
            <a:r>
              <a:rPr lang="en-US" sz="3200" cap="none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Answer to the Question</a:t>
            </a:r>
          </a:p>
        </p:txBody>
      </p:sp>
    </p:spTree>
    <p:extLst>
      <p:ext uri="{BB962C8B-B14F-4D97-AF65-F5344CB8AC3E}">
        <p14:creationId xmlns:p14="http://schemas.microsoft.com/office/powerpoint/2010/main" val="245071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44" y="6016870"/>
            <a:ext cx="92964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870"/>
            <a:ext cx="10668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016870"/>
            <a:ext cx="1880956" cy="8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523207"/>
            <a:ext cx="4461478" cy="21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Can a Fully Automated Travel Program Exist &amp; Succeed in Higher Education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04800" y="914400"/>
            <a:ext cx="84582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cs typeface="Calibri" charset="0"/>
              </a:rPr>
              <a:t>Are we better off than we were 2 years ago?</a:t>
            </a:r>
          </a:p>
          <a:p>
            <a:r>
              <a:rPr lang="en-US" dirty="0" smtClean="0">
                <a:latin typeface="Calibri" charset="0"/>
                <a:cs typeface="Calibri" charset="0"/>
              </a:rPr>
              <a:t>Pros</a:t>
            </a:r>
          </a:p>
          <a:p>
            <a:pPr lvl="1"/>
            <a:r>
              <a:rPr lang="en-US" dirty="0" smtClean="0">
                <a:latin typeface="Calibri" charset="0"/>
                <a:cs typeface="Calibri" charset="0"/>
              </a:rPr>
              <a:t>Fees / Rates / Discounts</a:t>
            </a:r>
          </a:p>
          <a:p>
            <a:pPr lvl="1"/>
            <a:r>
              <a:rPr lang="en-US" dirty="0" smtClean="0">
                <a:latin typeface="Calibri" charset="0"/>
                <a:cs typeface="Calibri" charset="0"/>
              </a:rPr>
              <a:t>P-card + lodging</a:t>
            </a:r>
          </a:p>
          <a:p>
            <a:pPr lvl="1"/>
            <a:r>
              <a:rPr lang="en-US" dirty="0" smtClean="0">
                <a:latin typeface="Calibri" charset="0"/>
                <a:cs typeface="Calibri" charset="0"/>
              </a:rPr>
              <a:t>New Revenue Steams</a:t>
            </a:r>
          </a:p>
          <a:p>
            <a:pPr lvl="1"/>
            <a:r>
              <a:rPr lang="en-US" dirty="0" smtClean="0">
                <a:latin typeface="Calibri" charset="0"/>
                <a:cs typeface="Calibri" charset="0"/>
              </a:rPr>
              <a:t>Services for University G&amp;Vs</a:t>
            </a:r>
          </a:p>
          <a:p>
            <a:pPr lvl="1"/>
            <a:r>
              <a:rPr lang="en-US" dirty="0" smtClean="0">
                <a:latin typeface="Calibri" charset="0"/>
                <a:cs typeface="Calibri" charset="0"/>
              </a:rPr>
              <a:t>Better understanding of travel spend</a:t>
            </a:r>
          </a:p>
          <a:p>
            <a:pPr lvl="1"/>
            <a:r>
              <a:rPr lang="en-US" dirty="0" smtClean="0">
                <a:latin typeface="Calibri" charset="0"/>
                <a:cs typeface="Calibri" charset="0"/>
              </a:rPr>
              <a:t>Travel &amp; Risk MGMT </a:t>
            </a:r>
          </a:p>
          <a:p>
            <a:pPr lvl="1"/>
            <a:r>
              <a:rPr lang="en-US" dirty="0" smtClean="0">
                <a:latin typeface="Calibri" charset="0"/>
                <a:cs typeface="Calibri" charset="0"/>
              </a:rPr>
              <a:t>Online booking tool</a:t>
            </a:r>
          </a:p>
          <a:p>
            <a:pPr lvl="1"/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204556" y="-13317"/>
            <a:ext cx="8610600" cy="381000"/>
          </a:xfrm>
        </p:spPr>
        <p:txBody>
          <a:bodyPr>
            <a:noAutofit/>
          </a:bodyPr>
          <a:lstStyle/>
          <a:p>
            <a:r>
              <a:rPr lang="en-US" sz="3200" cap="none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Pros</a:t>
            </a:r>
          </a:p>
        </p:txBody>
      </p:sp>
    </p:spTree>
    <p:extLst>
      <p:ext uri="{BB962C8B-B14F-4D97-AF65-F5344CB8AC3E}">
        <p14:creationId xmlns:p14="http://schemas.microsoft.com/office/powerpoint/2010/main" val="384965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44" y="6016870"/>
            <a:ext cx="92964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870"/>
            <a:ext cx="10668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016870"/>
            <a:ext cx="1880956" cy="8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523207"/>
            <a:ext cx="4461478" cy="21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Can a Fully Automated Travel Program Exist &amp; Succeed in Higher Education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04800" y="914400"/>
            <a:ext cx="8458200" cy="5029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1"/>
            <a:r>
              <a:rPr lang="en-US" dirty="0" smtClean="0">
                <a:latin typeface="Calibri" charset="0"/>
                <a:cs typeface="Calibri" charset="0"/>
              </a:rPr>
              <a:t>Online booking tool</a:t>
            </a:r>
          </a:p>
          <a:p>
            <a:pPr lvl="1"/>
            <a:r>
              <a:rPr lang="en-US" dirty="0" smtClean="0">
                <a:latin typeface="Calibri" charset="0"/>
                <a:cs typeface="Calibri" charset="0"/>
              </a:rPr>
              <a:t>Implementation</a:t>
            </a:r>
          </a:p>
          <a:p>
            <a:pPr lvl="2"/>
            <a:r>
              <a:rPr lang="en-US" dirty="0" smtClean="0">
                <a:latin typeface="Calibri" charset="0"/>
                <a:cs typeface="Calibri" charset="0"/>
              </a:rPr>
              <a:t>Size of team</a:t>
            </a:r>
          </a:p>
          <a:p>
            <a:pPr lvl="2"/>
            <a:r>
              <a:rPr lang="en-US" dirty="0" smtClean="0">
                <a:latin typeface="Calibri" charset="0"/>
                <a:cs typeface="Calibri" charset="0"/>
              </a:rPr>
              <a:t>Slippage</a:t>
            </a:r>
          </a:p>
          <a:p>
            <a:pPr lvl="1"/>
            <a:r>
              <a:rPr lang="en-US" dirty="0" smtClean="0">
                <a:latin typeface="Calibri" charset="0"/>
                <a:cs typeface="Calibri" charset="0"/>
              </a:rPr>
              <a:t>Travel policies</a:t>
            </a:r>
          </a:p>
          <a:p>
            <a:pPr lvl="2"/>
            <a:r>
              <a:rPr lang="en-US" dirty="0" smtClean="0">
                <a:latin typeface="Calibri" charset="0"/>
                <a:cs typeface="Calibri" charset="0"/>
              </a:rPr>
              <a:t>Updating</a:t>
            </a:r>
          </a:p>
          <a:p>
            <a:pPr lvl="2"/>
            <a:r>
              <a:rPr lang="en-US" dirty="0" smtClean="0">
                <a:latin typeface="Calibri" charset="0"/>
                <a:cs typeface="Calibri" charset="0"/>
              </a:rPr>
              <a:t>Conflicting with system capabilities</a:t>
            </a:r>
          </a:p>
          <a:p>
            <a:pPr lvl="1"/>
            <a:r>
              <a:rPr lang="en-US" dirty="0" smtClean="0">
                <a:latin typeface="Calibri" charset="0"/>
                <a:cs typeface="Calibri" charset="0"/>
              </a:rPr>
              <a:t>Audit requirements</a:t>
            </a:r>
          </a:p>
          <a:p>
            <a:pPr lvl="1"/>
            <a:r>
              <a:rPr lang="en-US" dirty="0" smtClean="0">
                <a:latin typeface="Calibri" charset="0"/>
                <a:cs typeface="Calibri" charset="0"/>
              </a:rPr>
              <a:t>Local Lodgers</a:t>
            </a:r>
          </a:p>
          <a:p>
            <a:pPr lvl="2"/>
            <a:r>
              <a:rPr lang="en-US" dirty="0" smtClean="0">
                <a:latin typeface="Calibri" charset="0"/>
                <a:cs typeface="Calibri" charset="0"/>
              </a:rPr>
              <a:t>Transaction fees</a:t>
            </a:r>
          </a:p>
          <a:p>
            <a:pPr lvl="1"/>
            <a:r>
              <a:rPr lang="en-US" dirty="0" smtClean="0">
                <a:latin typeface="Calibri" charset="0"/>
                <a:cs typeface="Calibri" charset="0"/>
              </a:rPr>
              <a:t>Internal website updates</a:t>
            </a:r>
          </a:p>
          <a:p>
            <a:pPr lvl="1"/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204556" y="-13317"/>
            <a:ext cx="8610600" cy="381000"/>
          </a:xfrm>
        </p:spPr>
        <p:txBody>
          <a:bodyPr>
            <a:noAutofit/>
          </a:bodyPr>
          <a:lstStyle/>
          <a:p>
            <a:r>
              <a:rPr lang="en-US" sz="3200" cap="none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398800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44" y="6016870"/>
            <a:ext cx="92964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870"/>
            <a:ext cx="10668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016870"/>
            <a:ext cx="1880956" cy="8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523207"/>
            <a:ext cx="4461478" cy="21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Can a Fully Automated Travel Program Exist &amp; Succeed in Higher Education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381000" y="76200"/>
            <a:ext cx="8763000" cy="533400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Background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838200"/>
            <a:ext cx="8001000" cy="4724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latin typeface="Calibri" charset="0"/>
                <a:cs typeface="Calibri" charset="0"/>
              </a:rPr>
              <a:t>Public Institution of Higher Ed founded by Thomas Jefferson in 1819</a:t>
            </a:r>
          </a:p>
          <a:p>
            <a:endParaRPr lang="en-US" sz="2600" dirty="0" smtClean="0">
              <a:latin typeface="Calibri" charset="0"/>
              <a:cs typeface="Calibri" charset="0"/>
            </a:endParaRPr>
          </a:p>
          <a:p>
            <a:r>
              <a:rPr lang="en-US" sz="2600" dirty="0" smtClean="0">
                <a:latin typeface="Calibri" charset="0"/>
                <a:cs typeface="Calibri" charset="0"/>
              </a:rPr>
              <a:t>Does not have a </a:t>
            </a:r>
          </a:p>
          <a:p>
            <a:pPr marL="0" indent="0">
              <a:buNone/>
            </a:pPr>
            <a:r>
              <a:rPr lang="en-US" sz="2600" dirty="0" smtClean="0">
                <a:latin typeface="Calibri" charset="0"/>
                <a:cs typeface="Calibri" charset="0"/>
              </a:rPr>
              <a:t>“Travel Department”</a:t>
            </a:r>
          </a:p>
          <a:p>
            <a:endParaRPr lang="en-US" sz="2600" dirty="0" smtClean="0">
              <a:latin typeface="Calibri" charset="0"/>
              <a:cs typeface="Calibri" charset="0"/>
            </a:endParaRPr>
          </a:p>
          <a:p>
            <a:r>
              <a:rPr lang="en-US" sz="2600" dirty="0" smtClean="0">
                <a:latin typeface="Calibri" charset="0"/>
                <a:cs typeface="Calibri" charset="0"/>
              </a:rPr>
              <a:t>FY 2011 University purchased approximately 22 million dollars worth of Travel related services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600" dirty="0" smtClean="0">
                <a:latin typeface="Calibri" charset="0"/>
                <a:cs typeface="Calibri" charset="0"/>
              </a:rPr>
              <a:t>8 million in Air</a:t>
            </a:r>
          </a:p>
          <a:p>
            <a:pPr lvl="1">
              <a:buFont typeface="Courier New" pitchFamily="49" charset="0"/>
              <a:buChar char="o"/>
            </a:pPr>
            <a:r>
              <a:rPr lang="en-US" sz="2600" dirty="0" smtClean="0">
                <a:latin typeface="Calibri" charset="0"/>
                <a:cs typeface="Calibri" charset="0"/>
              </a:rPr>
              <a:t>1.5 million in rental car</a:t>
            </a:r>
          </a:p>
          <a:p>
            <a:pPr lvl="1">
              <a:buFont typeface="Courier New" pitchFamily="49" charset="0"/>
              <a:buChar char="o"/>
            </a:pPr>
            <a:r>
              <a:rPr lang="en-US" sz="2600" dirty="0" smtClean="0">
                <a:latin typeface="Calibri" charset="0"/>
                <a:cs typeface="Calibri" charset="0"/>
              </a:rPr>
              <a:t>13 million in lodging</a:t>
            </a:r>
          </a:p>
        </p:txBody>
      </p:sp>
      <p:pic>
        <p:nvPicPr>
          <p:cNvPr id="13" name="Picture 3" descr="rotunda-beginnin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126" y="1676400"/>
            <a:ext cx="369093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46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44" y="6016870"/>
            <a:ext cx="92964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870"/>
            <a:ext cx="10668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016870"/>
            <a:ext cx="1880956" cy="8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523207"/>
            <a:ext cx="4461478" cy="21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Can a Fully Automated Travel Program Exist &amp; Succeed in Higher Education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42900" y="914400"/>
            <a:ext cx="8458200" cy="20574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latin typeface="Calibri" charset="0"/>
                <a:cs typeface="Calibri" charset="0"/>
              </a:rPr>
              <a:t>Trust</a:t>
            </a:r>
          </a:p>
          <a:p>
            <a:pPr algn="ctr"/>
            <a:endParaRPr lang="en-US" sz="2400" dirty="0" smtClean="0">
              <a:latin typeface="Calibri" charset="0"/>
              <a:cs typeface="Calibri" charset="0"/>
            </a:endParaRPr>
          </a:p>
          <a:p>
            <a:pPr algn="ctr"/>
            <a:r>
              <a:rPr lang="en-US" sz="2400" dirty="0" smtClean="0">
                <a:latin typeface="Calibri" charset="0"/>
                <a:cs typeface="Calibri" charset="0"/>
              </a:rPr>
              <a:t>Communication</a:t>
            </a:r>
          </a:p>
          <a:p>
            <a:pPr algn="ctr"/>
            <a:endParaRPr lang="en-US" sz="2400" dirty="0" smtClean="0">
              <a:latin typeface="Calibri" charset="0"/>
              <a:cs typeface="Calibri" charset="0"/>
            </a:endParaRPr>
          </a:p>
          <a:p>
            <a:pPr algn="ctr"/>
            <a:r>
              <a:rPr lang="en-US" sz="2400" dirty="0" smtClean="0">
                <a:latin typeface="Calibri" charset="0"/>
                <a:cs typeface="Calibri" charset="0"/>
              </a:rPr>
              <a:t>Shared Vision</a:t>
            </a:r>
          </a:p>
          <a:p>
            <a:pPr algn="ctr"/>
            <a:endParaRPr lang="en-US" sz="2400" dirty="0" smtClean="0">
              <a:latin typeface="Calibri" charset="0"/>
              <a:cs typeface="Calibri" charset="0"/>
            </a:endParaRPr>
          </a:p>
          <a:p>
            <a:pPr algn="ctr"/>
            <a:r>
              <a:rPr lang="en-US" sz="2400" dirty="0" smtClean="0">
                <a:latin typeface="Calibri" charset="0"/>
                <a:cs typeface="Calibri" charset="0"/>
              </a:rPr>
              <a:t>Make no assumptions</a:t>
            </a:r>
          </a:p>
          <a:p>
            <a:pPr algn="ctr"/>
            <a:endParaRPr lang="en-US" sz="2400" dirty="0" smtClean="0">
              <a:latin typeface="Calibri" charset="0"/>
              <a:cs typeface="Calibri" charset="0"/>
            </a:endParaRPr>
          </a:p>
          <a:p>
            <a:pPr algn="ctr"/>
            <a:r>
              <a:rPr lang="en-US" sz="2400" dirty="0" smtClean="0">
                <a:latin typeface="Calibri" charset="0"/>
                <a:cs typeface="Calibri" charset="0"/>
              </a:rPr>
              <a:t>Long term commitment</a:t>
            </a: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204556" y="-13317"/>
            <a:ext cx="8610600" cy="381000"/>
          </a:xfrm>
        </p:spPr>
        <p:txBody>
          <a:bodyPr>
            <a:noAutofit/>
          </a:bodyPr>
          <a:lstStyle/>
          <a:p>
            <a:r>
              <a:rPr lang="en-US" sz="3200" cap="none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Tips for success</a:t>
            </a:r>
          </a:p>
        </p:txBody>
      </p:sp>
    </p:spTree>
    <p:extLst>
      <p:ext uri="{BB962C8B-B14F-4D97-AF65-F5344CB8AC3E}">
        <p14:creationId xmlns:p14="http://schemas.microsoft.com/office/powerpoint/2010/main" val="145075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44" y="6016870"/>
            <a:ext cx="92964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870"/>
            <a:ext cx="10668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016870"/>
            <a:ext cx="1880956" cy="8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523207"/>
            <a:ext cx="4461478" cy="21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Can a Fully Automated Travel Program Exist &amp; Succeed in Higher Education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42900" y="2438400"/>
            <a:ext cx="8458200" cy="2057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Calibri" charset="0"/>
                <a:cs typeface="Calibri" charset="0"/>
              </a:rPr>
              <a:t>Can a Fully Automated Travel Program Exist &amp; Succeed in Higher Education?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204556" y="-13317"/>
            <a:ext cx="8610600" cy="381000"/>
          </a:xfrm>
        </p:spPr>
        <p:txBody>
          <a:bodyPr>
            <a:noAutofit/>
          </a:bodyPr>
          <a:lstStyle/>
          <a:p>
            <a:r>
              <a:rPr lang="en-US" sz="3200" cap="none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Answer to the Question</a:t>
            </a:r>
          </a:p>
        </p:txBody>
      </p:sp>
    </p:spTree>
    <p:extLst>
      <p:ext uri="{BB962C8B-B14F-4D97-AF65-F5344CB8AC3E}">
        <p14:creationId xmlns:p14="http://schemas.microsoft.com/office/powerpoint/2010/main" val="378466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44" y="6016870"/>
            <a:ext cx="92964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870"/>
            <a:ext cx="10668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016870"/>
            <a:ext cx="1880956" cy="8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523207"/>
            <a:ext cx="4461478" cy="21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Can a Fully Automated Travel Program Exist &amp; Succeed in Higher Education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990600"/>
            <a:ext cx="8001000" cy="4724400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endParaRPr lang="en-US" sz="3200" u="sng" dirty="0" smtClean="0">
              <a:solidFill>
                <a:srgbClr val="002060"/>
              </a:solidFill>
              <a:latin typeface="Calibri" charset="0"/>
              <a:cs typeface="Calibri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000" dirty="0" smtClean="0">
                <a:latin typeface="Calibri" charset="0"/>
                <a:cs typeface="Calibri" charset="0"/>
              </a:rPr>
              <a:t>Questions?</a:t>
            </a:r>
          </a:p>
          <a:p>
            <a:pPr algn="ctr">
              <a:spcBef>
                <a:spcPts val="0"/>
              </a:spcBef>
              <a:defRPr/>
            </a:pPr>
            <a:endParaRPr lang="en-US" kern="0" dirty="0" smtClean="0">
              <a:solidFill>
                <a:sysClr val="windowText" lastClr="000000"/>
              </a:solidFill>
            </a:endParaRPr>
          </a:p>
          <a:p>
            <a:pPr algn="ctr">
              <a:spcBef>
                <a:spcPts val="0"/>
              </a:spcBef>
              <a:defRPr/>
            </a:pPr>
            <a:endParaRPr lang="en-US" kern="0" dirty="0" smtClean="0">
              <a:solidFill>
                <a:sysClr val="windowText" lastClr="000000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kern="0" dirty="0" smtClean="0">
                <a:solidFill>
                  <a:sysClr val="windowText" lastClr="000000"/>
                </a:solidFill>
              </a:rPr>
              <a:t>Kevin Crabtree – Senior Buyer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kern="0" dirty="0" smtClean="0">
                <a:solidFill>
                  <a:sysClr val="windowText" lastClr="000000"/>
                </a:solidFill>
              </a:rPr>
              <a:t>University of Virginia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kern="0" dirty="0" smtClean="0">
                <a:solidFill>
                  <a:sysClr val="windowText" lastClr="000000"/>
                </a:solidFill>
              </a:rPr>
              <a:t>Procurement &amp; Supplier Diversity Services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kern="0" dirty="0" smtClean="0">
                <a:solidFill>
                  <a:sysClr val="windowText" lastClr="000000"/>
                </a:solidFill>
                <a:hlinkClick r:id="rId7"/>
              </a:rPr>
              <a:t>kc5yc@virginia.edu</a:t>
            </a:r>
            <a:endParaRPr lang="en-US" kern="0" dirty="0" smtClean="0">
              <a:solidFill>
                <a:sysClr val="windowText" lastClr="000000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kern="0" dirty="0" smtClean="0">
                <a:solidFill>
                  <a:sysClr val="windowText" lastClr="000000"/>
                </a:solidFill>
              </a:rPr>
              <a:t>434-924-4219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roup 1068"/>
          <p:cNvGrpSpPr>
            <a:grpSpLocks/>
          </p:cNvGrpSpPr>
          <p:nvPr/>
        </p:nvGrpSpPr>
        <p:grpSpPr bwMode="auto">
          <a:xfrm>
            <a:off x="336550" y="355600"/>
            <a:ext cx="2214563" cy="5870575"/>
            <a:chOff x="1654575" y="928736"/>
            <a:chExt cx="2215204" cy="547206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11742" y="1092987"/>
              <a:ext cx="1938899" cy="4942318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9000">
                  <a:schemeClr val="tx2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  <a:tileRect/>
            </a:gradFill>
            <a:ln>
              <a:noFill/>
            </a:ln>
            <a:effectLst/>
          </p:spPr>
        </p:pic>
        <p:sp>
          <p:nvSpPr>
            <p:cNvPr id="108" name="Rounded Rectangular Callout 107"/>
            <p:cNvSpPr/>
            <p:nvPr/>
          </p:nvSpPr>
          <p:spPr>
            <a:xfrm>
              <a:off x="1654575" y="928736"/>
              <a:ext cx="2215204" cy="5472064"/>
            </a:xfrm>
            <a:prstGeom prst="wedgeRoundRectCallout">
              <a:avLst>
                <a:gd name="adj1" fmla="val 93496"/>
                <a:gd name="adj2" fmla="val -45413"/>
                <a:gd name="adj3" fmla="val 16667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80000">
                  <a:schemeClr val="accent1">
                    <a:tint val="44500"/>
                    <a:satMod val="160000"/>
                    <a:alpha val="52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prstClr val="white"/>
                  </a:solidFill>
                </a:rPr>
                <a:t>Here they are: </a:t>
              </a:r>
            </a:p>
          </p:txBody>
        </p:sp>
      </p:grpSp>
      <p:grpSp>
        <p:nvGrpSpPr>
          <p:cNvPr id="1054" name="Group 1053"/>
          <p:cNvGrpSpPr>
            <a:grpSpLocks/>
          </p:cNvGrpSpPr>
          <p:nvPr/>
        </p:nvGrpSpPr>
        <p:grpSpPr bwMode="auto">
          <a:xfrm>
            <a:off x="4117975" y="2278063"/>
            <a:ext cx="1368425" cy="1736725"/>
            <a:chOff x="-2118" y="33882"/>
            <a:chExt cx="1250124" cy="1524668"/>
          </a:xfrm>
        </p:grpSpPr>
        <p:pic>
          <p:nvPicPr>
            <p:cNvPr id="176190" name="Picture 2" descr="http://t3.gstatic.com/images?q=tbn:ANd9GcS166FH6wiMyoEceMpz0OPh3iYEZd4jny-2Y18TGZlGhenBC8AfR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91" y="33882"/>
              <a:ext cx="874529" cy="116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-2118" y="1158568"/>
              <a:ext cx="1250124" cy="3999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n-ea"/>
                </a:rPr>
                <a:t>Travelers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05200" y="93663"/>
            <a:ext cx="2198688" cy="522287"/>
          </a:xfrm>
          <a:prstGeom prst="rect">
            <a:avLst/>
          </a:prstGeom>
          <a:noFill/>
          <a:ln w="50800" cap="rnd" cmpd="sng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ea typeface="+mn-ea"/>
              </a:rPr>
              <a:t>Procurement</a:t>
            </a:r>
          </a:p>
        </p:txBody>
      </p:sp>
      <p:grpSp>
        <p:nvGrpSpPr>
          <p:cNvPr id="1073" name="Group 1072"/>
          <p:cNvGrpSpPr>
            <a:grpSpLocks/>
          </p:cNvGrpSpPr>
          <p:nvPr/>
        </p:nvGrpSpPr>
        <p:grpSpPr bwMode="auto">
          <a:xfrm>
            <a:off x="3819525" y="5233988"/>
            <a:ext cx="1666875" cy="1549400"/>
            <a:chOff x="3810535" y="5020614"/>
            <a:chExt cx="1857375" cy="1803329"/>
          </a:xfrm>
        </p:grpSpPr>
        <p:pic>
          <p:nvPicPr>
            <p:cNvPr id="176188" name="Picture 6" descr="http://t0.gstatic.com/images?q=tbn:ANd9GcRXqcSvtTO5MDDop1fIfcOLjHF1Zinb47azP_SxW2GAMPvs0I_P_w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535" y="5433293"/>
              <a:ext cx="1857375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143094" y="5020614"/>
              <a:ext cx="1192258" cy="4009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+mn-ea"/>
                </a:rPr>
                <a:t>Hotels</a:t>
              </a:r>
            </a:p>
          </p:txBody>
        </p:sp>
      </p:grpSp>
      <p:grpSp>
        <p:nvGrpSpPr>
          <p:cNvPr id="1074" name="Group 1073"/>
          <p:cNvGrpSpPr>
            <a:grpSpLocks/>
          </p:cNvGrpSpPr>
          <p:nvPr/>
        </p:nvGrpSpPr>
        <p:grpSpPr bwMode="auto">
          <a:xfrm>
            <a:off x="7138988" y="5233988"/>
            <a:ext cx="1458912" cy="1549400"/>
            <a:chOff x="7139544" y="5033183"/>
            <a:chExt cx="1722988" cy="1749547"/>
          </a:xfrm>
        </p:grpSpPr>
        <p:pic>
          <p:nvPicPr>
            <p:cNvPr id="176186" name="Picture 18" descr="http://t3.gstatic.com/images?q=tbn:ANd9GcRhM8Z1KtpFiKITnHPmOFjOFXJY1QtWHloDiCuOAe289HJG42qFKQ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9544" y="5402966"/>
              <a:ext cx="1722988" cy="1379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7403897" y="5033183"/>
              <a:ext cx="1194281" cy="3997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+mn-ea"/>
                </a:rPr>
                <a:t>Airlines</a:t>
              </a:r>
            </a:p>
          </p:txBody>
        </p:sp>
      </p:grpSp>
      <p:grpSp>
        <p:nvGrpSpPr>
          <p:cNvPr id="1072" name="Group 1071"/>
          <p:cNvGrpSpPr>
            <a:grpSpLocks/>
          </p:cNvGrpSpPr>
          <p:nvPr/>
        </p:nvGrpSpPr>
        <p:grpSpPr bwMode="auto">
          <a:xfrm>
            <a:off x="141288" y="5391150"/>
            <a:ext cx="1951037" cy="1454150"/>
            <a:chOff x="141591" y="5391090"/>
            <a:chExt cx="1950129" cy="1454625"/>
          </a:xfrm>
        </p:grpSpPr>
        <p:pic>
          <p:nvPicPr>
            <p:cNvPr id="176184" name="Picture 4" descr="http://t3.gstatic.com/images?q=tbn:ANd9GcQmGunzRt3n59f8dzbyil9jpoP_KVWog_wcR81vZvO-KODjoXvbD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91" y="5791200"/>
              <a:ext cx="1950129" cy="1054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60598" y="5391090"/>
              <a:ext cx="1510597" cy="4001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+mn-ea"/>
                </a:rPr>
                <a:t>Rental Car</a:t>
              </a:r>
            </a:p>
          </p:txBody>
        </p:sp>
      </p:grpSp>
      <p:grpSp>
        <p:nvGrpSpPr>
          <p:cNvPr id="1065" name="Group 1064"/>
          <p:cNvGrpSpPr>
            <a:grpSpLocks/>
          </p:cNvGrpSpPr>
          <p:nvPr/>
        </p:nvGrpSpPr>
        <p:grpSpPr bwMode="auto">
          <a:xfrm>
            <a:off x="6770688" y="2673350"/>
            <a:ext cx="2195512" cy="1444625"/>
            <a:chOff x="3810535" y="2539873"/>
            <a:chExt cx="2438400" cy="1735101"/>
          </a:xfrm>
        </p:grpSpPr>
        <p:pic>
          <p:nvPicPr>
            <p:cNvPr id="176182" name="Picture 22" descr="http://t1.gstatic.com/images?q=tbn:ANd9GcQx2bCM1G--7hb_ibsr-xFbXoyHFAj2VO4HzQBTVmWdlrwacyFodw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241" y="2539873"/>
              <a:ext cx="1461450" cy="1461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3810535" y="3905073"/>
              <a:ext cx="2438400" cy="3699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prstClr val="black"/>
                  </a:solidFill>
                  <a:latin typeface="Calibri"/>
                  <a:ea typeface="+mn-ea"/>
                </a:rPr>
                <a:t>Online booking sites</a:t>
              </a:r>
            </a:p>
          </p:txBody>
        </p:sp>
      </p:grpSp>
      <p:grpSp>
        <p:nvGrpSpPr>
          <p:cNvPr id="1076" name="Group 1075"/>
          <p:cNvGrpSpPr>
            <a:grpSpLocks/>
          </p:cNvGrpSpPr>
          <p:nvPr/>
        </p:nvGrpSpPr>
        <p:grpSpPr bwMode="auto">
          <a:xfrm>
            <a:off x="1016000" y="3254375"/>
            <a:ext cx="6346825" cy="2155825"/>
            <a:chOff x="1016120" y="3254521"/>
            <a:chExt cx="6347327" cy="2155897"/>
          </a:xfrm>
        </p:grpSpPr>
        <p:cxnSp>
          <p:nvCxnSpPr>
            <p:cNvPr id="15" name="Straight Arrow Connector 14"/>
            <p:cNvCxnSpPr>
              <a:stCxn id="2" idx="2"/>
              <a:endCxn id="176170" idx="3"/>
            </p:cNvCxnSpPr>
            <p:nvPr/>
          </p:nvCxnSpPr>
          <p:spPr>
            <a:xfrm flipH="1" flipV="1">
              <a:off x="2373540" y="3254521"/>
              <a:ext cx="2429067" cy="758850"/>
            </a:xfrm>
            <a:prstGeom prst="straightConnector1">
              <a:avLst/>
            </a:prstGeom>
            <a:ln w="2222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" idx="2"/>
              <a:endCxn id="176182" idx="1"/>
            </p:cNvCxnSpPr>
            <p:nvPr/>
          </p:nvCxnSpPr>
          <p:spPr>
            <a:xfrm flipV="1">
              <a:off x="4802607" y="3281510"/>
              <a:ext cx="2267129" cy="731861"/>
            </a:xfrm>
            <a:prstGeom prst="straightConnector1">
              <a:avLst/>
            </a:prstGeom>
            <a:ln w="2222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" idx="2"/>
              <a:endCxn id="21" idx="0"/>
            </p:cNvCxnSpPr>
            <p:nvPr/>
          </p:nvCxnSpPr>
          <p:spPr>
            <a:xfrm flipH="1">
              <a:off x="1016120" y="4013371"/>
              <a:ext cx="3786487" cy="1377996"/>
            </a:xfrm>
            <a:prstGeom prst="straightConnector1">
              <a:avLst/>
            </a:prstGeom>
            <a:ln w="2222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" idx="2"/>
              <a:endCxn id="19" idx="0"/>
            </p:cNvCxnSpPr>
            <p:nvPr/>
          </p:nvCxnSpPr>
          <p:spPr>
            <a:xfrm flipH="1">
              <a:off x="4653371" y="4013371"/>
              <a:ext cx="149237" cy="1219241"/>
            </a:xfrm>
            <a:prstGeom prst="straightConnector1">
              <a:avLst/>
            </a:prstGeom>
            <a:ln w="2222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" idx="2"/>
              <a:endCxn id="20" idx="1"/>
            </p:cNvCxnSpPr>
            <p:nvPr/>
          </p:nvCxnSpPr>
          <p:spPr>
            <a:xfrm>
              <a:off x="4802607" y="4013371"/>
              <a:ext cx="2560840" cy="1397047"/>
            </a:xfrm>
            <a:prstGeom prst="straightConnector1">
              <a:avLst/>
            </a:prstGeom>
            <a:ln w="2222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8" name="Group 1077"/>
          <p:cNvGrpSpPr>
            <a:grpSpLocks/>
          </p:cNvGrpSpPr>
          <p:nvPr/>
        </p:nvGrpSpPr>
        <p:grpSpPr bwMode="auto">
          <a:xfrm>
            <a:off x="1704975" y="4176713"/>
            <a:ext cx="5434013" cy="1995487"/>
            <a:chOff x="1705275" y="4177134"/>
            <a:chExt cx="5434269" cy="1994600"/>
          </a:xfrm>
        </p:grpSpPr>
        <p:cxnSp>
          <p:nvCxnSpPr>
            <p:cNvPr id="40" name="Straight Arrow Connector 39"/>
            <p:cNvCxnSpPr>
              <a:stCxn id="23" idx="2"/>
              <a:endCxn id="21" idx="3"/>
            </p:cNvCxnSpPr>
            <p:nvPr/>
          </p:nvCxnSpPr>
          <p:spPr>
            <a:xfrm>
              <a:off x="1705275" y="4177134"/>
              <a:ext cx="66678" cy="1413833"/>
            </a:xfrm>
            <a:prstGeom prst="straightConnector1">
              <a:avLst/>
            </a:prstGeom>
            <a:ln w="412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3" idx="2"/>
              <a:endCxn id="19" idx="1"/>
            </p:cNvCxnSpPr>
            <p:nvPr/>
          </p:nvCxnSpPr>
          <p:spPr>
            <a:xfrm>
              <a:off x="1705275" y="4177134"/>
              <a:ext cx="2413114" cy="1228179"/>
            </a:xfrm>
            <a:prstGeom prst="straightConnector1">
              <a:avLst/>
            </a:prstGeom>
            <a:ln w="412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3" idx="2"/>
              <a:endCxn id="176186" idx="1"/>
            </p:cNvCxnSpPr>
            <p:nvPr/>
          </p:nvCxnSpPr>
          <p:spPr>
            <a:xfrm>
              <a:off x="1705275" y="4177134"/>
              <a:ext cx="5434269" cy="1994600"/>
            </a:xfrm>
            <a:prstGeom prst="straightConnector1">
              <a:avLst/>
            </a:prstGeom>
            <a:ln w="412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8" name="Group 1067"/>
          <p:cNvGrpSpPr>
            <a:grpSpLocks/>
          </p:cNvGrpSpPr>
          <p:nvPr/>
        </p:nvGrpSpPr>
        <p:grpSpPr bwMode="auto">
          <a:xfrm rot="-1921395">
            <a:off x="2895600" y="1077913"/>
            <a:ext cx="1981200" cy="650875"/>
            <a:chOff x="1073110" y="93475"/>
            <a:chExt cx="1981539" cy="651250"/>
          </a:xfrm>
        </p:grpSpPr>
        <p:sp>
          <p:nvSpPr>
            <p:cNvPr id="1066" name="Rounded Rectangular Callout 1065"/>
            <p:cNvSpPr/>
            <p:nvPr/>
          </p:nvSpPr>
          <p:spPr>
            <a:xfrm>
              <a:off x="1071119" y="145471"/>
              <a:ext cx="1724320" cy="533707"/>
            </a:xfrm>
            <a:prstGeom prst="wedgeRoundRectCallout">
              <a:avLst>
                <a:gd name="adj1" fmla="val -4557"/>
                <a:gd name="adj2" fmla="val 323826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prstClr val="white"/>
                  </a:solidFill>
                </a:rPr>
                <a:t>What are the travel rules?</a:t>
              </a:r>
            </a:p>
          </p:txBody>
        </p:sp>
        <p:sp>
          <p:nvSpPr>
            <p:cNvPr id="1067" name="Pentagon 1066"/>
            <p:cNvSpPr/>
            <p:nvPr/>
          </p:nvSpPr>
          <p:spPr>
            <a:xfrm>
              <a:off x="2590948" y="86808"/>
              <a:ext cx="463629" cy="65125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80" name="Group 1079"/>
          <p:cNvGrpSpPr>
            <a:grpSpLocks/>
          </p:cNvGrpSpPr>
          <p:nvPr/>
        </p:nvGrpSpPr>
        <p:grpSpPr bwMode="auto">
          <a:xfrm>
            <a:off x="536575" y="1763713"/>
            <a:ext cx="2336800" cy="2413000"/>
            <a:chOff x="536935" y="1763429"/>
            <a:chExt cx="2336679" cy="2413705"/>
          </a:xfrm>
        </p:grpSpPr>
        <p:grpSp>
          <p:nvGrpSpPr>
            <p:cNvPr id="176168" name="Group 1062"/>
            <p:cNvGrpSpPr>
              <a:grpSpLocks/>
            </p:cNvGrpSpPr>
            <p:nvPr/>
          </p:nvGrpSpPr>
          <p:grpSpPr bwMode="auto">
            <a:xfrm>
              <a:off x="536935" y="2667000"/>
              <a:ext cx="2336679" cy="1510134"/>
              <a:chOff x="762000" y="2566543"/>
              <a:chExt cx="2590799" cy="1523765"/>
            </a:xfrm>
          </p:grpSpPr>
          <p:pic>
            <p:nvPicPr>
              <p:cNvPr id="176170" name="Picture 20" descr="http://t1.gstatic.com/images?q=tbn:ANd9GcQWMfcXQ-75QNUaAfzwITqNhpI0aPxuPeqrbkSzoNifTXOjCIEh1w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6120" y="2566543"/>
                <a:ext cx="1781712" cy="1185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762000" y="3720177"/>
                <a:ext cx="2590799" cy="370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1" dirty="0">
                    <a:solidFill>
                      <a:prstClr val="black"/>
                    </a:solidFill>
                    <a:latin typeface="Calibri"/>
                    <a:ea typeface="+mn-ea"/>
                  </a:rPr>
                  <a:t>Travel MGMT Vendors</a:t>
                </a:r>
              </a:p>
            </p:txBody>
          </p:sp>
        </p:grpSp>
        <p:sp>
          <p:nvSpPr>
            <p:cNvPr id="1079" name="TextBox 1078"/>
            <p:cNvSpPr txBox="1"/>
            <p:nvPr/>
          </p:nvSpPr>
          <p:spPr>
            <a:xfrm>
              <a:off x="1251273" y="1763429"/>
              <a:ext cx="908003" cy="9226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solidFill>
                    <a:srgbClr val="FF0000"/>
                  </a:solidFill>
                  <a:latin typeface="Calibri"/>
                  <a:ea typeface="+mn-ea"/>
                </a:rPr>
                <a:t>9</a:t>
              </a:r>
            </a:p>
          </p:txBody>
        </p:sp>
      </p:grpSp>
      <p:grpSp>
        <p:nvGrpSpPr>
          <p:cNvPr id="1081" name="Group 1080"/>
          <p:cNvGrpSpPr>
            <a:grpSpLocks/>
          </p:cNvGrpSpPr>
          <p:nvPr/>
        </p:nvGrpSpPr>
        <p:grpSpPr bwMode="auto">
          <a:xfrm>
            <a:off x="3341688" y="3033713"/>
            <a:ext cx="2741612" cy="617537"/>
            <a:chOff x="3341649" y="3034106"/>
            <a:chExt cx="2741139" cy="616446"/>
          </a:xfrm>
        </p:grpSpPr>
        <p:pic>
          <p:nvPicPr>
            <p:cNvPr id="176166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649" y="3034106"/>
              <a:ext cx="871538" cy="566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6167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804" y="3071815"/>
              <a:ext cx="893984" cy="57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53" name="Group 2052"/>
          <p:cNvGrpSpPr>
            <a:grpSpLocks/>
          </p:cNvGrpSpPr>
          <p:nvPr/>
        </p:nvGrpSpPr>
        <p:grpSpPr bwMode="auto">
          <a:xfrm>
            <a:off x="2092325" y="3254375"/>
            <a:ext cx="5776913" cy="3011488"/>
            <a:chOff x="2091721" y="3254521"/>
            <a:chExt cx="5777061" cy="3011970"/>
          </a:xfrm>
        </p:grpSpPr>
        <p:cxnSp>
          <p:nvCxnSpPr>
            <p:cNvPr id="1083" name="Curved Connector 1082"/>
            <p:cNvCxnSpPr>
              <a:stCxn id="176170" idx="3"/>
              <a:endCxn id="176166" idx="2"/>
            </p:cNvCxnSpPr>
            <p:nvPr/>
          </p:nvCxnSpPr>
          <p:spPr>
            <a:xfrm>
              <a:off x="2372716" y="3254521"/>
              <a:ext cx="1404973" cy="346130"/>
            </a:xfrm>
            <a:prstGeom prst="curvedConnector4">
              <a:avLst>
                <a:gd name="adj1" fmla="val 34485"/>
                <a:gd name="adj2" fmla="val 166008"/>
              </a:avLst>
            </a:prstGeom>
            <a:ln w="381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urved Connector 128"/>
            <p:cNvCxnSpPr>
              <a:stCxn id="24" idx="2"/>
              <a:endCxn id="176166" idx="2"/>
            </p:cNvCxnSpPr>
            <p:nvPr/>
          </p:nvCxnSpPr>
          <p:spPr>
            <a:xfrm rot="5400000" flipH="1">
              <a:off x="5564431" y="1813909"/>
              <a:ext cx="517608" cy="4091093"/>
            </a:xfrm>
            <a:prstGeom prst="curvedConnector3">
              <a:avLst>
                <a:gd name="adj1" fmla="val -44172"/>
              </a:avLst>
            </a:prstGeom>
            <a:ln w="381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urved Connector 129"/>
            <p:cNvCxnSpPr>
              <a:stCxn id="176186" idx="1"/>
              <a:endCxn id="176166" idx="2"/>
            </p:cNvCxnSpPr>
            <p:nvPr/>
          </p:nvCxnSpPr>
          <p:spPr>
            <a:xfrm rot="10800000">
              <a:off x="3777689" y="3600651"/>
              <a:ext cx="3362411" cy="2570574"/>
            </a:xfrm>
            <a:prstGeom prst="curvedConnector2">
              <a:avLst/>
            </a:prstGeom>
            <a:ln w="381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urved Connector 130"/>
            <p:cNvCxnSpPr>
              <a:endCxn id="176166" idx="2"/>
            </p:cNvCxnSpPr>
            <p:nvPr/>
          </p:nvCxnSpPr>
          <p:spPr>
            <a:xfrm rot="5400000" flipH="1" flipV="1">
              <a:off x="1601785" y="4090587"/>
              <a:ext cx="2665840" cy="168596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7" name="Group 2076"/>
          <p:cNvGrpSpPr>
            <a:grpSpLocks/>
          </p:cNvGrpSpPr>
          <p:nvPr/>
        </p:nvGrpSpPr>
        <p:grpSpPr bwMode="auto">
          <a:xfrm>
            <a:off x="1570038" y="2667000"/>
            <a:ext cx="6157912" cy="2921000"/>
            <a:chOff x="1569604" y="2667001"/>
            <a:chExt cx="6157991" cy="2920828"/>
          </a:xfrm>
        </p:grpSpPr>
        <p:cxnSp>
          <p:nvCxnSpPr>
            <p:cNvPr id="2055" name="Curved Connector 2054"/>
            <p:cNvCxnSpPr>
              <a:stCxn id="176182" idx="0"/>
              <a:endCxn id="176167" idx="3"/>
            </p:cNvCxnSpPr>
            <p:nvPr/>
          </p:nvCxnSpPr>
          <p:spPr>
            <a:xfrm rot="16200000" flipH="1" flipV="1">
              <a:off x="6561586" y="2194689"/>
              <a:ext cx="687348" cy="1644671"/>
            </a:xfrm>
            <a:prstGeom prst="curvedConnector4">
              <a:avLst>
                <a:gd name="adj1" fmla="val -33238"/>
                <a:gd name="adj2" fmla="val 70005"/>
              </a:avLst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urved Connector 141"/>
            <p:cNvCxnSpPr>
              <a:stCxn id="176188" idx="0"/>
              <a:endCxn id="176167" idx="2"/>
            </p:cNvCxnSpPr>
            <p:nvPr/>
          </p:nvCxnSpPr>
          <p:spPr>
            <a:xfrm rot="5400000" flipH="1" flipV="1">
              <a:off x="4175588" y="4128174"/>
              <a:ext cx="1936636" cy="982675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urved Connector 142"/>
            <p:cNvCxnSpPr>
              <a:stCxn id="176170" idx="0"/>
            </p:cNvCxnSpPr>
            <p:nvPr/>
          </p:nvCxnSpPr>
          <p:spPr>
            <a:xfrm rot="16200000" flipH="1">
              <a:off x="3032529" y="1204076"/>
              <a:ext cx="693697" cy="3619546"/>
            </a:xfrm>
            <a:prstGeom prst="curvedConnector4">
              <a:avLst>
                <a:gd name="adj1" fmla="val -32931"/>
                <a:gd name="adj2" fmla="val 61100"/>
              </a:avLst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8" name="Group 2077"/>
          <p:cNvGrpSpPr>
            <a:grpSpLocks/>
          </p:cNvGrpSpPr>
          <p:nvPr/>
        </p:nvGrpSpPr>
        <p:grpSpPr bwMode="auto">
          <a:xfrm>
            <a:off x="4754563" y="584200"/>
            <a:ext cx="4181475" cy="1693863"/>
            <a:chOff x="4753865" y="583750"/>
            <a:chExt cx="4181921" cy="1695098"/>
          </a:xfrm>
        </p:grpSpPr>
        <p:sp>
          <p:nvSpPr>
            <p:cNvPr id="11" name="TextBox 10"/>
            <p:cNvSpPr txBox="1"/>
            <p:nvPr/>
          </p:nvSpPr>
          <p:spPr>
            <a:xfrm>
              <a:off x="6095445" y="583750"/>
              <a:ext cx="2840341" cy="462300"/>
            </a:xfrm>
            <a:prstGeom prst="rect">
              <a:avLst/>
            </a:prstGeom>
            <a:noFill/>
            <a:ln w="50800">
              <a:solidFill>
                <a:schemeClr val="tx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Calibri"/>
                  <a:ea typeface="+mn-ea"/>
                </a:rPr>
                <a:t>Accounts Payable</a:t>
              </a:r>
            </a:p>
          </p:txBody>
        </p:sp>
        <p:grpSp>
          <p:nvGrpSpPr>
            <p:cNvPr id="176156" name="Group 2072"/>
            <p:cNvGrpSpPr>
              <a:grpSpLocks/>
            </p:cNvGrpSpPr>
            <p:nvPr/>
          </p:nvGrpSpPr>
          <p:grpSpPr bwMode="auto">
            <a:xfrm>
              <a:off x="4753865" y="814583"/>
              <a:ext cx="1342136" cy="1464265"/>
              <a:chOff x="4753865" y="814583"/>
              <a:chExt cx="1342136" cy="1464265"/>
            </a:xfrm>
          </p:grpSpPr>
          <p:pic>
            <p:nvPicPr>
              <p:cNvPr id="176157" name="Picture 5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2129" y="1004186"/>
                <a:ext cx="781664" cy="792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067" name="Curved Connector 2066"/>
              <p:cNvCxnSpPr>
                <a:stCxn id="176190" idx="0"/>
                <a:endCxn id="11" idx="1"/>
              </p:cNvCxnSpPr>
              <p:nvPr/>
            </p:nvCxnSpPr>
            <p:spPr>
              <a:xfrm rot="5400000" flipH="1" flipV="1">
                <a:off x="4692284" y="875687"/>
                <a:ext cx="1464742" cy="1341580"/>
              </a:xfrm>
              <a:prstGeom prst="curvedConnector2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76" name="Group 2075"/>
          <p:cNvGrpSpPr>
            <a:grpSpLocks/>
          </p:cNvGrpSpPr>
          <p:nvPr/>
        </p:nvGrpSpPr>
        <p:grpSpPr bwMode="auto">
          <a:xfrm>
            <a:off x="5232400" y="1046163"/>
            <a:ext cx="2378075" cy="1893887"/>
            <a:chOff x="5232550" y="1045414"/>
            <a:chExt cx="2377979" cy="1894431"/>
          </a:xfrm>
        </p:grpSpPr>
        <p:pic>
          <p:nvPicPr>
            <p:cNvPr id="176152" name="Picture 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8009" y="1471818"/>
              <a:ext cx="1112520" cy="1127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75" name="&quot;No&quot; Symbol 2074"/>
            <p:cNvSpPr/>
            <p:nvPr/>
          </p:nvSpPr>
          <p:spPr>
            <a:xfrm>
              <a:off x="6923170" y="1796517"/>
              <a:ext cx="357173" cy="579604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cxnSp>
          <p:nvCxnSpPr>
            <p:cNvPr id="156" name="Curved Connector 155"/>
            <p:cNvCxnSpPr>
              <a:stCxn id="11" idx="2"/>
              <a:endCxn id="176190" idx="3"/>
            </p:cNvCxnSpPr>
            <p:nvPr/>
          </p:nvCxnSpPr>
          <p:spPr>
            <a:xfrm rot="5400000">
              <a:off x="5426701" y="851263"/>
              <a:ext cx="1894431" cy="2282733"/>
            </a:xfrm>
            <a:prstGeom prst="curvedConnector2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Curved Connector 95"/>
          <p:cNvCxnSpPr/>
          <p:nvPr/>
        </p:nvCxnSpPr>
        <p:spPr>
          <a:xfrm rot="16200000" flipV="1">
            <a:off x="1662112" y="2643188"/>
            <a:ext cx="85725" cy="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>
            <a:grpSpLocks/>
          </p:cNvGrpSpPr>
          <p:nvPr/>
        </p:nvGrpSpPr>
        <p:grpSpPr bwMode="auto">
          <a:xfrm>
            <a:off x="1116013" y="355600"/>
            <a:ext cx="4587875" cy="5829300"/>
            <a:chOff x="1116657" y="355085"/>
            <a:chExt cx="4587570" cy="5830194"/>
          </a:xfrm>
        </p:grpSpPr>
        <p:cxnSp>
          <p:nvCxnSpPr>
            <p:cNvPr id="98" name="Curved Connector 97"/>
            <p:cNvCxnSpPr>
              <a:stCxn id="176170" idx="0"/>
              <a:endCxn id="10" idx="1"/>
            </p:cNvCxnSpPr>
            <p:nvPr/>
          </p:nvCxnSpPr>
          <p:spPr>
            <a:xfrm rot="5400000" flipH="1" flipV="1">
              <a:off x="1381497" y="542652"/>
              <a:ext cx="2311754" cy="1936621"/>
            </a:xfrm>
            <a:prstGeom prst="curvedConnector2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urved Connector 172"/>
            <p:cNvCxnSpPr>
              <a:stCxn id="176188" idx="3"/>
              <a:endCxn id="10" idx="3"/>
            </p:cNvCxnSpPr>
            <p:nvPr/>
          </p:nvCxnSpPr>
          <p:spPr>
            <a:xfrm flipV="1">
              <a:off x="5486753" y="355085"/>
              <a:ext cx="217474" cy="5830194"/>
            </a:xfrm>
            <a:prstGeom prst="curvedConnector3">
              <a:avLst>
                <a:gd name="adj1" fmla="val 204946"/>
              </a:avLst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urved Connector 173"/>
            <p:cNvCxnSpPr>
              <a:stCxn id="176184" idx="0"/>
              <a:endCxn id="10" idx="1"/>
            </p:cNvCxnSpPr>
            <p:nvPr/>
          </p:nvCxnSpPr>
          <p:spPr>
            <a:xfrm rot="5400000" flipH="1" flipV="1">
              <a:off x="-407045" y="1878787"/>
              <a:ext cx="5436434" cy="2389028"/>
            </a:xfrm>
            <a:prstGeom prst="curvedConnector2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303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39916A4C-B946-4721-86F1-700154D7DE1D}" type="slidenum">
              <a:rPr lang="en-US" sz="1200" smtClean="0">
                <a:solidFill>
                  <a:srgbClr val="898989"/>
                </a:solidFill>
              </a:rPr>
              <a:pPr/>
              <a:t>5</a:t>
            </a:fld>
            <a:endParaRPr lang="en-US" sz="1200" smtClean="0">
              <a:solidFill>
                <a:srgbClr val="898989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675" y="0"/>
            <a:ext cx="8229600" cy="838200"/>
          </a:xfrm>
        </p:spPr>
        <p:txBody>
          <a:bodyPr rtlCol="0">
            <a:normAutofit/>
          </a:bodyPr>
          <a:lstStyle/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4000" u="sng" dirty="0">
                <a:solidFill>
                  <a:srgbClr val="002060"/>
                </a:solidFill>
              </a:rPr>
              <a:t>Guest &amp; Visitors</a:t>
            </a:r>
            <a:r>
              <a:rPr lang="en-US" sz="1800" dirty="0">
                <a:solidFill>
                  <a:schemeClr val="accent6"/>
                </a:solidFill>
              </a:rPr>
              <a:t>	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5943600"/>
            <a:ext cx="82296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12" descr="data:image/jpg;base64,/9j/4AAQSkZJRgABAQAAAQABAAD/2wCEAAkGBhISEBAQEhQWFRUPFRUVFBQVFRUVEhcUFxAWGBUUFxUYHCYeFxojGRMVIDAgIycpLCwsFR4xNTAqNSYuLCkBCQoKDgwOGg8PGjAlHyUtKSkpLSwvKSwvLC0sLCwsLC8vKiksKiwqLCwsLCwsNSoqLCoqLCwwLCw0KSksLCwsLP/AABEIAOEA4QMBIgACEQEDEQH/xAAcAAEAAQUBAQAAAAAAAAAAAAAABAIDBQYHAQj/xABHEAABAwICBgUKAwQIBwEAAAABAAIDBBESIQUGEzFBUQciYXGTFBUXMlJTgZGh0UJisSOSweEWJTNyc4Ki8CZDVGOys8Ik/8QAGwEBAAIDAQEAAAAAAAAAAAAAAAECAwQFBgf/xAA2EQACAQIEAwcDAgQHAAAAAAAAAQIDEQQSITEFQVETImGBkaHRMnHwFMEGFkJSFSMzQ2Kx4f/aAAwDAQACEQMRAD8A0ZERenOYEREAREQBERAEREARegK8yjeeFu9Y51YU/qaRsUcNWru1KDl9k2WEUwaOPEhVebhz+i1XxDDr+r2Z04cAx8tez9XH5IKKd5uHM/JUnRx4H6IuIYd/1ezJlwDiEf8Ab94/JDRSHUTxwv3Kw5pG8WW1CtTqfTJM5lbCV6H+rBr7pniIiyGsEREAREQBERAEREAREQBERAEREAREQBEUunor5uyHLj/JYa1aFGOabNzCYOti6nZ0Vd+y+7I8cRdkApkVAB62fYNylNaALBergV+JVKmkNF7nvcD/AA5h6CUq3fl47enPz9ClrANwsqkRc1tt3Z6SMVFWirIIiKCwREQBeFt969RSnYhpNWZFloAd2X6KHLA5u8fHgssvCF0KHEatPSWq8fk89jv4ewuITdNZJeG3mvixhkU2ooeLfl9lCIXoKGIhXjeDPA47h9fBTyVV9nyf2/LhERZzQCIiAIiIAiIgCIiAIiIAiKdRU34j8PusGIrxoQzS8jfwGBqY2sqUPN9Ee0tJbN2/gOX81LRF5StWnWlmmfVMHg6WDpKnSWnu31YREWE3AiIgCIiAIiIAiIgCIiAKPU0odmN/696kIslOrKlLNF6mvicNTxNN0qqun+ephnNsbHgvFkqumxC43j6rGr1WFxMcRC635o+WcT4bPAVsj1i/pfVfK5hERbRywiIgCIiAIiIAiL1rbkAbyhKVy/SU+I3O4f7sskqIow0ADh/u6rXk8ZiHXqX5Lb88T6twfh6wWHUX9T1l9+nl8i63T+jH9Sbe3X2m3vx2f9nbut1ld1H13ex8VLM3aseWsY6wMjCTYDP1m/UfRdVwi1uHLgsVOCauc7ivEq1CpGDhazUr3vmS5baHzjdFvOvGu73PlpYW7JjC5j3WAkeQbEZeq36n6LAata1S0b+rZ8bj14neqe0H8Lu353WNpJ2udulXrVKPadnZ7pZv3tp+bGW6OdXm1L6lz/VbE6MH88oIuO0AE/ELUp4Sx7mOycwlrh2g2P1C+gtF1jZYY5mtLRK0PAIANiLi9lq+vutxpMMUUY2krS4SOALWi9rgfid35d6yyppR3OBheLV6uLlFU73skr7W31sciWR1c0b5RVwQ8HvGL+4Os8/ugq3S6Zmjm8oa87Qm5cc8V94cDkR2LsOpesgrYXPMeB8ZDX2HUJIvdp37uB3X4rHCKkzrcTxlXC0nKMLq1r32b8La/mxzPX/RWwrpQBZstpW8ut6wHc4O+i11d51n0y2kp3Tuj2mEhoAtvcbC54C/FcX0xp6apl2sjsx6rW9VrBfc0Dd371NSKTMXCMZVxFJJw0irZr7teFv3MbdbrrfqvsKCgkt1mDBKfzSXkF+52IfJZrUHXR8720k7Mb7EtlAF7NFzjH/0P5rf5SMJJF7C9gLk2HAc1eFNNPU5/EOK1qGIhGULZXfe+ZNW6acz5yRbLrXrrJVksYNnCNzBbE7kXkb+7cO3eq9UtdpKUtie3awk2w5Y2XO9hP8A4nLuWGyva53+2r9jn7Pvf25v3ta/h7kzVnVjbaMrpbXc+2y5/sesbd5JHwWlXX0ey1hYW7N30XO9fddXxSPpIG4HNAxykDF1mggR8sj63y5rNOmklqcHh3Fa1evOMYXzO+9sq0XTXkc1UCugscQ47+9TyVS9lwQeKnDV3QqKS25/Y7PEsDHG4d0nvun0f5oYdFVIyxIPBUr1yaauj5JKLhJxktVowiIpKhERAEREAUvR8WZd7OQ7z/K6iLreonR3TzUMM04fjmLnjC8tGHFZuXc0H4rTx03Gi0t3odHhkqUMTCdb6Y66eG3uc+Rdh9FtDyk8Qp6LaHlJ4hXmexke/wD5gwn/AC9F8nNdVtJxU1QKiQF2xa4sYPxSEYW3O4AAk37BvWT9JNZ5RtsQw7tjb9lhvu53/Nv+GS3j0W0PKTxCnouoeUniFWVOa0RqVOKcOqzc6kW3a2qW3hr/AOnNNadJxVNQaiMFu2a0vYfwyAYXWO4ggA37TuWLha0uaHGzSQHHfZt8zl2Lr/ouoeUniFPRdQ8pPEKh0pN3M1PjmDpwUI5rLRaL5NN050jTPLWUt4IorYLWxuDd2LgBl6oy53UXWPWsVtPFtW4Z4Hb2jqPY4db+6QQ023b+5b56LqHlJ4hT0XUPKTxCpcJs1ocR4bTyuEWnHZ218bu+t/E46trotdTS0TKamFpHYnSykbnOO5gO8gWFzyy5rd/RdQ8pPEKei+h9mTxHKFSmtjNW4zga6SqKTSd7WXvqaVS69OkppaOru9sjCGy75Gu3tLvaGIDPf3rUl2P0X0PsyeI5PRfQ+zJ4jkdOb3FHjGAouXZxkr6tWVr+pzzVPWFlFtpsOOVzQyJu5oBN3Ocfg0WGZz3KZovpKq45nSSu2rHnrRnID/DP4fqDx5rd/RfQ+zJ4jk9F9D7MniOUqE1sYqnEuG1ZSlUg25b3S9tdPI5RpeSN08r4b7N7i5oIsQHZ4SOwkj4KrQc8bKiKSa5ZG7GQBcuw5taB2uAGfC66r6L6H2ZPEcnovofZk8Ryr2Ur3Nj/AB3CZMne2tsr/wDZpGkOkmrfO2WNwjYw9WIZtI/P7Z+VuFlC1t0/HWOhnDcEuDBK3e0lpu1zTxBxEZ5iwXRPRfQezJ4rk9F9B7MniuVnCb3NenxPhtKUZU4NNaaJbeOuvmccRdj9F9B7MniuT0X0HsyeK5V7GRufzDhOkvRfJw7SEe53wP8ABQ12rWXoxpRSVDoWvEjI3PZd7iLtGK1jzsR8VxW69Fw+TdLK+R4bjFWjWxLq0b2lq79efyERF0DkhERAEREB6BfIcV9PaJohDBDCP+VGxn7rQP4L5w1fgx1dKz254ge7atv9Lr6aXL4hL6UbVBbsIsLVa40Ub3RyTsa5hIc03uCN43KTX6w00LY3yytY2YXYTezhYHLLkR81y8yOh+nradx67aPX7dTIosfJp6nbA2pMrRE61pM8JubDhzUQ660IDT5Qyz74TnnY2PDmmZCOHrS+mDfLZ79DNosVLrTSNm2DpmiTEGYM74jaw3do+aprdbKSGQxSTsa9trtN7i4BHDkQmZBYes2koPXXZ7dTLoscNYabb+TbVu193ni9TFy9nNWYdbaN7JJGzsLYQ0yHOzQ42bfLiQmZEfp6v9j5cnz29eXUy6KDovTcFSHGCRsgYQHYb5E7t/crWkNZaaB4jmlax7gCGm97E2ByHMJdbkKjUcsmV36Wd/QyaLEnWqkxSs2zcUAcZBndoYbOJy4Eqh2uFGI2ymdmB7nNa7Oxc0AuG7hcfNMy6lv01b+x+jMyixFHrbRyuLI52OcGucQL+q0Xcd3BWP6d0H/Us/1fZRmXUn9LXvbJL0ZnkWIqtbKSMta+djS9rXtBvm13qndxVdNrPSyPfGyZrnxhxc0XuA31ju4KcyI/T1rZsjt9mZRFgf6d0H/Us/1fZSpNZ6Vr443TNDpgxzGm93B/qEZcUzLqS8LXW8H6MyiLFN1opS+WMTNxQB5kbndojvjJy4WKsRa7ULnBoqY7uNhckZ95FkzLqFhqz2g/Rmbe24IO47+5fMOl6LY1E8PupZGfuvI/gvp9fPXSPT4NKVg9p7XfvRMJ+pK6WAfea8Dn11oma0iIusagREQBERAZrUsf1jRf47P1X0gvmrVWbDXUbuU8X1kA/ivpKZxDXEC5AJA4kgblycf9S+xt4fVHGtbDHJNpKW7Q9lRG1jbgOIaHskIHHMNJWz9IUjZNF0soA6zoiDYZB0LiQOQyHyCgUurUzqGuMtIfKJJQ+MkMMnWc0nCeAFjfPO5VelNG1kmiqWl8mkxxvIObbhrGkMNr8RJbf+DtXEs7PxPeOdNzpWku5K262yLVa7aepsOmIW+ZHCwsKVhAsLA7NpuORvndaXTQtMegrtHXqJA7IZjyqHI895381ndH0FfPHWQSskjjdStjhY8twCRrGtyI3Xwk/FY/QmhauSTR0L6d8baCV8j5H5NIMrH2HM9S2V96l68vy5hw+WjCSc1pJyeq2cH66u2nMsa+RYdIyStFjDHBLllciZgJPM9b6KHXgS6SZPvbNWuYL5gtjfEN3EdZbBrFoepmrawineWSUzomPuLFzcL2uHeW2t2rGHV6rjbo0NppHGnLpZLFvrPnBwHkQ2NvP1gokndm1h61NUqaclfLbdbON+vVFzXWYxaXZMwf2LYpXWyu0Os6/O4NlL1ZjYaLTJAaQXS4TYeqGEt+A3jkpWmNCzz6TlJgcIpIHwbTLDcwkh/wfYW5hWdWdD1MGja+N0D9pLkyPIE4ow0kZ8Ln5KbPM/M1pVabwsI5lmSp811+/L2Mn0UsHkJNhcyvubZmwba5+KhdJ0AbLQVFh1ZMLsgb2cxzQefqv+ayfRvRTQ0z4ZonRlshcC63WDgNwHLD9Vd6RNESVFGGxML3skY4NFr8QbX7HK9v8s0FVjHijk3o21e+lmrb+ZoLNJtbVaWksCJoqprLgWJ2rbW+CyusejxFoOiGEYi9jibC95GPcc+3L5BQNIalVRp6INheXkTbUZXaXTdXFn7NltvSHouaSkgpqeJ0lng3bbqhjC0XB54vosaTs7nUq16XbUVCS+rXVbQ7q9d/E81OoaaZ7KlkcrHwwshc1zGsifiZm4C3WvbffktR1Yjp5H1dLNHIfKJWtY+KNpMdpXfjIOzG7huBW2aBrdIbeNr4JI4IqfDgdgIdIxgAOIC4vbcte0PT6SpmVYipZWvqXNc1/UOCz3EjCbh1w6ys+XmYaTadVOau8mXvrTV8/DfS/Qk9IcDIKjRtm4hEyxFgXObG+OwOWZsPqVlejWnZK2qq3BpknlcHCw6jd+EDgDi+QHJQtaaCsln0fIKd7zTxxukcMObyWOe0jgQWH5q7qrQ1VLXVQFO8U8xkLbkWGAuMZB7fV/zDki+u5So1LAdnnWa3Va95u2/PR+xr2rEdPI+rpZo5D5RK1rHxRtJjtK78ZB2Y3cNwKyHSXQ7OWgZEOtHE4NOWI7PBhuRvIAVrQ9PpKmZViKlla+pc1zX9Q4LPcSMJuHZOsszpmiqpavRr3QPeIY2bZ3VsXSACQEcLWN+9VS7tjZqVcuLVVSWW0tMyd3kXLld6e5a1MmZPW6RlwtIlijdawI68YLx8STfmtPpqdp0XUvLRibUxAOsMQBjNxffbsW4alaBqKN9eXQuIDCItw2pa59g09uW/mtfpdXK/yaSjFK8baZkmNzmhoDWkWIvzsb34bkadlp1L0qlONaeWayrsraraK159DqWrzyaSlJzJhjv4YXFelcf1rP8A3Yv/AFhdx0ZSbKCGK99kxjL8CWtAJ+i4T0nzYtK1X5dm35QsP8V2MAu/5fB4XGNNtra5qqIi7JzwiIgCIiAuQTFjmvG9jg4d7SCP0X1FBMHta9uYeA4dxFx+q+WV9C9HWk9vo2mde5jbsnd8Zw/oAfiudj491SNmg9WjZUXl0uuSbR6ll5de3QBEul0ARLpdAES6XQBEul0ARLpdALIl0ugCJdLoAiXS6A8XzXrXWbWuq5BmHTSWP5Q4tb9GhfQusGkhT0tROf8AlRucO8N6o+dl8zE8953966eAj9UvI1q72R4iIuoaoREQBERAFTLVyMAwPe0cQ1zmjvsCql49twQoauiU7FnzpN72TxH/AHTzpN72TxH/AHUYheLBZGW5K86Te9k8R/3Xvnaf30viP+6iXXQP6Gf8O+V4f2m229+Ox/srd1usqSlGNr89CUmzSvO0/vpfEf8AdPO0/vpfEf8AdRLor2RFyX52n99L4j/uvfPE/vpfEf8Adbh0UaptrJKwvHUZA6MHlJMCGkdoAcezJaPUQuY98b8nRuLXDk5psfqFRSi5OPQmztckeeKj30viP+6eeKj30viP+6hrK6q6H8qraamG6WRuK3Bg6zz+60/RWdkrsjUjeeKj30viP+6DTNR76XxH/dZ/pO0GKXSU7WizJrTRjcLP3gdzw4d1lqiiNpJNEu6dib56qPfy+K/7p56qPfy+K/7qFddA161L8l0ZoyYCzg0snP55bytv3HE34BRJxi0nzCTZpnnqo9/L4r/unnqo9/L4r/uoSXV7Ii5N891Pv5vFf90891Pv5vFk+63PVDUzyjQ+kqjDd5tsTx/Ydd1v71y34Ln91SLjJtLkS00TfPdT7+bxZPunnyp9/N4sn3UJFeyIuZKPSc7wQ+aRzeLXSPc053zBNuC8VELLCyrWaKsjG3dhERWKhERAEREAREQEaqj/ABfNR1kSFCliwn9FjkuZeLOidHOvwEkVFVQtmbI5scUgjYZWkmzWuy67d2e8dvDt+wbhwYRhtbDYYbcrbrL5n1I0rBS1baqcFwp2udGxouXykYWC5yAGIuud2Eb1nvTNX+VbfqbLd5Pb9nhv7XrY/wA30tkubWw7nLuGzCdlqS+kbX4GSWipYWwtjc6OWQxsEriDZzW5dRu/Peexazqhrk+hfmxk0Lj14ntaf8zHEEtd9DxHFU676Vgqqt1VAC0VDWukY4WcyUDC8XGRBwh1xvxHcsHTsa57GuOFrnAOdnk0nM5chdbMKcclmjG5O59TaBqIpaeKeFmBlQ1sgGAMdZwyuBxstL6TdcYqC0UdOx087S8SPjaWNFyC7d13X4fPktM1i6Xp3GOKg/8AzwwYQwkAyPDAA3EDcNbYeqPieCga5a7R6SpYDI3Z1VM4g2/s5I3jrFp3tIc1vVPM2K06eHkpJyWhllNWsjXKPWCeOo8qa4GQm7sTWua6+9rmEWI7MrcLLvfR5rJDXwumbTthkhIZJhY3DiLb9R4F7W4HMX+K+c1vmiukXyDRzKSjF55C6SaZw6rHOOTWNPrODQ0XOQ7Vs4ilnWi1KQlZ6nX9dNMQUdM6qmhEuAhjRhaTdx6oLiOq2/HtXz1p/WWarm2z8LMJ/ZsjaGMYL36tt57TmtqpOk11RRT0Ff1xKwiOoA6zXjNm0aBmMQHWGY5HeufqMPSyXzbicr7HY+jLXhlVIyiqYGOlsSyZsbOsGi52gtkfzDI9nHqNXGwsdjaHtAuWlode2eTeJXzvqHrRDo81FS5pkmcwRwR7m5m73udwGTRlmbndvWU0L0zVkdQ6SotNFIetEAG4B/2jw7nXv2b1gq4eUpNwReM0lqY7XfX41hMUETYacHIBjRI+24vcBkPyjLndXdRtf/JC2GoibPATYXY0yx3O9hI6w/KfgRx1rTz4TUzugN4nvc+O4sQ1xxYSOBFyPgrmrU0LKuCSovsoniR4AxF2DrBgHHE4NHcStvs45LWMV3c+o6eJrWgNaGt9kNDRnmcuC5N0ma9NppH0NLAxkjQNpM6Jl24mggRi2+xHWPwHFYHSvTNWvqWyw4YooycMJAcHg79od5Pda3DmsVr7rLDXvgqmNMcpj2c8ZzGJpux7XfiBDiOBGELVpYdxknNGSU01oas51ySc78Vdpo7m/L9VbjZc2U5rbCy6UVc15M9REWUxhERAEREAREQBERAFS9lxYqpEBBkjINlQsg9gIsVDlhI7licbGRMtoiKpYIiIAiIgCIiAIiIAiIgCqYwk2C9jiJ+6mRxgblZRuVbseRR4Qq0RZSgREQgIiIAiIgCIiAIiIAiIgCIiAsSUwO7L9FHewjep6EKrimWUjHIpjqYHsVp1IeBVMrLZkWEVw07uSp2R5FRYm5Siq2Z5H5KoQO5JYXLaK+2kPFXG0oG/NTlZF0RWtJ3KRHS8/kr4Fl6rqJVyACIisVCIiAIiIAiIgCIiAIiIAiIgCIiAIiIAiIgCKRSUhkJFw0C2Zucy4NaLAE5khSBoc3LcTcQA6tnesXtZgxWtvkbne2ajMkTYx6LKxavucAWvYQ4tAJuLgkDFYi4ALgP9i8efRZaxsmJpD3YRa54uAOXA4HblGZCzISKdUaHkaL2xDE9t2gn1LYnbshc2+BXlVot0bcZIIxYcr3vha7MEXHrDepzIWISKfFodzg0hzesGm3Wv1nEDh+Un9FbrNHOjaxxIIfitb8riM++10zLYWIiIikgIiIAiIgCIiAIiIAiIgCIiAIiIAiIgCIiAIiICuKZzTdpLTuuDY2Xrp3EAFxNhhGZyANwB2ZD5K2iEl818l743bwfWO8bj8LKh07iblxve+87xex78z8yraKLIFUkhdfESbm+eefPvVx9W83u5xvcm5JuS2xPyyVlFNgXhVv8AbdlYbzuabtHwKoknc62JxNr2ub7zc/VUIlgEREICIiAIiIAiIgCIiAIiIAiIgCIiAIiIAiIgCIiAIiIAiIgCIiAIiIAiIgCIiAIiIAiIgCIiAIiID//Z"/>
          <p:cNvSpPr>
            <a:spLocks noChangeAspect="1" noChangeArrowheads="1"/>
          </p:cNvSpPr>
          <p:nvPr/>
        </p:nvSpPr>
        <p:spPr bwMode="auto">
          <a:xfrm>
            <a:off x="63500" y="-673100"/>
            <a:ext cx="1390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AutoShape 14" descr="data:image/jpg;base64,/9j/4AAQSkZJRgABAQAAAQABAAD/2wCEAAkGBhISEBAQEhQWFRUPFRUVFBQVFRUVEhcUFxAWGBUUFxUYHCYeFxojGRMVIDAgIycpLCwsFR4xNTAqNSYuLCkBCQoKDgwOGg8PGjAlHyUtKSkpLSwvKSwvLC0sLCwsLC8vKiksKiwqLCwsLCwsNSoqLCoqLCwwLCw0KSksLCwsLP/AABEIAOEA4QMBIgACEQEDEQH/xAAcAAEAAQUBAQAAAAAAAAAAAAAABAIDBQYHAQj/xABHEAABAwICBgUKAwQIBwEAAAABAAIDBBESIQUGEzFBUQciYXGTFBUXMlJTgZGh0UJisSOSweEWJTNyc4Ki8CZDVGOys8Ik/8QAGwEBAAIDAQEAAAAAAAAAAAAAAAECAwQFBgf/xAA2EQACAQIEAwcDAgQHAAAAAAAAAQIDEQQSITEFQVETImGBkaHRMnHwFMEGFkJSFSMzQ2Kx4f/aAAwDAQACEQMRAD8A0ZERenOYEREAREQBERAEREARegK8yjeeFu9Y51YU/qaRsUcNWru1KDl9k2WEUwaOPEhVebhz+i1XxDDr+r2Z04cAx8tez9XH5IKKd5uHM/JUnRx4H6IuIYd/1ezJlwDiEf8Ab94/JDRSHUTxwv3Kw5pG8WW1CtTqfTJM5lbCV6H+rBr7pniIiyGsEREAREQBERAEREAREQBERAEREAREQBEUunor5uyHLj/JYa1aFGOabNzCYOti6nZ0Vd+y+7I8cRdkApkVAB62fYNylNaALBergV+JVKmkNF7nvcD/AA5h6CUq3fl47enPz9ClrANwsqkRc1tt3Z6SMVFWirIIiKCwREQBeFt969RSnYhpNWZFloAd2X6KHLA5u8fHgssvCF0KHEatPSWq8fk89jv4ewuITdNZJeG3mvixhkU2ooeLfl9lCIXoKGIhXjeDPA47h9fBTyVV9nyf2/LhERZzQCIiAIiIAiIgCIiAIiIAiKdRU34j8PusGIrxoQzS8jfwGBqY2sqUPN9Ee0tJbN2/gOX81LRF5StWnWlmmfVMHg6WDpKnSWnu31YREWE3AiIgCIiAIiIAiIgCIiAKPU0odmN/696kIslOrKlLNF6mvicNTxNN0qqun+ephnNsbHgvFkqumxC43j6rGr1WFxMcRC635o+WcT4bPAVsj1i/pfVfK5hERbRywiIgCIiAIiIAiL1rbkAbyhKVy/SU+I3O4f7sskqIow0ADh/u6rXk8ZiHXqX5Lb88T6twfh6wWHUX9T1l9+nl8i63T+jH9Sbe3X2m3vx2f9nbut1ld1H13ex8VLM3aseWsY6wMjCTYDP1m/UfRdVwi1uHLgsVOCauc7ivEq1CpGDhazUr3vmS5baHzjdFvOvGu73PlpYW7JjC5j3WAkeQbEZeq36n6LAata1S0b+rZ8bj14neqe0H8Lu353WNpJ2udulXrVKPadnZ7pZv3tp+bGW6OdXm1L6lz/VbE6MH88oIuO0AE/ELUp4Sx7mOycwlrh2g2P1C+gtF1jZYY5mtLRK0PAIANiLi9lq+vutxpMMUUY2krS4SOALWi9rgfid35d6yyppR3OBheLV6uLlFU73skr7W31sciWR1c0b5RVwQ8HvGL+4Os8/ugq3S6Zmjm8oa87Qm5cc8V94cDkR2LsOpesgrYXPMeB8ZDX2HUJIvdp37uB3X4rHCKkzrcTxlXC0nKMLq1r32b8La/mxzPX/RWwrpQBZstpW8ut6wHc4O+i11d51n0y2kp3Tuj2mEhoAtvcbC54C/FcX0xp6apl2sjsx6rW9VrBfc0Dd371NSKTMXCMZVxFJJw0irZr7teFv3MbdbrrfqvsKCgkt1mDBKfzSXkF+52IfJZrUHXR8720k7Mb7EtlAF7NFzjH/0P5rf5SMJJF7C9gLk2HAc1eFNNPU5/EOK1qGIhGULZXfe+ZNW6acz5yRbLrXrrJVksYNnCNzBbE7kXkb+7cO3eq9UtdpKUtie3awk2w5Y2XO9hP8A4nLuWGyva53+2r9jn7Pvf25v3ta/h7kzVnVjbaMrpbXc+2y5/sesbd5JHwWlXX0ey1hYW7N30XO9fddXxSPpIG4HNAxykDF1mggR8sj63y5rNOmklqcHh3Fa1evOMYXzO+9sq0XTXkc1UCugscQ47+9TyVS9lwQeKnDV3QqKS25/Y7PEsDHG4d0nvun0f5oYdFVIyxIPBUr1yaauj5JKLhJxktVowiIpKhERAEREAUvR8WZd7OQ7z/K6iLreonR3TzUMM04fjmLnjC8tGHFZuXc0H4rTx03Gi0t3odHhkqUMTCdb6Y66eG3uc+Rdh9FtDyk8Qp6LaHlJ4hXmexke/wD5gwn/AC9F8nNdVtJxU1QKiQF2xa4sYPxSEYW3O4AAk37BvWT9JNZ5RtsQw7tjb9lhvu53/Nv+GS3j0W0PKTxCnouoeUniFWVOa0RqVOKcOqzc6kW3a2qW3hr/AOnNNadJxVNQaiMFu2a0vYfwyAYXWO4ggA37TuWLha0uaHGzSQHHfZt8zl2Lr/ouoeUniFPRdQ8pPEKh0pN3M1PjmDpwUI5rLRaL5NN050jTPLWUt4IorYLWxuDd2LgBl6oy53UXWPWsVtPFtW4Z4Hb2jqPY4db+6QQ023b+5b56LqHlJ4hT0XUPKTxCpcJs1ocR4bTyuEWnHZ218bu+t/E46trotdTS0TKamFpHYnSykbnOO5gO8gWFzyy5rd/RdQ8pPEKei+h9mTxHKFSmtjNW4zga6SqKTSd7WXvqaVS69OkppaOru9sjCGy75Gu3tLvaGIDPf3rUl2P0X0PsyeI5PRfQ+zJ4jkdOb3FHjGAouXZxkr6tWVr+pzzVPWFlFtpsOOVzQyJu5oBN3Ocfg0WGZz3KZovpKq45nSSu2rHnrRnID/DP4fqDx5rd/RfQ+zJ4jk9F9D7MniOUqE1sYqnEuG1ZSlUg25b3S9tdPI5RpeSN08r4b7N7i5oIsQHZ4SOwkj4KrQc8bKiKSa5ZG7GQBcuw5taB2uAGfC66r6L6H2ZPEcnovofZk8Ryr2Ur3Nj/AB3CZMne2tsr/wDZpGkOkmrfO2WNwjYw9WIZtI/P7Z+VuFlC1t0/HWOhnDcEuDBK3e0lpu1zTxBxEZ5iwXRPRfQezJ4rk9F9B7MniuVnCb3NenxPhtKUZU4NNaaJbeOuvmccRdj9F9B7MniuT0X0HsyeK5V7GRufzDhOkvRfJw7SEe53wP8ABQ12rWXoxpRSVDoWvEjI3PZd7iLtGK1jzsR8VxW69Fw+TdLK+R4bjFWjWxLq0b2lq79efyERF0DkhERAEREB6BfIcV9PaJohDBDCP+VGxn7rQP4L5w1fgx1dKz254ge7atv9Lr6aXL4hL6UbVBbsIsLVa40Ub3RyTsa5hIc03uCN43KTX6w00LY3yytY2YXYTezhYHLLkR81y8yOh+nradx67aPX7dTIosfJp6nbA2pMrRE61pM8JubDhzUQ660IDT5Qyz74TnnY2PDmmZCOHrS+mDfLZ79DNosVLrTSNm2DpmiTEGYM74jaw3do+aprdbKSGQxSTsa9trtN7i4BHDkQmZBYes2koPXXZ7dTLoscNYabb+TbVu193ni9TFy9nNWYdbaN7JJGzsLYQ0yHOzQ42bfLiQmZEfp6v9j5cnz29eXUy6KDovTcFSHGCRsgYQHYb5E7t/crWkNZaaB4jmlax7gCGm97E2ByHMJdbkKjUcsmV36Wd/QyaLEnWqkxSs2zcUAcZBndoYbOJy4Eqh2uFGI2ymdmB7nNa7Oxc0AuG7hcfNMy6lv01b+x+jMyixFHrbRyuLI52OcGucQL+q0Xcd3BWP6d0H/Us/1fZRmXUn9LXvbJL0ZnkWIqtbKSMta+djS9rXtBvm13qndxVdNrPSyPfGyZrnxhxc0XuA31ju4KcyI/T1rZsjt9mZRFgf6d0H/Us/1fZSpNZ6Vr443TNDpgxzGm93B/qEZcUzLqS8LXW8H6MyiLFN1opS+WMTNxQB5kbndojvjJy4WKsRa7ULnBoqY7uNhckZ95FkzLqFhqz2g/Rmbe24IO47+5fMOl6LY1E8PupZGfuvI/gvp9fPXSPT4NKVg9p7XfvRMJ+pK6WAfea8Dn11oma0iIusagREQBERAZrUsf1jRf47P1X0gvmrVWbDXUbuU8X1kA/ivpKZxDXEC5AJA4kgblycf9S+xt4fVHGtbDHJNpKW7Q9lRG1jbgOIaHskIHHMNJWz9IUjZNF0soA6zoiDYZB0LiQOQyHyCgUurUzqGuMtIfKJJQ+MkMMnWc0nCeAFjfPO5VelNG1kmiqWl8mkxxvIObbhrGkMNr8RJbf+DtXEs7PxPeOdNzpWku5K262yLVa7aepsOmIW+ZHCwsKVhAsLA7NpuORvndaXTQtMegrtHXqJA7IZjyqHI895381ndH0FfPHWQSskjjdStjhY8twCRrGtyI3Xwk/FY/QmhauSTR0L6d8baCV8j5H5NIMrH2HM9S2V96l68vy5hw+WjCSc1pJyeq2cH66u2nMsa+RYdIyStFjDHBLllciZgJPM9b6KHXgS6SZPvbNWuYL5gtjfEN3EdZbBrFoepmrawineWSUzomPuLFzcL2uHeW2t2rGHV6rjbo0NppHGnLpZLFvrPnBwHkQ2NvP1gokndm1h61NUqaclfLbdbON+vVFzXWYxaXZMwf2LYpXWyu0Os6/O4NlL1ZjYaLTJAaQXS4TYeqGEt+A3jkpWmNCzz6TlJgcIpIHwbTLDcwkh/wfYW5hWdWdD1MGja+N0D9pLkyPIE4ow0kZ8Ln5KbPM/M1pVabwsI5lmSp811+/L2Mn0UsHkJNhcyvubZmwba5+KhdJ0AbLQVFh1ZMLsgb2cxzQefqv+ayfRvRTQ0z4ZonRlshcC63WDgNwHLD9Vd6RNESVFGGxML3skY4NFr8QbX7HK9v8s0FVjHijk3o21e+lmrb+ZoLNJtbVaWksCJoqprLgWJ2rbW+CyusejxFoOiGEYi9jibC95GPcc+3L5BQNIalVRp6INheXkTbUZXaXTdXFn7NltvSHouaSkgpqeJ0lng3bbqhjC0XB54vosaTs7nUq16XbUVCS+rXVbQ7q9d/E81OoaaZ7KlkcrHwwshc1zGsifiZm4C3WvbffktR1Yjp5H1dLNHIfKJWtY+KNpMdpXfjIOzG7huBW2aBrdIbeNr4JI4IqfDgdgIdIxgAOIC4vbcte0PT6SpmVYipZWvqXNc1/UOCz3EjCbh1w6ys+XmYaTadVOau8mXvrTV8/DfS/Qk9IcDIKjRtm4hEyxFgXObG+OwOWZsPqVlejWnZK2qq3BpknlcHCw6jd+EDgDi+QHJQtaaCsln0fIKd7zTxxukcMObyWOe0jgQWH5q7qrQ1VLXVQFO8U8xkLbkWGAuMZB7fV/zDki+u5So1LAdnnWa3Va95u2/PR+xr2rEdPI+rpZo5D5RK1rHxRtJjtK78ZB2Y3cNwKyHSXQ7OWgZEOtHE4NOWI7PBhuRvIAVrQ9PpKmZViKlla+pc1zX9Q4LPcSMJuHZOsszpmiqpavRr3QPeIY2bZ3VsXSACQEcLWN+9VS7tjZqVcuLVVSWW0tMyd3kXLld6e5a1MmZPW6RlwtIlijdawI68YLx8STfmtPpqdp0XUvLRibUxAOsMQBjNxffbsW4alaBqKN9eXQuIDCItw2pa59g09uW/mtfpdXK/yaSjFK8baZkmNzmhoDWkWIvzsb34bkadlp1L0qlONaeWayrsraraK159DqWrzyaSlJzJhjv4YXFelcf1rP8A3Yv/AFhdx0ZSbKCGK99kxjL8CWtAJ+i4T0nzYtK1X5dm35QsP8V2MAu/5fB4XGNNtra5qqIi7JzwiIgCIiAuQTFjmvG9jg4d7SCP0X1FBMHta9uYeA4dxFx+q+WV9C9HWk9vo2mde5jbsnd8Zw/oAfiudj491SNmg9WjZUXl0uuSbR6ll5de3QBEul0ARLpdAES6XQBEul0ARLpdALIl0ugCJdLoAiXS6A8XzXrXWbWuq5BmHTSWP5Q4tb9GhfQusGkhT0tROf8AlRucO8N6o+dl8zE8953966eAj9UvI1q72R4iIuoaoREQBERAFTLVyMAwPe0cQ1zmjvsCql49twQoauiU7FnzpN72TxH/AHTzpN72TxH/AHUYheLBZGW5K86Te9k8R/3Xvnaf30viP+6iXXQP6Gf8O+V4f2m229+Ox/srd1usqSlGNr89CUmzSvO0/vpfEf8AdPO0/vpfEf8AdRLor2RFyX52n99L4j/uvfPE/vpfEf8Adbh0UaptrJKwvHUZA6MHlJMCGkdoAcezJaPUQuY98b8nRuLXDk5psfqFRSi5OPQmztckeeKj30viP+6eeKj30viP+6hrK6q6H8qraamG6WRuK3Bg6zz+60/RWdkrsjUjeeKj30viP+6DTNR76XxH/dZ/pO0GKXSU7WizJrTRjcLP3gdzw4d1lqiiNpJNEu6dib56qPfy+K/7p56qPfy+K/7qFddA161L8l0ZoyYCzg0snP55bytv3HE34BRJxi0nzCTZpnnqo9/L4r/unnqo9/L4r/uoSXV7Ii5N891Pv5vFf90891Pv5vFk+63PVDUzyjQ+kqjDd5tsTx/Ydd1v71y34Ln91SLjJtLkS00TfPdT7+bxZPunnyp9/N4sn3UJFeyIuZKPSc7wQ+aRzeLXSPc053zBNuC8VELLCyrWaKsjG3dhERWKhERAEREAREQEaqj/ABfNR1kSFCliwn9FjkuZeLOidHOvwEkVFVQtmbI5scUgjYZWkmzWuy67d2e8dvDt+wbhwYRhtbDYYbcrbrL5n1I0rBS1baqcFwp2udGxouXykYWC5yAGIuud2Eb1nvTNX+VbfqbLd5Pb9nhv7XrY/wA30tkubWw7nLuGzCdlqS+kbX4GSWipYWwtjc6OWQxsEriDZzW5dRu/Peexazqhrk+hfmxk0Lj14ntaf8zHEEtd9DxHFU676Vgqqt1VAC0VDWukY4WcyUDC8XGRBwh1xvxHcsHTsa57GuOFrnAOdnk0nM5chdbMKcclmjG5O59TaBqIpaeKeFmBlQ1sgGAMdZwyuBxstL6TdcYqC0UdOx087S8SPjaWNFyC7d13X4fPktM1i6Xp3GOKg/8AzwwYQwkAyPDAA3EDcNbYeqPieCga5a7R6SpYDI3Z1VM4g2/s5I3jrFp3tIc1vVPM2K06eHkpJyWhllNWsjXKPWCeOo8qa4GQm7sTWua6+9rmEWI7MrcLLvfR5rJDXwumbTthkhIZJhY3DiLb9R4F7W4HMX+K+c1vmiukXyDRzKSjF55C6SaZw6rHOOTWNPrODQ0XOQ7Vs4ilnWi1KQlZ6nX9dNMQUdM6qmhEuAhjRhaTdx6oLiOq2/HtXz1p/WWarm2z8LMJ/ZsjaGMYL36tt57TmtqpOk11RRT0Ff1xKwiOoA6zXjNm0aBmMQHWGY5HeufqMPSyXzbicr7HY+jLXhlVIyiqYGOlsSyZsbOsGi52gtkfzDI9nHqNXGwsdjaHtAuWlode2eTeJXzvqHrRDo81FS5pkmcwRwR7m5m73udwGTRlmbndvWU0L0zVkdQ6SotNFIetEAG4B/2jw7nXv2b1gq4eUpNwReM0lqY7XfX41hMUETYacHIBjRI+24vcBkPyjLndXdRtf/JC2GoibPATYXY0yx3O9hI6w/KfgRx1rTz4TUzugN4nvc+O4sQ1xxYSOBFyPgrmrU0LKuCSovsoniR4AxF2DrBgHHE4NHcStvs45LWMV3c+o6eJrWgNaGt9kNDRnmcuC5N0ma9NppH0NLAxkjQNpM6Jl24mggRi2+xHWPwHFYHSvTNWvqWyw4YooycMJAcHg79od5Pda3DmsVr7rLDXvgqmNMcpj2c8ZzGJpux7XfiBDiOBGELVpYdxknNGSU01oas51ySc78Vdpo7m/L9VbjZc2U5rbCy6UVc15M9REWUxhERAEREAREQBERAFS9lxYqpEBBkjINlQsg9gIsVDlhI7licbGRMtoiKpYIiIAiIgCIiAIiIAiIgCqYwk2C9jiJ+6mRxgblZRuVbseRR4Qq0RZSgREQgIiIAiIgCIiAIiIAiIgCIiAsSUwO7L9FHewjep6EKrimWUjHIpjqYHsVp1IeBVMrLZkWEVw07uSp2R5FRYm5Siq2Z5H5KoQO5JYXLaK+2kPFXG0oG/NTlZF0RWtJ3KRHS8/kr4Fl6rqJVyACIisVCIiAIiIAiIgCIiAIiIAiIgCIiAIiIAiIgCKRSUhkJFw0C2Zucy4NaLAE5khSBoc3LcTcQA6tnesXtZgxWtvkbne2ajMkTYx6LKxavucAWvYQ4tAJuLgkDFYi4ALgP9i8efRZaxsmJpD3YRa54uAOXA4HblGZCzISKdUaHkaL2xDE9t2gn1LYnbshc2+BXlVot0bcZIIxYcr3vha7MEXHrDepzIWISKfFodzg0hzesGm3Wv1nEDh+Un9FbrNHOjaxxIIfitb8riM++10zLYWIiIikgIiIAiIgCIiAIiIAiIgCIiAIiIAiIgCIiAIiICuKZzTdpLTuuDY2Xrp3EAFxNhhGZyANwB2ZD5K2iEl818l743bwfWO8bj8LKh07iblxve+87xex78z8yraKLIFUkhdfESbm+eefPvVx9W83u5xvcm5JuS2xPyyVlFNgXhVv8AbdlYbzuabtHwKoknc62JxNr2ub7zc/VUIlgEREICIiAIiIAiIgCIiAIiIAiIgCIiAIiIAiIgCIiAIiIAiIgCIiAIiIAiIgCIiAIiIAiIgCIiAIiID//Z"/>
          <p:cNvSpPr>
            <a:spLocks noChangeAspect="1" noChangeArrowheads="1"/>
          </p:cNvSpPr>
          <p:nvPr/>
        </p:nvSpPr>
        <p:spPr bwMode="auto">
          <a:xfrm>
            <a:off x="215900" y="-520700"/>
            <a:ext cx="1390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AutoShape 16" descr="data:image/jpg;base64,/9j/4AAQSkZJRgABAQAAAQABAAD/2wCEAAkGBhISEBAQEhQWFRUPFRUVFBQVFRUVEhcUFxAWGBUUFxUYHCYeFxojGRMVIDAgIycpLCwsFR4xNTAqNSYuLCkBCQoKDgwOGg8PGjAlHyUtKSkpLSwvKSwvLC0sLCwsLC8vKiksKiwqLCwsLCwsNSoqLCoqLCwwLCw0KSksLCwsLP/AABEIAOEA4QMBIgACEQEDEQH/xAAcAAEAAQUBAQAAAAAAAAAAAAAABAIDBQYHAQj/xABHEAABAwICBgUKAwQIBwEAAAABAAIDBBESIQUGEzFBUQciYXGTFBUXMlJTgZGh0UJisSOSweEWJTNyc4Ki8CZDVGOys8Ik/8QAGwEBAAIDAQEAAAAAAAAAAAAAAAECAwQFBgf/xAA2EQACAQIEAwcDAgQHAAAAAAAAAQIDEQQSITEFQVETImGBkaHRMnHwFMEGFkJSFSMzQ2Kx4f/aAAwDAQACEQMRAD8A0ZERenOYEREAREQBERAEREARegK8yjeeFu9Y51YU/qaRsUcNWru1KDl9k2WEUwaOPEhVebhz+i1XxDDr+r2Z04cAx8tez9XH5IKKd5uHM/JUnRx4H6IuIYd/1ezJlwDiEf8Ab94/JDRSHUTxwv3Kw5pG8WW1CtTqfTJM5lbCV6H+rBr7pniIiyGsEREAREQBERAEREAREQBERAEREAREQBEUunor5uyHLj/JYa1aFGOabNzCYOti6nZ0Vd+y+7I8cRdkApkVAB62fYNylNaALBergV+JVKmkNF7nvcD/AA5h6CUq3fl47enPz9ClrANwsqkRc1tt3Z6SMVFWirIIiKCwREQBeFt969RSnYhpNWZFloAd2X6KHLA5u8fHgssvCF0KHEatPSWq8fk89jv4ewuITdNZJeG3mvixhkU2ooeLfl9lCIXoKGIhXjeDPA47h9fBTyVV9nyf2/LhERZzQCIiAIiIAiIgCIiAIiIAiKdRU34j8PusGIrxoQzS8jfwGBqY2sqUPN9Ee0tJbN2/gOX81LRF5StWnWlmmfVMHg6WDpKnSWnu31YREWE3AiIgCIiAIiIAiIgCIiAKPU0odmN/696kIslOrKlLNF6mvicNTxNN0qqun+ephnNsbHgvFkqumxC43j6rGr1WFxMcRC635o+WcT4bPAVsj1i/pfVfK5hERbRywiIgCIiAIiIAiL1rbkAbyhKVy/SU+I3O4f7sskqIow0ADh/u6rXk8ZiHXqX5Lb88T6twfh6wWHUX9T1l9+nl8i63T+jH9Sbe3X2m3vx2f9nbut1ld1H13ex8VLM3aseWsY6wMjCTYDP1m/UfRdVwi1uHLgsVOCauc7ivEq1CpGDhazUr3vmS5baHzjdFvOvGu73PlpYW7JjC5j3WAkeQbEZeq36n6LAata1S0b+rZ8bj14neqe0H8Lu353WNpJ2udulXrVKPadnZ7pZv3tp+bGW6OdXm1L6lz/VbE6MH88oIuO0AE/ELUp4Sx7mOycwlrh2g2P1C+gtF1jZYY5mtLRK0PAIANiLi9lq+vutxpMMUUY2krS4SOALWi9rgfid35d6yyppR3OBheLV6uLlFU73skr7W31sciWR1c0b5RVwQ8HvGL+4Os8/ugq3S6Zmjm8oa87Qm5cc8V94cDkR2LsOpesgrYXPMeB8ZDX2HUJIvdp37uB3X4rHCKkzrcTxlXC0nKMLq1r32b8La/mxzPX/RWwrpQBZstpW8ut6wHc4O+i11d51n0y2kp3Tuj2mEhoAtvcbC54C/FcX0xp6apl2sjsx6rW9VrBfc0Dd371NSKTMXCMZVxFJJw0irZr7teFv3MbdbrrfqvsKCgkt1mDBKfzSXkF+52IfJZrUHXR8720k7Mb7EtlAF7NFzjH/0P5rf5SMJJF7C9gLk2HAc1eFNNPU5/EOK1qGIhGULZXfe+ZNW6acz5yRbLrXrrJVksYNnCNzBbE7kXkb+7cO3eq9UtdpKUtie3awk2w5Y2XO9hP8A4nLuWGyva53+2r9jn7Pvf25v3ta/h7kzVnVjbaMrpbXc+2y5/sesbd5JHwWlXX0ey1hYW7N30XO9fddXxSPpIG4HNAxykDF1mggR8sj63y5rNOmklqcHh3Fa1evOMYXzO+9sq0XTXkc1UCugscQ47+9TyVS9lwQeKnDV3QqKS25/Y7PEsDHG4d0nvun0f5oYdFVIyxIPBUr1yaauj5JKLhJxktVowiIpKhERAEREAUvR8WZd7OQ7z/K6iLreonR3TzUMM04fjmLnjC8tGHFZuXc0H4rTx03Gi0t3odHhkqUMTCdb6Y66eG3uc+Rdh9FtDyk8Qp6LaHlJ4hXmexke/wD5gwn/AC9F8nNdVtJxU1QKiQF2xa4sYPxSEYW3O4AAk37BvWT9JNZ5RtsQw7tjb9lhvu53/Nv+GS3j0W0PKTxCnouoeUniFWVOa0RqVOKcOqzc6kW3a2qW3hr/AOnNNadJxVNQaiMFu2a0vYfwyAYXWO4ggA37TuWLha0uaHGzSQHHfZt8zl2Lr/ouoeUniFPRdQ8pPEKh0pN3M1PjmDpwUI5rLRaL5NN050jTPLWUt4IorYLWxuDd2LgBl6oy53UXWPWsVtPFtW4Z4Hb2jqPY4db+6QQ023b+5b56LqHlJ4hT0XUPKTxCpcJs1ocR4bTyuEWnHZ218bu+t/E46trotdTS0TKamFpHYnSykbnOO5gO8gWFzyy5rd/RdQ8pPEKei+h9mTxHKFSmtjNW4zga6SqKTSd7WXvqaVS69OkppaOru9sjCGy75Gu3tLvaGIDPf3rUl2P0X0PsyeI5PRfQ+zJ4jkdOb3FHjGAouXZxkr6tWVr+pzzVPWFlFtpsOOVzQyJu5oBN3Ocfg0WGZz3KZovpKq45nSSu2rHnrRnID/DP4fqDx5rd/RfQ+zJ4jk9F9D7MniOUqE1sYqnEuG1ZSlUg25b3S9tdPI5RpeSN08r4b7N7i5oIsQHZ4SOwkj4KrQc8bKiKSa5ZG7GQBcuw5taB2uAGfC66r6L6H2ZPEcnovofZk8Ryr2Ur3Nj/AB3CZMne2tsr/wDZpGkOkmrfO2WNwjYw9WIZtI/P7Z+VuFlC1t0/HWOhnDcEuDBK3e0lpu1zTxBxEZ5iwXRPRfQezJ4rk9F9B7MniuVnCb3NenxPhtKUZU4NNaaJbeOuvmccRdj9F9B7MniuT0X0HsyeK5V7GRufzDhOkvRfJw7SEe53wP8ABQ12rWXoxpRSVDoWvEjI3PZd7iLtGK1jzsR8VxW69Fw+TdLK+R4bjFWjWxLq0b2lq79efyERF0DkhERAEREB6BfIcV9PaJohDBDCP+VGxn7rQP4L5w1fgx1dKz254ge7atv9Lr6aXL4hL6UbVBbsIsLVa40Ub3RyTsa5hIc03uCN43KTX6w00LY3yytY2YXYTezhYHLLkR81y8yOh+nradx67aPX7dTIosfJp6nbA2pMrRE61pM8JubDhzUQ660IDT5Qyz74TnnY2PDmmZCOHrS+mDfLZ79DNosVLrTSNm2DpmiTEGYM74jaw3do+aprdbKSGQxSTsa9trtN7i4BHDkQmZBYes2koPXXZ7dTLoscNYabb+TbVu193ni9TFy9nNWYdbaN7JJGzsLYQ0yHOzQ42bfLiQmZEfp6v9j5cnz29eXUy6KDovTcFSHGCRsgYQHYb5E7t/crWkNZaaB4jmlax7gCGm97E2ByHMJdbkKjUcsmV36Wd/QyaLEnWqkxSs2zcUAcZBndoYbOJy4Eqh2uFGI2ymdmB7nNa7Oxc0AuG7hcfNMy6lv01b+x+jMyixFHrbRyuLI52OcGucQL+q0Xcd3BWP6d0H/Us/1fZRmXUn9LXvbJL0ZnkWIqtbKSMta+djS9rXtBvm13qndxVdNrPSyPfGyZrnxhxc0XuA31ju4KcyI/T1rZsjt9mZRFgf6d0H/Us/1fZSpNZ6Vr443TNDpgxzGm93B/qEZcUzLqS8LXW8H6MyiLFN1opS+WMTNxQB5kbndojvjJy4WKsRa7ULnBoqY7uNhckZ95FkzLqFhqz2g/Rmbe24IO47+5fMOl6LY1E8PupZGfuvI/gvp9fPXSPT4NKVg9p7XfvRMJ+pK6WAfea8Dn11oma0iIusagREQBERAZrUsf1jRf47P1X0gvmrVWbDXUbuU8X1kA/ivpKZxDXEC5AJA4kgblycf9S+xt4fVHGtbDHJNpKW7Q9lRG1jbgOIaHskIHHMNJWz9IUjZNF0soA6zoiDYZB0LiQOQyHyCgUurUzqGuMtIfKJJQ+MkMMnWc0nCeAFjfPO5VelNG1kmiqWl8mkxxvIObbhrGkMNr8RJbf+DtXEs7PxPeOdNzpWku5K262yLVa7aepsOmIW+ZHCwsKVhAsLA7NpuORvndaXTQtMegrtHXqJA7IZjyqHI895381ndH0FfPHWQSskjjdStjhY8twCRrGtyI3Xwk/FY/QmhauSTR0L6d8baCV8j5H5NIMrH2HM9S2V96l68vy5hw+WjCSc1pJyeq2cH66u2nMsa+RYdIyStFjDHBLllciZgJPM9b6KHXgS6SZPvbNWuYL5gtjfEN3EdZbBrFoepmrawineWSUzomPuLFzcL2uHeW2t2rGHV6rjbo0NppHGnLpZLFvrPnBwHkQ2NvP1gokndm1h61NUqaclfLbdbON+vVFzXWYxaXZMwf2LYpXWyu0Os6/O4NlL1ZjYaLTJAaQXS4TYeqGEt+A3jkpWmNCzz6TlJgcIpIHwbTLDcwkh/wfYW5hWdWdD1MGja+N0D9pLkyPIE4ow0kZ8Ln5KbPM/M1pVabwsI5lmSp811+/L2Mn0UsHkJNhcyvubZmwba5+KhdJ0AbLQVFh1ZMLsgb2cxzQefqv+ayfRvRTQ0z4ZonRlshcC63WDgNwHLD9Vd6RNESVFGGxML3skY4NFr8QbX7HK9v8s0FVjHijk3o21e+lmrb+ZoLNJtbVaWksCJoqprLgWJ2rbW+CyusejxFoOiGEYi9jibC95GPcc+3L5BQNIalVRp6INheXkTbUZXaXTdXFn7NltvSHouaSkgpqeJ0lng3bbqhjC0XB54vosaTs7nUq16XbUVCS+rXVbQ7q9d/E81OoaaZ7KlkcrHwwshc1zGsifiZm4C3WvbffktR1Yjp5H1dLNHIfKJWtY+KNpMdpXfjIOzG7huBW2aBrdIbeNr4JI4IqfDgdgIdIxgAOIC4vbcte0PT6SpmVYipZWvqXNc1/UOCz3EjCbh1w6ys+XmYaTadVOau8mXvrTV8/DfS/Qk9IcDIKjRtm4hEyxFgXObG+OwOWZsPqVlejWnZK2qq3BpknlcHCw6jd+EDgDi+QHJQtaaCsln0fIKd7zTxxukcMObyWOe0jgQWH5q7qrQ1VLXVQFO8U8xkLbkWGAuMZB7fV/zDki+u5So1LAdnnWa3Va95u2/PR+xr2rEdPI+rpZo5D5RK1rHxRtJjtK78ZB2Y3cNwKyHSXQ7OWgZEOtHE4NOWI7PBhuRvIAVrQ9PpKmZViKlla+pc1zX9Q4LPcSMJuHZOsszpmiqpavRr3QPeIY2bZ3VsXSACQEcLWN+9VS7tjZqVcuLVVSWW0tMyd3kXLld6e5a1MmZPW6RlwtIlijdawI68YLx8STfmtPpqdp0XUvLRibUxAOsMQBjNxffbsW4alaBqKN9eXQuIDCItw2pa59g09uW/mtfpdXK/yaSjFK8baZkmNzmhoDWkWIvzsb34bkadlp1L0qlONaeWayrsraraK159DqWrzyaSlJzJhjv4YXFelcf1rP8A3Yv/AFhdx0ZSbKCGK99kxjL8CWtAJ+i4T0nzYtK1X5dm35QsP8V2MAu/5fB4XGNNtra5qqIi7JzwiIgCIiAuQTFjmvG9jg4d7SCP0X1FBMHta9uYeA4dxFx+q+WV9C9HWk9vo2mde5jbsnd8Zw/oAfiudj491SNmg9WjZUXl0uuSbR6ll5de3QBEul0ARLpdAES6XQBEul0ARLpdALIl0ugCJdLoAiXS6A8XzXrXWbWuq5BmHTSWP5Q4tb9GhfQusGkhT0tROf8AlRucO8N6o+dl8zE8953966eAj9UvI1q72R4iIuoaoREQBERAFTLVyMAwPe0cQ1zmjvsCql49twQoauiU7FnzpN72TxH/AHTzpN72TxH/AHUYheLBZGW5K86Te9k8R/3Xvnaf30viP+6iXXQP6Gf8O+V4f2m229+Ox/srd1usqSlGNr89CUmzSvO0/vpfEf8AdPO0/vpfEf8AdRLor2RFyX52n99L4j/uvfPE/vpfEf8Adbh0UaptrJKwvHUZA6MHlJMCGkdoAcezJaPUQuY98b8nRuLXDk5psfqFRSi5OPQmztckeeKj30viP+6eeKj30viP+6hrK6q6H8qraamG6WRuK3Bg6zz+60/RWdkrsjUjeeKj30viP+6DTNR76XxH/dZ/pO0GKXSU7WizJrTRjcLP3gdzw4d1lqiiNpJNEu6dib56qPfy+K/7p56qPfy+K/7qFddA161L8l0ZoyYCzg0snP55bytv3HE34BRJxi0nzCTZpnnqo9/L4r/unnqo9/L4r/uoSXV7Ii5N891Pv5vFf90891Pv5vFk+63PVDUzyjQ+kqjDd5tsTx/Ydd1v71y34Ln91SLjJtLkS00TfPdT7+bxZPunnyp9/N4sn3UJFeyIuZKPSc7wQ+aRzeLXSPc053zBNuC8VELLCyrWaKsjG3dhERWKhERAEREAREQEaqj/ABfNR1kSFCliwn9FjkuZeLOidHOvwEkVFVQtmbI5scUgjYZWkmzWuy67d2e8dvDt+wbhwYRhtbDYYbcrbrL5n1I0rBS1baqcFwp2udGxouXykYWC5yAGIuud2Eb1nvTNX+VbfqbLd5Pb9nhv7XrY/wA30tkubWw7nLuGzCdlqS+kbX4GSWipYWwtjc6OWQxsEriDZzW5dRu/Peexazqhrk+hfmxk0Lj14ntaf8zHEEtd9DxHFU676Vgqqt1VAC0VDWukY4WcyUDC8XGRBwh1xvxHcsHTsa57GuOFrnAOdnk0nM5chdbMKcclmjG5O59TaBqIpaeKeFmBlQ1sgGAMdZwyuBxstL6TdcYqC0UdOx087S8SPjaWNFyC7d13X4fPktM1i6Xp3GOKg/8AzwwYQwkAyPDAA3EDcNbYeqPieCga5a7R6SpYDI3Z1VM4g2/s5I3jrFp3tIc1vVPM2K06eHkpJyWhllNWsjXKPWCeOo8qa4GQm7sTWua6+9rmEWI7MrcLLvfR5rJDXwumbTthkhIZJhY3DiLb9R4F7W4HMX+K+c1vmiukXyDRzKSjF55C6SaZw6rHOOTWNPrODQ0XOQ7Vs4ilnWi1KQlZ6nX9dNMQUdM6qmhEuAhjRhaTdx6oLiOq2/HtXz1p/WWarm2z8LMJ/ZsjaGMYL36tt57TmtqpOk11RRT0Ff1xKwiOoA6zXjNm0aBmMQHWGY5HeufqMPSyXzbicr7HY+jLXhlVIyiqYGOlsSyZsbOsGi52gtkfzDI9nHqNXGwsdjaHtAuWlode2eTeJXzvqHrRDo81FS5pkmcwRwR7m5m73udwGTRlmbndvWU0L0zVkdQ6SotNFIetEAG4B/2jw7nXv2b1gq4eUpNwReM0lqY7XfX41hMUETYacHIBjRI+24vcBkPyjLndXdRtf/JC2GoibPATYXY0yx3O9hI6w/KfgRx1rTz4TUzugN4nvc+O4sQ1xxYSOBFyPgrmrU0LKuCSovsoniR4AxF2DrBgHHE4NHcStvs45LWMV3c+o6eJrWgNaGt9kNDRnmcuC5N0ma9NppH0NLAxkjQNpM6Jl24mggRi2+xHWPwHFYHSvTNWvqWyw4YooycMJAcHg79od5Pda3DmsVr7rLDXvgqmNMcpj2c8ZzGJpux7XfiBDiOBGELVpYdxknNGSU01oas51ySc78Vdpo7m/L9VbjZc2U5rbCy6UVc15M9REWUxhERAEREAREQBERAFS9lxYqpEBBkjINlQsg9gIsVDlhI7licbGRMtoiKpYIiIAiIgCIiAIiIAiIgCqYwk2C9jiJ+6mRxgblZRuVbseRR4Qq0RZSgREQgIiIAiIgCIiAIiIAiIgCIiAsSUwO7L9FHewjep6EKrimWUjHIpjqYHsVp1IeBVMrLZkWEVw07uSp2R5FRYm5Siq2Z5H5KoQO5JYXLaK+2kPFXG0oG/NTlZF0RWtJ3KRHS8/kr4Fl6rqJVyACIisVCIiAIiIAiIgCIiAIiIAiIgCIiAIiIAiIgCKRSUhkJFw0C2Zucy4NaLAE5khSBoc3LcTcQA6tnesXtZgxWtvkbne2ajMkTYx6LKxavucAWvYQ4tAJuLgkDFYi4ALgP9i8efRZaxsmJpD3YRa54uAOXA4HblGZCzISKdUaHkaL2xDE9t2gn1LYnbshc2+BXlVot0bcZIIxYcr3vha7MEXHrDepzIWISKfFodzg0hzesGm3Wv1nEDh+Un9FbrNHOjaxxIIfitb8riM++10zLYWIiIikgIiIAiIgCIiAIiIAiIgCIiAIiIAiIgCIiAIiICuKZzTdpLTuuDY2Xrp3EAFxNhhGZyANwB2ZD5K2iEl818l743bwfWO8bj8LKh07iblxve+87xex78z8yraKLIFUkhdfESbm+eefPvVx9W83u5xvcm5JuS2xPyyVlFNgXhVv8AbdlYbzuabtHwKoknc62JxNr2ub7zc/VUIlgEREICIiAIiIAiIgCIiAIiIAiIgCIiAIiIAiIgCIiAIiIAiIgCIiAIiIAiIgCIiAIiIAiIgCIiAIiID//Z"/>
          <p:cNvSpPr>
            <a:spLocks noChangeAspect="1" noChangeArrowheads="1"/>
          </p:cNvSpPr>
          <p:nvPr/>
        </p:nvSpPr>
        <p:spPr bwMode="auto">
          <a:xfrm>
            <a:off x="368300" y="-368300"/>
            <a:ext cx="1390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9" name="AutoShape 18" descr="data:image/jpg;base64,/9j/4AAQSkZJRgABAQAAAQABAAD/2wCEAAkGBhQSEBQUExQVFRQUFxsVGBgYFxwXGhgZFhocGBgXFxkcHCYfGhojGRgYHy8gIycpLCwsGB4xNTAqNSYrLCkBCQoKDgwOGg8PGiwkHyQtLywsKSwsLCwpKiwsLCwsLCwsLCwsKSwsLCwsLDAsLCopLCwsLyksLCksKSwsKSwpLP/AABEIALcBEwMBIgACEQEDEQH/xAAcAAABBQEBAQAAAAAAAAAAAAAEAAIDBQYHAQj/xABIEAABAgMFBQUDBwoFBAMAAAABAhEAAyEEBRIxQQYiUWFxEzKBkaFSscEHFEJiktHwFSMzU1Ryk8LS4RZDgoPTF6Ky8TREc//EABoBAAIDAQEAAAAAAAAAAAAAAAIDAAEEBQb/xAAyEQABAwIDBgUEAgIDAAAAAAABAAIRAyEEEjETQVFhgfAUMnGRoSJC0fEVwVLhBWJy/9oADAMBAAIRAxEAPwDuMKPHhk+eEJKiaCIopIUBovRBAJcPxED22+wgskA6u9PCKkK4VlNmBIJOkUVp2kQmYxWQ1CMLpB4E5vEatosZw4WBavNxrGfmyUFS+8XL6BtYBzkbWSt7ZbSFpcdDE0UF2XpLly94sKMMz190F2faKUo5sMnMGDZARBhWkKBp94S0JCioMctX6REq+5QD4x8fKLVI6MltWn8+n9we9UXq78lBAUVUJYanyiiv6emZMBSQRgHvJ+MKreVMpeZVKUQ8KDs4frFXtHeBlS0hPeWrD4QB/hZa0uJuE55P5xktvK1XOi1QREgRWKy4ZqwFSphxKlsQriku3i4MXEUomhFYelNYoZm1iQsgIJSH3iWBatKRbXXeiJ6cSD4cIuCpKJCaw8IrDgKw9qxFEwIrDwisB228cCsKRiUznQDrEdhvnEsIWnCo5EZHlyiSJhSDEq+sU9MtClKIAcVPPKK28doVY8KUhnArrXrkWiC/beqXLCUgb5zLUbrlnnyjLWiYcand3Hernq7sY2sP0hZXard2q8QpBUVrlrQWIDGo1bURFZdqgVkKDJGXHn98YmZMUE4gokUo8OlLJYkHj4HXxgpVQujy79lFt7MsKevSDwp45pZ7wKaqSoVoa5sKVpGs2VvLGkpJLguOh4eUSVRC0DwnjyM7tZf4ly1S0k42GJnGFJycgUJi4QrRvFLtja+zsU4uxKcI6qIHuJjEXLfs6zzQtYX2Z7z6hWTcTF5tjeKLTYFKQojApKyk0LOx6s704QUbwriDdcxXMrDgqB5gOIljWo0fn74kskpUxaUJBKlUA5xES8M6FF4rZKeksZYJGZCgRCiKLT/PVarPnwidN6qJSnESNHLwF2YP0YdKSAQyWIyzjLtAVLK3RaFJKXSSTqBQcIHXNK0qIDagKDHmA/4rDbeodoQVs1ACWfoeMAXlbFypKlDeKWqati1bh94im3Kc6ISm2ky0YiCAHemZ4CJbPPUyFYXxAHWjjKM5Jt1pnPvzjQn6RHBs2asaO7p65dkaaEpnJogTJiU4gciS70+Ahxp8EAdGqivdZC0IAJUoUAD1fIDWGLsM1IG6sOdQQz6ViqttktMxYmTlDCHAUlSSlIYlkhJLZcIrp89cmaC62JG85ZQLOx6FobkhqAmStebOkCswhQFQzgeMCzgfol21EWNntDpAEk4VEg5Bm1PGBTd+ArD5l0/u/wDuMmchNcwAWQcxSnavlrB9gG7Xjr4RGmSeJgC9dqJdl3VhSlkYgkDQ0BJNBUGBc4uEIadiib/siVoTi0ViSeBH3wyUspr2hybDoIyU/bhc2bLxICZSVgqSC5UMi6uLesbe8rrMlCFpUlcqY2BR4KDhx01EAablpbUamXFJAWtTlTgVPUloMv8AtGCzzFcm86RR3heq7umBM1HaS5lQtNCMNCljQtplQwTatoJNpsswylOUgFSSGUHPD4iJlIuUOYFQ3PLlGWlSgCvCDXQaU0j2yqMm0hSU4Za8wQzHJ25/CBLkt+NATRJGnEZOD8Int88JKXNMVSaDoIC4cnWLFshEkDypySwCkk8AQYJEWlLM3ksi0LIVyboBWB7Pi7WWSoE4gXPWC70lK7dRSMTM7VIxUD+I90e2ixGQhM2aljiAQjUtVRPh74gaSUwuAar633UicE4l4SklnyILOD4gRQT9mJpwpM2VhUujaUJc8tIMtF5InpSZZcAkEZEEtnEAJ5xoFSBELC7VRW/Y9YSpSJiCA6gnExFOJzppD7DsvMVZUrSsBakvhoXFCBlw+6H4lcDDkzFAUgtryQqrlXDPUwwFnyxAPwoTlGvuGSbNhlLw4lAqcDIaJJyNSYpkku7V4xOLbM4k9axBUChV9tDeSpMnGkE7yQeQJqYxNvvElXaLZPahSiEl2H0XHRjXjFzNnKmJUFklJSxDmr0jCbR3kpCuxwlAFKVxJ+j7oY0h5hQWQ967QrmqSmoSK9W1MFWa8lYaMevxip/I85CRMmYUJXVIJ324lOgOmsT2e0AUp5xuoQBA0QVJmStTcl9IU/aJCVd3IVbh5wQtYU5wpCklknCHBJZwfGMfaZ0yUt1S1hByUHFONQxEarZu1Jmgl3bN/T1jNWY0fU3qmscTYrX2acgJAUS9X848gGYA5r6woz5ijyhVU+0olIxTSW0AZy3B+ukZ+bteQt0JAS+RqSDo8B7a3i5QgGgDt1PvjKybW5bWAptAEobLdW7bOWWIQVlnL7rHhXXpFLeG1cwrC0buEMAagvUhWhH3CKZRiOYKHpDQANFCSVdG/wCdPSCqYtT5Jeg6AQkWCcqolTD/AKFfdFdcu1c9EoIlrCAKbqEg04lnJ5xaDai1HOfM+1DgUC8FmmyyFGUsEVfCoNzdoEnbRT0biFKUPZO8OORy4waNqLUMp8zxU/vgf8rzZ8wJmqxAAnupBpzAeBe6AjY3O4Baa472EyUDMxiZmU8+IPOLlIHa41kgKSEg6Bs4qboQjC5AoXeGWu8StXBGSaesc8ngupTw2Z5YdAtei6ypGMKSzFQzcgcI5Z8oCntSP/yH/kuOh3NfUsS0spJmYcDLLAAVZ9EeT845htzNa0Sg+JpYS/LGtvRoewAQQufUplrjawVMkx1DZK9+3uwyVF12daW4hCi6SOhceUcuSYudl727CfU7swdmroag+CgD5wwpYXQr/l/PbpWoh5sklXig1PigxzC6bUqWpZABCkFBBfWr+DAx1vZNQUZsk92agluu6fRXpHMbwRLStpQAwgJUA/fFFZ84FtxCIqz2bvRKV4JrB3wq0q1Dy4GNhNsyVsFJBArUPWOaJUC/L4/2jQ3RtUuUgoUCsAMkvUdeI/vCKtIm7Voo1QLOT7XcU6dOmzpSHSlRqlQB3AxarvTSLeRtauZZZTFlupC1a7rMeTg+kZiw7QT5IIlTClziORqaE1BiG5bWMRSTVSgoeRxfCHZbJGa8rYzbKkIsyFOVTJnaqIO9hJwUGpIJPJngvai2Fc7C7iUMAcvUZknUvR+UU95W/DeCRmEJlJAzolIXl1L8NTkIcuY5c5mp8YpWrO5VYUK5q+EWQtHWBtm5SVJXiALKGfSLgWOX7IhLjdKdqghaRHvzgfgQb8zl8PUx6LEjh6mBzFUhBNH4AjwzB+BBvzJHD1P3whYJb5HzMTMVaEKwABStfugK8rFLmI30JWRk7uOLF4ulWNB4+cIWJHPzgg4gqSsrZbyCZxM1IUFBsRALOeHSkGSrnsy1YxKRiTvMAQC1cnaCL1uAHeRpmnPyijkWlUqYGNXoKgnoCxMPa+1leqvF3wg0DZZc+UNtSEpSpctIQogOwo5IemUeqWhaSoo7PJ6M2QcukHXjB0+wpwKDqJZ2zduQFYpzjoiECELImqKQSS55QoIsqUFAZShyyZqGjUrChcqF11zDan8/NxS+6wFaZcoopF1TUklk1+tF9CjljH1QIsuv4GlzVQLFNOYHnDVXfN0bzi5hk6aEpKjkkEnwghjqxMADvqqOCpASSULs3+YRgm2aTNWCVOZhdlGlBpnWL5F7Sh/9GR9tcYe7Z6pdqHaZzRX/AFgKT6sI0c+aUpJCcTVZwKDPONuKrV6D2sBBkAg9lZMPSo1mFxkQSI7Ctje8rSwyPtq++BBbAZj9hJlJY9wF3pQknKKy7rx7YFQSQkUckZ0o3jDbwvUSSHQSFZEEZ8G8YScRinP2MDNw7K0Mp4em0VgTHHsLRovNITh5u7V6QxduQePlFRNnKCMWAkipS4ceORgVd6tKE0y1YTXNLscjnzhDX1n+UDWNRr7re7ENZr66FXKbUHPCKTaexLnzEKlsQEgFyzEFR1zzEFWK1iagLGR04MWaB7TewTNEoJKlFsiBnpXlWCZVxGctDRImeUa70is6k+mC42OnOdECi6Jg0HnD/wAlTOA84Ktt8CUoBaFAKyIIPB+dHgq0WnCjGBjDPQjJncPnBnEYkBpIEO04H5WYYfDkuAJka9wtPcF/okzJKlk7qcK2D5hi3GMxe1mxWmcuX+jXMKkk0oquWlaQNNvTDKEwy1YS30kuAWY+LwTY7T2iArCUg1DkFxxplFOxGIY3OQImOvuoKFB7soJmJ6eyFFkWDQDzhwsy208/x+Hg6FCv5Cry76pvgafNV6rIvx6w27rEtExKlNTOr/jWDe0PaYdMGLxxN7olizjqo4KhgqR4oqZagq1LmnulKQKVJCEpPSo8acIK/KCOflFXCgPHVOSLwVPmtRce0MqUFhZVUghkvkIs07YyBqr7DxhIjl2hKnYimempGvMEeBgDiKjjmhCcHS0J+Vv/APGNn4q+wY8/xfI9pf2DGFeE8Dt3q/BUua3X+MJHtL+wY8G2Mn2lfZMYUrADkhhU9OMeImg5H4e+LFepqq8HS4rd/wCMZPtK+wY8O2Mn2lfYMYd4TxXiHq/BUua2i9s0NumvOWT6OIzswWNc5c2dLWtamwmWezSg6nCp3UTq7ctYrYUMbjKjdIU8DS5rQWW+EJUR2s7sMuyUArENcdWz4CLSbtJZVJKSZgBDUxJYDQMQ3hGLhRRxlUqeBp81uJW1lnSkALmsKVClHxJLmFGHhRXiqingafNKFCgW0XnLQWUpj0P3QhlNzzDASeV1rc9rBLiB6oqK2+lFQRKSxVMVrlhTUvyyghd6SwkKKmScjhUx9IrUT3mduZqCAMHcWwBrTnnXnG3C0HtdtHNNtLG7tw04rJiazHNyAi+txYb9/BD7Q2aaME1YQn6IwknJ1A1HWNJLSJtm7QHvSyfHCXHm8VV62tE6VSYkJcAqKVFmqGYcjE1wWaZ2C0y5ktSC4cpWGKhVqhxWNr4qYdmcZS0xodPWNeUrIyWV3ZDIcOI1Q2y/6A/vn3JhbVySBJJ1Uf5YJuq65srcSuWoO9Uq4cjlSJbxuYrlYZi3WVqmYgKOWDAcMIAaBFWk3GGvmtPPeInoiNOo7CijlvHLcUfaZG6VAuGMUxS9klg/SEpPmpMWNmss9crAuYgJO6VJScZGrOcIJGrGPJ12qWkJQUpCVJNQT3C4AY5UEZKQZTc0Zh5gZvu/K01C57XHKdCPdVVjWmyz5sqYSEMVoPg48xTqmIJllUi1SCvvrGNXIqKqeAYeEWt5Xb2k1C1s6DvM7ECoAfR+PExJel0TJk1M4LQMDMGNQ77xfnpG5uJpOJdMOLSHHnBA99T0WN2HqABsSA4FvpIJ9tAo7RYRNnISrulEz0KKjmIq5M8yCuRMO4Uq7NelQW8D6GLuXZpipiVBUsBAUnCQqoW2Iu/EDyh153GJqCkkBqpVwPPlxjPRrsa1lN92kX/6mSQfm6fVoucXPZZw05iBZVd7Jaxh/Zl/ywZdf6CX+4PdDbysSpkpMtKkgBKUkkGuADLhURJYZCkS0pUQcIYEOKDi+sJq1GHD5Qb5yY5RCZTY8V8xFsoHWURChQo563oc/pv9v+aCIHP6b/b/AJoIgnbvRA3elCiOcgnC2igfAGoiCXZFAirsXqdMOFsuhfjprBNY0iS6FTnEGAEXAabtYk4sy+X1lKpWneI9eMSyrOQEbx3QQRop8n6RGLIpwXyKjmWIJJAy5t4eTWHJIa749Y75pbxmgub3bvonKsLhn1JBAYgkk06E/CPBYamubaZMQqnA0z+6PLPY1JNVuMLdMmNdaHlXIVdyrMWSMRLJUkl2JcAA0DPBF5BgP+OqEMBElnykLCMCkOWUGpp05PVvhDjIUS+IOxHd4seOdPWITY1sRicFJHBiS4IpkPu4CCezLk4jVLYdH48XgXOIvmB6eg+UTWg/bHVDi7aNiPAcm7uuYFOYzBj02D6zZ5AjvPTPKvppDTYltRbHBhzcEsA/IUfx83y7IoBYKyCouCM01Jo/VvwAGmoYnafH+ksMGmT5RUKBrRZiolizpAz1BJc8qw1NkUD3nGJJcmu7npkRppzdozim0icyeXunyouFDJcsgq3iXLh9OQ5Q+FG2iYEoUKFFK0or78sfaSS3eTvDwzHiPhFhChlKq6k8PbqEurTFRhY7QqluaYJ1nVKVmkYfD6J8D7hFfdylnFZjTEuvIJ74HVhEqj81tT/QV/4q+5Q9IhtaVoUi0arUVNw4J8U/GPTsYC52WMr4cyf87n+r9AvPOeQ1ubzMlrv/ADp/dupV1eMnGZVnRTGatohFT+OUS3xe6pGBCEoKDujMEMz8mrpDrlmpVMmTi7K/NocfQTmfFXugPa+Yk9jhpvK0/djnUGNNZmHfeJn1Ik+1h0W6s4ik+s20xHoDA97nqrGRNmpmy8SUYVKwkpxOHBY1GThoHt16zfnAk4Zbs4LqZiMVRxpEuBYmlS5mJIQwOEIY4gcgfXlFZayV3gN7AcA3mxZIOkLw7Kby4GDDCZvEj5t2Eyu97A0iRLgItMH4V5d86a6kKSgbuJKhiKSXYg6wPs/ey5ypjhCQk1qXq+WjU1iSxKUgLSpWIqW4Vk4wpyTpkfKMtZZcwy7RgLVGIAVUnecP8NfeyhSp1WvFrZYN4uYPfHggrValMsN75pFpsJHfDitDKtcyYpSgEdm5wq3t4cQOHOPPyzNVNXIwywUCpdTFmy84Iuu8UTpaV5KDBSQKOOHL/wBaRTJxKt04pVhNa4Qqm7RjA06bc1Vr2gZRztcaq31HZaZa4mTyvZXdlmTQmY6EBaGKS6ilQIOWoNGiG4No+2UULASrNPMM/n8Inu6aUSyiYXLrL8QVEu3iOjxTTLtxWeTNlqInIQkhhmwyfiNPKBpii7M10C4AcNAb39DHSUVQ1m5XNk2JIOpFvkT1VpaZ0wWjBhRhw43D5PhZva9IAl3nMVOVKCZYKQ7kqbTlzEK7r17ediIZSZWFQ0cLdx1eIbF/86b+6f5IPYNa6o17RLWT1kXQbYuDCxxgujoipl6mWsJnJCQrJaS6fFwCIsYptqSOySNcdPIv7xFpZEkS0A5hKQerB4x1qTNgyq0QTII3W3haqVR22fSJkCDPruTD+m/2/wCaCIHP6b/b/mgiMjt3otLd6jnA7uH2g/7r19IF7Gbop8xWn0WB1ri0YiukHGATMnMGAfCl6MxOFx/5ZPpTi+iSbDL1SawGpnop5SF7rqFHxBs/ZYvT16nOIly5uimLrzYhnOH0Ycm83pXMZTAPTDioPrAtwrx6mPZ61ucOTJIpmXOIDmzZ0rBAuDvt7/fxyVGMv3d/r55pSULepphI41ehz4Z8/RKQtkjFXCoKIAzYMQDzeIEzZzh0jOrcHLt4f+waQRNUsJWwDjuNUnqOLvFuDg77e7f33CjSC37u7/0oFSpzHeHKuQcFueoJ5CucEpSp6kNhFGri1L6+UQLXNcszPShyc+gS3Uu3CJUKWwoHxF3puOWIpmzZtFPzEDyqMgH7lEJMws6j3QDVt5gCQRzc+mtJOzWy2UxLYSd5uLh/w8NmrmOcLd4AONGDl+AOL4c2yZk3EMQGHUt1r5twoRnVrOYtn6fT579lQygx9Xdu/dST0LJOEsMIbLNy/Rw1YYqTMcEKOYxOaEBnYaPXLlTg9S14Q43iquEYgz6v9X1iKVMmuMQAFHp9U4snyUwHKIzNFstvn8qOyz91/j8IqWlTqcgh6UZhwPGHwyQThTi7zB+usPjK7VaW6JQoUKBRJQo8eFiERRCXjdaZ2Fy2Ev1BzESW6xCbLKDTJiNCMvuid4Tw4V6gywfLpy3pJosOaR5teaZZ5AQhKRkkNAlvukTiMS1ADIACmWrPpB2KFiHGKZWex+dpvxVvpMe3I4W4IRdgKmxTVqAILMkOxcOwqHiNd0PM7TtF4+ICeDZNwg5SqFmfSuukRSFq14JzYHFXEOmUNbXqgEggbtBv13e6W6hTJAIPud3VRiwnEFGYoqAIS4SwdnIADPRqwywXUJRJStRxZggVzY5c4I7Y4QWqSHD5AkA+Q90OM04gGpxcUz+4efIxNrVylsiNCLbu/dTZU5DoM9d6Cs1yiWoqRMUCc6JbjkzQkXO0wzBMWFKzLJ15M2g8oKkzFYlA5PummTCnm8LtzgJw1Dsl8/GDOIrk3cDIA3aHcgFCiBobSd/uohd5dRMxRUpOF2TQO5ADNWJbHZezSE4ioCgcCg4UFYnERS1l1PkDu6Uwj4vCDVe9pBNvQeicKbGEEC/X1UcqwJTMVMTQrDEaO7v1gdNztMMwTVBZzOFJB8GbQeUFWeYrC6gMXCg0D6t3nHQCHLWcSWyL4vKnrDRWqtcRm3RuMgDRL2VNwBy753i5OqgTdgKwtaitQydgB0SA0GRHjOMj6OEHxcv6NCnKOE4cJVo5YeLQl7nPIDj6cB/QTWNawEtH5P5XvZb+L6uFvF4fHmIcR5xFKWXL8TwZn3S/FvjARIR6KaFEAtBZZw1S+EP3mFG6mkOWpTobIk4vslvVovIe/SVWcd+sKWFEXaFl0yJYcQwypxcax4ZpdGgL4hSlKA+MTIe/SVM479YU0KI0ze84YDKuY4w9KngSCEQMr2FEEoqxqc7oLANyTUcnxQrPMUcWINVxpQgEDqKg9IM04EyN3ygD5tHYU8KPMQ4x7C0xKFChRFEoUKFEUShQoURRbC07XSlIQLMEzZkx2BDYWzKxmIgRLtYOIzkH6vZJw9MnjIbEWRSVqm5gJUkfvBtOhjYzL2PZk4Kin4r8dY9G6xgLgMEiSilXumeDKSjDMCglYYUerg6gxoLJYEpSEhIpyEZrZZIVPVOWkgmWEsEk1xGtH0pGvTaRolZ/0ke+CgJZJBTRZB7KfIRDa1ol5pBJyAAeDRaOCF/ZjP221gz14gQxYBsooiFbTJujbPbZaixQEnmA3nB4s6fZT5CM5PnpJYZxd2G0rUgMnE1DWriKCN1kULOn2U+Q+6PVWdPsp8h90eI7QnueoiK8RNQAWAHDOGMF5SXGRCf2CfZT5CF2CfZT5CB03gaOnyicWscDGkFqScyx3yl3DjkJtEsMqzHEoCmJD73ln5wrFbUAJdOeu6BXrnGovPBMkzEE0Ukg8wcx4iMrY7sSQNSlk/Zo8Zq+WVqoZldzLQgS8SUpPg9egh11WhE5JSpKd76mHlR4iu+SOzUCAQDT8eMWFiA00jMFocEJcNkTJkKQQHBWagZO2fWCpEtOAHCmlMhCtCgkKPtBh119PdDVLZCeahB1HZgJWbLlNlq/miPYT9kQ2ZZEtRCfsiJ3jxSuGcayAQs0lc6+UC3KThlIASCMSiwBPBPTWMdKsiinEQw/GUa7axajalg7wYNypl5xVyCFpKSG8IRZostLWyqOyzSiandyINTwMddskxExCVhKWIBbANdDHNUXc8yuXFso311IWJcsYTRISdBXWEVotCuCBdWKJEuquzRn7I84zm3yh8zUyEtiRUADU0yi9VZTgAqWzoxNYz+3szBYVbqgkTEB1DM4s2zaKp/UQhdoVnLUsG7LGphRc0HI6lqwy4b2Eo7yQUukswLbwelHLc+OcBrtOO6Ua4LSsUpmkKHSH3LcUydLKkhyzAKNBxJPpG8gRdZYJNltbNaJdqGNDpwLYKwhNMzU0q2QDxnjdyTbC5AAVjLkFITQlJDVo4yzht0W9VjmCVOTilzVDDgIYLy+lk4fyEWi7nVaSualfZoDpwgfS1UfCEwAmim6YVNfl0p7ULlgKlOMaUZD2TTQj1gq33ImalC7PkRvBxu7rVqWU/4EBXJLm/PDZ1PhIclPcWnQnxYRtLfs6kABSi+mHdA6AaReigZfVc+m3WuUk7hKSokFRB7wzDRnZs5jVKklxiPV6cqMY3c1CpM8y1ElCw9fJwfxWKC9LlnJ7RW72ad4HI1LeQeLaQVZaQqYWVXI8ywPjWFDBKBrgUp6uKA8w8KCsh+pH7OKVJKiAvswXcga9OTRc2maSMfbFu84Zg2hGsaa13ImQiWhD4ACmuqiXc8z8IpZ9xS3cJHHl5Qp0ZlpZOWytdktoZaBMVMff7pyDJ+9z5RfSdtJNWTugVVmPw3ujLLuiYuUFymxJCkhJYYgKivF3FdIq9mkrS8q0SyCHKULDDEO6CRmjM05VgstpCQbuIK3526kAsz+DV4VjPWi8EzVLmBLAqJD5pinvqTKDFMxAUkOtFQBqSgqNTyfo8VV17RIx9mlSlYlECjgAAl3+6Cc0wpSdlddamRMILHUP/eLCw7ZSrMFSykku5I5j4D3xSpm8G8PxSMffl84LQpJDhk6sQWzHpAMYdU2s6RC65YtubOeKSzsYxvysbSiYizCUtSSCsnCSKFKWdoy1mvuUdSkn2nI9PCBNp5yVJlYVhQrUHLiDwMGBFlnAuo7JtXapbYZyzyUcQ9Y11y/KjUJtKAB7aPin7o50mLG77kmz/0aCocch5mkRNXcLNORNQFoUFJORFYpZ9lMqYwLhQce4j3ecZi4LFPsLYpgr/lgEg9T90GWm9pi1AqLtkNBxgHjMEbHFpVtYpwq4U/Bs+hdosrHiclVOQ+POKaxW0HvRZptow8BCYWguCfa5gLkVY18M4dOtaSlABq4iuRMPZC0D9cXHGWpksfIHxj2y2dM2YsglPZndbU1BxDUQbqciyzZrrVTb6AID9Y9F54mY56f3igtN4iWUgq3Zj75DpelB/eHTFqSwTLZBI3nCd0h6jiOnKM2VAqzaia1oU5bEAajkP7wLdaxibnBl92jtt5IH5urvmk6PxfTrANkmAnFwhp8q00irhdnKsINAKk+LNF8i8CpP5shgGGmUZuz2lkk56QfNQopAlMMnDsXzeuZd4WGFyrEHRXcq8woDMFgcuPveM58pE8/k9eE/wCZLBcs1axZWacsrOJAcJY9cxAN+XeJ9nmifuSwApgpiVpqBrQqIEXSYS8Qsx0WIupCfydMCwpITaMX7zIYsedMo1ewU5MyTPGJliYhw9Qlg1NA7xg7fPUxTVKZaWwlywBAw18/KLvYO+RLtK14SO1QxDv3SK9Kn8CN1QGFdPVH7XhKMS1mqZoZ+rhvCNBstMTMsq0gusFZNfoqOJBzyIo/KMH8od4JM5BLlLlQTq7Zl/GM7s9fc2TNxy1FCsi2WHUEZEUgA2QmOfDl1qfPCVowgCjnRmNB4mL60zMQCnCgd5uRAoONY5YjaXG65pDmiUgMGzNHNTTPnGgu/aabKTLSkpXLWHZQ1PsnMFzzEBBbqjkG4VrtONwKADuM9Ac4pZUhU5HZy0uojmyRkcR4RqrJ2dolEpL4gxBzB6e4xlk235tOWhFEdqkk1dkFiH1dzAzBlaKeHdWkN3LL2nYe2JWQEhnphJIrWheFHRLHtJJKAVrALmhLUxFvRoUMzhZ/DPG4q3nIxDCagxQTrrUJoSHwqOZ4DN/CL8mETSHOYHLOx5booAAkAJFAIFtihgJpQE1ALUzAOse3vOUhAKGd8iRUa5wLbp24v9wxaFcWvK9FzlqWsu58hkABowiz2Ss7zFL9kADqT9wjPqVUxudkLGE2cKIqsv8AD3CCbqqKvu1KUp3c3cg66Rzq+5uK0TD9YjypHS7UjcR4+scqtUzFMUeKifMmBa6WBE4Q5MBjU7BXcidNmY0hWAJIcOzkvTwjP2q6ZsuUmatBCFvhPT3U841fyVqGOe/sI96oB/lKKn5gt1LuxOWENwYQ8XeEqGFITRgwZuTCPZl9ISaOrplEkq+5ayxSU8zCRSfEwtBqsnVVl/WXdQoiiVEHk4p6iKGUHUI31nsz4kFlA5g6g8eMZfa7Z7skhSRhSoqBA0Zik8tacoJuiXU1lByZJDsapp90Nt1pOBiT4B3gdSF7uEkqLDlwg622MpIQoMS3lnEyXU2luas7HeEubd6wg9wMoHNKkl/JxnFTdtpVLlKU/ePnFVYgpHbKR3S6FDiFOQeoLGC0zHly0fVf1gylBXlyX4kIQmYXUzFmKaOQA+R+8xZ3lPSpPAilNBp48oyGziAodpnhok8+PgIuyp4ptEalAXJTEgpYBhwECSbORBkICHFoOqjXluiks6GETTJ3pEUsUhqjFgACyhcSZKs7stqnAJfMl9AP7x7tW8yxnACXUAWBLMawHYl4UKVq7CNTcm7gT9U+eZPrEhVN1yFdgVjmypoKV4GD8UhwD4UirsilSSFJFUP04MfGO7XhcMuYrEZaVKd3IHviut2zhmJwYEpQxDUaurMz9YCTwRiNZXBLbOXNXiWcSohsSCZpCQ9I6zP+RtBG7aFA80A+oIitlfJHPkzgtC5awlyKlJdqZhvWCIMIQ4E3WACmPSHCXOW65ai8reZ6j90H3RuL42JZlTZagsmpDgHqRThA1vsKLOAmUGJT5k6k6wsuTm076o/5PL8C5gUaYklKh9ZO95UPnAVsnOsn2iT5l4p7j/NTpqAfZUPcYsp0ZniDAXosGZZtDrEHpKYRChnbQoCFozs4rW/9Sbv/AGgfw5n9EL/qTd/7QP4cz+iOEQo9F4RnErwHiXcl3Kd8ot3kfpwf9uZ/RFTa9t7GcTTgxDdxfP6nSORwonhGcSp4l3JEGaI392bUWSXJlo7UApQAdxebZd3jHOImsqwFgqqkZ0f0ijhWAHVWMQ6Roul2vbKyGWwmuQktuLzan0YzOyU+xiYV2qY2FilJSohR5lKTlwbWKJSpSiokECgSAw0LuNatXryhq+xxJbtCmuJ2ByDNpm/g0Lbh2AAX7umOrOJmy6htDtzYJtlmS37VwyUBK0l9CCpIA/HSMXsnfEqSZnaLwhQSBRRdieAPGKU9hX9IM2y40fwiSZaJOKiS2KYTujJSWQByBryibFs6FTau3kLpcja670BzOxnhgX8UwVZNr7rWCVz+zOm5MJ6lkENyjk9rXJIdOIFmAYAO9CW5PEa+ycNjzD5ZfSbnl68opuHbr9St1d0R9K7Ij5R7Ei0pa0BUsS6r7OYN7QYcD0bPnBG0XyjXdNsy0JnhSixSOzmCoI1KGyeOLPIr+k1zw828Ww+sKUuSJgLKKQBQgFziDuHywP4xPDs3Aqts8m5C6nc21t3ICVTLQMQH6uZTkNzPn5cjr122uyYmloAUAWaVMo/Dc9NfWOOpVJStJAUpIqoKataCmjZmJHs5Z8dA1AA7ZE8838Is0GDcVNq47wtpJ2lsqZUxBnAkmhCVsQMj3ffAlo2nkBJKFurs0pAwqzBL6Rk1dgxbG9WcD2aP/q9Iks9qkjvIegagLKAOIniCWLHLwqJwzIkB3wrFZ2hIW0urayySpQR2hDEnuLOfhBFm24spJxzFJFf8tXgQQDrxaMBaFyVEkYsiwAADsGy0z50HMx5IXIYYgt/pZEd4Ph4Ufz8y2DI0KHaunULo0rbuyMMUwvr+bX/TDv8AHdj/AFh/hr/pjms5coqBGIDCHAAG8ABTkWJ6w78w3+Y9eHCn/d6RexZwKrau4hdN/wAfWP8AWn+Gv+mIzt3Y/wBaf4a/6Y5uDICqYyOYHEaZEYX8Y8mypOAlCjiDABRzrU0HBtRrwrNkzgVe0dxC6dZ9v7GMIM0sC5/Nr8Poxf3V8qd3he9PKQHYmVMybkiOJq+buf0jeB1/p9YbKXKC3ZRAIZ2Lhi5PN2p1ibFkaFVtHcQvob/q1dn7UP4U3/jjw/Kzdn7UP4U3/jj57HYcZmns/Vf+f0hHsKt2nLLgc/8AVh9YrYM4OV7R3EL6CPysXZ+1D+FN/wCOGn5Vrs/ah/Cm/wDHHzzaBLbcKnc0U2Whca8ucDwxuGaeKWazhwX0YflVuz9qH8Kb/wAcVV47X3LOBxTkgmrplTQX/hxwiFBeFYVQxDxotwubZBalTPniTLHdwS5gKn0IUig458oVo2gkYiBNdOiglVeTFLvGHhQs4Gmd5Wmn/wAjVp6R8/lbL8tWf9Z/2q+6FGNhQP8AH0+J+PwmfylX/Fvz+UoUKFHQXLShQoURRKFChRFFNZVJCxj7tX8i3q0FLt8ss8rIEd40zZuhMKFC3MDjJRh5AgKJdpllQIlAAO4xEu+VeVPLnHqbVLwsZQelQo8XOb6UhQomzHP3Kmc9gJ8y3oOEdnupUVYcWYOjtTIQ78oSznKcskd7RKQnhyhQoHZN7JV7V3YCam3Sw7SqnLePF2PEZDwhwvNLqxSwcQCe826CksfFOfOFCibJp/ZU2rh+gvPnsskqVLxKJTQk5AEFiAG+j69IjNpl/qq4W71HbPLj7+jKFE2YHH3KhqHl7BOtNuQoACWxDAHFoDllwcPzhi7Sgs0sAAl941ow8jXnHsKLFMAf7Ko1Cf0E5dvT2ZQlDYgxOLV0klm+rBH5bH6pPnwy0/GjR7Cgdiw6hEKzxooEXoA7J1WWem+AKgipDONHalIbabelbOjJ6AsN5nIGmTtlXJqR7CixSbMqtq6IUhvYYgrBUKSpgWBKUhJ0o4ENlXphRhwksFAEmqcSMBamow/ZpnHkKK2LNIV7Z/FMk3hhFAXYas2Eu4bjV+pj35+DgKkuU5kHCS5fmHzq2vKFCgtm3VVtHaKWXe4AYywrStKOSzANrmGfhlAtrtIXViD1fr615OaZMoURtJrTIUdUcRBQ0KFChqWlChQoiiUKFCiKJQoUKIov/9k=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AutoShape 20" descr="data:image/jpg;base64,/9j/4AAQSkZJRgABAQAAAQABAAD/2wCEAAkGBhQSEBQUExQVFRQUFxsVGBgYFxwXGhgZFhocGBgXFxkcHCYfGhojGRgYHy8gIycpLCwsGB4xNTAqNSYrLCkBCQoKDgwOGg8PGiwkHyQtLywsKSwsLCwpKiwsLCwsLCwsLCwsKSwsLCwsLDAsLCopLCwsLyksLCksKSwsKSwpLP/AABEIALcBEwMBIgACEQEDEQH/xAAcAAABBQEBAQAAAAAAAAAAAAAEAAIDBQYHAQj/xABIEAABAgMFBQUDBwoFBAMAAAABAhEAAyEEBRIxQQYiUWFxEzKBkaFSscEHFEJiktHwFSMzU1Ryk8LS4RZDgoPTF6Ky8TREc//EABoBAAIDAQEAAAAAAAAAAAAAAAIDAAEEBQb/xAAyEQABAwIDBgUEAgIDAAAAAAABAAIRAyEEEjETQVFhgfAUMnGRoSJC0fEVwVLhBWJy/9oADAMBAAIRAxEAPwDuMKPHhk+eEJKiaCIopIUBovRBAJcPxED22+wgskA6u9PCKkK4VlNmBIJOkUVp2kQmYxWQ1CMLpB4E5vEatosZw4WBavNxrGfmyUFS+8XL6BtYBzkbWSt7ZbSFpcdDE0UF2XpLly94sKMMz190F2faKUo5sMnMGDZARBhWkKBp94S0JCioMctX6REq+5QD4x8fKLVI6MltWn8+n9we9UXq78lBAUVUJYanyiiv6emZMBSQRgHvJ+MKreVMpeZVKUQ8KDs4frFXtHeBlS0hPeWrD4QB/hZa0uJuE55P5xktvK1XOi1QREgRWKy4ZqwFSphxKlsQriku3i4MXEUomhFYelNYoZm1iQsgIJSH3iWBatKRbXXeiJ6cSD4cIuCpKJCaw8IrDgKw9qxFEwIrDwisB228cCsKRiUznQDrEdhvnEsIWnCo5EZHlyiSJhSDEq+sU9MtClKIAcVPPKK28doVY8KUhnArrXrkWiC/beqXLCUgb5zLUbrlnnyjLWiYcand3Hernq7sY2sP0hZXard2q8QpBUVrlrQWIDGo1bURFZdqgVkKDJGXHn98YmZMUE4gokUo8OlLJYkHj4HXxgpVQujy79lFt7MsKevSDwp45pZ7wKaqSoVoa5sKVpGs2VvLGkpJLguOh4eUSVRC0DwnjyM7tZf4ly1S0k42GJnGFJycgUJi4QrRvFLtja+zsU4uxKcI6qIHuJjEXLfs6zzQtYX2Z7z6hWTcTF5tjeKLTYFKQojApKyk0LOx6s704QUbwriDdcxXMrDgqB5gOIljWo0fn74kskpUxaUJBKlUA5xES8M6FF4rZKeksZYJGZCgRCiKLT/PVarPnwidN6qJSnESNHLwF2YP0YdKSAQyWIyzjLtAVLK3RaFJKXSSTqBQcIHXNK0qIDagKDHmA/4rDbeodoQVs1ACWfoeMAXlbFypKlDeKWqati1bh94im3Kc6ISm2ky0YiCAHemZ4CJbPPUyFYXxAHWjjKM5Jt1pnPvzjQn6RHBs2asaO7p65dkaaEpnJogTJiU4gciS70+Ahxp8EAdGqivdZC0IAJUoUAD1fIDWGLsM1IG6sOdQQz6ViqttktMxYmTlDCHAUlSSlIYlkhJLZcIrp89cmaC62JG85ZQLOx6FobkhqAmStebOkCswhQFQzgeMCzgfol21EWNntDpAEk4VEg5Bm1PGBTd+ArD5l0/u/wDuMmchNcwAWQcxSnavlrB9gG7Xjr4RGmSeJgC9dqJdl3VhSlkYgkDQ0BJNBUGBc4uEIadiib/siVoTi0ViSeBH3wyUspr2hybDoIyU/bhc2bLxICZSVgqSC5UMi6uLesbe8rrMlCFpUlcqY2BR4KDhx01EAablpbUamXFJAWtTlTgVPUloMv8AtGCzzFcm86RR3heq7umBM1HaS5lQtNCMNCljQtplQwTatoJNpsswylOUgFSSGUHPD4iJlIuUOYFQ3PLlGWlSgCvCDXQaU0j2yqMm0hSU4Za8wQzHJ25/CBLkt+NATRJGnEZOD8Int88JKXNMVSaDoIC4cnWLFshEkDypySwCkk8AQYJEWlLM3ksi0LIVyboBWB7Pi7WWSoE4gXPWC70lK7dRSMTM7VIxUD+I90e2ixGQhM2aljiAQjUtVRPh74gaSUwuAar633UicE4l4SklnyILOD4gRQT9mJpwpM2VhUujaUJc8tIMtF5InpSZZcAkEZEEtnEAJ5xoFSBELC7VRW/Y9YSpSJiCA6gnExFOJzppD7DsvMVZUrSsBakvhoXFCBlw+6H4lcDDkzFAUgtryQqrlXDPUwwFnyxAPwoTlGvuGSbNhlLw4lAqcDIaJJyNSYpkku7V4xOLbM4k9axBUChV9tDeSpMnGkE7yQeQJqYxNvvElXaLZPahSiEl2H0XHRjXjFzNnKmJUFklJSxDmr0jCbR3kpCuxwlAFKVxJ+j7oY0h5hQWQ967QrmqSmoSK9W1MFWa8lYaMevxip/I85CRMmYUJXVIJ324lOgOmsT2e0AUp5xuoQBA0QVJmStTcl9IU/aJCVd3IVbh5wQtYU5wpCklknCHBJZwfGMfaZ0yUt1S1hByUHFONQxEarZu1Jmgl3bN/T1jNWY0fU3qmscTYrX2acgJAUS9X848gGYA5r6woz5ijyhVU+0olIxTSW0AZy3B+ukZ+bteQt0JAS+RqSDo8B7a3i5QgGgDt1PvjKybW5bWAptAEobLdW7bOWWIQVlnL7rHhXXpFLeG1cwrC0buEMAagvUhWhH3CKZRiOYKHpDQANFCSVdG/wCdPSCqYtT5Jeg6AQkWCcqolTD/AKFfdFdcu1c9EoIlrCAKbqEg04lnJ5xaDai1HOfM+1DgUC8FmmyyFGUsEVfCoNzdoEnbRT0biFKUPZO8OORy4waNqLUMp8zxU/vgf8rzZ8wJmqxAAnupBpzAeBe6AjY3O4Baa472EyUDMxiZmU8+IPOLlIHa41kgKSEg6Bs4qboQjC5AoXeGWu8StXBGSaesc8ngupTw2Z5YdAtei6ypGMKSzFQzcgcI5Z8oCntSP/yH/kuOh3NfUsS0spJmYcDLLAAVZ9EeT845htzNa0Sg+JpYS/LGtvRoewAQQufUplrjawVMkx1DZK9+3uwyVF12daW4hCi6SOhceUcuSYudl727CfU7swdmroag+CgD5wwpYXQr/l/PbpWoh5sklXig1PigxzC6bUqWpZABCkFBBfWr+DAx1vZNQUZsk92agluu6fRXpHMbwRLStpQAwgJUA/fFFZ84FtxCIqz2bvRKV4JrB3wq0q1Dy4GNhNsyVsFJBArUPWOaJUC/L4/2jQ3RtUuUgoUCsAMkvUdeI/vCKtIm7Voo1QLOT7XcU6dOmzpSHSlRqlQB3AxarvTSLeRtauZZZTFlupC1a7rMeTg+kZiw7QT5IIlTClziORqaE1BiG5bWMRSTVSgoeRxfCHZbJGa8rYzbKkIsyFOVTJnaqIO9hJwUGpIJPJngvai2Fc7C7iUMAcvUZknUvR+UU95W/DeCRmEJlJAzolIXl1L8NTkIcuY5c5mp8YpWrO5VYUK5q+EWQtHWBtm5SVJXiALKGfSLgWOX7IhLjdKdqghaRHvzgfgQb8zl8PUx6LEjh6mBzFUhBNH4AjwzB+BBvzJHD1P3whYJb5HzMTMVaEKwABStfugK8rFLmI30JWRk7uOLF4ulWNB4+cIWJHPzgg4gqSsrZbyCZxM1IUFBsRALOeHSkGSrnsy1YxKRiTvMAQC1cnaCL1uAHeRpmnPyijkWlUqYGNXoKgnoCxMPa+1leqvF3wg0DZZc+UNtSEpSpctIQogOwo5IemUeqWhaSoo7PJ6M2QcukHXjB0+wpwKDqJZ2zduQFYpzjoiECELImqKQSS55QoIsqUFAZShyyZqGjUrChcqF11zDan8/NxS+6wFaZcoopF1TUklk1+tF9CjljH1QIsuv4GlzVQLFNOYHnDVXfN0bzi5hk6aEpKjkkEnwghjqxMADvqqOCpASSULs3+YRgm2aTNWCVOZhdlGlBpnWL5F7Sh/9GR9tcYe7Z6pdqHaZzRX/AFgKT6sI0c+aUpJCcTVZwKDPONuKrV6D2sBBkAg9lZMPSo1mFxkQSI7Ctje8rSwyPtq++BBbAZj9hJlJY9wF3pQknKKy7rx7YFQSQkUckZ0o3jDbwvUSSHQSFZEEZ8G8YScRinP2MDNw7K0Mp4em0VgTHHsLRovNITh5u7V6QxduQePlFRNnKCMWAkipS4ceORgVd6tKE0y1YTXNLscjnzhDX1n+UDWNRr7re7ENZr66FXKbUHPCKTaexLnzEKlsQEgFyzEFR1zzEFWK1iagLGR04MWaB7TewTNEoJKlFsiBnpXlWCZVxGctDRImeUa70is6k+mC42OnOdECi6Jg0HnD/wAlTOA84Ktt8CUoBaFAKyIIPB+dHgq0WnCjGBjDPQjJncPnBnEYkBpIEO04H5WYYfDkuAJka9wtPcF/okzJKlk7qcK2D5hi3GMxe1mxWmcuX+jXMKkk0oquWlaQNNvTDKEwy1YS30kuAWY+LwTY7T2iArCUg1DkFxxplFOxGIY3OQImOvuoKFB7soJmJ6eyFFkWDQDzhwsy208/x+Hg6FCv5Cry76pvgafNV6rIvx6w27rEtExKlNTOr/jWDe0PaYdMGLxxN7olizjqo4KhgqR4oqZagq1LmnulKQKVJCEpPSo8acIK/KCOflFXCgPHVOSLwVPmtRce0MqUFhZVUghkvkIs07YyBqr7DxhIjl2hKnYimempGvMEeBgDiKjjmhCcHS0J+Vv/APGNn4q+wY8/xfI9pf2DGFeE8Dt3q/BUua3X+MJHtL+wY8G2Mn2lfZMYUrADkhhU9OMeImg5H4e+LFepqq8HS4rd/wCMZPtK+wY8O2Mn2lfYMYd4TxXiHq/BUua2i9s0NumvOWT6OIzswWNc5c2dLWtamwmWezSg6nCp3UTq7ctYrYUMbjKjdIU8DS5rQWW+EJUR2s7sMuyUArENcdWz4CLSbtJZVJKSZgBDUxJYDQMQ3hGLhRRxlUqeBp81uJW1lnSkALmsKVClHxJLmFGHhRXiqingafNKFCgW0XnLQWUpj0P3QhlNzzDASeV1rc9rBLiB6oqK2+lFQRKSxVMVrlhTUvyyghd6SwkKKmScjhUx9IrUT3mduZqCAMHcWwBrTnnXnG3C0HtdtHNNtLG7tw04rJiazHNyAi+txYb9/BD7Q2aaME1YQn6IwknJ1A1HWNJLSJtm7QHvSyfHCXHm8VV62tE6VSYkJcAqKVFmqGYcjE1wWaZ2C0y5ktSC4cpWGKhVqhxWNr4qYdmcZS0xodPWNeUrIyWV3ZDIcOI1Q2y/6A/vn3JhbVySBJJ1Uf5YJuq65srcSuWoO9Uq4cjlSJbxuYrlYZi3WVqmYgKOWDAcMIAaBFWk3GGvmtPPeInoiNOo7CijlvHLcUfaZG6VAuGMUxS9klg/SEpPmpMWNmss9crAuYgJO6VJScZGrOcIJGrGPJ12qWkJQUpCVJNQT3C4AY5UEZKQZTc0Zh5gZvu/K01C57XHKdCPdVVjWmyz5sqYSEMVoPg48xTqmIJllUi1SCvvrGNXIqKqeAYeEWt5Xb2k1C1s6DvM7ECoAfR+PExJel0TJk1M4LQMDMGNQ77xfnpG5uJpOJdMOLSHHnBA99T0WN2HqABsSA4FvpIJ9tAo7RYRNnISrulEz0KKjmIq5M8yCuRMO4Uq7NelQW8D6GLuXZpipiVBUsBAUnCQqoW2Iu/EDyh153GJqCkkBqpVwPPlxjPRrsa1lN92kX/6mSQfm6fVoucXPZZw05iBZVd7Jaxh/Zl/ywZdf6CX+4PdDbysSpkpMtKkgBKUkkGuADLhURJYZCkS0pUQcIYEOKDi+sJq1GHD5Qb5yY5RCZTY8V8xFsoHWURChQo563oc/pv9v+aCIHP6b/b/AJoIgnbvRA3elCiOcgnC2igfAGoiCXZFAirsXqdMOFsuhfjprBNY0iS6FTnEGAEXAabtYk4sy+X1lKpWneI9eMSyrOQEbx3QQRop8n6RGLIpwXyKjmWIJJAy5t4eTWHJIa749Y75pbxmgub3bvonKsLhn1JBAYgkk06E/CPBYamubaZMQqnA0z+6PLPY1JNVuMLdMmNdaHlXIVdyrMWSMRLJUkl2JcAA0DPBF5BgP+OqEMBElnykLCMCkOWUGpp05PVvhDjIUS+IOxHd4seOdPWITY1sRicFJHBiS4IpkPu4CCezLk4jVLYdH48XgXOIvmB6eg+UTWg/bHVDi7aNiPAcm7uuYFOYzBj02D6zZ5AjvPTPKvppDTYltRbHBhzcEsA/IUfx83y7IoBYKyCouCM01Jo/VvwAGmoYnafH+ksMGmT5RUKBrRZiolizpAz1BJc8qw1NkUD3nGJJcmu7npkRppzdozim0icyeXunyouFDJcsgq3iXLh9OQ5Q+FG2iYEoUKFFK0or78sfaSS3eTvDwzHiPhFhChlKq6k8PbqEurTFRhY7QqluaYJ1nVKVmkYfD6J8D7hFfdylnFZjTEuvIJ74HVhEqj81tT/QV/4q+5Q9IhtaVoUi0arUVNw4J8U/GPTsYC52WMr4cyf87n+r9AvPOeQ1ubzMlrv/ADp/dupV1eMnGZVnRTGatohFT+OUS3xe6pGBCEoKDujMEMz8mrpDrlmpVMmTi7K/NocfQTmfFXugPa+Yk9jhpvK0/djnUGNNZmHfeJn1Ik+1h0W6s4ik+s20xHoDA97nqrGRNmpmy8SUYVKwkpxOHBY1GThoHt16zfnAk4Zbs4LqZiMVRxpEuBYmlS5mJIQwOEIY4gcgfXlFZayV3gN7AcA3mxZIOkLw7Kby4GDDCZvEj5t2Eyu97A0iRLgItMH4V5d86a6kKSgbuJKhiKSXYg6wPs/ey5ypjhCQk1qXq+WjU1iSxKUgLSpWIqW4Vk4wpyTpkfKMtZZcwy7RgLVGIAVUnecP8NfeyhSp1WvFrZYN4uYPfHggrValMsN75pFpsJHfDitDKtcyYpSgEdm5wq3t4cQOHOPPyzNVNXIwywUCpdTFmy84Iuu8UTpaV5KDBSQKOOHL/wBaRTJxKt04pVhNa4Qqm7RjA06bc1Vr2gZRztcaq31HZaZa4mTyvZXdlmTQmY6EBaGKS6ilQIOWoNGiG4No+2UULASrNPMM/n8Inu6aUSyiYXLrL8QVEu3iOjxTTLtxWeTNlqInIQkhhmwyfiNPKBpii7M10C4AcNAb39DHSUVQ1m5XNk2JIOpFvkT1VpaZ0wWjBhRhw43D5PhZva9IAl3nMVOVKCZYKQ7kqbTlzEK7r17ediIZSZWFQ0cLdx1eIbF/86b+6f5IPYNa6o17RLWT1kXQbYuDCxxgujoipl6mWsJnJCQrJaS6fFwCIsYptqSOySNcdPIv7xFpZEkS0A5hKQerB4x1qTNgyq0QTII3W3haqVR22fSJkCDPruTD+m/2/wCaCIHP6b/b/mgiMjt3otLd6jnA7uH2g/7r19IF7Gbop8xWn0WB1ri0YiukHGATMnMGAfCl6MxOFx/5ZPpTi+iSbDL1SawGpnop5SF7rqFHxBs/ZYvT16nOIly5uimLrzYhnOH0Ycm83pXMZTAPTDioPrAtwrx6mPZ61ucOTJIpmXOIDmzZ0rBAuDvt7/fxyVGMv3d/r55pSULepphI41ehz4Z8/RKQtkjFXCoKIAzYMQDzeIEzZzh0jOrcHLt4f+waQRNUsJWwDjuNUnqOLvFuDg77e7f33CjSC37u7/0oFSpzHeHKuQcFueoJ5CucEpSp6kNhFGri1L6+UQLXNcszPShyc+gS3Uu3CJUKWwoHxF3puOWIpmzZtFPzEDyqMgH7lEJMws6j3QDVt5gCQRzc+mtJOzWy2UxLYSd5uLh/w8NmrmOcLd4AONGDl+AOL4c2yZk3EMQGHUt1r5twoRnVrOYtn6fT579lQygx9Xdu/dST0LJOEsMIbLNy/Rw1YYqTMcEKOYxOaEBnYaPXLlTg9S14Q43iquEYgz6v9X1iKVMmuMQAFHp9U4snyUwHKIzNFstvn8qOyz91/j8IqWlTqcgh6UZhwPGHwyQThTi7zB+usPjK7VaW6JQoUKBRJQo8eFiERRCXjdaZ2Fy2Ev1BzESW6xCbLKDTJiNCMvuid4Tw4V6gywfLpy3pJosOaR5teaZZ5AQhKRkkNAlvukTiMS1ADIACmWrPpB2KFiHGKZWex+dpvxVvpMe3I4W4IRdgKmxTVqAILMkOxcOwqHiNd0PM7TtF4+ICeDZNwg5SqFmfSuukRSFq14JzYHFXEOmUNbXqgEggbtBv13e6W6hTJAIPud3VRiwnEFGYoqAIS4SwdnIADPRqwywXUJRJStRxZggVzY5c4I7Y4QWqSHD5AkA+Q90OM04gGpxcUz+4efIxNrVylsiNCLbu/dTZU5DoM9d6Cs1yiWoqRMUCc6JbjkzQkXO0wzBMWFKzLJ15M2g8oKkzFYlA5PummTCnm8LtzgJw1Dsl8/GDOIrk3cDIA3aHcgFCiBobSd/uohd5dRMxRUpOF2TQO5ADNWJbHZezSE4ioCgcCg4UFYnERS1l1PkDu6Uwj4vCDVe9pBNvQeicKbGEEC/X1UcqwJTMVMTQrDEaO7v1gdNztMMwTVBZzOFJB8GbQeUFWeYrC6gMXCg0D6t3nHQCHLWcSWyL4vKnrDRWqtcRm3RuMgDRL2VNwBy753i5OqgTdgKwtaitQydgB0SA0GRHjOMj6OEHxcv6NCnKOE4cJVo5YeLQl7nPIDj6cB/QTWNawEtH5P5XvZb+L6uFvF4fHmIcR5xFKWXL8TwZn3S/FvjARIR6KaFEAtBZZw1S+EP3mFG6mkOWpTobIk4vslvVovIe/SVWcd+sKWFEXaFl0yJYcQwypxcax4ZpdGgL4hSlKA+MTIe/SVM479YU0KI0ze84YDKuY4w9KngSCEQMr2FEEoqxqc7oLANyTUcnxQrPMUcWINVxpQgEDqKg9IM04EyN3ygD5tHYU8KPMQ4x7C0xKFChRFEoUKFEUShQoURRbC07XSlIQLMEzZkx2BDYWzKxmIgRLtYOIzkH6vZJw9MnjIbEWRSVqm5gJUkfvBtOhjYzL2PZk4Kin4r8dY9G6xgLgMEiSilXumeDKSjDMCglYYUerg6gxoLJYEpSEhIpyEZrZZIVPVOWkgmWEsEk1xGtH0pGvTaRolZ/0ke+CgJZJBTRZB7KfIRDa1ol5pBJyAAeDRaOCF/ZjP221gz14gQxYBsooiFbTJujbPbZaixQEnmA3nB4s6fZT5CM5PnpJYZxd2G0rUgMnE1DWriKCN1kULOn2U+Q+6PVWdPsp8h90eI7QnueoiK8RNQAWAHDOGMF5SXGRCf2CfZT5CF2CfZT5CB03gaOnyicWscDGkFqScyx3yl3DjkJtEsMqzHEoCmJD73ln5wrFbUAJdOeu6BXrnGovPBMkzEE0Ukg8wcx4iMrY7sSQNSlk/Zo8Zq+WVqoZldzLQgS8SUpPg9egh11WhE5JSpKd76mHlR4iu+SOzUCAQDT8eMWFiA00jMFocEJcNkTJkKQQHBWagZO2fWCpEtOAHCmlMhCtCgkKPtBh119PdDVLZCeahB1HZgJWbLlNlq/miPYT9kQ2ZZEtRCfsiJ3jxSuGcayAQs0lc6+UC3KThlIASCMSiwBPBPTWMdKsiinEQw/GUa7axajalg7wYNypl5xVyCFpKSG8IRZostLWyqOyzSiandyINTwMddskxExCVhKWIBbANdDHNUXc8yuXFso311IWJcsYTRISdBXWEVotCuCBdWKJEuquzRn7I84zm3yh8zUyEtiRUADU0yi9VZTgAqWzoxNYz+3szBYVbqgkTEB1DM4s2zaKp/UQhdoVnLUsG7LGphRc0HI6lqwy4b2Eo7yQUukswLbwelHLc+OcBrtOO6Ua4LSsUpmkKHSH3LcUydLKkhyzAKNBxJPpG8gRdZYJNltbNaJdqGNDpwLYKwhNMzU0q2QDxnjdyTbC5AAVjLkFITQlJDVo4yzht0W9VjmCVOTilzVDDgIYLy+lk4fyEWi7nVaSualfZoDpwgfS1UfCEwAmim6YVNfl0p7ULlgKlOMaUZD2TTQj1gq33ImalC7PkRvBxu7rVqWU/4EBXJLm/PDZ1PhIclPcWnQnxYRtLfs6kABSi+mHdA6AaReigZfVc+m3WuUk7hKSokFRB7wzDRnZs5jVKklxiPV6cqMY3c1CpM8y1ElCw9fJwfxWKC9LlnJ7RW72ad4HI1LeQeLaQVZaQqYWVXI8ywPjWFDBKBrgUp6uKA8w8KCsh+pH7OKVJKiAvswXcga9OTRc2maSMfbFu84Zg2hGsaa13ImQiWhD4ACmuqiXc8z8IpZ9xS3cJHHl5Qp0ZlpZOWytdktoZaBMVMff7pyDJ+9z5RfSdtJNWTugVVmPw3ujLLuiYuUFymxJCkhJYYgKivF3FdIq9mkrS8q0SyCHKULDDEO6CRmjM05VgstpCQbuIK3526kAsz+DV4VjPWi8EzVLmBLAqJD5pinvqTKDFMxAUkOtFQBqSgqNTyfo8VV17RIx9mlSlYlECjgAAl3+6Cc0wpSdlddamRMILHUP/eLCw7ZSrMFSykku5I5j4D3xSpm8G8PxSMffl84LQpJDhk6sQWzHpAMYdU2s6RC65YtubOeKSzsYxvysbSiYizCUtSSCsnCSKFKWdoy1mvuUdSkn2nI9PCBNp5yVJlYVhQrUHLiDwMGBFlnAuo7JtXapbYZyzyUcQ9Y11y/KjUJtKAB7aPin7o50mLG77kmz/0aCocch5mkRNXcLNORNQFoUFJORFYpZ9lMqYwLhQce4j3ecZi4LFPsLYpgr/lgEg9T90GWm9pi1AqLtkNBxgHjMEbHFpVtYpwq4U/Bs+hdosrHiclVOQ+POKaxW0HvRZptow8BCYWguCfa5gLkVY18M4dOtaSlABq4iuRMPZC0D9cXHGWpksfIHxj2y2dM2YsglPZndbU1BxDUQbqciyzZrrVTb6AID9Y9F54mY56f3igtN4iWUgq3Zj75DpelB/eHTFqSwTLZBI3nCd0h6jiOnKM2VAqzaia1oU5bEAajkP7wLdaxibnBl92jtt5IH5urvmk6PxfTrANkmAnFwhp8q00irhdnKsINAKk+LNF8i8CpP5shgGGmUZuz2lkk56QfNQopAlMMnDsXzeuZd4WGFyrEHRXcq8woDMFgcuPveM58pE8/k9eE/wCZLBcs1axZWacsrOJAcJY9cxAN+XeJ9nmifuSwApgpiVpqBrQqIEXSYS8Qsx0WIupCfydMCwpITaMX7zIYsedMo1ewU5MyTPGJliYhw9Qlg1NA7xg7fPUxTVKZaWwlywBAw18/KLvYO+RLtK14SO1QxDv3SK9Kn8CN1QGFdPVH7XhKMS1mqZoZ+rhvCNBstMTMsq0gusFZNfoqOJBzyIo/KMH8od4JM5BLlLlQTq7Zl/GM7s9fc2TNxy1FCsi2WHUEZEUgA2QmOfDl1qfPCVowgCjnRmNB4mL60zMQCnCgd5uRAoONY5YjaXG65pDmiUgMGzNHNTTPnGgu/aabKTLSkpXLWHZQ1PsnMFzzEBBbqjkG4VrtONwKADuM9Ac4pZUhU5HZy0uojmyRkcR4RqrJ2dolEpL4gxBzB6e4xlk235tOWhFEdqkk1dkFiH1dzAzBlaKeHdWkN3LL2nYe2JWQEhnphJIrWheFHRLHtJJKAVrALmhLUxFvRoUMzhZ/DPG4q3nIxDCagxQTrrUJoSHwqOZ4DN/CL8mETSHOYHLOx5booAAkAJFAIFtihgJpQE1ALUzAOse3vOUhAKGd8iRUa5wLbp24v9wxaFcWvK9FzlqWsu58hkABowiz2Ss7zFL9kADqT9wjPqVUxudkLGE2cKIqsv8AD3CCbqqKvu1KUp3c3cg66Rzq+5uK0TD9YjypHS7UjcR4+scqtUzFMUeKifMmBa6WBE4Q5MBjU7BXcidNmY0hWAJIcOzkvTwjP2q6ZsuUmatBCFvhPT3U841fyVqGOe/sI96oB/lKKn5gt1LuxOWENwYQ8XeEqGFITRgwZuTCPZl9ISaOrplEkq+5ayxSU8zCRSfEwtBqsnVVl/WXdQoiiVEHk4p6iKGUHUI31nsz4kFlA5g6g8eMZfa7Z7skhSRhSoqBA0Zik8tacoJuiXU1lByZJDsapp90Nt1pOBiT4B3gdSF7uEkqLDlwg622MpIQoMS3lnEyXU2luas7HeEubd6wg9wMoHNKkl/JxnFTdtpVLlKU/ePnFVYgpHbKR3S6FDiFOQeoLGC0zHly0fVf1gylBXlyX4kIQmYXUzFmKaOQA+R+8xZ3lPSpPAilNBp48oyGziAodpnhok8+PgIuyp4ptEalAXJTEgpYBhwECSbORBkICHFoOqjXluiks6GETTJ3pEUsUhqjFgACyhcSZKs7stqnAJfMl9AP7x7tW8yxnACXUAWBLMawHYl4UKVq7CNTcm7gT9U+eZPrEhVN1yFdgVjmypoKV4GD8UhwD4UirsilSSFJFUP04MfGO7XhcMuYrEZaVKd3IHviut2zhmJwYEpQxDUaurMz9YCTwRiNZXBLbOXNXiWcSohsSCZpCQ9I6zP+RtBG7aFA80A+oIitlfJHPkzgtC5awlyKlJdqZhvWCIMIQ4E3WACmPSHCXOW65ai8reZ6j90H3RuL42JZlTZagsmpDgHqRThA1vsKLOAmUGJT5k6k6wsuTm076o/5PL8C5gUaYklKh9ZO95UPnAVsnOsn2iT5l4p7j/NTpqAfZUPcYsp0ZniDAXosGZZtDrEHpKYRChnbQoCFozs4rW/9Sbv/AGgfw5n9EL/qTd/7QP4cz+iOEQo9F4RnErwHiXcl3Kd8ot3kfpwf9uZ/RFTa9t7GcTTgxDdxfP6nSORwonhGcSp4l3JEGaI392bUWSXJlo7UApQAdxebZd3jHOImsqwFgqqkZ0f0ijhWAHVWMQ6Roul2vbKyGWwmuQktuLzan0YzOyU+xiYV2qY2FilJSohR5lKTlwbWKJSpSiokECgSAw0LuNatXryhq+xxJbtCmuJ2ByDNpm/g0Lbh2AAX7umOrOJmy6htDtzYJtlmS37VwyUBK0l9CCpIA/HSMXsnfEqSZnaLwhQSBRRdieAPGKU9hX9IM2y40fwiSZaJOKiS2KYTujJSWQByBryibFs6FTau3kLpcja670BzOxnhgX8UwVZNr7rWCVz+zOm5MJ6lkENyjk9rXJIdOIFmAYAO9CW5PEa+ycNjzD5ZfSbnl68opuHbr9St1d0R9K7Ij5R7Ei0pa0BUsS6r7OYN7QYcD0bPnBG0XyjXdNsy0JnhSixSOzmCoI1KGyeOLPIr+k1zw828Ww+sKUuSJgLKKQBQgFziDuHywP4xPDs3Aqts8m5C6nc21t3ICVTLQMQH6uZTkNzPn5cjr122uyYmloAUAWaVMo/Dc9NfWOOpVJStJAUpIqoKataCmjZmJHs5Z8dA1AA7ZE8838Is0GDcVNq47wtpJ2lsqZUxBnAkmhCVsQMj3ffAlo2nkBJKFurs0pAwqzBL6Rk1dgxbG9WcD2aP/q9Iks9qkjvIegagLKAOIniCWLHLwqJwzIkB3wrFZ2hIW0urayySpQR2hDEnuLOfhBFm24spJxzFJFf8tXgQQDrxaMBaFyVEkYsiwAADsGy0z50HMx5IXIYYgt/pZEd4Ph4Ufz8y2DI0KHaunULo0rbuyMMUwvr+bX/TDv8AHdj/AFh/hr/pjms5coqBGIDCHAAG8ABTkWJ6w78w3+Y9eHCn/d6RexZwKrau4hdN/wAfWP8AWn+Gv+mIzt3Y/wBaf4a/6Y5uDICqYyOYHEaZEYX8Y8mypOAlCjiDABRzrU0HBtRrwrNkzgVe0dxC6dZ9v7GMIM0sC5/Nr8Poxf3V8qd3he9PKQHYmVMybkiOJq+buf0jeB1/p9YbKXKC3ZRAIZ2Lhi5PN2p1ibFkaFVtHcQvob/q1dn7UP4U3/jjw/Kzdn7UP4U3/jj57HYcZmns/Vf+f0hHsKt2nLLgc/8AVh9YrYM4OV7R3EL6CPysXZ+1D+FN/wCOGn5Vrs/ah/Cm/wDHHzzaBLbcKnc0U2Whca8ucDwxuGaeKWazhwX0YflVuz9qH8Kb/wAcVV47X3LOBxTkgmrplTQX/hxwiFBeFYVQxDxotwubZBalTPniTLHdwS5gKn0IUig458oVo2gkYiBNdOiglVeTFLvGHhQs4Gmd5Wmn/wAjVp6R8/lbL8tWf9Z/2q+6FGNhQP8AH0+J+PwmfylX/Fvz+UoUKFHQXLShQoURRKFChRFFNZVJCxj7tX8i3q0FLt8ss8rIEd40zZuhMKFC3MDjJRh5AgKJdpllQIlAAO4xEu+VeVPLnHqbVLwsZQelQo8XOb6UhQomzHP3Kmc9gJ8y3oOEdnupUVYcWYOjtTIQ78oSznKcskd7RKQnhyhQoHZN7JV7V3YCam3Sw7SqnLePF2PEZDwhwvNLqxSwcQCe826CksfFOfOFCibJp/ZU2rh+gvPnsskqVLxKJTQk5AEFiAG+j69IjNpl/qq4W71HbPLj7+jKFE2YHH3KhqHl7BOtNuQoACWxDAHFoDllwcPzhi7Sgs0sAAl941ow8jXnHsKLFMAf7Ko1Cf0E5dvT2ZQlDYgxOLV0klm+rBH5bH6pPnwy0/GjR7Cgdiw6hEKzxooEXoA7J1WWem+AKgipDONHalIbabelbOjJ6AsN5nIGmTtlXJqR7CixSbMqtq6IUhvYYgrBUKSpgWBKUhJ0o4ENlXphRhwksFAEmqcSMBamow/ZpnHkKK2LNIV7Z/FMk3hhFAXYas2Eu4bjV+pj35+DgKkuU5kHCS5fmHzq2vKFCgtm3VVtHaKWXe4AYywrStKOSzANrmGfhlAtrtIXViD1fr615OaZMoURtJrTIUdUcRBQ0KFChqWlChQoiiUKFCiKJQoUKIov/9k=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28600" y="698500"/>
            <a:ext cx="4659313" cy="5875338"/>
            <a:chOff x="228601" y="699000"/>
            <a:chExt cx="4659164" cy="5875304"/>
          </a:xfrm>
        </p:grpSpPr>
        <p:grpSp>
          <p:nvGrpSpPr>
            <p:cNvPr id="177173" name="Group 10"/>
            <p:cNvGrpSpPr>
              <a:grpSpLocks/>
            </p:cNvGrpSpPr>
            <p:nvPr/>
          </p:nvGrpSpPr>
          <p:grpSpPr bwMode="auto">
            <a:xfrm>
              <a:off x="271080" y="2869405"/>
              <a:ext cx="1497965" cy="1719589"/>
              <a:chOff x="3221673" y="4094682"/>
              <a:chExt cx="1497965" cy="1941251"/>
            </a:xfrm>
          </p:grpSpPr>
          <p:pic>
            <p:nvPicPr>
              <p:cNvPr id="177184" name="Picture 8" descr="http://t3.gstatic.com/images?q=tbn:ANd9GcShn3GhWYfSvThm3Ha_5WvcUo9h7sabxJOndRazIacPKURRZFOVXQ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1673" y="4094682"/>
                <a:ext cx="1282700" cy="1233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353814" y="5327320"/>
                <a:ext cx="1365206" cy="7078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solidFill>
                      <a:prstClr val="black"/>
                    </a:solidFill>
                    <a:latin typeface="Calibri"/>
                    <a:ea typeface="+mn-ea"/>
                  </a:rPr>
                  <a:t>Visiting Professors</a:t>
                </a:r>
              </a:p>
            </p:txBody>
          </p:sp>
        </p:grpSp>
        <p:grpSp>
          <p:nvGrpSpPr>
            <p:cNvPr id="177174" name="Group 8"/>
            <p:cNvGrpSpPr>
              <a:grpSpLocks/>
            </p:cNvGrpSpPr>
            <p:nvPr/>
          </p:nvGrpSpPr>
          <p:grpSpPr bwMode="auto">
            <a:xfrm>
              <a:off x="1752600" y="1494948"/>
              <a:ext cx="1212263" cy="1374457"/>
              <a:chOff x="4114800" y="2944207"/>
              <a:chExt cx="1752600" cy="2115265"/>
            </a:xfrm>
          </p:grpSpPr>
          <p:pic>
            <p:nvPicPr>
              <p:cNvPr id="177182" name="Picture 2" descr="http://t1.gstatic.com/images?q=tbn:ANd9GcQavfPg4NT6UuC2Y1_HMo84jez1Y3fK68-gjuTj-GUhq4-p1nc8FQ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0750" y="2944207"/>
                <a:ext cx="1014937" cy="1744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114731" y="4658331"/>
                <a:ext cx="1753392" cy="40067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solidFill>
                      <a:prstClr val="black"/>
                    </a:solidFill>
                    <a:latin typeface="Calibri"/>
                    <a:ea typeface="+mn-ea"/>
                  </a:rPr>
                  <a:t>Visiting Family</a:t>
                </a:r>
              </a:p>
            </p:txBody>
          </p:sp>
        </p:grpSp>
        <p:grpSp>
          <p:nvGrpSpPr>
            <p:cNvPr id="177175" name="Group 7"/>
            <p:cNvGrpSpPr>
              <a:grpSpLocks/>
            </p:cNvGrpSpPr>
            <p:nvPr/>
          </p:nvGrpSpPr>
          <p:grpSpPr bwMode="auto">
            <a:xfrm>
              <a:off x="228601" y="699000"/>
              <a:ext cx="1523999" cy="1591896"/>
              <a:chOff x="161438" y="1263340"/>
              <a:chExt cx="1514962" cy="2004956"/>
            </a:xfrm>
          </p:grpSpPr>
          <p:pic>
            <p:nvPicPr>
              <p:cNvPr id="177180" name="Picture 4" descr="http://t3.gstatic.com/images?q=tbn:ANd9GcQcEf7fFoOumkCPFtZorfY3C2lAGn9eZPrVkK2WNWHb6lB8B5cf8baA4uU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615" y="1263340"/>
                <a:ext cx="857250" cy="1295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61438" y="2560956"/>
                <a:ext cx="1514914" cy="70779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solidFill>
                      <a:prstClr val="black"/>
                    </a:solidFill>
                    <a:latin typeface="Calibri"/>
                    <a:ea typeface="+mn-ea"/>
                  </a:rPr>
                  <a:t>Prospective Students</a:t>
                </a:r>
              </a:p>
            </p:txBody>
          </p:sp>
        </p:grpSp>
        <p:grpSp>
          <p:nvGrpSpPr>
            <p:cNvPr id="177176" name="Group 11"/>
            <p:cNvGrpSpPr>
              <a:grpSpLocks/>
            </p:cNvGrpSpPr>
            <p:nvPr/>
          </p:nvGrpSpPr>
          <p:grpSpPr bwMode="auto">
            <a:xfrm>
              <a:off x="612163" y="4800600"/>
              <a:ext cx="2069195" cy="1773704"/>
              <a:chOff x="1378849" y="4953000"/>
              <a:chExt cx="2069195" cy="177370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666779" y="6326656"/>
                <a:ext cx="1493789" cy="4000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solidFill>
                      <a:prstClr val="black"/>
                    </a:solidFill>
                    <a:latin typeface="Calibri"/>
                    <a:ea typeface="+mn-ea"/>
                  </a:rPr>
                  <a:t>Sports fans</a:t>
                </a:r>
              </a:p>
            </p:txBody>
          </p:sp>
          <p:pic>
            <p:nvPicPr>
              <p:cNvPr id="177179" name="Picture 10" descr="http://t0.gstatic.com/images?q=tbn:ANd9GcRLWzxna2OHnqtrgD1fUYLZ9Umr8QGsZHwb0wapnfoHvpB5gURlcQ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8849" y="4953000"/>
                <a:ext cx="2069195" cy="1373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7177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5244528"/>
              <a:ext cx="1839765" cy="1089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108325" y="1062038"/>
            <a:ext cx="4748213" cy="2317750"/>
            <a:chOff x="3107878" y="1061536"/>
            <a:chExt cx="4747867" cy="2318385"/>
          </a:xfrm>
        </p:grpSpPr>
        <p:grpSp>
          <p:nvGrpSpPr>
            <p:cNvPr id="177169" name="Group 20"/>
            <p:cNvGrpSpPr>
              <a:grpSpLocks/>
            </p:cNvGrpSpPr>
            <p:nvPr/>
          </p:nvGrpSpPr>
          <p:grpSpPr bwMode="auto">
            <a:xfrm>
              <a:off x="5943600" y="1061536"/>
              <a:ext cx="1912145" cy="2318385"/>
              <a:chOff x="6081712" y="1186815"/>
              <a:chExt cx="1990725" cy="2467630"/>
            </a:xfrm>
          </p:grpSpPr>
          <p:pic>
            <p:nvPicPr>
              <p:cNvPr id="177171" name="Picture 6" descr="http://t1.gstatic.com/images?q=tbn:ANd9GcTA_OAOSVDUsK0NrYhUuuALnHpBn7GoREiZ2E2cyo6J1NwglUv-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1712" y="1186815"/>
                <a:ext cx="1990725" cy="1990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6393377" y="3193031"/>
                <a:ext cx="1366715" cy="46141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alibri"/>
                    <a:ea typeface="+mn-ea"/>
                  </a:rPr>
                  <a:t>Website</a:t>
                </a:r>
              </a:p>
            </p:txBody>
          </p:sp>
        </p:grpSp>
        <p:sp>
          <p:nvSpPr>
            <p:cNvPr id="24" name="Notched Right Arrow 23"/>
            <p:cNvSpPr/>
            <p:nvPr/>
          </p:nvSpPr>
          <p:spPr>
            <a:xfrm rot="20547776">
              <a:off x="3107878" y="2335060"/>
              <a:ext cx="2654107" cy="45256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3138488" y="4076700"/>
            <a:ext cx="5929312" cy="2257425"/>
            <a:chOff x="3137950" y="4075996"/>
            <a:chExt cx="5929850" cy="2258440"/>
          </a:xfrm>
        </p:grpSpPr>
        <p:grpSp>
          <p:nvGrpSpPr>
            <p:cNvPr id="177165" name="Group 21"/>
            <p:cNvGrpSpPr>
              <a:grpSpLocks/>
            </p:cNvGrpSpPr>
            <p:nvPr/>
          </p:nvGrpSpPr>
          <p:grpSpPr bwMode="auto">
            <a:xfrm>
              <a:off x="5334000" y="4075996"/>
              <a:ext cx="3733800" cy="2258440"/>
              <a:chOff x="5334000" y="4075996"/>
              <a:chExt cx="3733800" cy="2258440"/>
            </a:xfrm>
          </p:grpSpPr>
          <p:pic>
            <p:nvPicPr>
              <p:cNvPr id="177167" name="Picture 23" descr="http://t0.gstatic.com/images?q=tbn:ANd9GcR8jfv4wQHDOSTOtSOR68jOnDJmWQ6td8HvGihAoGUD2PF4VtERYA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0" y="4562324"/>
                <a:ext cx="1877788" cy="1772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5333661" y="4075996"/>
                <a:ext cx="3734139" cy="46217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alibri"/>
                    <a:ea typeface="+mn-ea"/>
                  </a:rPr>
                  <a:t>Travel agent or booking site</a:t>
                </a:r>
              </a:p>
            </p:txBody>
          </p:sp>
        </p:grpSp>
        <p:sp>
          <p:nvSpPr>
            <p:cNvPr id="26" name="Notched Right Arrow 25"/>
            <p:cNvSpPr/>
            <p:nvPr/>
          </p:nvSpPr>
          <p:spPr>
            <a:xfrm rot="892077">
              <a:off x="3137950" y="4166525"/>
              <a:ext cx="2384641" cy="417700"/>
            </a:xfrm>
            <a:prstGeom prst="notchedRightArrow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49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44" y="6016870"/>
            <a:ext cx="92964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870"/>
            <a:ext cx="10668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016870"/>
            <a:ext cx="1880956" cy="8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523207"/>
            <a:ext cx="4461478" cy="21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Can a Fully Automated Travel Program Exist &amp; Succeed in Higher Education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381000" y="76200"/>
            <a:ext cx="8763000" cy="533400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The Problem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04800" y="990600"/>
            <a:ext cx="8001000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428750" lvl="2" indent="-514350">
              <a:buClr>
                <a:srgbClr val="F79646"/>
              </a:buClr>
              <a:buFontTx/>
              <a:buAutoNum type="arabicParenR"/>
            </a:pPr>
            <a:r>
              <a:rPr lang="en-US" sz="2800" dirty="0">
                <a:latin typeface="Calibri" charset="0"/>
                <a:cs typeface="Calibri" charset="0"/>
              </a:rPr>
              <a:t>Lack of Fiscal Management</a:t>
            </a:r>
          </a:p>
          <a:p>
            <a:pPr marL="1428750" lvl="2" indent="-514350">
              <a:buClr>
                <a:srgbClr val="F79646"/>
              </a:buClr>
              <a:buFontTx/>
              <a:buAutoNum type="arabicParenR"/>
            </a:pPr>
            <a:endParaRPr lang="en-US" sz="2800" dirty="0">
              <a:latin typeface="Calibri" charset="0"/>
              <a:cs typeface="Calibri" charset="0"/>
            </a:endParaRPr>
          </a:p>
          <a:p>
            <a:pPr marL="1428750" lvl="2" indent="-514350">
              <a:buClr>
                <a:srgbClr val="F79646"/>
              </a:buClr>
              <a:buFontTx/>
              <a:buAutoNum type="arabicParenR"/>
            </a:pPr>
            <a:r>
              <a:rPr lang="en-US" sz="2800" dirty="0">
                <a:latin typeface="Calibri" charset="0"/>
                <a:cs typeface="Calibri" charset="0"/>
              </a:rPr>
              <a:t>Not using available Technology</a:t>
            </a:r>
          </a:p>
          <a:p>
            <a:pPr marL="1428750" lvl="2" indent="-514350">
              <a:buClr>
                <a:srgbClr val="F79646"/>
              </a:buClr>
              <a:buFontTx/>
              <a:buAutoNum type="arabicParenR"/>
            </a:pPr>
            <a:endParaRPr lang="en-US" sz="2800" dirty="0">
              <a:latin typeface="Calibri" charset="0"/>
              <a:cs typeface="Calibri" charset="0"/>
            </a:endParaRPr>
          </a:p>
          <a:p>
            <a:pPr marL="1428750" lvl="2" indent="-514350">
              <a:buClr>
                <a:srgbClr val="F79646"/>
              </a:buClr>
              <a:buFontTx/>
              <a:buAutoNum type="arabicParenR"/>
            </a:pPr>
            <a:r>
              <a:rPr lang="en-US" sz="2800" dirty="0">
                <a:latin typeface="Calibri" charset="0"/>
                <a:cs typeface="Calibri" charset="0"/>
              </a:rPr>
              <a:t>Process was fractured and confusing</a:t>
            </a:r>
          </a:p>
          <a:p>
            <a:pPr marL="1428750" lvl="2" indent="-514350">
              <a:buClr>
                <a:srgbClr val="F79646"/>
              </a:buClr>
              <a:buFontTx/>
              <a:buAutoNum type="arabicParenR"/>
            </a:pPr>
            <a:endParaRPr lang="en-US" sz="2800" dirty="0">
              <a:latin typeface="Calibri" charset="0"/>
              <a:cs typeface="Calibri" charset="0"/>
            </a:endParaRPr>
          </a:p>
          <a:p>
            <a:pPr marL="1428750" lvl="2" indent="-514350">
              <a:buClr>
                <a:srgbClr val="F79646"/>
              </a:buClr>
              <a:buFontTx/>
              <a:buAutoNum type="arabicParenR"/>
            </a:pPr>
            <a:r>
              <a:rPr lang="en-US" sz="2800" dirty="0">
                <a:latin typeface="Calibri" charset="0"/>
                <a:cs typeface="Calibri" charset="0"/>
              </a:rPr>
              <a:t>No University Guests &amp; Visitor travel assistance</a:t>
            </a:r>
          </a:p>
        </p:txBody>
      </p:sp>
    </p:spTree>
    <p:extLst>
      <p:ext uri="{BB962C8B-B14F-4D97-AF65-F5344CB8AC3E}">
        <p14:creationId xmlns:p14="http://schemas.microsoft.com/office/powerpoint/2010/main" val="1869421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44" y="6016870"/>
            <a:ext cx="92964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870"/>
            <a:ext cx="10668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016870"/>
            <a:ext cx="1880956" cy="8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523207"/>
            <a:ext cx="4461478" cy="21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Can a Fully Automated Travel Program Exist &amp; Succeed in Higher Education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990600"/>
            <a:ext cx="8001000" cy="4724400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endParaRPr lang="en-US" sz="3200" u="sng" dirty="0" smtClean="0">
              <a:solidFill>
                <a:srgbClr val="002060"/>
              </a:solidFill>
              <a:latin typeface="Calibri" charset="0"/>
              <a:cs typeface="Calibri" charset="0"/>
            </a:endParaRPr>
          </a:p>
          <a:p>
            <a:pPr marL="0" indent="0" algn="ctr">
              <a:buFontTx/>
              <a:buNone/>
            </a:pPr>
            <a:r>
              <a:rPr lang="en-US" sz="4000" u="sng" dirty="0" smtClean="0">
                <a:solidFill>
                  <a:srgbClr val="002060"/>
                </a:solidFill>
                <a:latin typeface="Calibri" charset="0"/>
                <a:cs typeface="Calibri" charset="0"/>
              </a:rPr>
              <a:t>Crossroads Decision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2060"/>
                </a:solidFill>
                <a:latin typeface="Calibri" charset="0"/>
                <a:cs typeface="Calibri" charset="0"/>
              </a:rPr>
              <a:t>Create a new travel position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2060"/>
                </a:solidFill>
                <a:latin typeface="Calibri" charset="0"/>
                <a:cs typeface="Calibri" charset="0"/>
              </a:rPr>
              <a:t>or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2060"/>
                </a:solidFill>
                <a:latin typeface="Calibri" charset="0"/>
                <a:cs typeface="Calibri" charset="0"/>
              </a:rPr>
              <a:t>Outsource</a:t>
            </a:r>
            <a:endParaRPr lang="en-US" sz="4000" dirty="0" smtClean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9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44" y="6016870"/>
            <a:ext cx="92964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870"/>
            <a:ext cx="10668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016870"/>
            <a:ext cx="1880956" cy="8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523207"/>
            <a:ext cx="4461478" cy="21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Can a Fully Automated Travel Program Exist &amp; Succeed in Higher Education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990600"/>
            <a:ext cx="8001000" cy="4724400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endParaRPr lang="en-US" sz="3200" u="sng" dirty="0" smtClean="0">
              <a:solidFill>
                <a:srgbClr val="002060"/>
              </a:solidFill>
              <a:latin typeface="Calibri" charset="0"/>
              <a:cs typeface="Calibri" charset="0"/>
            </a:endParaRPr>
          </a:p>
          <a:p>
            <a:pPr marL="0" indent="0">
              <a:buFontTx/>
              <a:buNone/>
            </a:pPr>
            <a:endParaRPr lang="en-US" sz="3200" u="sng" dirty="0" smtClean="0">
              <a:solidFill>
                <a:srgbClr val="002060"/>
              </a:solidFill>
              <a:latin typeface="Calibri" charset="0"/>
              <a:cs typeface="Calibri" charset="0"/>
            </a:endParaRPr>
          </a:p>
          <a:p>
            <a:pPr marL="0" indent="0">
              <a:buFontTx/>
              <a:buNone/>
            </a:pPr>
            <a:endParaRPr lang="en-US" sz="3200" u="sng" dirty="0" smtClean="0">
              <a:solidFill>
                <a:srgbClr val="002060"/>
              </a:solidFill>
              <a:latin typeface="Calibri" charset="0"/>
              <a:cs typeface="Calibri" charset="0"/>
            </a:endParaRPr>
          </a:p>
          <a:p>
            <a:pPr marL="0" indent="0" algn="ctr">
              <a:buFontTx/>
              <a:buNone/>
            </a:pPr>
            <a:r>
              <a:rPr lang="en-US" sz="4000" u="sng" dirty="0" smtClean="0">
                <a:solidFill>
                  <a:srgbClr val="002060"/>
                </a:solidFill>
                <a:latin typeface="Calibri" charset="0"/>
                <a:cs typeface="Calibri" charset="0"/>
              </a:rPr>
              <a:t>Vision and Goals</a:t>
            </a:r>
            <a:endParaRPr lang="en-US" sz="4000" dirty="0" smtClean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6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44" y="6016870"/>
            <a:ext cx="92964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870"/>
            <a:ext cx="1066800" cy="8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016870"/>
            <a:ext cx="1880956" cy="8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523207"/>
            <a:ext cx="4461478" cy="216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Can a Fully Automated Travel Program Exist &amp; Succeed in Higher Education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t0.gstatic.com/images?q=tbn:ANd9GcTvITN3HdZyuwkTzYGkcpOsne-fgdXSc4-X0Au_QkhVJHzBJtQE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401888"/>
            <a:ext cx="19573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otched Right Arrow 11"/>
          <p:cNvSpPr/>
          <p:nvPr/>
        </p:nvSpPr>
        <p:spPr>
          <a:xfrm>
            <a:off x="2317750" y="2919413"/>
            <a:ext cx="1504950" cy="887412"/>
          </a:xfrm>
          <a:prstGeom prst="notched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357938" y="782638"/>
            <a:ext cx="2176462" cy="5029200"/>
            <a:chOff x="6357257" y="533400"/>
            <a:chExt cx="2177143" cy="5029200"/>
          </a:xfrm>
        </p:grpSpPr>
        <p:sp>
          <p:nvSpPr>
            <p:cNvPr id="18" name="Rectangle 17"/>
            <p:cNvSpPr/>
            <p:nvPr/>
          </p:nvSpPr>
          <p:spPr>
            <a:xfrm>
              <a:off x="6400132" y="533400"/>
              <a:ext cx="2134268" cy="6858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" lastClr="FFFFFF"/>
                  </a:solidFill>
                  <a:latin typeface="Calibri"/>
                  <a:ea typeface="+mn-ea"/>
                </a:rPr>
                <a:t>Post travel audit of vendor charges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68372" y="1676400"/>
              <a:ext cx="2132680" cy="6858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" lastClr="FFFFFF"/>
                  </a:solidFill>
                  <a:latin typeface="Calibri"/>
                  <a:ea typeface="+mn-ea"/>
                </a:rPr>
                <a:t>Accurate spend Reports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57257" y="2770187"/>
              <a:ext cx="2134268" cy="6858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" lastClr="FFFFFF"/>
                  </a:solidFill>
                  <a:latin typeface="Calibri"/>
                  <a:ea typeface="+mn-ea"/>
                </a:rPr>
                <a:t>Customized online booking tool 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57257" y="3859212"/>
              <a:ext cx="2134268" cy="6858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" lastClr="FFFFFF"/>
                  </a:solidFill>
                  <a:latin typeface="Calibri"/>
                  <a:ea typeface="+mn-ea"/>
                </a:rPr>
                <a:t>P-card allowed for lodging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57257" y="4876800"/>
              <a:ext cx="2134268" cy="6858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" lastClr="FFFFFF"/>
                  </a:solidFill>
                  <a:latin typeface="Calibri"/>
                  <a:ea typeface="+mn-ea"/>
                </a:rPr>
                <a:t>Traveler monitoring and Risk MGMT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591175" y="1373188"/>
            <a:ext cx="809625" cy="4343400"/>
            <a:chOff x="5591034" y="1125075"/>
            <a:chExt cx="809766" cy="4343400"/>
          </a:xfrm>
        </p:grpSpPr>
        <p:cxnSp>
          <p:nvCxnSpPr>
            <p:cNvPr id="24" name="Elbow Connector 34"/>
            <p:cNvCxnSpPr>
              <a:cxnSpLocks noChangeShapeType="1"/>
              <a:stCxn id="14" idx="3"/>
              <a:endCxn id="18" idx="1"/>
            </p:cNvCxnSpPr>
            <p:nvPr/>
          </p:nvCxnSpPr>
          <p:spPr bwMode="auto">
            <a:xfrm flipV="1">
              <a:off x="5591034" y="1125075"/>
              <a:ext cx="809766" cy="1915119"/>
            </a:xfrm>
            <a:prstGeom prst="bentConnector3">
              <a:avLst>
                <a:gd name="adj1" fmla="val 50000"/>
              </a:avLst>
            </a:prstGeom>
            <a:noFill/>
            <a:ln w="25400" algn="ctr">
              <a:solidFill>
                <a:srgbClr val="E46C0A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Elbow Connector 35"/>
            <p:cNvCxnSpPr>
              <a:cxnSpLocks noChangeShapeType="1"/>
              <a:stCxn id="14" idx="3"/>
              <a:endCxn id="19" idx="1"/>
            </p:cNvCxnSpPr>
            <p:nvPr/>
          </p:nvCxnSpPr>
          <p:spPr bwMode="auto">
            <a:xfrm flipV="1">
              <a:off x="5591034" y="2268075"/>
              <a:ext cx="777109" cy="772119"/>
            </a:xfrm>
            <a:prstGeom prst="bentConnector3">
              <a:avLst>
                <a:gd name="adj1" fmla="val 50000"/>
              </a:avLst>
            </a:prstGeom>
            <a:noFill/>
            <a:ln w="25400" algn="ctr">
              <a:solidFill>
                <a:srgbClr val="E46C0A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Elbow Connector 36"/>
            <p:cNvCxnSpPr>
              <a:cxnSpLocks noChangeShapeType="1"/>
              <a:stCxn id="14" idx="3"/>
              <a:endCxn id="21" idx="1"/>
            </p:cNvCxnSpPr>
            <p:nvPr/>
          </p:nvCxnSpPr>
          <p:spPr bwMode="auto">
            <a:xfrm>
              <a:off x="5591034" y="3040194"/>
              <a:ext cx="766223" cy="1410294"/>
            </a:xfrm>
            <a:prstGeom prst="bentConnector3">
              <a:avLst>
                <a:gd name="adj1" fmla="val 50000"/>
              </a:avLst>
            </a:prstGeom>
            <a:noFill/>
            <a:ln w="25400" algn="ctr">
              <a:solidFill>
                <a:srgbClr val="E46C0A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Elbow Connector 37"/>
            <p:cNvCxnSpPr>
              <a:cxnSpLocks noChangeShapeType="1"/>
              <a:stCxn id="14" idx="3"/>
              <a:endCxn id="22" idx="1"/>
            </p:cNvCxnSpPr>
            <p:nvPr/>
          </p:nvCxnSpPr>
          <p:spPr bwMode="auto">
            <a:xfrm>
              <a:off x="5591034" y="3040194"/>
              <a:ext cx="766223" cy="2428281"/>
            </a:xfrm>
            <a:prstGeom prst="bentConnector3">
              <a:avLst>
                <a:gd name="adj1" fmla="val 50000"/>
              </a:avLst>
            </a:prstGeom>
            <a:noFill/>
            <a:ln w="25400" algn="ctr">
              <a:solidFill>
                <a:srgbClr val="E46C0A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Elbow Connector 38"/>
            <p:cNvCxnSpPr>
              <a:cxnSpLocks noChangeShapeType="1"/>
              <a:stCxn id="14" idx="3"/>
              <a:endCxn id="20" idx="1"/>
            </p:cNvCxnSpPr>
            <p:nvPr/>
          </p:nvCxnSpPr>
          <p:spPr bwMode="auto">
            <a:xfrm>
              <a:off x="5591034" y="3040194"/>
              <a:ext cx="766223" cy="322423"/>
            </a:xfrm>
            <a:prstGeom prst="bentConnector3">
              <a:avLst>
                <a:gd name="adj1" fmla="val 50000"/>
              </a:avLst>
            </a:prstGeom>
            <a:noFill/>
            <a:ln w="25400" algn="ctr">
              <a:solidFill>
                <a:srgbClr val="E46C0A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3505200" y="1751013"/>
            <a:ext cx="2501900" cy="2571750"/>
            <a:chOff x="3505200" y="1751013"/>
            <a:chExt cx="2501900" cy="2571750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3505200" y="1751013"/>
              <a:ext cx="2501900" cy="646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solidFill>
                    <a:sysClr val="windowText" lastClr="000000"/>
                  </a:solidFill>
                </a:rPr>
                <a:t>Single Award Travel MGMT Vendor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505200" y="2401888"/>
              <a:ext cx="2457450" cy="1920875"/>
              <a:chOff x="3505200" y="2401888"/>
              <a:chExt cx="2457450" cy="1920875"/>
            </a:xfrm>
          </p:grpSpPr>
          <p:sp>
            <p:nvSpPr>
              <p:cNvPr id="14" name="laptop"/>
              <p:cNvSpPr>
                <a:spLocks noEditPoints="1" noChangeArrowheads="1"/>
              </p:cNvSpPr>
              <p:nvPr/>
            </p:nvSpPr>
            <p:spPr bwMode="auto">
              <a:xfrm>
                <a:off x="3505200" y="2401888"/>
                <a:ext cx="2457450" cy="1920875"/>
              </a:xfrm>
              <a:custGeom>
                <a:avLst/>
                <a:gdLst>
                  <a:gd name="T0" fmla="*/ 3362 w 21600"/>
                  <a:gd name="T1" fmla="*/ 0 h 21600"/>
                  <a:gd name="T2" fmla="*/ 3362 w 21600"/>
                  <a:gd name="T3" fmla="*/ 7173 h 21600"/>
                  <a:gd name="T4" fmla="*/ 18327 w 21600"/>
                  <a:gd name="T5" fmla="*/ 0 h 21600"/>
                  <a:gd name="T6" fmla="*/ 18327 w 21600"/>
                  <a:gd name="T7" fmla="*/ 7173 h 21600"/>
                  <a:gd name="T8" fmla="*/ 10800 w 21600"/>
                  <a:gd name="T9" fmla="*/ 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21600 w 21600"/>
                  <a:gd name="T15" fmla="*/ 21600 h 21600"/>
                  <a:gd name="T16" fmla="*/ 4445 w 21600"/>
                  <a:gd name="T17" fmla="*/ 1858 h 21600"/>
                  <a:gd name="T18" fmla="*/ 17311 w 21600"/>
                  <a:gd name="T19" fmla="*/ 1232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Online Travel Booking Engine</a:t>
                </a:r>
              </a:p>
            </p:txBody>
          </p:sp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400" y="2519757"/>
                <a:ext cx="1524000" cy="1065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0" name="Title 4"/>
          <p:cNvSpPr>
            <a:spLocks noGrp="1"/>
          </p:cNvSpPr>
          <p:nvPr>
            <p:ph type="title"/>
          </p:nvPr>
        </p:nvSpPr>
        <p:spPr>
          <a:xfrm>
            <a:off x="31072" y="76200"/>
            <a:ext cx="6477000" cy="533400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Vision of Travel MGMT</a:t>
            </a:r>
          </a:p>
        </p:txBody>
      </p:sp>
    </p:spTree>
    <p:extLst>
      <p:ext uri="{BB962C8B-B14F-4D97-AF65-F5344CB8AC3E}">
        <p14:creationId xmlns:p14="http://schemas.microsoft.com/office/powerpoint/2010/main" val="400403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940</TotalTime>
  <Words>1129</Words>
  <Application>Microsoft Macintosh PowerPoint</Application>
  <PresentationFormat>On-screen Show (4:3)</PresentationFormat>
  <Paragraphs>313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Can A fully Automated travel program exist &amp; Succeed  in higher education?</vt:lpstr>
      <vt:lpstr>PowerPoint Presentation</vt:lpstr>
      <vt:lpstr>Background</vt:lpstr>
      <vt:lpstr>PowerPoint Presentation</vt:lpstr>
      <vt:lpstr>Guest &amp; Visitors </vt:lpstr>
      <vt:lpstr>The Problem</vt:lpstr>
      <vt:lpstr>PowerPoint Presentation</vt:lpstr>
      <vt:lpstr>PowerPoint Presentation</vt:lpstr>
      <vt:lpstr>Vision of Travel MGMT</vt:lpstr>
      <vt:lpstr>Vision of Guest &amp; Visitors</vt:lpstr>
      <vt:lpstr>The Vision</vt:lpstr>
      <vt:lpstr>PowerPoint Presentation</vt:lpstr>
      <vt:lpstr>PowerPoint Presentation</vt:lpstr>
      <vt:lpstr>Things a Travel MGMT Program Should have</vt:lpstr>
      <vt:lpstr>Travel MGMT: Success Overview</vt:lpstr>
      <vt:lpstr>Travel MGMT: Money</vt:lpstr>
      <vt:lpstr>PowerPoint Presentation</vt:lpstr>
      <vt:lpstr>Risk Workflow</vt:lpstr>
      <vt:lpstr>PowerPoint Presentation</vt:lpstr>
      <vt:lpstr>Lodging Widget RFP</vt:lpstr>
      <vt:lpstr>Travel MGMT: Money</vt:lpstr>
      <vt:lpstr>PowerPoint Presentation</vt:lpstr>
      <vt:lpstr>Local Lodging Process </vt:lpstr>
      <vt:lpstr>Things a Local Lodging Program should have</vt:lpstr>
      <vt:lpstr>Revenue for Local Lodging</vt:lpstr>
      <vt:lpstr>PowerPoint Presentation</vt:lpstr>
      <vt:lpstr>Answer to the Question</vt:lpstr>
      <vt:lpstr>Pros</vt:lpstr>
      <vt:lpstr>Lessons Learned</vt:lpstr>
      <vt:lpstr>Tips for success</vt:lpstr>
      <vt:lpstr>Answer to the Question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Melissa Rothschild</dc:creator>
  <cp:lastModifiedBy>Reagan Moran</cp:lastModifiedBy>
  <cp:revision>64</cp:revision>
  <dcterms:created xsi:type="dcterms:W3CDTF">2009-03-30T16:41:15Z</dcterms:created>
  <dcterms:modified xsi:type="dcterms:W3CDTF">2017-02-25T17:43:10Z</dcterms:modified>
</cp:coreProperties>
</file>