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35"/>
  </p:notesMasterIdLst>
  <p:sldIdLst>
    <p:sldId id="256" r:id="rId4"/>
    <p:sldId id="263" r:id="rId5"/>
    <p:sldId id="264" r:id="rId6"/>
    <p:sldId id="265" r:id="rId7"/>
    <p:sldId id="266" r:id="rId8"/>
    <p:sldId id="267" r:id="rId9"/>
    <p:sldId id="268" r:id="rId10"/>
    <p:sldId id="270" r:id="rId11"/>
    <p:sldId id="272" r:id="rId12"/>
    <p:sldId id="278" r:id="rId13"/>
    <p:sldId id="279" r:id="rId14"/>
    <p:sldId id="280" r:id="rId15"/>
    <p:sldId id="281" r:id="rId16"/>
    <p:sldId id="282" r:id="rId17"/>
    <p:sldId id="287" r:id="rId18"/>
    <p:sldId id="284" r:id="rId19"/>
    <p:sldId id="285" r:id="rId20"/>
    <p:sldId id="286" r:id="rId21"/>
    <p:sldId id="288" r:id="rId22"/>
    <p:sldId id="294" r:id="rId23"/>
    <p:sldId id="295" r:id="rId24"/>
    <p:sldId id="296" r:id="rId25"/>
    <p:sldId id="298" r:id="rId26"/>
    <p:sldId id="300" r:id="rId27"/>
    <p:sldId id="301" r:id="rId28"/>
    <p:sldId id="302" r:id="rId29"/>
    <p:sldId id="303" r:id="rId30"/>
    <p:sldId id="304" r:id="rId31"/>
    <p:sldId id="305" r:id="rId32"/>
    <p:sldId id="306" r:id="rId33"/>
    <p:sldId id="308" r:id="rId34"/>
  </p:sldIdLst>
  <p:sldSz cx="9144000" cy="6858000" type="screen4x3"/>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5" autoAdjust="0"/>
    <p:restoredTop sz="96844" autoAdjust="0"/>
  </p:normalViewPr>
  <p:slideViewPr>
    <p:cSldViewPr>
      <p:cViewPr varScale="1">
        <p:scale>
          <a:sx n="88" d="100"/>
          <a:sy n="88" d="100"/>
        </p:scale>
        <p:origin x="-80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gs" Target="tags/tag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8EDD4-6B2D-4A52-BE79-85EC9313985F}" type="datetimeFigureOut">
              <a:rPr lang="en-US" smtClean="0"/>
              <a:pPr/>
              <a:t>2/25/17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5C155-9F7A-4FAD-A542-BEA1260F95B1}" type="slidenum">
              <a:rPr lang="en-US" smtClean="0"/>
              <a:pPr/>
              <a:t>‹#›</a:t>
            </a:fld>
            <a:endParaRPr lang="en-US"/>
          </a:p>
        </p:txBody>
      </p:sp>
    </p:spTree>
    <p:extLst>
      <p:ext uri="{BB962C8B-B14F-4D97-AF65-F5344CB8AC3E}">
        <p14:creationId xmlns:p14="http://schemas.microsoft.com/office/powerpoint/2010/main" val="278332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05C155-9F7A-4FAD-A542-BEA1260F95B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latin typeface="Arial" pitchFamily="34" charset="0"/>
              </a:rPr>
              <a:t>Now we are getting</a:t>
            </a:r>
            <a:r>
              <a:rPr lang="en-US" baseline="0" dirty="0" smtClean="0">
                <a:latin typeface="Arial" pitchFamily="34" charset="0"/>
              </a:rPr>
              <a:t> into more plastic card type/solutions.</a:t>
            </a:r>
            <a:endParaRPr lang="en-US" dirty="0" smtClean="0">
              <a:latin typeface="Arial" pitchFamily="34" charset="0"/>
            </a:endParaRPr>
          </a:p>
        </p:txBody>
      </p:sp>
      <p:sp>
        <p:nvSpPr>
          <p:cNvPr id="62468" name="Slide Number Placeholder 3"/>
          <p:cNvSpPr>
            <a:spLocks noGrp="1"/>
          </p:cNvSpPr>
          <p:nvPr>
            <p:ph type="sldNum" sz="quarter" idx="5"/>
          </p:nvPr>
        </p:nvSpPr>
        <p:spPr>
          <a:noFill/>
        </p:spPr>
        <p:txBody>
          <a:bodyPr/>
          <a:lstStyle/>
          <a:p>
            <a:fld id="{26E1FCD4-9BEF-4B58-9579-17C5FCE2FAED}"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smtClean="0">
              <a:latin typeface="Arial" pitchFamily="34" charset="0"/>
            </a:endParaRPr>
          </a:p>
        </p:txBody>
      </p:sp>
      <p:sp>
        <p:nvSpPr>
          <p:cNvPr id="63492" name="Slide Number Placeholder 3"/>
          <p:cNvSpPr>
            <a:spLocks noGrp="1"/>
          </p:cNvSpPr>
          <p:nvPr>
            <p:ph type="sldNum" sz="quarter" idx="5"/>
          </p:nvPr>
        </p:nvSpPr>
        <p:spPr>
          <a:noFill/>
        </p:spPr>
        <p:txBody>
          <a:bodyPr/>
          <a:lstStyle/>
          <a:p>
            <a:fld id="{0B89E748-E7CC-4046-8724-E53DD5F537F4}"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endParaRPr lang="en-US" smtClean="0">
              <a:latin typeface="Arial" pitchFamily="34" charset="0"/>
            </a:endParaRPr>
          </a:p>
        </p:txBody>
      </p:sp>
      <p:sp>
        <p:nvSpPr>
          <p:cNvPr id="64516" name="Slide Number Placeholder 3"/>
          <p:cNvSpPr>
            <a:spLocks noGrp="1"/>
          </p:cNvSpPr>
          <p:nvPr>
            <p:ph type="sldNum" sz="quarter" idx="5"/>
          </p:nvPr>
        </p:nvSpPr>
        <p:spPr>
          <a:noFill/>
        </p:spPr>
        <p:txBody>
          <a:bodyPr/>
          <a:lstStyle/>
          <a:p>
            <a:fld id="{0756906F-8FF5-407C-8C80-BC00C921C592}"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pPr defTabSz="936247"/>
            <a:fld id="{793434BA-0903-4AC9-9FB0-5817350C3521}" type="slidenum">
              <a:rPr lang="en-US" smtClean="0">
                <a:solidFill>
                  <a:srgbClr val="000000"/>
                </a:solidFill>
                <a:latin typeface="Arial" charset="0"/>
              </a:rPr>
              <a:pPr defTabSz="936247"/>
              <a:t>14</a:t>
            </a:fld>
            <a:endParaRPr lang="en-US" dirty="0" smtClean="0">
              <a:solidFill>
                <a:srgbClr val="000000"/>
              </a:solidFill>
              <a:latin typeface="Arial"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pPr defTabSz="936247"/>
            <a:fld id="{2FB52D6C-384B-439A-971A-033EA31C1095}" type="slidenum">
              <a:rPr lang="en-US" smtClean="0">
                <a:latin typeface="Arial" charset="0"/>
              </a:rPr>
              <a:pPr defTabSz="936247"/>
              <a:t>15</a:t>
            </a:fld>
            <a:endParaRPr lang="en-US" dirty="0" smtClean="0">
              <a:latin typeface="Arial"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pPr defTabSz="936247"/>
            <a:fld id="{103D34E9-F653-47FB-9A1B-4CD48935C4D4}" type="slidenum">
              <a:rPr lang="en-US" smtClean="0">
                <a:solidFill>
                  <a:srgbClr val="000000"/>
                </a:solidFill>
                <a:latin typeface="Arial" charset="0"/>
              </a:rPr>
              <a:pPr defTabSz="936247"/>
              <a:t>16</a:t>
            </a:fld>
            <a:endParaRPr lang="en-US" dirty="0" smtClean="0">
              <a:solidFill>
                <a:srgbClr val="000000"/>
              </a:solidFill>
              <a:latin typeface="Arial"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p:spPr>
        <p:txBody>
          <a:bodyPr/>
          <a:lstStyle/>
          <a:p>
            <a:pPr defTabSz="936247"/>
            <a:fld id="{A1C73034-933F-405B-A924-386EF0AB313F}" type="slidenum">
              <a:rPr lang="en-US" smtClean="0">
                <a:solidFill>
                  <a:srgbClr val="000000"/>
                </a:solidFill>
                <a:latin typeface="Arial" charset="0"/>
              </a:rPr>
              <a:pPr defTabSz="936247"/>
              <a:t>17</a:t>
            </a:fld>
            <a:endParaRPr lang="en-US" dirty="0" smtClean="0">
              <a:solidFill>
                <a:srgbClr val="000000"/>
              </a:solidFill>
              <a:latin typeface="Arial"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p:spPr>
        <p:txBody>
          <a:bodyPr/>
          <a:lstStyle/>
          <a:p>
            <a:pPr defTabSz="936247"/>
            <a:fld id="{5A650B36-F35F-48BE-AC16-2676DA2E9D2B}" type="slidenum">
              <a:rPr lang="en-US" smtClean="0">
                <a:solidFill>
                  <a:srgbClr val="000000"/>
                </a:solidFill>
                <a:latin typeface="Arial" charset="0"/>
              </a:rPr>
              <a:pPr defTabSz="936247"/>
              <a:t>18</a:t>
            </a:fld>
            <a:endParaRPr lang="en-US" dirty="0" smtClean="0">
              <a:solidFill>
                <a:srgbClr val="000000"/>
              </a:solidFill>
              <a:latin typeface="Arial"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pPr defTabSz="936247"/>
            <a:fld id="{C71B170E-F288-4BCF-BFF5-3614A9B2AAEC}" type="slidenum">
              <a:rPr lang="en-US" smtClean="0">
                <a:solidFill>
                  <a:srgbClr val="000000"/>
                </a:solidFill>
                <a:latin typeface="Arial" charset="0"/>
              </a:rPr>
              <a:pPr defTabSz="936247"/>
              <a:t>19</a:t>
            </a:fld>
            <a:endParaRPr lang="en-US" dirty="0" smtClean="0">
              <a:solidFill>
                <a:srgbClr val="000000"/>
              </a:solidFill>
              <a:latin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pPr defTabSz="936247"/>
            <a:fld id="{9A9A2BF9-20E7-494E-B0BF-513C8811EA7E}" type="slidenum">
              <a:rPr lang="en-US" smtClean="0">
                <a:solidFill>
                  <a:srgbClr val="000000"/>
                </a:solidFill>
                <a:latin typeface="Arial" charset="0"/>
              </a:rPr>
              <a:pPr defTabSz="936247"/>
              <a:t>20</a:t>
            </a:fld>
            <a:endParaRPr lang="en-US" dirty="0" smtClean="0">
              <a:solidFill>
                <a:srgbClr val="000000"/>
              </a:solidFill>
              <a:latin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51D1A6D-E541-49C0-AF83-23C79E27D461}" type="slidenum">
              <a:rPr lang="en-US" smtClean="0">
                <a:latin typeface="Arial" pitchFamily="34" charset="0"/>
              </a:rPr>
              <a:pPr/>
              <a:t>2</a:t>
            </a:fld>
            <a:endParaRPr lang="en-US" smtClean="0">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dirty="0" smtClean="0">
                <a:latin typeface="Arial" pitchFamily="34" charset="0"/>
              </a:rPr>
              <a:t>Changed </a:t>
            </a:r>
            <a:r>
              <a:rPr lang="en-US" dirty="0" err="1" smtClean="0">
                <a:latin typeface="Arial" pitchFamily="34" charset="0"/>
              </a:rPr>
              <a:t>Paylink</a:t>
            </a:r>
            <a:r>
              <a:rPr lang="en-US" baseline="0" dirty="0" smtClean="0">
                <a:latin typeface="Arial" pitchFamily="34" charset="0"/>
              </a:rPr>
              <a:t> to BIPC…this is OLD branding that was only for the GSA back in 2008.</a:t>
            </a: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pPr defTabSz="936247"/>
            <a:fld id="{EB93D788-27E4-4BED-BDFF-4252FA3A28E5}" type="slidenum">
              <a:rPr lang="en-US" smtClean="0">
                <a:solidFill>
                  <a:srgbClr val="000000"/>
                </a:solidFill>
                <a:latin typeface="Arial" charset="0"/>
              </a:rPr>
              <a:pPr defTabSz="936247"/>
              <a:t>21</a:t>
            </a:fld>
            <a:endParaRPr lang="en-US" dirty="0" smtClean="0">
              <a:solidFill>
                <a:srgbClr val="000000"/>
              </a:solidFill>
              <a:latin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43000" y="685800"/>
            <a:ext cx="4572000" cy="3429000"/>
          </a:xfrm>
          <a:ln/>
        </p:spPr>
      </p:sp>
      <p:sp>
        <p:nvSpPr>
          <p:cNvPr id="84994" name="Rectangle 3"/>
          <p:cNvSpPr>
            <a:spLocks noGrp="1" noChangeArrowheads="1"/>
          </p:cNvSpPr>
          <p:nvPr>
            <p:ph type="body" idx="1"/>
          </p:nvPr>
        </p:nvSpPr>
        <p:spPr>
          <a:xfrm>
            <a:off x="686421" y="4342464"/>
            <a:ext cx="5485158" cy="4116049"/>
          </a:xfrm>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pPr defTabSz="936247"/>
            <a:fld id="{49C53C27-BB67-45FE-B6A7-210C17204086}" type="slidenum">
              <a:rPr lang="en-US" smtClean="0">
                <a:solidFill>
                  <a:srgbClr val="000000"/>
                </a:solidFill>
                <a:latin typeface="Arial" charset="0"/>
              </a:rPr>
              <a:pPr defTabSz="936247"/>
              <a:t>24</a:t>
            </a:fld>
            <a:endParaRPr lang="en-US" dirty="0" smtClean="0">
              <a:solidFill>
                <a:srgbClr val="000000"/>
              </a:solidFill>
              <a:latin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6D1CF-B93A-4A26-BC14-5A18E8EAB133}"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6D1CF-B93A-4A26-BC14-5A18E8EAB133}"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6D1CF-B93A-4A26-BC14-5A18E8EAB133}"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85579" y="8686488"/>
            <a:ext cx="2970869" cy="455951"/>
          </a:xfrm>
          <a:prstGeom prst="rect">
            <a:avLst/>
          </a:prstGeom>
          <a:noFill/>
          <a:ln w="9525">
            <a:noFill/>
            <a:miter lim="800000"/>
            <a:headEnd/>
            <a:tailEnd/>
          </a:ln>
        </p:spPr>
        <p:txBody>
          <a:bodyPr lIns="93779" tIns="46890" rIns="93779" bIns="46890" anchor="b"/>
          <a:lstStyle/>
          <a:p>
            <a:pPr algn="r" defTabSz="937804"/>
            <a:fld id="{F68AA6C8-E358-4208-B865-6D13A0D89199}" type="slidenum">
              <a:rPr lang="en-US" sz="1300"/>
              <a:pPr algn="r" defTabSz="937804"/>
              <a:t>28</a:t>
            </a:fld>
            <a:endParaRPr lang="en-US" sz="1300" dirty="0"/>
          </a:p>
        </p:txBody>
      </p:sp>
      <p:sp>
        <p:nvSpPr>
          <p:cNvPr id="163843" name="Rectangle 2"/>
          <p:cNvSpPr>
            <a:spLocks noGrp="1" noRot="1" noChangeAspect="1" noChangeArrowheads="1" noTextEdit="1"/>
          </p:cNvSpPr>
          <p:nvPr>
            <p:ph type="sldImg"/>
          </p:nvPr>
        </p:nvSpPr>
        <p:spPr>
          <a:xfrm>
            <a:off x="1143000" y="685800"/>
            <a:ext cx="4573588" cy="3432175"/>
          </a:xfrm>
          <a:ln/>
        </p:spPr>
      </p:sp>
      <p:sp>
        <p:nvSpPr>
          <p:cNvPr id="163844" name="Rectangle 3"/>
          <p:cNvSpPr>
            <a:spLocks noGrp="1" noChangeArrowheads="1"/>
          </p:cNvSpPr>
          <p:nvPr>
            <p:ph type="body" idx="1"/>
          </p:nvPr>
        </p:nvSpPr>
        <p:spPr>
          <a:xfrm>
            <a:off x="687975" y="4344025"/>
            <a:ext cx="5482052" cy="4114488"/>
          </a:xfrm>
          <a:noFill/>
          <a:ln/>
        </p:spPr>
        <p:txBody>
          <a:bodyPr/>
          <a:lstStyle/>
          <a:p>
            <a:endParaRPr lang="en-GB"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pPr defTabSz="936247"/>
            <a:fld id="{2D336070-0479-4D8C-A255-DB04D975BFF5}" type="slidenum">
              <a:rPr lang="en-US" smtClean="0">
                <a:solidFill>
                  <a:srgbClr val="000000"/>
                </a:solidFill>
                <a:latin typeface="Arial" charset="0"/>
              </a:rPr>
              <a:pPr defTabSz="936247"/>
              <a:t>29</a:t>
            </a:fld>
            <a:endParaRPr lang="en-US" dirty="0" smtClean="0">
              <a:solidFill>
                <a:srgbClr val="000000"/>
              </a:solidFill>
              <a:latin typeface="Arial"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pPr defTabSz="936247"/>
            <a:fld id="{28BD1194-0B73-4CA9-9A9D-28AF76CF5D6F}" type="slidenum">
              <a:rPr lang="en-US" smtClean="0">
                <a:solidFill>
                  <a:srgbClr val="000000"/>
                </a:solidFill>
                <a:latin typeface="Arial" charset="0"/>
              </a:rPr>
              <a:pPr defTabSz="936247"/>
              <a:t>30</a:t>
            </a:fld>
            <a:endParaRPr lang="en-US" dirty="0" smtClean="0">
              <a:solidFill>
                <a:srgbClr val="000000"/>
              </a:solidFill>
              <a:latin typeface="Arial"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sure if “mission” is going</a:t>
            </a:r>
            <a:r>
              <a:rPr lang="en-US" baseline="0" dirty="0" smtClean="0"/>
              <a:t> to resonate with your audience for SCTEM?</a:t>
            </a:r>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D96D1CF-B93A-4A26-BC14-5A18E8EAB133}" type="slidenum">
              <a:rPr lang="en-US" smtClean="0"/>
              <a:pPr>
                <a:defRPr/>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34" charset="0"/>
              </a:rPr>
              <a:t>AFP</a:t>
            </a:r>
            <a:r>
              <a:rPr lang="en-US" baseline="0" dirty="0" smtClean="0">
                <a:latin typeface="Arial" pitchFamily="34" charset="0"/>
              </a:rPr>
              <a:t> is Association Financial Professionals….  The Challenges on right side are from internal Citi research performed by Peter Schiff Smith’s P2P team.</a:t>
            </a:r>
            <a:endParaRPr lang="en-US" dirty="0" smtClean="0">
              <a:latin typeface="Arial" pitchFamily="34" charset="0"/>
            </a:endParaRPr>
          </a:p>
        </p:txBody>
      </p:sp>
      <p:sp>
        <p:nvSpPr>
          <p:cNvPr id="54276" name="Slide Number Placeholder 3"/>
          <p:cNvSpPr>
            <a:spLocks noGrp="1"/>
          </p:cNvSpPr>
          <p:nvPr>
            <p:ph type="sldNum" sz="quarter" idx="5"/>
          </p:nvPr>
        </p:nvSpPr>
        <p:spPr>
          <a:noFill/>
        </p:spPr>
        <p:txBody>
          <a:bodyPr/>
          <a:lstStyle/>
          <a:p>
            <a:fld id="{ED1E24F6-AADC-443E-AD4E-E8FB6DD81063}"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Ghost Card needs</a:t>
            </a:r>
            <a:r>
              <a:rPr lang="en-US" baseline="0" dirty="0" smtClean="0"/>
              <a:t> to be moved down into the body of the slide.</a:t>
            </a:r>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05C155-9F7A-4FAD-A542-BEA1260F95B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B05C155-9F7A-4FAD-A542-BEA1260F95B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reiterates points from earlier overview slides….</a:t>
            </a:r>
            <a:endParaRPr lang="en-US" dirty="0"/>
          </a:p>
        </p:txBody>
      </p:sp>
      <p:sp>
        <p:nvSpPr>
          <p:cNvPr id="4" name="Slide Number Placeholder 3"/>
          <p:cNvSpPr>
            <a:spLocks noGrp="1"/>
          </p:cNvSpPr>
          <p:nvPr>
            <p:ph type="sldNum" sz="quarter" idx="10"/>
          </p:nvPr>
        </p:nvSpPr>
        <p:spPr/>
        <p:txBody>
          <a:bodyPr/>
          <a:lstStyle/>
          <a:p>
            <a:fld id="{AB05C155-9F7A-4FAD-A542-BEA1260F95B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latin typeface="Arial" pitchFamily="34" charset="0"/>
              </a:rPr>
              <a:t>VCA Enablers:</a:t>
            </a:r>
          </a:p>
          <a:p>
            <a:pPr>
              <a:defRPr/>
            </a:pPr>
            <a:r>
              <a:rPr lang="en-US" i="1" dirty="0" smtClean="0">
                <a:latin typeface="Arial" pitchFamily="34" charset="0"/>
              </a:rPr>
              <a:t>The ways in which virtual cards work differently than regular cards &amp; are ideal for Electronic Accounts Payable Card Programs, behaving more like an electronic check than a traditional commercial card</a:t>
            </a:r>
          </a:p>
          <a:p>
            <a:pPr>
              <a:defRPr/>
            </a:pPr>
            <a:r>
              <a:rPr lang="en-US" i="1" dirty="0" smtClean="0">
                <a:latin typeface="Arial" pitchFamily="34" charset="0"/>
              </a:rPr>
              <a:t>Group 1: Lock down / control so that card payment works more like check or EFT.</a:t>
            </a:r>
          </a:p>
          <a:p>
            <a:pPr>
              <a:defRPr/>
            </a:pPr>
            <a:r>
              <a:rPr lang="en-US" i="1" dirty="0" smtClean="0">
                <a:latin typeface="Arial" pitchFamily="34" charset="0"/>
              </a:rPr>
              <a:t>Group 2: Automated creation, delivery, reconciliation so that the process can be similar to other payment types in AP.</a:t>
            </a:r>
          </a:p>
          <a:p>
            <a:pPr>
              <a:defRPr/>
            </a:pPr>
            <a:endParaRPr lang="en-US" i="1" dirty="0" smtClean="0">
              <a:latin typeface="Arial" pitchFamily="34" charset="0"/>
            </a:endParaRPr>
          </a:p>
          <a:p>
            <a:pPr>
              <a:defRPr/>
            </a:pPr>
            <a:r>
              <a:rPr lang="en-US" dirty="0" smtClean="0">
                <a:latin typeface="Arial" pitchFamily="34" charset="0"/>
              </a:rPr>
              <a:t>Benefits</a:t>
            </a:r>
          </a:p>
          <a:p>
            <a:pPr>
              <a:defRPr/>
            </a:pPr>
            <a:r>
              <a:rPr lang="en-US" i="1" dirty="0" smtClean="0">
                <a:latin typeface="Arial" pitchFamily="34" charset="0"/>
              </a:rPr>
              <a:t>Working Capital Improvements: A traditional commercial card benefit, immediate payment to suppliers &amp; short-term credit extension to client increases DPO and reduces suppliers’ DSO. This is a lever which can be used alongside payment terms when determining how to pay suppliers. If the additional interchange which comes from a card payment is raised, this is one factor… can pay slightly sooner on a card and still benefit.</a:t>
            </a:r>
          </a:p>
          <a:p>
            <a:pPr>
              <a:defRPr/>
            </a:pPr>
            <a:endParaRPr lang="en-US" i="1" dirty="0" smtClean="0">
              <a:latin typeface="Arial" pitchFamily="34" charset="0"/>
            </a:endParaRPr>
          </a:p>
          <a:p>
            <a:pPr>
              <a:defRPr/>
            </a:pPr>
            <a:r>
              <a:rPr lang="en-US" i="1" dirty="0" smtClean="0">
                <a:latin typeface="Arial" pitchFamily="34" charset="0"/>
              </a:rPr>
              <a:t>Reduced Paper &amp; Streamlined Process: Replace checks with virtual cards and speed up the shift to electronic payments. Automate card payments and reconciliation. Save check printing and mailing costs. Save operational costs in reconciling. Reduced check and postage costs. Free payment method vs. fee-based payment methods.</a:t>
            </a:r>
          </a:p>
          <a:p>
            <a:pPr>
              <a:defRPr/>
            </a:pPr>
            <a:endParaRPr lang="en-US" i="1" dirty="0" smtClean="0">
              <a:latin typeface="Arial" pitchFamily="34" charset="0"/>
            </a:endParaRPr>
          </a:p>
          <a:p>
            <a:pPr>
              <a:defRPr/>
            </a:pPr>
            <a:r>
              <a:rPr lang="en-US" i="1" dirty="0" smtClean="0">
                <a:latin typeface="Arial" pitchFamily="34" charset="0"/>
              </a:rPr>
              <a:t>Eligible for Rebate: A traditional commercial card benefit extended to Accounts Payable payments</a:t>
            </a:r>
            <a:endParaRPr lang="en-US" dirty="0"/>
          </a:p>
        </p:txBody>
      </p:sp>
      <p:sp>
        <p:nvSpPr>
          <p:cNvPr id="56324" name="Slide Number Placeholder 3"/>
          <p:cNvSpPr>
            <a:spLocks noGrp="1"/>
          </p:cNvSpPr>
          <p:nvPr>
            <p:ph type="sldNum" sz="quarter" idx="5"/>
          </p:nvPr>
        </p:nvSpPr>
        <p:spPr>
          <a:noFill/>
        </p:spPr>
        <p:txBody>
          <a:bodyPr/>
          <a:lstStyle/>
          <a:p>
            <a:fld id="{C1AF018C-F8DA-4693-AB5A-7DD93EBFFCBA}"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73AAB-0E14-4B62-8B28-ED6D2AF1687D}" type="datetimeFigureOut">
              <a:rPr lang="en-US" smtClean="0"/>
              <a:pPr/>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73AAB-0E14-4B62-8B28-ED6D2AF1687D}" type="datetimeFigureOut">
              <a:rPr lang="en-US" smtClean="0"/>
              <a:pPr/>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73AAB-0E14-4B62-8B28-ED6D2AF1687D}" type="datetimeFigureOut">
              <a:rPr lang="en-US" smtClean="0"/>
              <a:pPr/>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73AAB-0E14-4B62-8B28-ED6D2AF1687D}" type="datetimeFigureOut">
              <a:rPr lang="en-US" smtClean="0"/>
              <a:pPr/>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73AAB-0E14-4B62-8B28-ED6D2AF1687D}" type="datetimeFigureOut">
              <a:rPr lang="en-US" smtClean="0"/>
              <a:pPr/>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73AAB-0E14-4B62-8B28-ED6D2AF1687D}" type="datetimeFigureOut">
              <a:rPr lang="en-US" smtClean="0"/>
              <a:pPr/>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073AAB-0E14-4B62-8B28-ED6D2AF1687D}" type="datetimeFigureOut">
              <a:rPr lang="en-US" smtClean="0"/>
              <a:pPr/>
              <a:t>2/25/17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073AAB-0E14-4B62-8B28-ED6D2AF1687D}" type="datetimeFigureOut">
              <a:rPr lang="en-US" smtClean="0"/>
              <a:pPr/>
              <a:t>2/25/17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073AAB-0E14-4B62-8B28-ED6D2AF1687D}" type="datetimeFigureOut">
              <a:rPr lang="en-US" smtClean="0"/>
              <a:pPr/>
              <a:t>2/25/17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73AAB-0E14-4B62-8B28-ED6D2AF1687D}" type="datetimeFigureOut">
              <a:rPr lang="en-US" smtClean="0"/>
              <a:pPr/>
              <a:t>2/25/17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073AAB-0E14-4B62-8B28-ED6D2AF1687D}" type="datetimeFigureOut">
              <a:rPr lang="en-US" smtClean="0"/>
              <a:pPr/>
              <a:t>2/25/17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49A0-516D-4D74-A6FA-681D87697E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tags" Target="../tags/tag2.xml"/><Relationship Id="rId14" Type="http://schemas.openxmlformats.org/officeDocument/2006/relationships/image" Target="../media/image1.gif"/><Relationship Id="rId15" Type="http://schemas.openxmlformats.org/officeDocument/2006/relationships/image" Target="../media/image2.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73AAB-0E14-4B62-8B28-ED6D2AF1687D}" type="datetimeFigureOut">
              <a:rPr lang="en-US" smtClean="0"/>
              <a:pPr/>
              <a:t>2/25/17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49A0-516D-4D74-A6FA-681D87697ED2}" type="slidenum">
              <a:rPr lang="en-US" smtClean="0"/>
              <a:pPr/>
              <a:t>‹#›</a:t>
            </a:fld>
            <a:endParaRPr lang="en-US"/>
          </a:p>
        </p:txBody>
      </p:sp>
      <p:pic>
        <p:nvPicPr>
          <p:cNvPr id="7" name="Picture 6" descr="5 20 MSUPS SCTEM Banner-2.GIF"/>
          <p:cNvPicPr/>
          <p:nvPr userDrawn="1"/>
        </p:nvPicPr>
        <p:blipFill>
          <a:blip r:embed="rId14" cstate="print"/>
          <a:stretch>
            <a:fillRect/>
          </a:stretch>
        </p:blipFill>
        <p:spPr>
          <a:xfrm>
            <a:off x="0" y="0"/>
            <a:ext cx="9144000" cy="2009775"/>
          </a:xfrm>
          <a:prstGeom prst="rect">
            <a:avLst/>
          </a:prstGeom>
        </p:spPr>
      </p:pic>
      <p:pic>
        <p:nvPicPr>
          <p:cNvPr id="8" name="Picture 5" descr="Citi"/>
          <p:cNvPicPr>
            <a:picLocks noChangeAspect="1" noChangeArrowheads="1"/>
          </p:cNvPicPr>
          <p:nvPr userDrawn="1">
            <p:custDataLst>
              <p:tags r:id="rId13"/>
            </p:custDataLst>
          </p:nvPr>
        </p:nvPicPr>
        <p:blipFill>
          <a:blip r:embed="rId15" cstate="print"/>
          <a:srcRect/>
          <a:stretch>
            <a:fillRect/>
          </a:stretch>
        </p:blipFill>
        <p:spPr bwMode="auto">
          <a:xfrm>
            <a:off x="8266113" y="6281738"/>
            <a:ext cx="534987" cy="357187"/>
          </a:xfrm>
          <a:prstGeom prst="rect">
            <a:avLst/>
          </a:prstGeom>
          <a:noFill/>
          <a:ln w="6350" algn="ctr">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73AAB-0E14-4B62-8B28-ED6D2AF1687D}" type="datetimeFigureOut">
              <a:rPr lang="en-US" smtClean="0"/>
              <a:pPr/>
              <a:t>2/25/17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49A0-516D-4D74-A6FA-681D87697E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073AAB-0E14-4B62-8B28-ED6D2AF1687D}" type="datetimeFigureOut">
              <a:rPr lang="en-US" smtClean="0"/>
              <a:pPr/>
              <a:t>2/25/17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649A0-516D-4D74-A6FA-681D87697E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notesSlide" Target="../notesSlides/notesSlide1.xml"/><Relationship Id="rId5" Type="http://schemas.openxmlformats.org/officeDocument/2006/relationships/image" Target="../media/image1.gif"/><Relationship Id="rId6" Type="http://schemas.openxmlformats.org/officeDocument/2006/relationships/image" Target="../media/image2.wmf"/><Relationship Id="rId1" Type="http://schemas.openxmlformats.org/officeDocument/2006/relationships/tags" Target="../tags/tag3.xml"/><Relationship Id="rId2" Type="http://schemas.openxmlformats.org/officeDocument/2006/relationships/tags" Target="../tags/tag4.xml"/></Relationships>
</file>

<file path=ppt/slides/_rels/slide10.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6.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8.jpeg"/><Relationship Id="rId1" Type="http://schemas.openxmlformats.org/officeDocument/2006/relationships/tags" Target="../tags/tag14.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9.jpeg"/><Relationship Id="rId5" Type="http://schemas.openxmlformats.org/officeDocument/2006/relationships/image" Target="../media/image10.jpeg"/><Relationship Id="rId1" Type="http://schemas.openxmlformats.org/officeDocument/2006/relationships/tags" Target="../tags/tag15.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emf"/><Relationship Id="rId6" Type="http://schemas.openxmlformats.org/officeDocument/2006/relationships/image" Target="../media/image14.jpeg"/><Relationship Id="rId1" Type="http://schemas.openxmlformats.org/officeDocument/2006/relationships/tags" Target="../tags/tag16.xml"/><Relationship Id="rId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1" Type="http://schemas.openxmlformats.org/officeDocument/2006/relationships/tags" Target="../tags/tag18.xml"/><Relationship Id="rId2"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5.xml"/><Relationship Id="rId1" Type="http://schemas.openxmlformats.org/officeDocument/2006/relationships/tags" Target="../tags/tag20.xml"/><Relationship Id="rId2"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6.xml"/><Relationship Id="rId5" Type="http://schemas.openxmlformats.org/officeDocument/2006/relationships/image" Target="../media/image15.png"/><Relationship Id="rId1" Type="http://schemas.openxmlformats.org/officeDocument/2006/relationships/tags" Target="../tags/tag22.xml"/><Relationship Id="rId2"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7.xml"/><Relationship Id="rId1" Type="http://schemas.openxmlformats.org/officeDocument/2006/relationships/tags" Target="../tags/tag24.xml"/><Relationship Id="rId2" Type="http://schemas.openxmlformats.org/officeDocument/2006/relationships/tags" Target="../tags/tag25.xml"/></Relationships>
</file>

<file path=ppt/slides/_rels/slide19.xml.rels><?xml version="1.0" encoding="UTF-8" standalone="yes"?>
<Relationships xmlns="http://schemas.openxmlformats.org/package/2006/relationships"><Relationship Id="rId1" Type="http://schemas.openxmlformats.org/officeDocument/2006/relationships/tags" Target="../tags/tag26.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27.xml"/><Relationship Id="rId2" Type="http://schemas.openxmlformats.org/officeDocument/2006/relationships/slideLayout" Target="../slideLayouts/slideLayout2.xml"/><Relationship Id="rId3"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1" Type="http://schemas.openxmlformats.org/officeDocument/2006/relationships/tags" Target="../tags/tag28.xml"/><Relationship Id="rId2" Type="http://schemas.openxmlformats.org/officeDocument/2006/relationships/tags" Target="../tags/tag2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16.png"/><Relationship Id="rId5" Type="http://schemas.openxmlformats.org/officeDocument/2006/relationships/image" Target="../media/image17.gif"/><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ags" Target="../tags/tag32.xml"/><Relationship Id="rId2" Type="http://schemas.openxmlformats.org/officeDocument/2006/relationships/slideLayout" Target="../slideLayouts/slideLayout1.xml"/><Relationship Id="rId3"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tags" Target="../tags/tag33.xml"/><Relationship Id="rId2" Type="http://schemas.openxmlformats.org/officeDocument/2006/relationships/slideLayout" Target="../slideLayouts/slideLayout4.xml"/><Relationship Id="rId3"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tags" Target="../tags/tag34.xml"/><Relationship Id="rId2" Type="http://schemas.openxmlformats.org/officeDocument/2006/relationships/slideLayout" Target="../slideLayouts/slideLayout7.xml"/><Relationship Id="rId3"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tags" Target="../tags/tag35.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tags" Target="../tags/tag36.xml"/><Relationship Id="rId2" Type="http://schemas.openxmlformats.org/officeDocument/2006/relationships/slideLayout" Target="../slideLayouts/slideLayout7.xml"/><Relationship Id="rId3"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tags" Target="../tags/tag37.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38.xml"/><Relationship Id="rId2" Type="http://schemas.openxmlformats.org/officeDocument/2006/relationships/slideLayout" Target="../slideLayouts/slideLayout1.xml"/><Relationship Id="rId3"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30.xml"/><Relationship Id="rId5" Type="http://schemas.openxmlformats.org/officeDocument/2006/relationships/image" Target="../media/image22.png"/><Relationship Id="rId1" Type="http://schemas.openxmlformats.org/officeDocument/2006/relationships/tags" Target="../tags/tag39.xml"/><Relationship Id="rId2"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5.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jpeg"/><Relationship Id="rId1" Type="http://schemas.openxmlformats.org/officeDocument/2006/relationships/tags" Target="../tags/tag12.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1295400" y="914400"/>
            <a:ext cx="7848600" cy="762000"/>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chilly" dir="t">
              <a:rot lat="0" lon="0" rev="18480000"/>
            </a:lightRig>
          </a:scene3d>
          <a:sp3d prstMaterial="clea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18415" cmpd="sng">
                <a:solidFill>
                  <a:schemeClr val="bg1"/>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 20 MSUPS SCTEM Banner-2.GIF"/>
          <p:cNvPicPr/>
          <p:nvPr/>
        </p:nvPicPr>
        <p:blipFill>
          <a:blip r:embed="rId5" cstate="print"/>
          <a:stretch>
            <a:fillRect/>
          </a:stretch>
        </p:blipFill>
        <p:spPr>
          <a:xfrm>
            <a:off x="0" y="0"/>
            <a:ext cx="9144000" cy="2009775"/>
          </a:xfrm>
          <a:prstGeom prst="rect">
            <a:avLst/>
          </a:prstGeom>
        </p:spPr>
      </p:pic>
      <p:sp>
        <p:nvSpPr>
          <p:cNvPr id="2" name="Text Box 2"/>
          <p:cNvSpPr txBox="1">
            <a:spLocks noChangeArrowheads="1"/>
          </p:cNvSpPr>
          <p:nvPr/>
        </p:nvSpPr>
        <p:spPr bwMode="auto">
          <a:xfrm>
            <a:off x="1828800" y="152400"/>
            <a:ext cx="6705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ctr" defTabSz="914400" rtl="0" eaLnBrk="1" fontAlgn="base" latinLnBrk="0" hangingPunct="1">
              <a:lnSpc>
                <a:spcPct val="100000"/>
              </a:lnSpc>
              <a:spcBef>
                <a:spcPct val="0"/>
              </a:spcBef>
              <a:buClrTx/>
              <a:buSzTx/>
              <a:buFontTx/>
              <a:buAutoNum type="arabicPlain" startAt="2012"/>
              <a:tabLst/>
            </a:pPr>
            <a:r>
              <a:rPr kumimoji="0" lang="en-US" sz="2000" u="none" strike="noStrike" cap="none" normalizeH="0" dirty="0" smtClean="0">
                <a:ln>
                  <a:noFill/>
                </a:ln>
                <a:solidFill>
                  <a:schemeClr val="bg1"/>
                </a:solidFill>
                <a:effectLst/>
                <a:latin typeface="Impact" pitchFamily="34" charset="0"/>
              </a:rPr>
              <a:t>  Annual Conference &amp; Tradeshow</a:t>
            </a:r>
            <a:endParaRPr kumimoji="0" lang="en-US" sz="2000" u="none" strike="noStrike" cap="none" normalizeH="0" baseline="0" dirty="0" smtClean="0">
              <a:ln>
                <a:noFill/>
              </a:ln>
              <a:solidFill>
                <a:schemeClr val="bg1"/>
              </a:solidFill>
              <a:effectLst/>
              <a:latin typeface="Impact"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sz="1000" b="1" i="1" u="none" strike="noStrike" cap="none" normalizeH="0" baseline="0" dirty="0" smtClean="0">
                <a:ln>
                  <a:noFill/>
                </a:ln>
                <a:solidFill>
                  <a:srgbClr val="E1AEAD"/>
                </a:solidFill>
                <a:effectLst/>
                <a:latin typeface="Calisto MT" pitchFamily="18" charset="0"/>
              </a:rPr>
              <a:t>Celebrating 26 years of service to the Collegiate Travel Marketplace</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Title 7"/>
          <p:cNvSpPr>
            <a:spLocks noGrp="1"/>
          </p:cNvSpPr>
          <p:nvPr>
            <p:ph type="title"/>
          </p:nvPr>
        </p:nvSpPr>
        <p:spPr>
          <a:xfrm>
            <a:off x="838200" y="4419600"/>
            <a:ext cx="7772400" cy="1362075"/>
          </a:xfrm>
        </p:spPr>
        <p:txBody>
          <a:bodyPr>
            <a:normAutofit/>
          </a:bodyPr>
          <a:lstStyle/>
          <a:p>
            <a:r>
              <a:rPr lang="en-US" sz="2400" dirty="0" smtClean="0"/>
              <a:t>Michael Casella – Citi </a:t>
            </a:r>
            <a:br>
              <a:rPr lang="en-US" sz="2400" dirty="0" smtClean="0"/>
            </a:br>
            <a:r>
              <a:rPr lang="en-US" sz="2400" dirty="0" smtClean="0"/>
              <a:t>Director Public Sector </a:t>
            </a:r>
            <a:endParaRPr lang="en-US" sz="2400" dirty="0"/>
          </a:p>
        </p:txBody>
      </p:sp>
      <p:sp>
        <p:nvSpPr>
          <p:cNvPr id="9" name="Text Placeholder 8"/>
          <p:cNvSpPr>
            <a:spLocks noGrp="1"/>
          </p:cNvSpPr>
          <p:nvPr>
            <p:ph type="body" idx="1"/>
          </p:nvPr>
        </p:nvSpPr>
        <p:spPr>
          <a:xfrm>
            <a:off x="685800" y="1447800"/>
            <a:ext cx="7772400" cy="1500187"/>
          </a:xfrm>
        </p:spPr>
        <p:txBody>
          <a:bodyPr>
            <a:noAutofit/>
          </a:bodyPr>
          <a:lstStyle/>
          <a:p>
            <a:r>
              <a:rPr lang="en-US" sz="4800" dirty="0" smtClean="0">
                <a:solidFill>
                  <a:schemeClr val="tx1"/>
                </a:solidFill>
              </a:rPr>
              <a:t>Alternative Payment Solutions</a:t>
            </a:r>
            <a:endParaRPr lang="en-US" sz="4800" dirty="0">
              <a:solidFill>
                <a:schemeClr val="tx1"/>
              </a:solidFill>
            </a:endParaRPr>
          </a:p>
        </p:txBody>
      </p:sp>
      <p:sp>
        <p:nvSpPr>
          <p:cNvPr id="12" name="TextBox 11"/>
          <p:cNvSpPr txBox="1"/>
          <p:nvPr/>
        </p:nvSpPr>
        <p:spPr>
          <a:xfrm>
            <a:off x="8001000" y="6248400"/>
            <a:ext cx="990600" cy="381000"/>
          </a:xfrm>
          <a:prstGeom prst="rect">
            <a:avLst/>
          </a:prstGeom>
          <a:solidFill>
            <a:schemeClr val="bg1"/>
          </a:solidFill>
        </p:spPr>
        <p:txBody>
          <a:bodyPr wrap="square" rtlCol="0">
            <a:spAutoFit/>
          </a:bodyPr>
          <a:lstStyle/>
          <a:p>
            <a:endParaRPr lang="en-US" dirty="0"/>
          </a:p>
        </p:txBody>
      </p:sp>
      <p:pic>
        <p:nvPicPr>
          <p:cNvPr id="10" name="Picture 5" descr="Citi"/>
          <p:cNvPicPr>
            <a:picLocks noChangeAspect="1" noChangeArrowheads="1"/>
          </p:cNvPicPr>
          <p:nvPr>
            <p:custDataLst>
              <p:tags r:id="rId2"/>
            </p:custDataLst>
          </p:nvPr>
        </p:nvPicPr>
        <p:blipFill>
          <a:blip r:embed="rId6" cstate="print"/>
          <a:srcRect/>
          <a:stretch>
            <a:fillRect/>
          </a:stretch>
        </p:blipFill>
        <p:spPr bwMode="auto">
          <a:xfrm>
            <a:off x="7239000" y="5486400"/>
            <a:ext cx="1638300" cy="1093820"/>
          </a:xfrm>
          <a:prstGeom prst="rect">
            <a:avLst/>
          </a:prstGeom>
          <a:noFill/>
          <a:ln w="6350"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9"/>
          <p:cNvSpPr>
            <a:spLocks noGrp="1"/>
          </p:cNvSpPr>
          <p:nvPr>
            <p:ph type="title"/>
          </p:nvPr>
        </p:nvSpPr>
        <p:spPr>
          <a:xfrm>
            <a:off x="1676400" y="152400"/>
            <a:ext cx="7010400" cy="457200"/>
          </a:xfrm>
        </p:spPr>
        <p:txBody>
          <a:bodyPr>
            <a:normAutofit fontScale="90000"/>
          </a:bodyPr>
          <a:lstStyle/>
          <a:p>
            <a:r>
              <a:rPr lang="en-US" dirty="0" smtClean="0"/>
              <a:t>Alternative Payment Solutions</a:t>
            </a:r>
          </a:p>
        </p:txBody>
      </p:sp>
      <p:sp>
        <p:nvSpPr>
          <p:cNvPr id="4" name="Content Placeholder 3"/>
          <p:cNvSpPr>
            <a:spLocks noGrp="1"/>
          </p:cNvSpPr>
          <p:nvPr>
            <p:ph idx="4294967295"/>
          </p:nvPr>
        </p:nvSpPr>
        <p:spPr>
          <a:xfrm>
            <a:off x="533400" y="2743200"/>
            <a:ext cx="8499475" cy="4462462"/>
          </a:xfrm>
        </p:spPr>
        <p:txBody>
          <a:bodyPr/>
          <a:lstStyle/>
          <a:p>
            <a:pPr marL="0" indent="0" eaLnBrk="1" hangingPunct="1">
              <a:lnSpc>
                <a:spcPct val="80000"/>
              </a:lnSpc>
              <a:buFont typeface="Wingdings 2" pitchFamily="18" charset="2"/>
              <a:buNone/>
              <a:defRPr/>
            </a:pPr>
            <a:r>
              <a:rPr lang="en-US" sz="1800" b="1" dirty="0" smtClean="0"/>
              <a:t>Features</a:t>
            </a:r>
          </a:p>
          <a:p>
            <a:pPr marL="0" indent="0" eaLnBrk="1" hangingPunct="1">
              <a:lnSpc>
                <a:spcPct val="80000"/>
              </a:lnSpc>
              <a:defRPr/>
            </a:pPr>
            <a:r>
              <a:rPr lang="en-US" sz="1800" dirty="0" smtClean="0"/>
              <a:t> Centrally Billed Accounts</a:t>
            </a:r>
          </a:p>
          <a:p>
            <a:pPr marL="0" indent="0" eaLnBrk="1" hangingPunct="1">
              <a:lnSpc>
                <a:spcPct val="80000"/>
              </a:lnSpc>
              <a:defRPr/>
            </a:pPr>
            <a:r>
              <a:rPr lang="en-US" sz="1800" dirty="0" smtClean="0"/>
              <a:t> Specific purposes and/or time periods </a:t>
            </a:r>
          </a:p>
          <a:p>
            <a:pPr marL="339725" lvl="1" eaLnBrk="1" hangingPunct="1">
              <a:lnSpc>
                <a:spcPct val="80000"/>
              </a:lnSpc>
              <a:defRPr/>
            </a:pPr>
            <a:r>
              <a:rPr lang="en-US" sz="1800" dirty="0" smtClean="0"/>
              <a:t>Accounts have a set credit limit and do not refresh</a:t>
            </a:r>
          </a:p>
          <a:p>
            <a:pPr marL="0" indent="0" eaLnBrk="1" hangingPunct="1">
              <a:lnSpc>
                <a:spcPct val="80000"/>
              </a:lnSpc>
              <a:defRPr/>
            </a:pPr>
            <a:r>
              <a:rPr lang="en-US" sz="1800" dirty="0" smtClean="0"/>
              <a:t> Once the balance is used, the card becomes inactive </a:t>
            </a:r>
          </a:p>
          <a:p>
            <a:pPr marL="0" indent="0" eaLnBrk="1" hangingPunct="1">
              <a:lnSpc>
                <a:spcPct val="80000"/>
              </a:lnSpc>
              <a:defRPr/>
            </a:pPr>
            <a:r>
              <a:rPr lang="en-US" sz="1800" dirty="0" smtClean="0"/>
              <a:t> Merchant Category Code restrictions can be placed on the card</a:t>
            </a:r>
          </a:p>
          <a:p>
            <a:pPr marL="0" indent="0" eaLnBrk="1" hangingPunct="1">
              <a:lnSpc>
                <a:spcPct val="80000"/>
              </a:lnSpc>
              <a:defRPr/>
            </a:pPr>
            <a:r>
              <a:rPr lang="en-US" sz="1800" dirty="0" smtClean="0"/>
              <a:t> Unique data available for amount available on statements</a:t>
            </a:r>
          </a:p>
          <a:p>
            <a:pPr marL="0" indent="0" eaLnBrk="1" hangingPunct="1">
              <a:lnSpc>
                <a:spcPct val="80000"/>
              </a:lnSpc>
              <a:defRPr/>
            </a:pPr>
            <a:r>
              <a:rPr lang="en-US" sz="1800" dirty="0" smtClean="0"/>
              <a:t> Targeted for reimbursable business expenses that need additional controls</a:t>
            </a:r>
          </a:p>
          <a:p>
            <a:pPr marL="227013" lvl="1" indent="0" eaLnBrk="1" hangingPunct="1">
              <a:lnSpc>
                <a:spcPct val="80000"/>
              </a:lnSpc>
              <a:defRPr/>
            </a:pPr>
            <a:r>
              <a:rPr lang="en-US" sz="1800" dirty="0" smtClean="0"/>
              <a:t> Such as Project Spend</a:t>
            </a:r>
          </a:p>
          <a:p>
            <a:pPr marL="227013" lvl="1" indent="0" eaLnBrk="1" hangingPunct="1">
              <a:lnSpc>
                <a:spcPct val="80000"/>
              </a:lnSpc>
              <a:defRPr/>
            </a:pPr>
            <a:r>
              <a:rPr lang="en-US" sz="1800" dirty="0" smtClean="0"/>
              <a:t> Meeting and Events </a:t>
            </a:r>
          </a:p>
          <a:p>
            <a:pPr marL="227013" lvl="1" indent="0" eaLnBrk="1" hangingPunct="1">
              <a:lnSpc>
                <a:spcPct val="80000"/>
              </a:lnSpc>
              <a:defRPr/>
            </a:pPr>
            <a:r>
              <a:rPr lang="en-US" sz="1800" dirty="0" smtClean="0"/>
              <a:t> Contract Spend</a:t>
            </a:r>
          </a:p>
          <a:p>
            <a:pPr>
              <a:buNone/>
              <a:defRPr/>
            </a:pPr>
            <a:endParaRPr lang="en-US" dirty="0"/>
          </a:p>
        </p:txBody>
      </p:sp>
      <p:sp>
        <p:nvSpPr>
          <p:cNvPr id="33796" name="Rectangle 7"/>
          <p:cNvSpPr>
            <a:spLocks noChangeArrowheads="1"/>
          </p:cNvSpPr>
          <p:nvPr/>
        </p:nvSpPr>
        <p:spPr bwMode="gray">
          <a:xfrm>
            <a:off x="6705600" y="9763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grpSp>
        <p:nvGrpSpPr>
          <p:cNvPr id="2" name="Group 9" descr="Declining Balance Cards"/>
          <p:cNvGrpSpPr>
            <a:grpSpLocks/>
          </p:cNvGrpSpPr>
          <p:nvPr/>
        </p:nvGrpSpPr>
        <p:grpSpPr bwMode="auto">
          <a:xfrm>
            <a:off x="381000" y="1905000"/>
            <a:ext cx="8496300" cy="481012"/>
            <a:chOff x="192" y="513"/>
            <a:chExt cx="5376" cy="303"/>
          </a:xfrm>
        </p:grpSpPr>
        <p:sp>
          <p:nvSpPr>
            <p:cNvPr id="33800" name="Rectangle 10"/>
            <p:cNvSpPr>
              <a:spLocks noChangeArrowheads="1"/>
            </p:cNvSpPr>
            <p:nvPr/>
          </p:nvSpPr>
          <p:spPr bwMode="gray">
            <a:xfrm>
              <a:off x="192" y="513"/>
              <a:ext cx="5376" cy="173"/>
            </a:xfrm>
            <a:prstGeom prst="rect">
              <a:avLst/>
            </a:prstGeom>
            <a:noFill/>
            <a:ln w="9525">
              <a:noFill/>
              <a:miter lim="800000"/>
              <a:headEnd/>
              <a:tailEnd/>
            </a:ln>
          </p:spPr>
          <p:txBody>
            <a:bodyPr lIns="0" tIns="0" rIns="0" bIns="0" anchor="ctr">
              <a:spAutoFit/>
            </a:bodyPr>
            <a:lstStyle/>
            <a:p>
              <a:pPr eaLnBrk="0" hangingPunct="0"/>
              <a:r>
                <a:rPr lang="en-US" sz="1800" b="1">
                  <a:solidFill>
                    <a:schemeClr val="folHlink"/>
                  </a:solidFill>
                </a:rPr>
                <a:t>Declining Balance Cards</a:t>
              </a:r>
            </a:p>
          </p:txBody>
        </p:sp>
        <p:sp>
          <p:nvSpPr>
            <p:cNvPr id="33801" name="Line 11"/>
            <p:cNvSpPr>
              <a:spLocks noChangeShapeType="1"/>
            </p:cNvSpPr>
            <p:nvPr/>
          </p:nvSpPr>
          <p:spPr bwMode="gray">
            <a:xfrm flipV="1">
              <a:off x="192" y="816"/>
              <a:ext cx="5376" cy="0"/>
            </a:xfrm>
            <a:prstGeom prst="line">
              <a:avLst/>
            </a:prstGeom>
            <a:noFill/>
            <a:ln w="12700">
              <a:solidFill>
                <a:schemeClr val="accent2"/>
              </a:solidFill>
              <a:round/>
              <a:headEnd/>
              <a:tailEnd/>
            </a:ln>
          </p:spPr>
          <p:txBody>
            <a:bodyPr wrap="none" anchor="ctr"/>
            <a:lstStyle/>
            <a:p>
              <a:endParaRPr lang="en-US"/>
            </a:p>
          </p:txBody>
        </p:sp>
      </p:grpSp>
      <p:sp>
        <p:nvSpPr>
          <p:cNvPr id="33799"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ChangeArrowheads="1"/>
          </p:cNvSpPr>
          <p:nvPr/>
        </p:nvSpPr>
        <p:spPr bwMode="gray">
          <a:xfrm>
            <a:off x="6705600" y="9763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34819" name="Line 11"/>
          <p:cNvSpPr>
            <a:spLocks noChangeShapeType="1"/>
          </p:cNvSpPr>
          <p:nvPr/>
        </p:nvSpPr>
        <p:spPr bwMode="gray">
          <a:xfrm flipV="1">
            <a:off x="323850" y="1295400"/>
            <a:ext cx="8496300" cy="0"/>
          </a:xfrm>
          <a:prstGeom prst="line">
            <a:avLst/>
          </a:prstGeom>
          <a:noFill/>
          <a:ln w="12700">
            <a:solidFill>
              <a:schemeClr val="accent2"/>
            </a:solidFill>
            <a:round/>
            <a:headEnd/>
            <a:tailEnd/>
          </a:ln>
        </p:spPr>
        <p:txBody>
          <a:bodyPr wrap="none" anchor="ctr"/>
          <a:lstStyle/>
          <a:p>
            <a:endParaRPr lang="en-US"/>
          </a:p>
        </p:txBody>
      </p:sp>
      <p:sp>
        <p:nvSpPr>
          <p:cNvPr id="34821"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11" name="Rectangle 3"/>
          <p:cNvSpPr txBox="1">
            <a:spLocks noChangeArrowheads="1"/>
          </p:cNvSpPr>
          <p:nvPr/>
        </p:nvSpPr>
        <p:spPr bwMode="gray">
          <a:xfrm>
            <a:off x="381000" y="2590801"/>
            <a:ext cx="8497888" cy="2362200"/>
          </a:xfrm>
          <a:prstGeom prst="rect">
            <a:avLst/>
          </a:prstGeom>
        </p:spPr>
        <p:txBody>
          <a:bodyPr/>
          <a:lstStyle/>
          <a:p>
            <a:pPr eaLnBrk="0" hangingPunct="0">
              <a:spcBef>
                <a:spcPct val="75000"/>
              </a:spcBef>
              <a:buClr>
                <a:srgbClr val="DC241F"/>
              </a:buClr>
              <a:buFont typeface="Wingdings 2" pitchFamily="18" charset="2"/>
              <a:buNone/>
              <a:defRPr/>
            </a:pPr>
            <a:r>
              <a:rPr lang="en-US" sz="1600" kern="0" dirty="0">
                <a:latin typeface="+mn-lt"/>
              </a:rPr>
              <a:t>Prepaid Cards are a standalone product</a:t>
            </a:r>
          </a:p>
          <a:p>
            <a:pPr marL="339725" lvl="1" indent="-225425" eaLnBrk="0" hangingPunct="0">
              <a:spcBef>
                <a:spcPct val="25000"/>
              </a:spcBef>
              <a:buClr>
                <a:srgbClr val="DC241F"/>
              </a:buClr>
              <a:buFont typeface="Arial" pitchFamily="34" charset="0"/>
              <a:buChar char="–"/>
              <a:defRPr/>
            </a:pPr>
            <a:r>
              <a:rPr lang="en-US" sz="1600" kern="0" dirty="0">
                <a:latin typeface="+mn-lt"/>
              </a:rPr>
              <a:t>The accounts are paid in advance and the value of the payment is loaded onto the card</a:t>
            </a:r>
          </a:p>
          <a:p>
            <a:pPr marL="339725" lvl="1" indent="-225425" eaLnBrk="0" hangingPunct="0">
              <a:spcBef>
                <a:spcPct val="25000"/>
              </a:spcBef>
              <a:buClr>
                <a:srgbClr val="DC241F"/>
              </a:buClr>
              <a:buFont typeface="Arial" pitchFamily="34" charset="0"/>
              <a:buChar char="–"/>
              <a:defRPr/>
            </a:pPr>
            <a:r>
              <a:rPr lang="en-US" sz="1600" kern="0" dirty="0">
                <a:latin typeface="+mn-lt"/>
              </a:rPr>
              <a:t>Cards can be single or reloadable   </a:t>
            </a:r>
          </a:p>
          <a:p>
            <a:pPr marL="339725" lvl="1" indent="-225425" eaLnBrk="0" hangingPunct="0">
              <a:spcBef>
                <a:spcPct val="25000"/>
              </a:spcBef>
              <a:buClr>
                <a:srgbClr val="DC241F"/>
              </a:buClr>
              <a:buFont typeface="Arial" pitchFamily="34" charset="0"/>
              <a:buChar char="–"/>
              <a:defRPr/>
            </a:pPr>
            <a:r>
              <a:rPr lang="en-US" sz="1600" kern="0" dirty="0">
                <a:latin typeface="+mn-lt"/>
              </a:rPr>
              <a:t>Generally, there is a one-to-one relationship between each card and the corresponding account that holds the funds, but other configurations are available</a:t>
            </a:r>
          </a:p>
          <a:p>
            <a:pPr marL="339725" lvl="1" indent="-225425" eaLnBrk="0" hangingPunct="0">
              <a:spcBef>
                <a:spcPct val="25000"/>
              </a:spcBef>
              <a:buClr>
                <a:srgbClr val="DC241F"/>
              </a:buClr>
              <a:buFont typeface="Arial" pitchFamily="34" charset="0"/>
              <a:buChar char="–"/>
              <a:defRPr/>
            </a:pPr>
            <a:r>
              <a:rPr lang="en-US" sz="1600" kern="0" dirty="0">
                <a:latin typeface="+mn-lt"/>
              </a:rPr>
              <a:t>Moderate controls are available for this product</a:t>
            </a:r>
          </a:p>
          <a:p>
            <a:pPr marL="339725" lvl="1" indent="-225425" eaLnBrk="0" hangingPunct="0">
              <a:spcBef>
                <a:spcPct val="25000"/>
              </a:spcBef>
              <a:buClr>
                <a:srgbClr val="DC241F"/>
              </a:buClr>
              <a:buFont typeface="Arial" pitchFamily="34" charset="0"/>
              <a:buChar char="–"/>
              <a:defRPr/>
            </a:pPr>
            <a:r>
              <a:rPr lang="en-US" sz="1600" kern="0" dirty="0">
                <a:latin typeface="+mn-lt"/>
              </a:rPr>
              <a:t>Prepaid cards have a separate electronic access system to support the product (e.g. to load value, to view transaction activity, etc.)</a:t>
            </a:r>
          </a:p>
          <a:p>
            <a:pPr eaLnBrk="0" hangingPunct="0">
              <a:spcBef>
                <a:spcPct val="75000"/>
              </a:spcBef>
              <a:buClr>
                <a:srgbClr val="DC241F"/>
              </a:buClr>
              <a:buFont typeface="Wingdings 2" pitchFamily="18" charset="2"/>
              <a:buNone/>
              <a:defRPr/>
            </a:pPr>
            <a:endParaRPr lang="en-US" sz="1600" kern="0" dirty="0">
              <a:latin typeface="+mn-lt"/>
            </a:endParaRPr>
          </a:p>
        </p:txBody>
      </p:sp>
      <p:grpSp>
        <p:nvGrpSpPr>
          <p:cNvPr id="2" name="Group 9" descr="Stored Value Cards"/>
          <p:cNvGrpSpPr>
            <a:grpSpLocks/>
          </p:cNvGrpSpPr>
          <p:nvPr/>
        </p:nvGrpSpPr>
        <p:grpSpPr bwMode="auto">
          <a:xfrm>
            <a:off x="323850" y="1295399"/>
            <a:ext cx="8629055" cy="1036636"/>
            <a:chOff x="192" y="816"/>
            <a:chExt cx="5460" cy="653"/>
          </a:xfrm>
        </p:grpSpPr>
        <p:sp>
          <p:nvSpPr>
            <p:cNvPr id="34826" name="Rectangle 10"/>
            <p:cNvSpPr>
              <a:spLocks noChangeArrowheads="1"/>
            </p:cNvSpPr>
            <p:nvPr/>
          </p:nvSpPr>
          <p:spPr bwMode="gray">
            <a:xfrm>
              <a:off x="276" y="1296"/>
              <a:ext cx="5376" cy="173"/>
            </a:xfrm>
            <a:prstGeom prst="rect">
              <a:avLst/>
            </a:prstGeom>
            <a:noFill/>
            <a:ln w="9525">
              <a:noFill/>
              <a:miter lim="800000"/>
              <a:headEnd/>
              <a:tailEnd/>
            </a:ln>
          </p:spPr>
          <p:txBody>
            <a:bodyPr lIns="0" tIns="0" rIns="0" bIns="0" anchor="ctr">
              <a:spAutoFit/>
            </a:bodyPr>
            <a:lstStyle/>
            <a:p>
              <a:pPr eaLnBrk="0" hangingPunct="0"/>
              <a:r>
                <a:rPr lang="en-US" sz="1800" b="1" dirty="0">
                  <a:solidFill>
                    <a:schemeClr val="folHlink"/>
                  </a:solidFill>
                </a:rPr>
                <a:t>Stored Value Cards</a:t>
              </a:r>
            </a:p>
          </p:txBody>
        </p:sp>
        <p:sp>
          <p:nvSpPr>
            <p:cNvPr id="34827" name="Line 11"/>
            <p:cNvSpPr>
              <a:spLocks noChangeShapeType="1"/>
            </p:cNvSpPr>
            <p:nvPr/>
          </p:nvSpPr>
          <p:spPr bwMode="gray">
            <a:xfrm flipV="1">
              <a:off x="192" y="816"/>
              <a:ext cx="5376" cy="0"/>
            </a:xfrm>
            <a:prstGeom prst="line">
              <a:avLst/>
            </a:prstGeom>
            <a:noFill/>
            <a:ln w="12700">
              <a:solidFill>
                <a:schemeClr val="accent2"/>
              </a:solidFill>
              <a:round/>
              <a:headEnd/>
              <a:tailEnd/>
            </a:ln>
          </p:spPr>
          <p:txBody>
            <a:bodyPr wrap="none" anchor="ctr"/>
            <a:lstStyle/>
            <a:p>
              <a:endParaRPr lang="en-US"/>
            </a:p>
          </p:txBody>
        </p:sp>
      </p:grpSp>
      <p:pic>
        <p:nvPicPr>
          <p:cNvPr id="15" name="Picture 4" descr="slide_31_B"/>
          <p:cNvPicPr>
            <a:picLocks noChangeAspect="1" noChangeArrowheads="1"/>
          </p:cNvPicPr>
          <p:nvPr/>
        </p:nvPicPr>
        <p:blipFill>
          <a:blip r:embed="rId4" cstate="print"/>
          <a:srcRect/>
          <a:stretch>
            <a:fillRect/>
          </a:stretch>
        </p:blipFill>
        <p:spPr bwMode="auto">
          <a:xfrm>
            <a:off x="642938" y="5062538"/>
            <a:ext cx="6515100" cy="1371600"/>
          </a:xfrm>
          <a:prstGeom prst="rect">
            <a:avLst/>
          </a:prstGeom>
          <a:noFill/>
          <a:ln w="9525">
            <a:noFill/>
            <a:miter lim="800000"/>
            <a:headEnd/>
            <a:tailEnd/>
          </a:ln>
        </p:spPr>
      </p:pic>
      <p:sp>
        <p:nvSpPr>
          <p:cNvPr id="34825" name="Title 11"/>
          <p:cNvSpPr>
            <a:spLocks noGrp="1"/>
          </p:cNvSpPr>
          <p:nvPr>
            <p:ph type="title"/>
          </p:nvPr>
        </p:nvSpPr>
        <p:spPr>
          <a:xfrm>
            <a:off x="1828800" y="0"/>
            <a:ext cx="6858000" cy="762000"/>
          </a:xfrm>
        </p:spPr>
        <p:txBody>
          <a:bodyPr>
            <a:normAutofit fontScale="90000"/>
          </a:bodyPr>
          <a:lstStyle/>
          <a:p>
            <a:r>
              <a:rPr lang="en-US" dirty="0" smtClean="0"/>
              <a:t>Alternative Payment Solutions</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ChangeArrowheads="1"/>
          </p:cNvSpPr>
          <p:nvPr/>
        </p:nvSpPr>
        <p:spPr bwMode="gray">
          <a:xfrm>
            <a:off x="6705600" y="9763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35843" name="Line 11"/>
          <p:cNvSpPr>
            <a:spLocks noChangeShapeType="1"/>
          </p:cNvSpPr>
          <p:nvPr/>
        </p:nvSpPr>
        <p:spPr bwMode="gray">
          <a:xfrm flipV="1">
            <a:off x="323850" y="1295400"/>
            <a:ext cx="8496300" cy="0"/>
          </a:xfrm>
          <a:prstGeom prst="line">
            <a:avLst/>
          </a:prstGeom>
          <a:noFill/>
          <a:ln w="12700">
            <a:solidFill>
              <a:schemeClr val="accent2"/>
            </a:solidFill>
            <a:round/>
            <a:headEnd/>
            <a:tailEnd/>
          </a:ln>
        </p:spPr>
        <p:txBody>
          <a:bodyPr wrap="none" anchor="ctr"/>
          <a:lstStyle/>
          <a:p>
            <a:endParaRPr lang="en-US"/>
          </a:p>
        </p:txBody>
      </p:sp>
      <p:sp>
        <p:nvSpPr>
          <p:cNvPr id="35845"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35846" name="Line 11"/>
          <p:cNvSpPr>
            <a:spLocks noChangeShapeType="1"/>
          </p:cNvSpPr>
          <p:nvPr/>
        </p:nvSpPr>
        <p:spPr bwMode="gray">
          <a:xfrm flipV="1">
            <a:off x="323850" y="1295400"/>
            <a:ext cx="8496300" cy="0"/>
          </a:xfrm>
          <a:prstGeom prst="line">
            <a:avLst/>
          </a:prstGeom>
          <a:noFill/>
          <a:ln w="12700">
            <a:solidFill>
              <a:schemeClr val="accent2"/>
            </a:solidFill>
            <a:round/>
            <a:headEnd/>
            <a:tailEnd/>
          </a:ln>
        </p:spPr>
        <p:txBody>
          <a:bodyPr wrap="none" anchor="ctr"/>
          <a:lstStyle/>
          <a:p>
            <a:endParaRPr lang="en-US"/>
          </a:p>
        </p:txBody>
      </p:sp>
      <p:grpSp>
        <p:nvGrpSpPr>
          <p:cNvPr id="2" name="Group 9" descr="Stored Value Cards-Usage "/>
          <p:cNvGrpSpPr>
            <a:grpSpLocks/>
          </p:cNvGrpSpPr>
          <p:nvPr/>
        </p:nvGrpSpPr>
        <p:grpSpPr bwMode="auto">
          <a:xfrm>
            <a:off x="304885" y="1295401"/>
            <a:ext cx="8515265" cy="808037"/>
            <a:chOff x="180" y="816"/>
            <a:chExt cx="5388" cy="509"/>
          </a:xfrm>
        </p:grpSpPr>
        <p:sp>
          <p:nvSpPr>
            <p:cNvPr id="35852" name="Rectangle 10"/>
            <p:cNvSpPr>
              <a:spLocks noChangeArrowheads="1"/>
            </p:cNvSpPr>
            <p:nvPr/>
          </p:nvSpPr>
          <p:spPr bwMode="gray">
            <a:xfrm>
              <a:off x="180" y="1152"/>
              <a:ext cx="5376" cy="173"/>
            </a:xfrm>
            <a:prstGeom prst="rect">
              <a:avLst/>
            </a:prstGeom>
            <a:noFill/>
            <a:ln w="9525">
              <a:noFill/>
              <a:miter lim="800000"/>
              <a:headEnd/>
              <a:tailEnd/>
            </a:ln>
          </p:spPr>
          <p:txBody>
            <a:bodyPr lIns="0" tIns="0" rIns="0" bIns="0" anchor="ctr">
              <a:spAutoFit/>
            </a:bodyPr>
            <a:lstStyle/>
            <a:p>
              <a:pPr eaLnBrk="0" hangingPunct="0"/>
              <a:r>
                <a:rPr lang="en-US" sz="1800" b="1" dirty="0">
                  <a:solidFill>
                    <a:schemeClr val="folHlink"/>
                  </a:solidFill>
                </a:rPr>
                <a:t>Stored Value Cards-Usage</a:t>
              </a:r>
            </a:p>
          </p:txBody>
        </p:sp>
        <p:sp>
          <p:nvSpPr>
            <p:cNvPr id="35853" name="Line 11"/>
            <p:cNvSpPr>
              <a:spLocks noChangeShapeType="1"/>
            </p:cNvSpPr>
            <p:nvPr/>
          </p:nvSpPr>
          <p:spPr bwMode="gray">
            <a:xfrm flipV="1">
              <a:off x="192" y="816"/>
              <a:ext cx="5376" cy="0"/>
            </a:xfrm>
            <a:prstGeom prst="line">
              <a:avLst/>
            </a:prstGeom>
            <a:noFill/>
            <a:ln w="12700">
              <a:solidFill>
                <a:schemeClr val="accent2"/>
              </a:solidFill>
              <a:round/>
              <a:headEnd/>
              <a:tailEnd/>
            </a:ln>
          </p:spPr>
          <p:txBody>
            <a:bodyPr wrap="none" anchor="ctr"/>
            <a:lstStyle/>
            <a:p>
              <a:endParaRPr lang="en-US"/>
            </a:p>
          </p:txBody>
        </p:sp>
      </p:grpSp>
      <p:sp>
        <p:nvSpPr>
          <p:cNvPr id="19" name="Rectangle 3"/>
          <p:cNvSpPr txBox="1">
            <a:spLocks noChangeArrowheads="1"/>
          </p:cNvSpPr>
          <p:nvPr/>
        </p:nvSpPr>
        <p:spPr bwMode="gray">
          <a:xfrm>
            <a:off x="228600" y="2286000"/>
            <a:ext cx="8382000" cy="2990850"/>
          </a:xfrm>
          <a:prstGeom prst="rect">
            <a:avLst/>
          </a:prstGeom>
        </p:spPr>
        <p:txBody>
          <a:bodyPr/>
          <a:lstStyle/>
          <a:p>
            <a:pPr eaLnBrk="0" hangingPunct="0">
              <a:spcBef>
                <a:spcPct val="75000"/>
              </a:spcBef>
              <a:buClr>
                <a:srgbClr val="DC241F"/>
              </a:buClr>
              <a:buFont typeface="Arial" pitchFamily="34" charset="0"/>
              <a:buChar char="•"/>
              <a:defRPr/>
            </a:pPr>
            <a:r>
              <a:rPr lang="en-US" sz="2000" kern="0" dirty="0">
                <a:latin typeface="+mn-lt"/>
              </a:rPr>
              <a:t> </a:t>
            </a:r>
            <a:r>
              <a:rPr lang="en-US" sz="1600" kern="0" dirty="0">
                <a:latin typeface="+mn-lt"/>
              </a:rPr>
              <a:t>Prepaid cards can be used as cash or check replacement</a:t>
            </a:r>
          </a:p>
          <a:p>
            <a:pPr eaLnBrk="0" hangingPunct="0">
              <a:spcBef>
                <a:spcPts val="0"/>
              </a:spcBef>
              <a:buClr>
                <a:srgbClr val="DC241F"/>
              </a:buClr>
              <a:buFont typeface="Arial" pitchFamily="34" charset="0"/>
              <a:buChar char="•"/>
              <a:defRPr/>
            </a:pPr>
            <a:r>
              <a:rPr lang="en-US" sz="1600" kern="0" dirty="0">
                <a:latin typeface="+mn-lt"/>
              </a:rPr>
              <a:t> One of the key elements of the applicability of a prepaid card is</a:t>
            </a:r>
          </a:p>
          <a:p>
            <a:pPr eaLnBrk="0" hangingPunct="0">
              <a:spcBef>
                <a:spcPts val="0"/>
              </a:spcBef>
              <a:buClr>
                <a:srgbClr val="DC241F"/>
              </a:buClr>
              <a:defRPr/>
            </a:pPr>
            <a:r>
              <a:rPr lang="en-US" sz="1600" kern="0" dirty="0">
                <a:latin typeface="+mn-lt"/>
              </a:rPr>
              <a:t>   whether or not the funds placed on the card can be used in their</a:t>
            </a:r>
          </a:p>
          <a:p>
            <a:pPr eaLnBrk="0" hangingPunct="0">
              <a:spcBef>
                <a:spcPts val="0"/>
              </a:spcBef>
              <a:buClr>
                <a:srgbClr val="DC241F"/>
              </a:buClr>
              <a:defRPr/>
            </a:pPr>
            <a:r>
              <a:rPr lang="en-US" sz="1600" kern="0" dirty="0">
                <a:latin typeface="+mn-lt"/>
              </a:rPr>
              <a:t>   entirety and are truly the “property” of the cardholder </a:t>
            </a:r>
          </a:p>
          <a:p>
            <a:pPr lvl="1" eaLnBrk="0" hangingPunct="0">
              <a:spcBef>
                <a:spcPts val="0"/>
              </a:spcBef>
              <a:buClr>
                <a:srgbClr val="DC241F"/>
              </a:buClr>
              <a:buFont typeface="Arial" pitchFamily="34" charset="0"/>
              <a:buChar char="–"/>
              <a:defRPr/>
            </a:pPr>
            <a:r>
              <a:rPr lang="en-US" sz="1600" kern="0" dirty="0">
                <a:latin typeface="+mn-lt"/>
              </a:rPr>
              <a:t> These cards are often used for benefit payments or as a</a:t>
            </a:r>
          </a:p>
          <a:p>
            <a:pPr eaLnBrk="0" hangingPunct="0">
              <a:spcBef>
                <a:spcPts val="0"/>
              </a:spcBef>
              <a:buClr>
                <a:srgbClr val="DC241F"/>
              </a:buClr>
              <a:defRPr/>
            </a:pPr>
            <a:r>
              <a:rPr lang="en-US" sz="1600" kern="0" dirty="0">
                <a:latin typeface="+mn-lt"/>
              </a:rPr>
              <a:t>          substitute for cash rebates</a:t>
            </a:r>
          </a:p>
        </p:txBody>
      </p:sp>
      <p:pic>
        <p:nvPicPr>
          <p:cNvPr id="20" name="Picture 15" descr="paycheck1-287x300"/>
          <p:cNvPicPr>
            <a:picLocks noChangeAspect="1" noChangeArrowheads="1"/>
          </p:cNvPicPr>
          <p:nvPr/>
        </p:nvPicPr>
        <p:blipFill>
          <a:blip r:embed="rId4" cstate="print"/>
          <a:srcRect/>
          <a:stretch>
            <a:fillRect/>
          </a:stretch>
        </p:blipFill>
        <p:spPr bwMode="auto">
          <a:xfrm>
            <a:off x="4724400" y="3733800"/>
            <a:ext cx="3719512" cy="2087562"/>
          </a:xfrm>
          <a:prstGeom prst="rect">
            <a:avLst/>
          </a:prstGeom>
          <a:noFill/>
          <a:ln w="9525">
            <a:noFill/>
            <a:miter lim="800000"/>
            <a:headEnd/>
            <a:tailEnd/>
          </a:ln>
        </p:spPr>
      </p:pic>
      <p:pic>
        <p:nvPicPr>
          <p:cNvPr id="35850" name="Picture 4" descr="slide_31_B"/>
          <p:cNvPicPr>
            <a:picLocks noChangeAspect="1" noChangeArrowheads="1"/>
          </p:cNvPicPr>
          <p:nvPr/>
        </p:nvPicPr>
        <p:blipFill>
          <a:blip r:embed="rId5" cstate="print"/>
          <a:srcRect r="66759"/>
          <a:stretch>
            <a:fillRect/>
          </a:stretch>
        </p:blipFill>
        <p:spPr bwMode="auto">
          <a:xfrm>
            <a:off x="533400" y="4419600"/>
            <a:ext cx="3040063" cy="1943100"/>
          </a:xfrm>
          <a:prstGeom prst="rect">
            <a:avLst/>
          </a:prstGeom>
          <a:noFill/>
          <a:ln w="9525">
            <a:noFill/>
            <a:miter lim="800000"/>
            <a:headEnd/>
            <a:tailEnd/>
          </a:ln>
        </p:spPr>
      </p:pic>
      <p:sp>
        <p:nvSpPr>
          <p:cNvPr id="35851" name="Title 13"/>
          <p:cNvSpPr>
            <a:spLocks noGrp="1"/>
          </p:cNvSpPr>
          <p:nvPr>
            <p:ph type="title"/>
          </p:nvPr>
        </p:nvSpPr>
        <p:spPr>
          <a:xfrm>
            <a:off x="1676400" y="0"/>
            <a:ext cx="7010400" cy="762000"/>
          </a:xfrm>
        </p:spPr>
        <p:txBody>
          <a:bodyPr>
            <a:normAutofit fontScale="90000"/>
          </a:bodyPr>
          <a:lstStyle/>
          <a:p>
            <a:r>
              <a:rPr lang="en-US" dirty="0" smtClean="0"/>
              <a:t>Alternative Payment Solutions</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2"/>
          <p:cNvSpPr>
            <a:spLocks noChangeArrowheads="1"/>
          </p:cNvSpPr>
          <p:nvPr/>
        </p:nvSpPr>
        <p:spPr bwMode="auto">
          <a:xfrm>
            <a:off x="457200" y="1752600"/>
            <a:ext cx="8172450" cy="4030662"/>
          </a:xfrm>
          <a:prstGeom prst="roundRect">
            <a:avLst>
              <a:gd name="adj" fmla="val 16667"/>
            </a:avLst>
          </a:prstGeom>
          <a:solidFill>
            <a:srgbClr val="DDDDDD"/>
          </a:solidFill>
          <a:ln w="6350" algn="ctr">
            <a:noFill/>
            <a:round/>
            <a:headEnd/>
            <a:tailEnd/>
          </a:ln>
        </p:spPr>
        <p:txBody>
          <a:bodyPr wrap="none" lIns="45720" rIns="45720" anchor="ctr"/>
          <a:lstStyle/>
          <a:p>
            <a:pPr algn="ctr"/>
            <a:endParaRPr lang="en-US"/>
          </a:p>
        </p:txBody>
      </p:sp>
      <p:grpSp>
        <p:nvGrpSpPr>
          <p:cNvPr id="2" name="Group 3"/>
          <p:cNvGrpSpPr>
            <a:grpSpLocks/>
          </p:cNvGrpSpPr>
          <p:nvPr/>
        </p:nvGrpSpPr>
        <p:grpSpPr bwMode="auto">
          <a:xfrm>
            <a:off x="762000" y="1905000"/>
            <a:ext cx="7562850" cy="3787775"/>
            <a:chOff x="404" y="195"/>
            <a:chExt cx="5317" cy="2386"/>
          </a:xfrm>
        </p:grpSpPr>
        <p:pic>
          <p:nvPicPr>
            <p:cNvPr id="54277" name="Picture 4"/>
            <p:cNvPicPr>
              <a:picLocks noChangeAspect="1" noChangeArrowheads="1"/>
            </p:cNvPicPr>
            <p:nvPr/>
          </p:nvPicPr>
          <p:blipFill>
            <a:blip r:embed="rId3" cstate="print"/>
            <a:srcRect/>
            <a:stretch>
              <a:fillRect/>
            </a:stretch>
          </p:blipFill>
          <p:spPr bwMode="auto">
            <a:xfrm>
              <a:off x="2255" y="199"/>
              <a:ext cx="3451" cy="1566"/>
            </a:xfrm>
            <a:prstGeom prst="rect">
              <a:avLst/>
            </a:prstGeom>
            <a:noFill/>
            <a:ln w="6350" algn="ctr">
              <a:noFill/>
              <a:miter lim="800000"/>
              <a:headEnd/>
              <a:tailEnd/>
            </a:ln>
          </p:spPr>
        </p:pic>
        <p:pic>
          <p:nvPicPr>
            <p:cNvPr id="54278" name="Picture 5"/>
            <p:cNvPicPr>
              <a:picLocks noChangeAspect="1" noChangeArrowheads="1"/>
            </p:cNvPicPr>
            <p:nvPr/>
          </p:nvPicPr>
          <p:blipFill>
            <a:blip r:embed="rId4" cstate="print"/>
            <a:srcRect/>
            <a:stretch>
              <a:fillRect/>
            </a:stretch>
          </p:blipFill>
          <p:spPr bwMode="auto">
            <a:xfrm>
              <a:off x="410" y="195"/>
              <a:ext cx="2677" cy="1334"/>
            </a:xfrm>
            <a:prstGeom prst="rect">
              <a:avLst/>
            </a:prstGeom>
            <a:noFill/>
            <a:ln w="6350" algn="ctr">
              <a:noFill/>
              <a:miter lim="800000"/>
              <a:headEnd/>
              <a:tailEnd/>
            </a:ln>
          </p:spPr>
        </p:pic>
        <p:pic>
          <p:nvPicPr>
            <p:cNvPr id="54279" name="Picture 6"/>
            <p:cNvPicPr>
              <a:picLocks noChangeAspect="1" noChangeArrowheads="1"/>
            </p:cNvPicPr>
            <p:nvPr/>
          </p:nvPicPr>
          <p:blipFill>
            <a:blip r:embed="rId5" cstate="print"/>
            <a:srcRect/>
            <a:stretch>
              <a:fillRect/>
            </a:stretch>
          </p:blipFill>
          <p:spPr bwMode="auto">
            <a:xfrm>
              <a:off x="404" y="1276"/>
              <a:ext cx="2864" cy="1305"/>
            </a:xfrm>
            <a:prstGeom prst="rect">
              <a:avLst/>
            </a:prstGeom>
            <a:noFill/>
            <a:ln w="6350" algn="ctr">
              <a:noFill/>
              <a:miter lim="800000"/>
              <a:headEnd/>
              <a:tailEnd/>
            </a:ln>
          </p:spPr>
        </p:pic>
        <p:pic>
          <p:nvPicPr>
            <p:cNvPr id="54280" name="Picture 7" descr="Picture1"/>
            <p:cNvPicPr>
              <a:picLocks noChangeAspect="1" noChangeArrowheads="1"/>
            </p:cNvPicPr>
            <p:nvPr/>
          </p:nvPicPr>
          <p:blipFill>
            <a:blip r:embed="rId6" cstate="print"/>
            <a:srcRect/>
            <a:stretch>
              <a:fillRect/>
            </a:stretch>
          </p:blipFill>
          <p:spPr bwMode="auto">
            <a:xfrm>
              <a:off x="3024" y="1473"/>
              <a:ext cx="2697" cy="1108"/>
            </a:xfrm>
            <a:prstGeom prst="rect">
              <a:avLst/>
            </a:prstGeom>
            <a:noFill/>
            <a:ln w="9525">
              <a:noFill/>
              <a:miter lim="800000"/>
              <a:headEnd/>
              <a:tailEnd/>
            </a:ln>
          </p:spPr>
        </p:pic>
      </p:grpSp>
      <p:sp>
        <p:nvSpPr>
          <p:cNvPr id="54275" name="Text Box 8"/>
          <p:cNvSpPr txBox="1">
            <a:spLocks noChangeArrowheads="1"/>
          </p:cNvSpPr>
          <p:nvPr/>
        </p:nvSpPr>
        <p:spPr bwMode="auto">
          <a:xfrm>
            <a:off x="1981200" y="1"/>
            <a:ext cx="6858000" cy="646331"/>
          </a:xfrm>
          <a:prstGeom prst="rect">
            <a:avLst/>
          </a:prstGeom>
          <a:noFill/>
          <a:ln w="6350" algn="ctr">
            <a:noFill/>
            <a:miter lim="800000"/>
            <a:headEnd/>
            <a:tailEnd/>
          </a:ln>
        </p:spPr>
        <p:txBody>
          <a:bodyPr wrap="square" lIns="45720" rIns="45720">
            <a:spAutoFit/>
          </a:bodyPr>
          <a:lstStyle/>
          <a:p>
            <a:pPr algn="ctr">
              <a:spcBef>
                <a:spcPct val="50000"/>
              </a:spcBef>
            </a:pPr>
            <a:r>
              <a:rPr lang="en-US" sz="3600" dirty="0" smtClean="0">
                <a:solidFill>
                  <a:schemeClr val="bg1"/>
                </a:solidFill>
              </a:rPr>
              <a:t>Meeting </a:t>
            </a:r>
            <a:r>
              <a:rPr lang="en-US" sz="3600" dirty="0">
                <a:solidFill>
                  <a:schemeClr val="bg1"/>
                </a:solidFill>
              </a:rPr>
              <a:t>Card Solutions</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0"/>
          </p:nvPr>
        </p:nvSpPr>
        <p:spPr>
          <a:ln/>
        </p:spPr>
        <p:txBody>
          <a:bodyPr/>
          <a:lstStyle/>
          <a:p>
            <a:fld id="{0B7B44BE-BD0D-4D40-BE87-FA168278333B}" type="slidenum">
              <a:rPr lang="en-US"/>
              <a:pPr/>
              <a:t>14</a:t>
            </a:fld>
            <a:endParaRPr lang="en-US"/>
          </a:p>
        </p:txBody>
      </p:sp>
      <p:sp>
        <p:nvSpPr>
          <p:cNvPr id="55297" name="Rectangle 2"/>
          <p:cNvSpPr>
            <a:spLocks noGrp="1" noChangeArrowheads="1"/>
          </p:cNvSpPr>
          <p:nvPr>
            <p:ph type="title"/>
          </p:nvPr>
        </p:nvSpPr>
        <p:spPr bwMode="gray">
          <a:xfrm>
            <a:off x="457200" y="152400"/>
            <a:ext cx="8229600" cy="563562"/>
          </a:xfrm>
        </p:spPr>
        <p:txBody>
          <a:bodyPr>
            <a:normAutofit fontScale="90000"/>
          </a:bodyPr>
          <a:lstStyle/>
          <a:p>
            <a:pPr eaLnBrk="1" hangingPunct="1"/>
            <a:r>
              <a:rPr lang="en-US" dirty="0" smtClean="0"/>
              <a:t>Meeting Cards</a:t>
            </a:r>
          </a:p>
        </p:txBody>
      </p:sp>
      <p:sp>
        <p:nvSpPr>
          <p:cNvPr id="15363" name="Rectangle 3"/>
          <p:cNvSpPr>
            <a:spLocks noGrp="1" noChangeArrowheads="1"/>
          </p:cNvSpPr>
          <p:nvPr>
            <p:ph type="body" idx="1"/>
          </p:nvPr>
        </p:nvSpPr>
        <p:spPr bwMode="gray">
          <a:xfrm>
            <a:off x="228600" y="2011363"/>
            <a:ext cx="7924800" cy="4846637"/>
          </a:xfrm>
        </p:spPr>
        <p:txBody>
          <a:bodyPr>
            <a:normAutofit/>
          </a:bodyPr>
          <a:lstStyle/>
          <a:p>
            <a:pPr eaLnBrk="1" hangingPunct="1"/>
            <a:r>
              <a:rPr lang="en-US" sz="2000" dirty="0" smtClean="0"/>
              <a:t>Market Overview</a:t>
            </a:r>
          </a:p>
          <a:p>
            <a:pPr marL="742950" lvl="1" indent="-285750" eaLnBrk="1" hangingPunct="1"/>
            <a:r>
              <a:rPr lang="en-US" sz="2000" dirty="0" smtClean="0"/>
              <a:t>Size, Trends, Challenges</a:t>
            </a:r>
          </a:p>
          <a:p>
            <a:pPr eaLnBrk="1" hangingPunct="1"/>
            <a:r>
              <a:rPr lang="en-US" sz="2000" dirty="0" smtClean="0"/>
              <a:t>Meeting Card Solutions </a:t>
            </a:r>
          </a:p>
          <a:p>
            <a:pPr marL="742950" lvl="1" indent="-285750" eaLnBrk="1" hangingPunct="1"/>
            <a:r>
              <a:rPr lang="en-US" sz="2000" dirty="0" smtClean="0"/>
              <a:t>Solution Spectrum</a:t>
            </a:r>
          </a:p>
          <a:p>
            <a:pPr marL="742950" lvl="1" indent="-285750" eaLnBrk="1" hangingPunct="1"/>
            <a:r>
              <a:rPr lang="en-US" sz="2000" dirty="0" smtClean="0"/>
              <a:t>Virtual Card Account</a:t>
            </a:r>
          </a:p>
          <a:p>
            <a:pPr marL="742950" lvl="1" indent="-285750" eaLnBrk="1" hangingPunct="1"/>
            <a:r>
              <a:rPr lang="en-US" sz="2000" dirty="0" smtClean="0"/>
              <a:t>Declining Balance</a:t>
            </a:r>
          </a:p>
          <a:p>
            <a:pPr eaLnBrk="1" hangingPunct="1"/>
            <a:r>
              <a:rPr lang="en-US" sz="2000" dirty="0" smtClean="0"/>
              <a:t>Implementing for Success – Best Practices</a:t>
            </a:r>
          </a:p>
          <a:p>
            <a:pPr eaLnBrk="1" hangingPunct="1"/>
            <a:r>
              <a:rPr lang="en-US" sz="2000" dirty="0" smtClean="0"/>
              <a:t>Summary</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1000"/>
                                        <p:tgtEl>
                                          <p:spTgt spid="1536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dissolve">
                                      <p:cBhvr>
                                        <p:cTn id="11" dur="1000"/>
                                        <p:tgtEl>
                                          <p:spTgt spid="15363">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ssolve">
                                      <p:cBhvr>
                                        <p:cTn id="15" dur="1000"/>
                                        <p:tgtEl>
                                          <p:spTgt spid="15363">
                                            <p:txEl>
                                              <p:pRg st="2" end="2"/>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15363">
                                            <p:txEl>
                                              <p:pRg st="3" end="3"/>
                                            </p:txEl>
                                          </p:spTgt>
                                        </p:tgtEl>
                                        <p:attrNameLst>
                                          <p:attrName>style.visibility</p:attrName>
                                        </p:attrNameLst>
                                      </p:cBhvr>
                                      <p:to>
                                        <p:strVal val="visible"/>
                                      </p:to>
                                    </p:set>
                                    <p:animEffect transition="in" filter="dissolve">
                                      <p:cBhvr>
                                        <p:cTn id="19" dur="1000"/>
                                        <p:tgtEl>
                                          <p:spTgt spid="15363">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15363">
                                            <p:txEl>
                                              <p:pRg st="4" end="4"/>
                                            </p:txEl>
                                          </p:spTgt>
                                        </p:tgtEl>
                                        <p:attrNameLst>
                                          <p:attrName>style.visibility</p:attrName>
                                        </p:attrNameLst>
                                      </p:cBhvr>
                                      <p:to>
                                        <p:strVal val="visible"/>
                                      </p:to>
                                    </p:set>
                                    <p:animEffect transition="in" filter="dissolve">
                                      <p:cBhvr>
                                        <p:cTn id="23" dur="1000"/>
                                        <p:tgtEl>
                                          <p:spTgt spid="15363">
                                            <p:txEl>
                                              <p:pRg st="4" end="4"/>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Effect transition="in" filter="dissolve">
                                      <p:cBhvr>
                                        <p:cTn id="27" dur="1000"/>
                                        <p:tgtEl>
                                          <p:spTgt spid="15363">
                                            <p:txEl>
                                              <p:pRg st="5" end="5"/>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15363">
                                            <p:txEl>
                                              <p:pRg st="6" end="6"/>
                                            </p:txEl>
                                          </p:spTgt>
                                        </p:tgtEl>
                                        <p:attrNameLst>
                                          <p:attrName>style.visibility</p:attrName>
                                        </p:attrNameLst>
                                      </p:cBhvr>
                                      <p:to>
                                        <p:strVal val="visible"/>
                                      </p:to>
                                    </p:set>
                                    <p:animEffect transition="in" filter="dissolve">
                                      <p:cBhvr>
                                        <p:cTn id="31" dur="1000"/>
                                        <p:tgtEl>
                                          <p:spTgt spid="15363">
                                            <p:txEl>
                                              <p:pRg st="6" end="6"/>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15363">
                                            <p:txEl>
                                              <p:pRg st="7" end="7"/>
                                            </p:txEl>
                                          </p:spTgt>
                                        </p:tgtEl>
                                        <p:attrNameLst>
                                          <p:attrName>style.visibility</p:attrName>
                                        </p:attrNameLst>
                                      </p:cBhvr>
                                      <p:to>
                                        <p:strVal val="visible"/>
                                      </p:to>
                                    </p:set>
                                    <p:animEffect transition="in" filter="dissolve">
                                      <p:cBhvr>
                                        <p:cTn id="35" dur="1000"/>
                                        <p:tgtEl>
                                          <p:spTgt spid="153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gray">
          <a:xfrm>
            <a:off x="1676400" y="274638"/>
            <a:ext cx="7010400" cy="411162"/>
          </a:xfrm>
        </p:spPr>
        <p:txBody>
          <a:bodyPr>
            <a:normAutofit fontScale="90000"/>
          </a:bodyPr>
          <a:lstStyle/>
          <a:p>
            <a:pPr eaLnBrk="1" hangingPunct="1"/>
            <a:r>
              <a:rPr lang="en-US" dirty="0" smtClean="0"/>
              <a:t>Meeting Space – Trends</a:t>
            </a:r>
          </a:p>
        </p:txBody>
      </p:sp>
      <p:sp>
        <p:nvSpPr>
          <p:cNvPr id="15363" name="Rectangle 3"/>
          <p:cNvSpPr>
            <a:spLocks noGrp="1" noChangeArrowheads="1"/>
          </p:cNvSpPr>
          <p:nvPr>
            <p:ph type="body" idx="1"/>
          </p:nvPr>
        </p:nvSpPr>
        <p:spPr bwMode="gray">
          <a:xfrm>
            <a:off x="457200" y="2133600"/>
            <a:ext cx="8229600" cy="4525963"/>
          </a:xfrm>
        </p:spPr>
        <p:txBody>
          <a:bodyPr/>
          <a:lstStyle/>
          <a:p>
            <a:pPr eaLnBrk="1" hangingPunct="1"/>
            <a:r>
              <a:rPr lang="en-US" sz="1600" b="1" dirty="0" smtClean="0"/>
              <a:t>Meetings are smaller in scale</a:t>
            </a:r>
          </a:p>
          <a:p>
            <a:pPr lvl="1" eaLnBrk="1" hangingPunct="1"/>
            <a:r>
              <a:rPr lang="en-US" sz="1600" dirty="0" smtClean="0"/>
              <a:t>Two - thirds of corporate meetings now comprise of less than 50 people </a:t>
            </a:r>
          </a:p>
          <a:p>
            <a:pPr lvl="1" eaLnBrk="1" hangingPunct="1"/>
            <a:r>
              <a:rPr lang="en-US" sz="1600" b="1" i="1" dirty="0" smtClean="0">
                <a:solidFill>
                  <a:srgbClr val="C00000"/>
                </a:solidFill>
              </a:rPr>
              <a:t>Creates need to manage  small meetings</a:t>
            </a:r>
          </a:p>
          <a:p>
            <a:pPr eaLnBrk="1" hangingPunct="1"/>
            <a:r>
              <a:rPr lang="en-US" sz="1600" b="1" dirty="0" smtClean="0"/>
              <a:t>Outsourcing</a:t>
            </a:r>
          </a:p>
          <a:p>
            <a:pPr lvl="1" eaLnBrk="1" hangingPunct="1"/>
            <a:r>
              <a:rPr lang="en-US" sz="1600" dirty="0" smtClean="0"/>
              <a:t>Move towards outsourced planning units due to reduction in workforce </a:t>
            </a:r>
          </a:p>
          <a:p>
            <a:pPr lvl="1" eaLnBrk="1" hangingPunct="1"/>
            <a:r>
              <a:rPr lang="en-US" sz="1600" b="1" i="1" dirty="0" smtClean="0">
                <a:solidFill>
                  <a:srgbClr val="C00000"/>
                </a:solidFill>
              </a:rPr>
              <a:t>Creates need for higher controls </a:t>
            </a:r>
          </a:p>
          <a:p>
            <a:pPr eaLnBrk="1" hangingPunct="1"/>
            <a:r>
              <a:rPr lang="en-US" sz="1600" b="1" dirty="0" smtClean="0"/>
              <a:t>Lower cost destinations</a:t>
            </a:r>
          </a:p>
          <a:p>
            <a:pPr lvl="1" eaLnBrk="1" hangingPunct="1"/>
            <a:r>
              <a:rPr lang="en-US" sz="1600" dirty="0" smtClean="0"/>
              <a:t>International meetings are trending towards lower cost destinations including Asia, selected Middle East and African countries </a:t>
            </a:r>
          </a:p>
          <a:p>
            <a:pPr lvl="1" eaLnBrk="1" hangingPunct="1"/>
            <a:r>
              <a:rPr lang="en-US" sz="1600" b="1" i="1" dirty="0" smtClean="0">
                <a:solidFill>
                  <a:srgbClr val="C00000"/>
                </a:solidFill>
              </a:rPr>
              <a:t>Creates need for broader coverage and acceptance</a:t>
            </a:r>
          </a:p>
          <a:p>
            <a:pPr eaLnBrk="1" hangingPunct="1"/>
            <a:r>
              <a:rPr lang="en-US" sz="1600" b="1" dirty="0" smtClean="0"/>
              <a:t>Growth of non travel and procurement groups</a:t>
            </a:r>
          </a:p>
          <a:p>
            <a:pPr lvl="1" eaLnBrk="1" hangingPunct="1"/>
            <a:r>
              <a:rPr lang="en-US" sz="1600" dirty="0" smtClean="0"/>
              <a:t>Movement of meeting planning under procurement teams  versus travel </a:t>
            </a:r>
          </a:p>
          <a:p>
            <a:pPr lvl="1" eaLnBrk="1" hangingPunct="1"/>
            <a:r>
              <a:rPr lang="en-US" sz="1600" dirty="0" smtClean="0"/>
              <a:t>According to Visa, 46% of spend is non travel related </a:t>
            </a:r>
          </a:p>
          <a:p>
            <a:pPr lvl="1" eaLnBrk="1" hangingPunct="1"/>
            <a:r>
              <a:rPr lang="en-US" sz="1600" b="1" i="1" dirty="0" smtClean="0">
                <a:solidFill>
                  <a:srgbClr val="C00000"/>
                </a:solidFill>
              </a:rPr>
              <a:t>Creates new optimization opportunities</a:t>
            </a:r>
          </a:p>
        </p:txBody>
      </p:sp>
      <p:sp>
        <p:nvSpPr>
          <p:cNvPr id="65540" name="AutoShape 54"/>
          <p:cNvSpPr>
            <a:spLocks noChangeArrowheads="1"/>
          </p:cNvSpPr>
          <p:nvPr>
            <p:custDataLst>
              <p:tags r:id="rId2"/>
            </p:custDataLst>
          </p:nvPr>
        </p:nvSpPr>
        <p:spPr bwMode="gray">
          <a:xfrm>
            <a:off x="1676400" y="1447800"/>
            <a:ext cx="6140450" cy="477837"/>
          </a:xfrm>
          <a:prstGeom prst="roundRect">
            <a:avLst>
              <a:gd name="adj" fmla="val 12620"/>
            </a:avLst>
          </a:prstGeom>
          <a:gradFill rotWithShape="1">
            <a:gsLst>
              <a:gs pos="0">
                <a:srgbClr val="003996"/>
              </a:gs>
              <a:gs pos="100000">
                <a:srgbClr val="002560"/>
              </a:gs>
            </a:gsLst>
            <a:lin ang="5400000" scaled="1"/>
          </a:gradFill>
          <a:ln w="9525" algn="ctr">
            <a:noFill/>
            <a:round/>
            <a:headEnd/>
            <a:tailEnd/>
          </a:ln>
        </p:spPr>
        <p:txBody>
          <a:bodyPr lIns="46648" tIns="91440" rIns="46648" bIns="46648"/>
          <a:lstStyle/>
          <a:p>
            <a:pPr algn="ctr" defTabSz="965200">
              <a:spcBef>
                <a:spcPct val="10000"/>
              </a:spcBef>
              <a:buClr>
                <a:schemeClr val="bg1"/>
              </a:buClr>
              <a:buFont typeface="Wingdings 2" pitchFamily="18" charset="2"/>
              <a:buNone/>
            </a:pPr>
            <a:r>
              <a:rPr lang="en-US" sz="1600" dirty="0">
                <a:solidFill>
                  <a:schemeClr val="bg1"/>
                </a:solidFill>
              </a:rPr>
              <a:t>Changing trends create new opportunities</a:t>
            </a:r>
            <a:endParaRPr lang="en-US" sz="1600" dirty="0"/>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1000"/>
                                        <p:tgtEl>
                                          <p:spTgt spid="15363">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animEffect transition="in" filter="dissolve">
                                      <p:cBhvr>
                                        <p:cTn id="11" dur="1000"/>
                                        <p:tgtEl>
                                          <p:spTgt spid="15363">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animEffect transition="in" filter="dissolve">
                                      <p:cBhvr>
                                        <p:cTn id="15" dur="1000"/>
                                        <p:tgtEl>
                                          <p:spTgt spid="1536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363">
                                            <p:txEl>
                                              <p:pRg st="3" end="3"/>
                                            </p:txEl>
                                          </p:spTgt>
                                        </p:tgtEl>
                                        <p:attrNameLst>
                                          <p:attrName>style.visibility</p:attrName>
                                        </p:attrNameLst>
                                      </p:cBhvr>
                                      <p:to>
                                        <p:strVal val="visible"/>
                                      </p:to>
                                    </p:set>
                                    <p:animEffect transition="in" filter="dissolve">
                                      <p:cBhvr>
                                        <p:cTn id="20" dur="1000"/>
                                        <p:tgtEl>
                                          <p:spTgt spid="15363">
                                            <p:txEl>
                                              <p:pRg st="3" end="3"/>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15363">
                                            <p:txEl>
                                              <p:pRg st="4" end="4"/>
                                            </p:txEl>
                                          </p:spTgt>
                                        </p:tgtEl>
                                        <p:attrNameLst>
                                          <p:attrName>style.visibility</p:attrName>
                                        </p:attrNameLst>
                                      </p:cBhvr>
                                      <p:to>
                                        <p:strVal val="visible"/>
                                      </p:to>
                                    </p:set>
                                    <p:animEffect transition="in" filter="dissolve">
                                      <p:cBhvr>
                                        <p:cTn id="24" dur="1000"/>
                                        <p:tgtEl>
                                          <p:spTgt spid="15363">
                                            <p:txEl>
                                              <p:pRg st="4" end="4"/>
                                            </p:txEl>
                                          </p:spTgt>
                                        </p:tgtEl>
                                      </p:cBhvr>
                                    </p:animEffect>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5363">
                                            <p:txEl>
                                              <p:pRg st="5" end="5"/>
                                            </p:txEl>
                                          </p:spTgt>
                                        </p:tgtEl>
                                        <p:attrNameLst>
                                          <p:attrName>style.visibility</p:attrName>
                                        </p:attrNameLst>
                                      </p:cBhvr>
                                      <p:to>
                                        <p:strVal val="visible"/>
                                      </p:to>
                                    </p:set>
                                    <p:animEffect transition="in" filter="dissolve">
                                      <p:cBhvr>
                                        <p:cTn id="28" dur="1000"/>
                                        <p:tgtEl>
                                          <p:spTgt spid="153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15363">
                                            <p:txEl>
                                              <p:pRg st="6" end="6"/>
                                            </p:txEl>
                                          </p:spTgt>
                                        </p:tgtEl>
                                        <p:attrNameLst>
                                          <p:attrName>style.visibility</p:attrName>
                                        </p:attrNameLst>
                                      </p:cBhvr>
                                      <p:to>
                                        <p:strVal val="visible"/>
                                      </p:to>
                                    </p:set>
                                    <p:animEffect transition="in" filter="dissolve">
                                      <p:cBhvr>
                                        <p:cTn id="33" dur="1000"/>
                                        <p:tgtEl>
                                          <p:spTgt spid="15363">
                                            <p:txEl>
                                              <p:pRg st="6" end="6"/>
                                            </p:txEl>
                                          </p:spTgt>
                                        </p:tgtEl>
                                      </p:cBhvr>
                                    </p:animEffect>
                                  </p:childTnLst>
                                </p:cTn>
                              </p:par>
                            </p:childTnLst>
                          </p:cTn>
                        </p:par>
                        <p:par>
                          <p:cTn id="34" fill="hold">
                            <p:stCondLst>
                              <p:cond delay="1000"/>
                            </p:stCondLst>
                            <p:childTnLst>
                              <p:par>
                                <p:cTn id="35" presetID="9" presetClass="entr" presetSubtype="0" fill="hold" nodeType="afterEffect">
                                  <p:stCondLst>
                                    <p:cond delay="0"/>
                                  </p:stCondLst>
                                  <p:childTnLst>
                                    <p:set>
                                      <p:cBhvr>
                                        <p:cTn id="36" dur="1" fill="hold">
                                          <p:stCondLst>
                                            <p:cond delay="0"/>
                                          </p:stCondLst>
                                        </p:cTn>
                                        <p:tgtEl>
                                          <p:spTgt spid="15363">
                                            <p:txEl>
                                              <p:pRg st="7" end="7"/>
                                            </p:txEl>
                                          </p:spTgt>
                                        </p:tgtEl>
                                        <p:attrNameLst>
                                          <p:attrName>style.visibility</p:attrName>
                                        </p:attrNameLst>
                                      </p:cBhvr>
                                      <p:to>
                                        <p:strVal val="visible"/>
                                      </p:to>
                                    </p:set>
                                    <p:animEffect transition="in" filter="dissolve">
                                      <p:cBhvr>
                                        <p:cTn id="37" dur="1000"/>
                                        <p:tgtEl>
                                          <p:spTgt spid="15363">
                                            <p:txEl>
                                              <p:pRg st="7" end="7"/>
                                            </p:txEl>
                                          </p:spTgt>
                                        </p:tgtEl>
                                      </p:cBhvr>
                                    </p:animEffect>
                                  </p:childTnLst>
                                </p:cTn>
                              </p:par>
                            </p:childTnLst>
                          </p:cTn>
                        </p:par>
                        <p:par>
                          <p:cTn id="38" fill="hold">
                            <p:stCondLst>
                              <p:cond delay="2000"/>
                            </p:stCondLst>
                            <p:childTnLst>
                              <p:par>
                                <p:cTn id="39" presetID="9" presetClass="entr" presetSubtype="0" fill="hold" nodeType="afterEffect">
                                  <p:stCondLst>
                                    <p:cond delay="0"/>
                                  </p:stCondLst>
                                  <p:childTnLst>
                                    <p:set>
                                      <p:cBhvr>
                                        <p:cTn id="40" dur="1" fill="hold">
                                          <p:stCondLst>
                                            <p:cond delay="0"/>
                                          </p:stCondLst>
                                        </p:cTn>
                                        <p:tgtEl>
                                          <p:spTgt spid="15363">
                                            <p:txEl>
                                              <p:pRg st="8" end="8"/>
                                            </p:txEl>
                                          </p:spTgt>
                                        </p:tgtEl>
                                        <p:attrNameLst>
                                          <p:attrName>style.visibility</p:attrName>
                                        </p:attrNameLst>
                                      </p:cBhvr>
                                      <p:to>
                                        <p:strVal val="visible"/>
                                      </p:to>
                                    </p:set>
                                    <p:animEffect transition="in" filter="dissolve">
                                      <p:cBhvr>
                                        <p:cTn id="41" dur="1000"/>
                                        <p:tgtEl>
                                          <p:spTgt spid="1536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5363">
                                            <p:txEl>
                                              <p:pRg st="9" end="9"/>
                                            </p:txEl>
                                          </p:spTgt>
                                        </p:tgtEl>
                                        <p:attrNameLst>
                                          <p:attrName>style.visibility</p:attrName>
                                        </p:attrNameLst>
                                      </p:cBhvr>
                                      <p:to>
                                        <p:strVal val="visible"/>
                                      </p:to>
                                    </p:set>
                                    <p:animEffect transition="in" filter="dissolve">
                                      <p:cBhvr>
                                        <p:cTn id="46" dur="1000"/>
                                        <p:tgtEl>
                                          <p:spTgt spid="15363">
                                            <p:txEl>
                                              <p:pRg st="9" end="9"/>
                                            </p:txEl>
                                          </p:spTgt>
                                        </p:tgtEl>
                                      </p:cBhvr>
                                    </p:animEffect>
                                  </p:childTnLst>
                                </p:cTn>
                              </p:par>
                            </p:childTnLst>
                          </p:cTn>
                        </p:par>
                        <p:par>
                          <p:cTn id="47" fill="hold">
                            <p:stCondLst>
                              <p:cond delay="1000"/>
                            </p:stCondLst>
                            <p:childTnLst>
                              <p:par>
                                <p:cTn id="48" presetID="9" presetClass="entr" presetSubtype="0" fill="hold" nodeType="afterEffect">
                                  <p:stCondLst>
                                    <p:cond delay="0"/>
                                  </p:stCondLst>
                                  <p:childTnLst>
                                    <p:set>
                                      <p:cBhvr>
                                        <p:cTn id="49" dur="1" fill="hold">
                                          <p:stCondLst>
                                            <p:cond delay="0"/>
                                          </p:stCondLst>
                                        </p:cTn>
                                        <p:tgtEl>
                                          <p:spTgt spid="15363">
                                            <p:txEl>
                                              <p:pRg st="10" end="10"/>
                                            </p:txEl>
                                          </p:spTgt>
                                        </p:tgtEl>
                                        <p:attrNameLst>
                                          <p:attrName>style.visibility</p:attrName>
                                        </p:attrNameLst>
                                      </p:cBhvr>
                                      <p:to>
                                        <p:strVal val="visible"/>
                                      </p:to>
                                    </p:set>
                                    <p:animEffect transition="in" filter="dissolve">
                                      <p:cBhvr>
                                        <p:cTn id="50" dur="1000"/>
                                        <p:tgtEl>
                                          <p:spTgt spid="15363">
                                            <p:txEl>
                                              <p:pRg st="10" end="10"/>
                                            </p:txEl>
                                          </p:spTgt>
                                        </p:tgtEl>
                                      </p:cBhvr>
                                    </p:animEffect>
                                  </p:childTnLst>
                                </p:cTn>
                              </p:par>
                            </p:childTnLst>
                          </p:cTn>
                        </p:par>
                        <p:par>
                          <p:cTn id="51" fill="hold">
                            <p:stCondLst>
                              <p:cond delay="2000"/>
                            </p:stCondLst>
                            <p:childTnLst>
                              <p:par>
                                <p:cTn id="52" presetID="9" presetClass="entr" presetSubtype="0" fill="hold" nodeType="afterEffect">
                                  <p:stCondLst>
                                    <p:cond delay="0"/>
                                  </p:stCondLst>
                                  <p:childTnLst>
                                    <p:set>
                                      <p:cBhvr>
                                        <p:cTn id="53" dur="1" fill="hold">
                                          <p:stCondLst>
                                            <p:cond delay="0"/>
                                          </p:stCondLst>
                                        </p:cTn>
                                        <p:tgtEl>
                                          <p:spTgt spid="15363">
                                            <p:txEl>
                                              <p:pRg st="11" end="11"/>
                                            </p:txEl>
                                          </p:spTgt>
                                        </p:tgtEl>
                                        <p:attrNameLst>
                                          <p:attrName>style.visibility</p:attrName>
                                        </p:attrNameLst>
                                      </p:cBhvr>
                                      <p:to>
                                        <p:strVal val="visible"/>
                                      </p:to>
                                    </p:set>
                                    <p:animEffect transition="in" filter="dissolve">
                                      <p:cBhvr>
                                        <p:cTn id="54" dur="1000"/>
                                        <p:tgtEl>
                                          <p:spTgt spid="15363">
                                            <p:txEl>
                                              <p:pRg st="11" end="11"/>
                                            </p:txEl>
                                          </p:spTgt>
                                        </p:tgtEl>
                                      </p:cBhvr>
                                    </p:animEffect>
                                  </p:childTnLst>
                                </p:cTn>
                              </p:par>
                            </p:childTnLst>
                          </p:cTn>
                        </p:par>
                        <p:par>
                          <p:cTn id="55" fill="hold">
                            <p:stCondLst>
                              <p:cond delay="3000"/>
                            </p:stCondLst>
                            <p:childTnLst>
                              <p:par>
                                <p:cTn id="56" presetID="9" presetClass="entr" presetSubtype="0" fill="hold" nodeType="afterEffect">
                                  <p:stCondLst>
                                    <p:cond delay="0"/>
                                  </p:stCondLst>
                                  <p:childTnLst>
                                    <p:set>
                                      <p:cBhvr>
                                        <p:cTn id="57" dur="1" fill="hold">
                                          <p:stCondLst>
                                            <p:cond delay="0"/>
                                          </p:stCondLst>
                                        </p:cTn>
                                        <p:tgtEl>
                                          <p:spTgt spid="15363">
                                            <p:txEl>
                                              <p:pRg st="12" end="12"/>
                                            </p:txEl>
                                          </p:spTgt>
                                        </p:tgtEl>
                                        <p:attrNameLst>
                                          <p:attrName>style.visibility</p:attrName>
                                        </p:attrNameLst>
                                      </p:cBhvr>
                                      <p:to>
                                        <p:strVal val="visible"/>
                                      </p:to>
                                    </p:set>
                                    <p:animEffect transition="in" filter="dissolve">
                                      <p:cBhvr>
                                        <p:cTn id="58" dur="1000"/>
                                        <p:tgtEl>
                                          <p:spTgt spid="1536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bwMode="gray">
          <a:xfrm>
            <a:off x="1524000" y="0"/>
            <a:ext cx="7467600" cy="685800"/>
          </a:xfrm>
        </p:spPr>
        <p:txBody>
          <a:bodyPr>
            <a:normAutofit/>
          </a:bodyPr>
          <a:lstStyle/>
          <a:p>
            <a:pPr eaLnBrk="1" hangingPunct="1"/>
            <a:r>
              <a:rPr lang="en-GB" sz="3200" dirty="0" smtClean="0"/>
              <a:t>Meetings Space – Spend &amp; Save </a:t>
            </a:r>
            <a:r>
              <a:rPr lang="en-GB" sz="3600" dirty="0" smtClean="0"/>
              <a:t>Estimates</a:t>
            </a:r>
            <a:endParaRPr lang="en-US" sz="3600" dirty="0" smtClean="0"/>
          </a:p>
        </p:txBody>
      </p:sp>
      <p:sp>
        <p:nvSpPr>
          <p:cNvPr id="59395" name="AutoShape 32"/>
          <p:cNvSpPr>
            <a:spLocks noChangeArrowheads="1"/>
          </p:cNvSpPr>
          <p:nvPr>
            <p:custDataLst>
              <p:tags r:id="rId2"/>
            </p:custDataLst>
          </p:nvPr>
        </p:nvSpPr>
        <p:spPr bwMode="gray">
          <a:xfrm>
            <a:off x="1371601" y="1600200"/>
            <a:ext cx="7162800" cy="503238"/>
          </a:xfrm>
          <a:prstGeom prst="roundRect">
            <a:avLst>
              <a:gd name="adj" fmla="val 12620"/>
            </a:avLst>
          </a:prstGeom>
          <a:gradFill rotWithShape="1">
            <a:gsLst>
              <a:gs pos="0">
                <a:srgbClr val="003996"/>
              </a:gs>
              <a:gs pos="100000">
                <a:srgbClr val="002560"/>
              </a:gs>
            </a:gsLst>
            <a:lin ang="5400000" scaled="1"/>
          </a:gradFill>
          <a:ln w="9525" algn="ctr">
            <a:noFill/>
            <a:round/>
            <a:headEnd/>
            <a:tailEnd/>
          </a:ln>
        </p:spPr>
        <p:txBody>
          <a:bodyPr lIns="46648" tIns="91440" rIns="46648" bIns="46648"/>
          <a:lstStyle/>
          <a:p>
            <a:pPr algn="ctr" defTabSz="965200">
              <a:spcBef>
                <a:spcPct val="10000"/>
              </a:spcBef>
              <a:buClr>
                <a:schemeClr val="bg1"/>
              </a:buClr>
              <a:buFont typeface="Wingdings 2" pitchFamily="18" charset="2"/>
              <a:buNone/>
            </a:pPr>
            <a:r>
              <a:rPr lang="en-US" sz="1800" dirty="0">
                <a:solidFill>
                  <a:schemeClr val="bg1"/>
                </a:solidFill>
              </a:rPr>
              <a:t>Large  potential for benefits and saves! </a:t>
            </a:r>
            <a:endParaRPr lang="en-US" sz="1800" dirty="0"/>
          </a:p>
        </p:txBody>
      </p:sp>
      <p:sp>
        <p:nvSpPr>
          <p:cNvPr id="15" name="Text Box 35"/>
          <p:cNvSpPr txBox="1">
            <a:spLocks noChangeArrowheads="1"/>
          </p:cNvSpPr>
          <p:nvPr/>
        </p:nvSpPr>
        <p:spPr bwMode="auto">
          <a:xfrm>
            <a:off x="458788" y="6477000"/>
            <a:ext cx="7032625" cy="152400"/>
          </a:xfrm>
          <a:prstGeom prst="rect">
            <a:avLst/>
          </a:prstGeom>
          <a:noFill/>
          <a:ln w="9525" algn="ctr">
            <a:noFill/>
            <a:miter lim="800000"/>
            <a:headEnd/>
            <a:tailEnd/>
          </a:ln>
        </p:spPr>
        <p:txBody>
          <a:bodyPr lIns="0" tIns="0" rIns="0" bIns="0">
            <a:spAutoFit/>
          </a:bodyPr>
          <a:lstStyle/>
          <a:p>
            <a:pPr marL="228600" indent="-228600">
              <a:spcBef>
                <a:spcPct val="50000"/>
              </a:spcBef>
            </a:pPr>
            <a:r>
              <a:rPr lang="en-US" sz="1000"/>
              <a:t>* Sources:</a:t>
            </a:r>
            <a:r>
              <a:rPr lang="en-US" sz="1000" b="1" i="1"/>
              <a:t> </a:t>
            </a:r>
            <a:r>
              <a:rPr lang="en-US" sz="1000"/>
              <a:t>Fortune.com, Bearing point, Aberdeen, Citi internal analysis</a:t>
            </a:r>
          </a:p>
        </p:txBody>
      </p:sp>
      <p:sp>
        <p:nvSpPr>
          <p:cNvPr id="18" name="Rectangle 78"/>
          <p:cNvSpPr>
            <a:spLocks noChangeArrowheads="1"/>
          </p:cNvSpPr>
          <p:nvPr/>
        </p:nvSpPr>
        <p:spPr bwMode="auto">
          <a:xfrm>
            <a:off x="533400" y="4267200"/>
            <a:ext cx="4979987" cy="1076325"/>
          </a:xfrm>
          <a:prstGeom prst="rect">
            <a:avLst/>
          </a:prstGeom>
          <a:noFill/>
          <a:ln w="9525" algn="ctr">
            <a:noFill/>
            <a:miter lim="800000"/>
            <a:headEnd/>
            <a:tailEnd/>
          </a:ln>
        </p:spPr>
        <p:txBody>
          <a:bodyPr lIns="0" tIns="0" rIns="0" bIns="0">
            <a:spAutoFit/>
          </a:bodyPr>
          <a:lstStyle/>
          <a:p>
            <a:pPr marL="228600" indent="-228600">
              <a:lnSpc>
                <a:spcPct val="130000"/>
              </a:lnSpc>
              <a:spcBef>
                <a:spcPct val="75000"/>
              </a:spcBef>
              <a:buClr>
                <a:srgbClr val="DC241F"/>
              </a:buClr>
              <a:buFont typeface="Wingdings 2" pitchFamily="18" charset="2"/>
              <a:buChar char=""/>
            </a:pPr>
            <a:r>
              <a:rPr lang="en-US" sz="1600" dirty="0"/>
              <a:t>Other Market Size Estimates</a:t>
            </a:r>
          </a:p>
          <a:p>
            <a:pPr marL="455613" lvl="1" indent="-225425">
              <a:lnSpc>
                <a:spcPct val="80000"/>
              </a:lnSpc>
              <a:spcBef>
                <a:spcPct val="75000"/>
              </a:spcBef>
              <a:buClr>
                <a:srgbClr val="DC241F"/>
              </a:buClr>
              <a:buFont typeface="Arial" charset="0"/>
              <a:buChar char="–"/>
            </a:pPr>
            <a:r>
              <a:rPr lang="en-US" sz="1600" dirty="0"/>
              <a:t>$75 billion globally (Bearing Point) </a:t>
            </a:r>
          </a:p>
          <a:p>
            <a:pPr marL="455613" lvl="1" indent="-225425">
              <a:lnSpc>
                <a:spcPct val="80000"/>
              </a:lnSpc>
              <a:spcBef>
                <a:spcPct val="75000"/>
              </a:spcBef>
              <a:buClr>
                <a:srgbClr val="DC241F"/>
              </a:buClr>
              <a:buFont typeface="Arial" charset="0"/>
              <a:buChar char="–"/>
            </a:pPr>
            <a:r>
              <a:rPr lang="en-US" sz="1600" dirty="0"/>
              <a:t>$200 billion globally (Aberdeen)  </a:t>
            </a:r>
          </a:p>
        </p:txBody>
      </p:sp>
      <p:sp>
        <p:nvSpPr>
          <p:cNvPr id="9" name="Rectangle 3"/>
          <p:cNvSpPr txBox="1">
            <a:spLocks noChangeArrowheads="1"/>
          </p:cNvSpPr>
          <p:nvPr/>
        </p:nvSpPr>
        <p:spPr bwMode="auto">
          <a:xfrm>
            <a:off x="533400" y="2438400"/>
            <a:ext cx="6591300" cy="268288"/>
          </a:xfrm>
          <a:prstGeom prst="rect">
            <a:avLst/>
          </a:prstGeom>
          <a:noFill/>
          <a:ln w="9525" algn="ctr">
            <a:noFill/>
            <a:miter lim="800000"/>
            <a:headEnd/>
            <a:tailEnd/>
          </a:ln>
        </p:spPr>
        <p:txBody>
          <a:bodyPr lIns="0" tIns="0" rIns="0" bIns="0">
            <a:spAutoFit/>
          </a:bodyPr>
          <a:lstStyle/>
          <a:p>
            <a:pPr marL="228600" indent="-228600" eaLnBrk="0" hangingPunct="0">
              <a:lnSpc>
                <a:spcPct val="110000"/>
              </a:lnSpc>
              <a:spcBef>
                <a:spcPct val="75000"/>
              </a:spcBef>
              <a:buClr>
                <a:srgbClr val="DC241F"/>
              </a:buClr>
              <a:buFont typeface="Wingdings 2" pitchFamily="18" charset="2"/>
              <a:buChar char=""/>
            </a:pPr>
            <a:r>
              <a:rPr lang="en-US" sz="1600" dirty="0"/>
              <a:t>Meeting spend estimated at 2–3% of a company’s revenues</a:t>
            </a:r>
            <a:endParaRPr lang="en-US" sz="1200" dirty="0"/>
          </a:p>
        </p:txBody>
      </p:sp>
      <p:graphicFrame>
        <p:nvGraphicFramePr>
          <p:cNvPr id="67621" name="Group 37"/>
          <p:cNvGraphicFramePr>
            <a:graphicFrameLocks noGrp="1"/>
          </p:cNvGraphicFramePr>
          <p:nvPr/>
        </p:nvGraphicFramePr>
        <p:xfrm>
          <a:off x="533400" y="2895600"/>
          <a:ext cx="8034337" cy="1336676"/>
        </p:xfrm>
        <a:graphic>
          <a:graphicData uri="http://schemas.openxmlformats.org/drawingml/2006/table">
            <a:tbl>
              <a:tblPr/>
              <a:tblGrid>
                <a:gridCol w="2360612"/>
                <a:gridCol w="2795588"/>
                <a:gridCol w="2878137"/>
              </a:tblGrid>
              <a:tr h="334963">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1" i="0" u="none" strike="noStrike" cap="none" normalizeH="0" baseline="0" dirty="0" smtClean="0">
                          <a:ln>
                            <a:noFill/>
                          </a:ln>
                          <a:solidFill>
                            <a:schemeClr val="accent2"/>
                          </a:solidFill>
                          <a:effectLst/>
                          <a:latin typeface="Arial" charset="0"/>
                        </a:rPr>
                        <a:t>Companies</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80000"/>
                        </a:lnSpc>
                        <a:spcBef>
                          <a:spcPct val="75000"/>
                        </a:spcBef>
                        <a:spcAft>
                          <a:spcPct val="0"/>
                        </a:spcAft>
                        <a:buClr>
                          <a:srgbClr val="DC241F"/>
                        </a:buClr>
                        <a:buSzTx/>
                        <a:buFont typeface="Wingdings 2" pitchFamily="18" charset="2"/>
                        <a:buNone/>
                        <a:tabLst/>
                      </a:pPr>
                      <a:r>
                        <a:rPr kumimoji="0" lang="en-US" sz="1400" b="1" i="0" u="none" strike="noStrike" cap="none" normalizeH="0" baseline="0" smtClean="0">
                          <a:ln>
                            <a:noFill/>
                          </a:ln>
                          <a:solidFill>
                            <a:schemeClr val="accent2"/>
                          </a:solidFill>
                          <a:effectLst/>
                          <a:latin typeface="Arial" charset="0"/>
                        </a:rPr>
                        <a:t>Potential Meeting Spend</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c>
                  <a:txBody>
                    <a:bodyPr/>
                    <a:lstStyle/>
                    <a:p>
                      <a:pPr marL="0" marR="0" lvl="0" indent="0" algn="l" defTabSz="914400" rtl="0" eaLnBrk="1" fontAlgn="base" latinLnBrk="0" hangingPunct="1">
                        <a:lnSpc>
                          <a:spcPct val="80000"/>
                        </a:lnSpc>
                        <a:spcBef>
                          <a:spcPct val="75000"/>
                        </a:spcBef>
                        <a:spcAft>
                          <a:spcPct val="0"/>
                        </a:spcAft>
                        <a:buClr>
                          <a:srgbClr val="DC241F"/>
                        </a:buClr>
                        <a:buSzTx/>
                        <a:buFont typeface="Wingdings 2" pitchFamily="18" charset="2"/>
                        <a:buNone/>
                        <a:tabLst/>
                      </a:pPr>
                      <a:r>
                        <a:rPr kumimoji="0" lang="en-US" sz="1400" b="1" i="0" u="none" strike="noStrike" cap="none" normalizeH="0" baseline="0" smtClean="0">
                          <a:ln>
                            <a:noFill/>
                          </a:ln>
                          <a:solidFill>
                            <a:schemeClr val="accent2"/>
                          </a:solidFill>
                          <a:effectLst/>
                          <a:latin typeface="Arial" charset="0"/>
                        </a:rPr>
                        <a:t> Assume 2% captured on a card  </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r>
              <a:tr h="338138">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Fortune 50 companies</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$166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$3.3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Fortune 100 companies</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$ 244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$4.9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smtClean="0">
                          <a:ln>
                            <a:noFill/>
                          </a:ln>
                          <a:solidFill>
                            <a:schemeClr val="tx1"/>
                          </a:solidFill>
                          <a:effectLst/>
                          <a:latin typeface="Arial" charset="0"/>
                        </a:rPr>
                        <a:t>Fortune 500 companies</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$ 503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r>
                        <a:rPr kumimoji="0" lang="en-US" sz="1400" b="0" i="0" u="none" strike="noStrike" cap="none" normalizeH="0" baseline="0" dirty="0" smtClean="0">
                          <a:ln>
                            <a:noFill/>
                          </a:ln>
                          <a:solidFill>
                            <a:schemeClr val="tx1"/>
                          </a:solidFill>
                          <a:effectLst/>
                          <a:latin typeface="Arial" charset="0"/>
                        </a:rPr>
                        <a:t>$10 Billion</a:t>
                      </a:r>
                    </a:p>
                  </a:txBody>
                  <a:tcPr marL="42203" marR="42203"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r>
            </a:tbl>
          </a:graphicData>
        </a:graphic>
      </p:graphicFrame>
      <p:sp>
        <p:nvSpPr>
          <p:cNvPr id="14" name="Oval 34"/>
          <p:cNvSpPr>
            <a:spLocks noChangeArrowheads="1"/>
          </p:cNvSpPr>
          <p:nvPr/>
        </p:nvSpPr>
        <p:spPr bwMode="auto">
          <a:xfrm>
            <a:off x="2514600" y="3886200"/>
            <a:ext cx="4684713" cy="363538"/>
          </a:xfrm>
          <a:prstGeom prst="ellipse">
            <a:avLst/>
          </a:prstGeom>
          <a:noFill/>
          <a:ln w="19050" algn="ctr">
            <a:solidFill>
              <a:srgbClr val="DC241F"/>
            </a:solidFill>
            <a:round/>
            <a:headEnd/>
            <a:tailEnd/>
          </a:ln>
        </p:spPr>
        <p:txBody>
          <a:bodyPr wrap="none" lIns="45720" rIns="45720" anchor="ctr"/>
          <a:lstStyle/>
          <a:p>
            <a:pPr algn="ctr"/>
            <a:endParaRPr lang="en-US"/>
          </a:p>
        </p:txBody>
      </p:sp>
      <p:sp>
        <p:nvSpPr>
          <p:cNvPr id="22" name="Rectangle 21"/>
          <p:cNvSpPr>
            <a:spLocks noChangeArrowheads="1"/>
          </p:cNvSpPr>
          <p:nvPr/>
        </p:nvSpPr>
        <p:spPr bwMode="auto">
          <a:xfrm>
            <a:off x="228600" y="5410200"/>
            <a:ext cx="1952625" cy="336550"/>
          </a:xfrm>
          <a:prstGeom prst="rect">
            <a:avLst/>
          </a:prstGeom>
          <a:noFill/>
          <a:ln w="9525">
            <a:noFill/>
            <a:miter lim="800000"/>
            <a:headEnd/>
            <a:tailEnd/>
          </a:ln>
        </p:spPr>
        <p:txBody>
          <a:bodyPr wrap="none">
            <a:spAutoFit/>
          </a:bodyPr>
          <a:lstStyle/>
          <a:p>
            <a:pPr algn="ctr"/>
            <a:r>
              <a:rPr lang="en-US" sz="1600" b="1" u="sng" dirty="0">
                <a:solidFill>
                  <a:schemeClr val="accent2"/>
                </a:solidFill>
              </a:rPr>
              <a:t>SAVE ESTIMATES</a:t>
            </a:r>
          </a:p>
        </p:txBody>
      </p:sp>
      <p:sp>
        <p:nvSpPr>
          <p:cNvPr id="25" name="Rectangle 24"/>
          <p:cNvSpPr>
            <a:spLocks noChangeArrowheads="1"/>
          </p:cNvSpPr>
          <p:nvPr/>
        </p:nvSpPr>
        <p:spPr bwMode="auto">
          <a:xfrm>
            <a:off x="455613" y="5714999"/>
            <a:ext cx="8018462" cy="670953"/>
          </a:xfrm>
          <a:prstGeom prst="rect">
            <a:avLst/>
          </a:prstGeom>
          <a:noFill/>
          <a:ln w="9525">
            <a:noFill/>
            <a:miter lim="800000"/>
            <a:headEnd/>
            <a:tailEnd/>
          </a:ln>
        </p:spPr>
        <p:txBody>
          <a:bodyPr wrap="square">
            <a:spAutoFit/>
          </a:bodyPr>
          <a:lstStyle/>
          <a:p>
            <a:pPr marL="228600" indent="-228600" eaLnBrk="0" hangingPunct="0">
              <a:lnSpc>
                <a:spcPct val="80000"/>
              </a:lnSpc>
              <a:spcBef>
                <a:spcPct val="75000"/>
              </a:spcBef>
              <a:buClr>
                <a:srgbClr val="DC241F"/>
              </a:buClr>
              <a:buFont typeface="Wingdings 2" pitchFamily="18" charset="2"/>
              <a:buChar char=""/>
            </a:pPr>
            <a:r>
              <a:rPr lang="en-US" sz="1600" dirty="0"/>
              <a:t>5% cost saves associated with efficiencies from a Meeting Card Solution</a:t>
            </a:r>
          </a:p>
          <a:p>
            <a:pPr marL="228600" indent="-228600" eaLnBrk="0" hangingPunct="0">
              <a:lnSpc>
                <a:spcPct val="80000"/>
              </a:lnSpc>
              <a:spcBef>
                <a:spcPct val="75000"/>
              </a:spcBef>
              <a:buClr>
                <a:srgbClr val="DC241F"/>
              </a:buClr>
              <a:buFont typeface="Wingdings 2" pitchFamily="18" charset="2"/>
              <a:buChar char=""/>
            </a:pPr>
            <a:r>
              <a:rPr lang="en-US" sz="1600" dirty="0"/>
              <a:t>For a typical $1Billion in revenue company, resulting save ~ $1.5Million</a:t>
            </a:r>
          </a:p>
        </p:txBody>
      </p:sp>
      <p:sp>
        <p:nvSpPr>
          <p:cNvPr id="2" name="Rectangle 3"/>
          <p:cNvSpPr txBox="1">
            <a:spLocks noChangeArrowheads="1"/>
          </p:cNvSpPr>
          <p:nvPr/>
        </p:nvSpPr>
        <p:spPr bwMode="auto">
          <a:xfrm>
            <a:off x="457200" y="2133600"/>
            <a:ext cx="6591300" cy="268288"/>
          </a:xfrm>
          <a:prstGeom prst="rect">
            <a:avLst/>
          </a:prstGeom>
          <a:noFill/>
          <a:ln w="9525" algn="ctr">
            <a:noFill/>
            <a:miter lim="800000"/>
            <a:headEnd/>
            <a:tailEnd/>
          </a:ln>
        </p:spPr>
        <p:txBody>
          <a:bodyPr lIns="0" tIns="0" rIns="0" bIns="0">
            <a:spAutoFit/>
          </a:bodyPr>
          <a:lstStyle/>
          <a:p>
            <a:pPr marL="228600" indent="-228600" eaLnBrk="0" hangingPunct="0">
              <a:lnSpc>
                <a:spcPct val="110000"/>
              </a:lnSpc>
              <a:spcBef>
                <a:spcPct val="75000"/>
              </a:spcBef>
              <a:buClr>
                <a:srgbClr val="DC241F"/>
              </a:buClr>
            </a:pPr>
            <a:r>
              <a:rPr lang="en-US" sz="1600" b="1" u="sng" dirty="0">
                <a:solidFill>
                  <a:schemeClr val="accent2"/>
                </a:solidFill>
              </a:rPr>
              <a:t>SPEND ESTIMATES</a:t>
            </a:r>
            <a:endParaRPr lang="en-US" sz="1200" dirty="0">
              <a:solidFill>
                <a:schemeClr val="accent2"/>
              </a:solidFill>
            </a:endParaRP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par>
                                <p:cTn id="13" presetID="9" presetClass="entr" presetSubtype="0" fill="hold" nodeType="withEffect">
                                  <p:stCondLst>
                                    <p:cond delay="0"/>
                                  </p:stCondLst>
                                  <p:childTnLst>
                                    <p:set>
                                      <p:cBhvr>
                                        <p:cTn id="14" dur="1" fill="hold">
                                          <p:stCondLst>
                                            <p:cond delay="0"/>
                                          </p:stCondLst>
                                        </p:cTn>
                                        <p:tgtEl>
                                          <p:spTgt spid="67621"/>
                                        </p:tgtEl>
                                        <p:attrNameLst>
                                          <p:attrName>style.visibility</p:attrName>
                                        </p:attrNameLst>
                                      </p:cBhvr>
                                      <p:to>
                                        <p:strVal val="visible"/>
                                      </p:to>
                                    </p:set>
                                    <p:animEffect transition="in" filter="dissolve">
                                      <p:cBhvr>
                                        <p:cTn id="15" dur="500"/>
                                        <p:tgtEl>
                                          <p:spTgt spid="67621"/>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dissolve">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4" grpId="0" animBg="1"/>
      <p:bldP spid="22"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bwMode="gray">
          <a:xfrm>
            <a:off x="1752600" y="0"/>
            <a:ext cx="6934200" cy="838200"/>
          </a:xfrm>
        </p:spPr>
        <p:txBody>
          <a:bodyPr>
            <a:normAutofit/>
          </a:bodyPr>
          <a:lstStyle/>
          <a:p>
            <a:pPr eaLnBrk="1" hangingPunct="1"/>
            <a:r>
              <a:rPr lang="en-GB" sz="3600" dirty="0" smtClean="0"/>
              <a:t>Meetings Space – Spend Categories</a:t>
            </a:r>
            <a:endParaRPr lang="en-US" sz="3600" dirty="0" smtClean="0"/>
          </a:p>
        </p:txBody>
      </p:sp>
      <p:sp>
        <p:nvSpPr>
          <p:cNvPr id="61443" name="AutoShape 32"/>
          <p:cNvSpPr>
            <a:spLocks noChangeArrowheads="1"/>
          </p:cNvSpPr>
          <p:nvPr>
            <p:custDataLst>
              <p:tags r:id="rId2"/>
            </p:custDataLst>
          </p:nvPr>
        </p:nvSpPr>
        <p:spPr bwMode="gray">
          <a:xfrm>
            <a:off x="1447800" y="1524000"/>
            <a:ext cx="6386513" cy="503238"/>
          </a:xfrm>
          <a:prstGeom prst="roundRect">
            <a:avLst>
              <a:gd name="adj" fmla="val 12620"/>
            </a:avLst>
          </a:prstGeom>
          <a:gradFill rotWithShape="1">
            <a:gsLst>
              <a:gs pos="0">
                <a:srgbClr val="003996"/>
              </a:gs>
              <a:gs pos="100000">
                <a:srgbClr val="002560"/>
              </a:gs>
            </a:gsLst>
            <a:lin ang="5400000" scaled="1"/>
          </a:gradFill>
          <a:ln w="9525" algn="ctr">
            <a:noFill/>
            <a:round/>
            <a:headEnd/>
            <a:tailEnd/>
          </a:ln>
        </p:spPr>
        <p:txBody>
          <a:bodyPr lIns="46648" tIns="91440" rIns="46648" bIns="46648"/>
          <a:lstStyle/>
          <a:p>
            <a:pPr algn="ctr" defTabSz="965200">
              <a:spcBef>
                <a:spcPct val="10000"/>
              </a:spcBef>
              <a:buClr>
                <a:schemeClr val="bg1"/>
              </a:buClr>
              <a:buFont typeface="Wingdings 2" pitchFamily="18" charset="2"/>
              <a:buNone/>
            </a:pPr>
            <a:r>
              <a:rPr lang="en-US" sz="1800" dirty="0">
                <a:solidFill>
                  <a:schemeClr val="bg1"/>
                </a:solidFill>
              </a:rPr>
              <a:t>Move towards non-travel related categories</a:t>
            </a:r>
            <a:endParaRPr lang="en-US" sz="1800" dirty="0"/>
          </a:p>
        </p:txBody>
      </p:sp>
      <p:sp>
        <p:nvSpPr>
          <p:cNvPr id="13" name="Rectangle 33"/>
          <p:cNvSpPr>
            <a:spLocks noChangeArrowheads="1"/>
          </p:cNvSpPr>
          <p:nvPr/>
        </p:nvSpPr>
        <p:spPr bwMode="auto">
          <a:xfrm>
            <a:off x="381000" y="2133600"/>
            <a:ext cx="8229600" cy="1328737"/>
          </a:xfrm>
          <a:prstGeom prst="rect">
            <a:avLst/>
          </a:prstGeom>
          <a:noFill/>
          <a:ln w="9525" algn="ctr">
            <a:noFill/>
            <a:miter lim="800000"/>
            <a:headEnd/>
            <a:tailEnd/>
          </a:ln>
          <a:effectLst/>
        </p:spPr>
        <p:txBody>
          <a:bodyPr lIns="0" tIns="0" rIns="0" bIns="0">
            <a:spAutoFit/>
          </a:bodyPr>
          <a:lstStyle/>
          <a:p>
            <a:pPr marL="228600" indent="-228600" eaLnBrk="0" hangingPunct="0">
              <a:lnSpc>
                <a:spcPct val="130000"/>
              </a:lnSpc>
              <a:spcBef>
                <a:spcPct val="75000"/>
              </a:spcBef>
              <a:buClr>
                <a:srgbClr val="DC241F"/>
              </a:buClr>
              <a:buFont typeface="Wingdings 2" pitchFamily="18" charset="2"/>
              <a:buChar char=""/>
              <a:defRPr/>
            </a:pPr>
            <a:r>
              <a:rPr lang="en-US" sz="1600" kern="0" dirty="0">
                <a:latin typeface="+mn-lt"/>
              </a:rPr>
              <a:t>Lodging and transport remain key categories</a:t>
            </a:r>
          </a:p>
          <a:p>
            <a:pPr marL="228600" indent="-228600" eaLnBrk="0" hangingPunct="0">
              <a:lnSpc>
                <a:spcPct val="130000"/>
              </a:lnSpc>
              <a:spcBef>
                <a:spcPct val="75000"/>
              </a:spcBef>
              <a:buClr>
                <a:srgbClr val="DC241F"/>
              </a:buClr>
              <a:buFont typeface="Wingdings 2" pitchFamily="18" charset="2"/>
              <a:buChar char=""/>
              <a:defRPr/>
            </a:pPr>
            <a:r>
              <a:rPr lang="en-US" sz="1600" kern="0" dirty="0">
                <a:latin typeface="+mn-lt"/>
              </a:rPr>
              <a:t>Non travel spend categories account for 40% of spend, not captured on T&amp;E programs </a:t>
            </a:r>
          </a:p>
          <a:p>
            <a:pPr marL="228600" indent="-228600" eaLnBrk="0" hangingPunct="0">
              <a:lnSpc>
                <a:spcPct val="130000"/>
              </a:lnSpc>
              <a:spcBef>
                <a:spcPct val="75000"/>
              </a:spcBef>
              <a:buClr>
                <a:srgbClr val="DC241F"/>
              </a:buClr>
              <a:buFont typeface="Wingdings 2" pitchFamily="18" charset="2"/>
              <a:buChar char=""/>
              <a:defRPr/>
            </a:pPr>
            <a:r>
              <a:rPr lang="en-US" sz="1600" kern="0" dirty="0">
                <a:latin typeface="+mn-lt"/>
              </a:rPr>
              <a:t>Growing categories include equipment costs given remote meetings </a:t>
            </a:r>
          </a:p>
        </p:txBody>
      </p:sp>
      <p:pic>
        <p:nvPicPr>
          <p:cNvPr id="61445" name="Picture 88"/>
          <p:cNvPicPr>
            <a:picLocks noChangeAspect="1" noChangeArrowheads="1"/>
          </p:cNvPicPr>
          <p:nvPr/>
        </p:nvPicPr>
        <p:blipFill>
          <a:blip r:embed="rId5" cstate="print"/>
          <a:srcRect/>
          <a:stretch>
            <a:fillRect/>
          </a:stretch>
        </p:blipFill>
        <p:spPr bwMode="auto">
          <a:xfrm>
            <a:off x="914400" y="3276600"/>
            <a:ext cx="6680200" cy="3724275"/>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bwMode="gray">
          <a:xfrm>
            <a:off x="1905000" y="152400"/>
            <a:ext cx="6781800" cy="533400"/>
          </a:xfrm>
        </p:spPr>
        <p:txBody>
          <a:bodyPr>
            <a:normAutofit fontScale="90000"/>
          </a:bodyPr>
          <a:lstStyle/>
          <a:p>
            <a:pPr eaLnBrk="1" hangingPunct="1"/>
            <a:r>
              <a:rPr lang="en-GB" dirty="0" smtClean="0">
                <a:solidFill>
                  <a:schemeClr val="bg1"/>
                </a:solidFill>
              </a:rPr>
              <a:t>Meeting Space – Trends</a:t>
            </a:r>
          </a:p>
        </p:txBody>
      </p:sp>
      <p:sp>
        <p:nvSpPr>
          <p:cNvPr id="63490" name="Rectangle 7"/>
          <p:cNvSpPr>
            <a:spLocks noGrp="1" noChangeArrowheads="1"/>
          </p:cNvSpPr>
          <p:nvPr>
            <p:ph type="body" sz="half" idx="1"/>
          </p:nvPr>
        </p:nvSpPr>
        <p:spPr bwMode="gray">
          <a:xfrm>
            <a:off x="322263" y="2057400"/>
            <a:ext cx="8316912" cy="3962400"/>
          </a:xfrm>
        </p:spPr>
        <p:txBody>
          <a:bodyPr/>
          <a:lstStyle/>
          <a:p>
            <a:pPr>
              <a:lnSpc>
                <a:spcPct val="130000"/>
              </a:lnSpc>
            </a:pPr>
            <a:r>
              <a:rPr lang="en-US" sz="1600" dirty="0" smtClean="0"/>
              <a:t>While the US represents the largest share, European destinations dominate the top 10 countries for meetings and events</a:t>
            </a:r>
          </a:p>
          <a:p>
            <a:pPr>
              <a:lnSpc>
                <a:spcPct val="130000"/>
              </a:lnSpc>
            </a:pPr>
            <a:r>
              <a:rPr lang="en-US" sz="1600" dirty="0" smtClean="0"/>
              <a:t>UK alone is sized at £22 billion (Evening Standard 2010)  </a:t>
            </a:r>
          </a:p>
          <a:p>
            <a:pPr eaLnBrk="1" hangingPunct="1">
              <a:buFont typeface="Wingdings 2" pitchFamily="18" charset="2"/>
              <a:buNone/>
            </a:pPr>
            <a:endParaRPr lang="en-US" sz="1400" dirty="0" smtClean="0"/>
          </a:p>
        </p:txBody>
      </p:sp>
      <p:graphicFrame>
        <p:nvGraphicFramePr>
          <p:cNvPr id="11" name="Group 145"/>
          <p:cNvGraphicFramePr>
            <a:graphicFrameLocks/>
          </p:cNvGraphicFramePr>
          <p:nvPr/>
        </p:nvGraphicFramePr>
        <p:xfrm>
          <a:off x="609600" y="3124200"/>
          <a:ext cx="7842760" cy="2940053"/>
        </p:xfrm>
        <a:graphic>
          <a:graphicData uri="http://schemas.openxmlformats.org/drawingml/2006/table">
            <a:tbl>
              <a:tblPr/>
              <a:tblGrid>
                <a:gridCol w="1800817"/>
                <a:gridCol w="3215532"/>
                <a:gridCol w="2826411"/>
              </a:tblGrid>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Ranking</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2"/>
                          </a:solidFill>
                          <a:effectLst/>
                          <a:latin typeface="Arial" pitchFamily="34" charset="0"/>
                        </a:rPr>
                        <a:t>Country</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accent2"/>
                          </a:solidFill>
                          <a:effectLst/>
                          <a:latin typeface="Arial" pitchFamily="34" charset="0"/>
                        </a:rPr>
                        <a:t>Market Share</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rgbClr val="EAEAEA"/>
                    </a:solidFill>
                  </a:tcPr>
                </a:tc>
              </a:tr>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U.S.A.</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10.08%</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France</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7.15%</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65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Germany</a:t>
                      </a:r>
                      <a:endParaRPr kumimoji="0" lang="en-US" sz="1200" b="0" i="0" u="none" strike="noStrike" cap="none" normalizeH="0" baseline="0" dirty="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4.89%</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66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The Netherlands</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4.41%</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69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Austria</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4.31%</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42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Spain</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4.08%</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68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United Kingdom</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3.95%</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71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Finland</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3.66%</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74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rPr>
                        <a:t>Italy</a:t>
                      </a:r>
                      <a:endParaRPr kumimoji="0" lang="en-US" sz="1200" b="0" i="0" u="none" strike="noStrike" cap="none" normalizeH="0" baseline="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3.65%</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rPr>
                        <a:t>Singapore</a:t>
                      </a:r>
                      <a:endParaRPr kumimoji="0" lang="en-US" sz="1200" b="0" i="0" u="none" strike="noStrike" cap="none" normalizeH="0" baseline="0" dirty="0" smtClean="0">
                        <a:ln>
                          <a:noFill/>
                        </a:ln>
                        <a:solidFill>
                          <a:schemeClr val="tx1"/>
                        </a:solidFill>
                        <a:effectLst/>
                        <a:latin typeface="Arial" pitchFamily="34" charset="0"/>
                      </a:endParaRP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3.36%</a:t>
                      </a:r>
                    </a:p>
                  </a:txBody>
                  <a:tcPr marL="0" marR="0" marT="0" marB="0" anchor="ctr" horzOverflow="overflow">
                    <a:lnL w="12700" cap="flat" cmpd="sng" algn="ctr">
                      <a:solidFill>
                        <a:schemeClr val="accent2"/>
                      </a:solidFill>
                      <a:prstDash val="sysDot"/>
                      <a:round/>
                      <a:headEnd type="none" w="med" len="med"/>
                      <a:tailEnd type="none" w="med" len="med"/>
                    </a:lnL>
                    <a:lnR w="12700" cap="flat" cmpd="sng" algn="ctr">
                      <a:solidFill>
                        <a:schemeClr val="accent2"/>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solidFill>
                      <a:schemeClr val="bg1"/>
                    </a:solidFill>
                  </a:tcPr>
                </a:tc>
              </a:tr>
            </a:tbl>
          </a:graphicData>
        </a:graphic>
      </p:graphicFrame>
      <p:sp>
        <p:nvSpPr>
          <p:cNvPr id="63542" name="AutoShape 146"/>
          <p:cNvSpPr>
            <a:spLocks noChangeArrowheads="1"/>
          </p:cNvSpPr>
          <p:nvPr>
            <p:custDataLst>
              <p:tags r:id="rId2"/>
            </p:custDataLst>
          </p:nvPr>
        </p:nvSpPr>
        <p:spPr bwMode="gray">
          <a:xfrm>
            <a:off x="2667000" y="1676400"/>
            <a:ext cx="4100513" cy="457199"/>
          </a:xfrm>
          <a:prstGeom prst="roundRect">
            <a:avLst>
              <a:gd name="adj" fmla="val 12620"/>
            </a:avLst>
          </a:prstGeom>
          <a:gradFill rotWithShape="1">
            <a:gsLst>
              <a:gs pos="0">
                <a:srgbClr val="003996"/>
              </a:gs>
              <a:gs pos="100000">
                <a:srgbClr val="002560"/>
              </a:gs>
            </a:gsLst>
            <a:lin ang="5400000" scaled="1"/>
          </a:gradFill>
          <a:ln w="9525" algn="ctr">
            <a:noFill/>
            <a:round/>
            <a:headEnd/>
            <a:tailEnd/>
          </a:ln>
        </p:spPr>
        <p:txBody>
          <a:bodyPr lIns="46648" tIns="91440" rIns="46648" bIns="46648"/>
          <a:lstStyle/>
          <a:p>
            <a:pPr algn="ctr" defTabSz="965200">
              <a:spcBef>
                <a:spcPct val="10000"/>
              </a:spcBef>
              <a:buClr>
                <a:schemeClr val="bg1"/>
              </a:buClr>
              <a:buFont typeface="Wingdings 2" pitchFamily="18" charset="2"/>
              <a:buNone/>
            </a:pPr>
            <a:r>
              <a:rPr lang="en-US" sz="1600" dirty="0" smtClean="0">
                <a:solidFill>
                  <a:schemeClr val="bg1"/>
                </a:solidFill>
              </a:rPr>
              <a:t>Opportunity is Global</a:t>
            </a:r>
            <a:endParaRPr lang="en-US" sz="1600" dirty="0"/>
          </a:p>
        </p:txBody>
      </p:sp>
      <p:sp>
        <p:nvSpPr>
          <p:cNvPr id="63543" name="Text Box 89"/>
          <p:cNvSpPr txBox="1">
            <a:spLocks noChangeArrowheads="1"/>
          </p:cNvSpPr>
          <p:nvPr/>
        </p:nvSpPr>
        <p:spPr bwMode="auto">
          <a:xfrm>
            <a:off x="271463" y="6308725"/>
            <a:ext cx="4629150" cy="138113"/>
          </a:xfrm>
          <a:prstGeom prst="rect">
            <a:avLst/>
          </a:prstGeom>
          <a:noFill/>
          <a:ln w="9525" algn="ctr">
            <a:noFill/>
            <a:miter lim="800000"/>
            <a:headEnd/>
            <a:tailEnd/>
          </a:ln>
        </p:spPr>
        <p:txBody>
          <a:bodyPr lIns="0" tIns="0" rIns="0" bIns="0">
            <a:spAutoFit/>
          </a:bodyPr>
          <a:lstStyle/>
          <a:p>
            <a:pPr marL="228600" indent="-228600">
              <a:spcBef>
                <a:spcPct val="50000"/>
              </a:spcBef>
            </a:pPr>
            <a:r>
              <a:rPr lang="en-US" sz="900"/>
              <a:t>Source: The International Congress and Convention Association, Visa, meetingsnet.com</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bwMode="gray">
          <a:xfrm>
            <a:off x="1828800" y="152400"/>
            <a:ext cx="6858000" cy="457200"/>
          </a:xfrm>
        </p:spPr>
        <p:txBody>
          <a:bodyPr>
            <a:normAutofit fontScale="90000"/>
          </a:bodyPr>
          <a:lstStyle/>
          <a:p>
            <a:pPr eaLnBrk="1" hangingPunct="1"/>
            <a:r>
              <a:rPr lang="en-GB" dirty="0" smtClean="0"/>
              <a:t>Meeting Space – Key Challenges</a:t>
            </a:r>
            <a:endParaRPr lang="en-US" dirty="0" smtClean="0"/>
          </a:p>
        </p:txBody>
      </p:sp>
      <p:sp>
        <p:nvSpPr>
          <p:cNvPr id="22" name="AutoShape 2"/>
          <p:cNvSpPr>
            <a:spLocks noChangeArrowheads="1"/>
          </p:cNvSpPr>
          <p:nvPr/>
        </p:nvSpPr>
        <p:spPr bwMode="auto">
          <a:xfrm>
            <a:off x="304800" y="1752600"/>
            <a:ext cx="8329612" cy="4724400"/>
          </a:xfrm>
          <a:prstGeom prst="roundRect">
            <a:avLst>
              <a:gd name="adj" fmla="val 16667"/>
            </a:avLst>
          </a:prstGeom>
          <a:solidFill>
            <a:srgbClr val="EAEAEA"/>
          </a:solidFill>
          <a:ln w="6350" algn="ctr">
            <a:solidFill>
              <a:schemeClr val="bg2"/>
            </a:solidFill>
            <a:round/>
            <a:headEnd/>
            <a:tailEnd/>
          </a:ln>
          <a:effectLst>
            <a:outerShdw blurRad="50800" dist="38100" dir="5400000" algn="t" rotWithShape="0">
              <a:prstClr val="black">
                <a:alpha val="40000"/>
              </a:prstClr>
            </a:outerShdw>
          </a:effectLst>
        </p:spPr>
        <p:txBody>
          <a:bodyPr wrap="none" lIns="45720" rIns="45720" anchor="ctr"/>
          <a:lstStyle/>
          <a:p>
            <a:pPr algn="ctr">
              <a:defRPr/>
            </a:pPr>
            <a:endParaRPr lang="en-US">
              <a:latin typeface="Arial" pitchFamily="34" charset="0"/>
            </a:endParaRPr>
          </a:p>
        </p:txBody>
      </p:sp>
      <p:sp>
        <p:nvSpPr>
          <p:cNvPr id="23" name="Rectangle 6"/>
          <p:cNvSpPr>
            <a:spLocks noChangeArrowheads="1"/>
          </p:cNvSpPr>
          <p:nvPr/>
        </p:nvSpPr>
        <p:spPr bwMode="auto">
          <a:xfrm>
            <a:off x="3505200" y="2971800"/>
            <a:ext cx="4251325" cy="603250"/>
          </a:xfrm>
          <a:prstGeom prst="rect">
            <a:avLst/>
          </a:prstGeom>
          <a:noFill/>
          <a:ln w="9525" algn="ctr">
            <a:noFill/>
            <a:miter lim="800000"/>
            <a:headEnd/>
            <a:tailEnd/>
          </a:ln>
        </p:spPr>
        <p:txBody>
          <a:bodyPr lIns="0" tIns="0" rIns="0" bIns="0"/>
          <a:lstStyle/>
          <a:p>
            <a:pPr marL="228600" indent="-228600">
              <a:spcBef>
                <a:spcPct val="75000"/>
              </a:spcBef>
              <a:buClr>
                <a:srgbClr val="DC241F"/>
              </a:buClr>
              <a:buFont typeface="Wingdings 2" pitchFamily="18" charset="2"/>
              <a:buChar char=""/>
            </a:pPr>
            <a:r>
              <a:rPr lang="en-US" sz="1400" dirty="0"/>
              <a:t>Multiple payment methods, processes, stakeholder and planners result in fragmented processes resulting in inefficiency and the  inability to reconcile easily</a:t>
            </a:r>
          </a:p>
        </p:txBody>
      </p:sp>
      <p:sp>
        <p:nvSpPr>
          <p:cNvPr id="24" name="Rectangle 7"/>
          <p:cNvSpPr>
            <a:spLocks noChangeArrowheads="1"/>
          </p:cNvSpPr>
          <p:nvPr/>
        </p:nvSpPr>
        <p:spPr bwMode="auto">
          <a:xfrm>
            <a:off x="3505200" y="1981200"/>
            <a:ext cx="4440237" cy="625475"/>
          </a:xfrm>
          <a:prstGeom prst="rect">
            <a:avLst/>
          </a:prstGeom>
          <a:noFill/>
          <a:ln w="9525" algn="ctr">
            <a:noFill/>
            <a:miter lim="800000"/>
            <a:headEnd/>
            <a:tailEnd/>
          </a:ln>
        </p:spPr>
        <p:txBody>
          <a:bodyPr lIns="0" tIns="0" rIns="0" bIns="0"/>
          <a:lstStyle/>
          <a:p>
            <a:pPr marL="228600" indent="-228600">
              <a:spcBef>
                <a:spcPct val="75000"/>
              </a:spcBef>
              <a:buClr>
                <a:srgbClr val="DC241F"/>
              </a:buClr>
              <a:buFont typeface="Wingdings 2" pitchFamily="18" charset="2"/>
              <a:buChar char=""/>
            </a:pPr>
            <a:r>
              <a:rPr lang="en-US" sz="1400" dirty="0"/>
              <a:t>Inadequate tracking, reporting and analytics have resulted in the inability to estimate the meeting spend accurately</a:t>
            </a:r>
          </a:p>
        </p:txBody>
      </p:sp>
      <p:sp>
        <p:nvSpPr>
          <p:cNvPr id="25" name="Rectangle 9"/>
          <p:cNvSpPr>
            <a:spLocks noChangeArrowheads="1"/>
          </p:cNvSpPr>
          <p:nvPr/>
        </p:nvSpPr>
        <p:spPr bwMode="auto">
          <a:xfrm>
            <a:off x="3505200" y="3886200"/>
            <a:ext cx="4648200" cy="750888"/>
          </a:xfrm>
          <a:prstGeom prst="rect">
            <a:avLst/>
          </a:prstGeom>
          <a:noFill/>
          <a:ln w="9525" algn="ctr">
            <a:noFill/>
            <a:miter lim="800000"/>
            <a:headEnd/>
            <a:tailEnd/>
          </a:ln>
        </p:spPr>
        <p:txBody>
          <a:bodyPr lIns="0" tIns="0" rIns="0" bIns="0"/>
          <a:lstStyle/>
          <a:p>
            <a:pPr marL="228600" indent="-228600">
              <a:spcBef>
                <a:spcPct val="75000"/>
              </a:spcBef>
              <a:buClr>
                <a:srgbClr val="DC241F"/>
              </a:buClr>
              <a:buFont typeface="Wingdings 2" pitchFamily="18" charset="2"/>
              <a:buChar char=""/>
            </a:pPr>
            <a:r>
              <a:rPr lang="en-US" sz="1400" dirty="0"/>
              <a:t>Variances due to global versus regional programs, centralized planning versus decentralized planning, varying stakeholders need require customized solutions </a:t>
            </a:r>
          </a:p>
        </p:txBody>
      </p:sp>
      <p:sp>
        <p:nvSpPr>
          <p:cNvPr id="26" name="AutoShape 10"/>
          <p:cNvSpPr>
            <a:spLocks noChangeArrowheads="1"/>
          </p:cNvSpPr>
          <p:nvPr/>
        </p:nvSpPr>
        <p:spPr bwMode="auto">
          <a:xfrm>
            <a:off x="609600" y="5638800"/>
            <a:ext cx="2362200" cy="609600"/>
          </a:xfrm>
          <a:prstGeom prst="roundRect">
            <a:avLst>
              <a:gd name="adj" fmla="val 16667"/>
            </a:avLst>
          </a:prstGeom>
          <a:gradFill rotWithShape="1">
            <a:gsLst>
              <a:gs pos="0">
                <a:srgbClr val="003996"/>
              </a:gs>
              <a:gs pos="100000">
                <a:srgbClr val="002560"/>
              </a:gs>
            </a:gsLst>
            <a:lin ang="5400000" scaled="1"/>
          </a:gradFill>
          <a:ln w="12700" algn="ctr">
            <a:noFill/>
            <a:round/>
            <a:headEnd/>
            <a:tailEnd/>
          </a:ln>
        </p:spPr>
        <p:txBody>
          <a:bodyPr anchor="ctr"/>
          <a:lstStyle/>
          <a:p>
            <a:pPr algn="ctr"/>
            <a:r>
              <a:rPr lang="en-US" dirty="0">
                <a:solidFill>
                  <a:schemeClr val="bg1"/>
                </a:solidFill>
              </a:rPr>
              <a:t>Limited meeting program knowledge</a:t>
            </a:r>
          </a:p>
        </p:txBody>
      </p:sp>
      <p:sp>
        <p:nvSpPr>
          <p:cNvPr id="27" name="AutoShape 11"/>
          <p:cNvSpPr>
            <a:spLocks noChangeArrowheads="1"/>
          </p:cNvSpPr>
          <p:nvPr/>
        </p:nvSpPr>
        <p:spPr bwMode="auto">
          <a:xfrm>
            <a:off x="609601" y="3048000"/>
            <a:ext cx="2438400" cy="685800"/>
          </a:xfrm>
          <a:prstGeom prst="roundRect">
            <a:avLst>
              <a:gd name="adj" fmla="val 16667"/>
            </a:avLst>
          </a:prstGeom>
          <a:gradFill rotWithShape="1">
            <a:gsLst>
              <a:gs pos="0">
                <a:srgbClr val="003996"/>
              </a:gs>
              <a:gs pos="100000">
                <a:srgbClr val="002560"/>
              </a:gs>
            </a:gsLst>
            <a:lin ang="5400000" scaled="1"/>
          </a:gradFill>
          <a:ln w="12700" algn="ctr">
            <a:noFill/>
            <a:round/>
            <a:headEnd/>
            <a:tailEnd/>
          </a:ln>
        </p:spPr>
        <p:txBody>
          <a:bodyPr anchor="ctr"/>
          <a:lstStyle/>
          <a:p>
            <a:pPr algn="ctr"/>
            <a:r>
              <a:rPr lang="en-US" dirty="0">
                <a:solidFill>
                  <a:schemeClr val="bg1"/>
                </a:solidFill>
              </a:rPr>
              <a:t>Fragmented processes</a:t>
            </a:r>
          </a:p>
        </p:txBody>
      </p:sp>
      <p:sp>
        <p:nvSpPr>
          <p:cNvPr id="28" name="AutoShape 12"/>
          <p:cNvSpPr>
            <a:spLocks noChangeArrowheads="1"/>
          </p:cNvSpPr>
          <p:nvPr/>
        </p:nvSpPr>
        <p:spPr bwMode="auto">
          <a:xfrm>
            <a:off x="609600" y="1981200"/>
            <a:ext cx="2459038" cy="788988"/>
          </a:xfrm>
          <a:prstGeom prst="roundRect">
            <a:avLst>
              <a:gd name="adj" fmla="val 16667"/>
            </a:avLst>
          </a:prstGeom>
          <a:gradFill rotWithShape="1">
            <a:gsLst>
              <a:gs pos="0">
                <a:srgbClr val="003996"/>
              </a:gs>
              <a:gs pos="100000">
                <a:srgbClr val="002560"/>
              </a:gs>
            </a:gsLst>
            <a:lin ang="5400000" scaled="1"/>
          </a:gradFill>
          <a:ln w="12700" algn="ctr">
            <a:noFill/>
            <a:round/>
            <a:headEnd/>
            <a:tailEnd/>
          </a:ln>
        </p:spPr>
        <p:txBody>
          <a:bodyPr anchor="ctr"/>
          <a:lstStyle/>
          <a:p>
            <a:pPr algn="ctr"/>
            <a:r>
              <a:rPr lang="en-US" dirty="0">
                <a:solidFill>
                  <a:schemeClr val="bg1"/>
                </a:solidFill>
              </a:rPr>
              <a:t>Lack of spend visibility</a:t>
            </a:r>
          </a:p>
        </p:txBody>
      </p:sp>
      <p:sp>
        <p:nvSpPr>
          <p:cNvPr id="29" name="AutoShape 13"/>
          <p:cNvSpPr>
            <a:spLocks noChangeArrowheads="1"/>
          </p:cNvSpPr>
          <p:nvPr/>
        </p:nvSpPr>
        <p:spPr bwMode="auto">
          <a:xfrm>
            <a:off x="609600" y="4876800"/>
            <a:ext cx="2362199" cy="560388"/>
          </a:xfrm>
          <a:prstGeom prst="roundRect">
            <a:avLst>
              <a:gd name="adj" fmla="val 16667"/>
            </a:avLst>
          </a:prstGeom>
          <a:gradFill rotWithShape="1">
            <a:gsLst>
              <a:gs pos="0">
                <a:srgbClr val="003996"/>
              </a:gs>
              <a:gs pos="100000">
                <a:srgbClr val="002560"/>
              </a:gs>
            </a:gsLst>
            <a:lin ang="5400000" scaled="1"/>
          </a:gradFill>
          <a:ln w="12700" algn="ctr">
            <a:noFill/>
            <a:round/>
            <a:headEnd/>
            <a:tailEnd/>
          </a:ln>
        </p:spPr>
        <p:txBody>
          <a:bodyPr anchor="ctr"/>
          <a:lstStyle/>
          <a:p>
            <a:pPr algn="ctr"/>
            <a:r>
              <a:rPr lang="en-US" dirty="0">
                <a:solidFill>
                  <a:schemeClr val="bg1"/>
                </a:solidFill>
              </a:rPr>
              <a:t>Lack of policy</a:t>
            </a:r>
          </a:p>
        </p:txBody>
      </p:sp>
      <p:sp>
        <p:nvSpPr>
          <p:cNvPr id="30" name="AutoShape 14"/>
          <p:cNvSpPr>
            <a:spLocks noChangeArrowheads="1"/>
          </p:cNvSpPr>
          <p:nvPr/>
        </p:nvSpPr>
        <p:spPr bwMode="auto">
          <a:xfrm>
            <a:off x="609600" y="3962400"/>
            <a:ext cx="2420938" cy="609600"/>
          </a:xfrm>
          <a:prstGeom prst="roundRect">
            <a:avLst>
              <a:gd name="adj" fmla="val 16667"/>
            </a:avLst>
          </a:prstGeom>
          <a:gradFill rotWithShape="1">
            <a:gsLst>
              <a:gs pos="0">
                <a:srgbClr val="003996"/>
              </a:gs>
              <a:gs pos="100000">
                <a:srgbClr val="002560"/>
              </a:gs>
            </a:gsLst>
            <a:lin ang="5400000" scaled="1"/>
          </a:gradFill>
          <a:ln w="12700" algn="ctr">
            <a:noFill/>
            <a:round/>
            <a:headEnd/>
            <a:tailEnd/>
          </a:ln>
        </p:spPr>
        <p:txBody>
          <a:bodyPr anchor="ctr"/>
          <a:lstStyle/>
          <a:p>
            <a:pPr algn="ctr"/>
            <a:r>
              <a:rPr lang="en-US" dirty="0">
                <a:solidFill>
                  <a:schemeClr val="bg1"/>
                </a:solidFill>
              </a:rPr>
              <a:t>One size DOES NOT </a:t>
            </a:r>
            <a:r>
              <a:rPr lang="en-US" dirty="0" smtClean="0">
                <a:solidFill>
                  <a:schemeClr val="bg1"/>
                </a:solidFill>
              </a:rPr>
              <a:t>    fit </a:t>
            </a:r>
            <a:r>
              <a:rPr lang="en-US" dirty="0">
                <a:solidFill>
                  <a:schemeClr val="bg1"/>
                </a:solidFill>
              </a:rPr>
              <a:t>all </a:t>
            </a:r>
          </a:p>
        </p:txBody>
      </p:sp>
      <p:sp>
        <p:nvSpPr>
          <p:cNvPr id="31" name="Rectangle 15"/>
          <p:cNvSpPr>
            <a:spLocks noChangeArrowheads="1"/>
          </p:cNvSpPr>
          <p:nvPr/>
        </p:nvSpPr>
        <p:spPr bwMode="auto">
          <a:xfrm>
            <a:off x="3505200" y="4800600"/>
            <a:ext cx="4067175" cy="625475"/>
          </a:xfrm>
          <a:prstGeom prst="rect">
            <a:avLst/>
          </a:prstGeom>
          <a:noFill/>
          <a:ln w="9525" algn="ctr">
            <a:noFill/>
            <a:miter lim="800000"/>
            <a:headEnd/>
            <a:tailEnd/>
          </a:ln>
        </p:spPr>
        <p:txBody>
          <a:bodyPr lIns="0" tIns="0" rIns="0" bIns="0"/>
          <a:lstStyle/>
          <a:p>
            <a:pPr marL="228600" indent="-228600">
              <a:spcBef>
                <a:spcPct val="75000"/>
              </a:spcBef>
              <a:buClr>
                <a:srgbClr val="DC241F"/>
              </a:buClr>
              <a:buFont typeface="Wingdings 2" pitchFamily="18" charset="2"/>
              <a:buChar char=""/>
            </a:pPr>
            <a:r>
              <a:rPr lang="en-US" sz="1400" dirty="0"/>
              <a:t>Unlike traditional corporate spend, no established policies, mandates or consistent processes for meetings and events spend</a:t>
            </a:r>
          </a:p>
        </p:txBody>
      </p:sp>
      <p:sp>
        <p:nvSpPr>
          <p:cNvPr id="32" name="Rectangle 17"/>
          <p:cNvSpPr>
            <a:spLocks noChangeArrowheads="1"/>
          </p:cNvSpPr>
          <p:nvPr/>
        </p:nvSpPr>
        <p:spPr bwMode="auto">
          <a:xfrm>
            <a:off x="3505200" y="5562600"/>
            <a:ext cx="4724400" cy="625475"/>
          </a:xfrm>
          <a:prstGeom prst="rect">
            <a:avLst/>
          </a:prstGeom>
          <a:noFill/>
          <a:ln w="9525" algn="ctr">
            <a:noFill/>
            <a:miter lim="800000"/>
            <a:headEnd/>
            <a:tailEnd/>
          </a:ln>
        </p:spPr>
        <p:txBody>
          <a:bodyPr lIns="0" tIns="0" rIns="0" bIns="0"/>
          <a:lstStyle/>
          <a:p>
            <a:pPr marL="228600" indent="-228600">
              <a:spcBef>
                <a:spcPct val="75000"/>
              </a:spcBef>
              <a:buClr>
                <a:srgbClr val="DC241F"/>
              </a:buClr>
              <a:buFont typeface="Wingdings 2" pitchFamily="18" charset="2"/>
              <a:buChar char=""/>
            </a:pPr>
            <a:r>
              <a:rPr lang="en-US" sz="1400" dirty="0"/>
              <a:t>Limited knowledge on implementing meeting card programs – require education around effective implementation, change management ideas and policy enforcement</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1000"/>
                                        <p:tgtEl>
                                          <p:spTgt spid="28"/>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10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dissolve">
                                      <p:cBhvr>
                                        <p:cTn id="16" dur="1000"/>
                                        <p:tgtEl>
                                          <p:spTgt spid="27"/>
                                        </p:tgtEl>
                                      </p:cBhvr>
                                    </p:animEffect>
                                  </p:childTnLst>
                                </p:cTn>
                              </p:par>
                            </p:childTnLst>
                          </p:cTn>
                        </p:par>
                        <p:par>
                          <p:cTn id="17" fill="hold">
                            <p:stCondLst>
                              <p:cond delay="1000"/>
                            </p:stCondLst>
                            <p:childTnLst>
                              <p:par>
                                <p:cTn id="18" presetID="9"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1000"/>
                                        <p:tgtEl>
                                          <p:spTgt spid="30"/>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dissolv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dissolve">
                                      <p:cBhvr>
                                        <p:cTn id="34" dur="1000"/>
                                        <p:tgtEl>
                                          <p:spTgt spid="29"/>
                                        </p:tgtEl>
                                      </p:cBhvr>
                                    </p:animEffect>
                                  </p:childTnLst>
                                </p:cTn>
                              </p:par>
                            </p:childTnLst>
                          </p:cTn>
                        </p:par>
                        <p:par>
                          <p:cTn id="35" fill="hold">
                            <p:stCondLst>
                              <p:cond delay="1000"/>
                            </p:stCondLst>
                            <p:childTnLst>
                              <p:par>
                                <p:cTn id="36" presetID="9"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dissolve">
                                      <p:cBhvr>
                                        <p:cTn id="38" dur="1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1000"/>
                                        <p:tgtEl>
                                          <p:spTgt spid="26"/>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dissolve">
                                      <p:cBhvr>
                                        <p:cTn id="4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P spid="29" grpId="0" animBg="1"/>
      <p:bldP spid="30" grpId="0" animBg="1"/>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bwMode="gray">
          <a:xfrm>
            <a:off x="381000" y="2395538"/>
            <a:ext cx="4826000" cy="4462462"/>
          </a:xfrm>
        </p:spPr>
        <p:txBody>
          <a:bodyPr/>
          <a:lstStyle/>
          <a:p>
            <a:pPr marL="230188" indent="-230188" eaLnBrk="1" hangingPunct="1"/>
            <a:r>
              <a:rPr lang="en-US" sz="2400" dirty="0" smtClean="0"/>
              <a:t>Why Alternative solutions?</a:t>
            </a:r>
          </a:p>
          <a:p>
            <a:pPr marL="230188" indent="-230188" eaLnBrk="1" hangingPunct="1"/>
            <a:r>
              <a:rPr lang="en-US" sz="2400" dirty="0" smtClean="0"/>
              <a:t>Industry Trends &amp; Challenges</a:t>
            </a:r>
          </a:p>
          <a:p>
            <a:pPr marL="230188" indent="-230188" eaLnBrk="1" hangingPunct="1"/>
            <a:r>
              <a:rPr lang="en-US" sz="2400" dirty="0" smtClean="0"/>
              <a:t>Alternative Payment Solutions</a:t>
            </a:r>
          </a:p>
          <a:p>
            <a:pPr marL="457200" lvl="1" indent="-230188" eaLnBrk="1" hangingPunct="1"/>
            <a:r>
              <a:rPr lang="en-US" sz="2000" dirty="0" smtClean="0"/>
              <a:t>Ghost Cards</a:t>
            </a:r>
          </a:p>
          <a:p>
            <a:pPr marL="457200" lvl="1" indent="-230188" eaLnBrk="1" hangingPunct="1"/>
            <a:r>
              <a:rPr lang="en-US" sz="2000" dirty="0" smtClean="0"/>
              <a:t>Virtual Card Overview</a:t>
            </a:r>
          </a:p>
          <a:p>
            <a:pPr marL="457200" lvl="1" indent="-230188" eaLnBrk="1" hangingPunct="1"/>
            <a:r>
              <a:rPr lang="en-US" sz="2000" dirty="0" smtClean="0"/>
              <a:t>Virtual Card for Accounts Payable</a:t>
            </a:r>
          </a:p>
          <a:p>
            <a:pPr marL="457200" lvl="1" indent="-230188" eaLnBrk="1" hangingPunct="1"/>
            <a:r>
              <a:rPr lang="en-US" sz="2000" dirty="0" smtClean="0"/>
              <a:t>Declining Balance Cards</a:t>
            </a:r>
          </a:p>
          <a:p>
            <a:pPr marL="457200" lvl="1" indent="-230188" eaLnBrk="1" hangingPunct="1"/>
            <a:r>
              <a:rPr lang="en-US" sz="2000" dirty="0" smtClean="0"/>
              <a:t>Stored Value Cards</a:t>
            </a:r>
          </a:p>
          <a:p>
            <a:pPr marL="57150" indent="-230188"/>
            <a:r>
              <a:rPr lang="en-US" sz="2200" dirty="0" smtClean="0"/>
              <a:t>Meeting Cards</a:t>
            </a:r>
          </a:p>
          <a:p>
            <a:pPr marL="230188" indent="-230188" eaLnBrk="1" hangingPunct="1">
              <a:buNone/>
            </a:pPr>
            <a:endParaRPr lang="en-US" sz="1800" dirty="0" smtClean="0"/>
          </a:p>
        </p:txBody>
      </p:sp>
      <p:sp>
        <p:nvSpPr>
          <p:cNvPr id="18435" name="Rectangle 3"/>
          <p:cNvSpPr>
            <a:spLocks noChangeArrowheads="1"/>
          </p:cNvSpPr>
          <p:nvPr/>
        </p:nvSpPr>
        <p:spPr bwMode="gray">
          <a:xfrm>
            <a:off x="381000" y="1828800"/>
            <a:ext cx="5976938" cy="304800"/>
          </a:xfrm>
          <a:prstGeom prst="rect">
            <a:avLst/>
          </a:prstGeom>
          <a:noFill/>
          <a:ln w="9525">
            <a:noFill/>
            <a:miter lim="800000"/>
            <a:headEnd/>
            <a:tailEnd/>
          </a:ln>
        </p:spPr>
        <p:txBody>
          <a:bodyPr lIns="0" tIns="0" rIns="0" bIns="0" anchor="ctr">
            <a:spAutoFit/>
          </a:bodyPr>
          <a:lstStyle/>
          <a:p>
            <a:pPr eaLnBrk="0" hangingPunct="0"/>
            <a:r>
              <a:rPr lang="en-US" sz="2000" b="1" dirty="0">
                <a:solidFill>
                  <a:schemeClr val="folHlink"/>
                </a:solidFill>
              </a:rPr>
              <a:t>Agenda</a:t>
            </a:r>
          </a:p>
        </p:txBody>
      </p:sp>
      <p:sp>
        <p:nvSpPr>
          <p:cNvPr id="18437" name="Text Box 5"/>
          <p:cNvSpPr txBox="1">
            <a:spLocks noChangeArrowheads="1"/>
          </p:cNvSpPr>
          <p:nvPr/>
        </p:nvSpPr>
        <p:spPr bwMode="auto">
          <a:xfrm>
            <a:off x="8767763" y="6270625"/>
            <a:ext cx="147637" cy="184150"/>
          </a:xfrm>
          <a:prstGeom prst="rect">
            <a:avLst/>
          </a:prstGeom>
          <a:noFill/>
          <a:ln w="6350" algn="ctr">
            <a:noFill/>
            <a:miter lim="800000"/>
            <a:headEnd/>
            <a:tailEnd/>
          </a:ln>
        </p:spPr>
        <p:txBody>
          <a:bodyPr wrap="none" lIns="45720" rIns="45720">
            <a:spAutoFit/>
          </a:bodyPr>
          <a:lstStyle/>
          <a:p>
            <a:pPr algn="ctr"/>
            <a:r>
              <a:rPr lang="en-US" sz="600">
                <a:solidFill>
                  <a:srgbClr val="808080"/>
                </a:solidFill>
                <a:cs typeface="Arial" pitchFamily="34" charset="0"/>
              </a:rPr>
              <a:t>®</a:t>
            </a:r>
          </a:p>
        </p:txBody>
      </p:sp>
      <p:sp>
        <p:nvSpPr>
          <p:cNvPr id="18438" name="Rectangle 6"/>
          <p:cNvSpPr>
            <a:spLocks noGrp="1" noChangeArrowheads="1"/>
          </p:cNvSpPr>
          <p:nvPr>
            <p:ph type="title"/>
          </p:nvPr>
        </p:nvSpPr>
        <p:spPr bwMode="gray">
          <a:xfrm>
            <a:off x="1676400" y="152400"/>
            <a:ext cx="7010400" cy="457200"/>
          </a:xfrm>
        </p:spPr>
        <p:txBody>
          <a:bodyPr>
            <a:normAutofit fontScale="90000"/>
          </a:bodyPr>
          <a:lstStyle/>
          <a:p>
            <a:r>
              <a:rPr lang="en-US" dirty="0" smtClean="0"/>
              <a:t>Alternative Payment Solutions</a:t>
            </a:r>
          </a:p>
        </p:txBody>
      </p:sp>
      <p:sp>
        <p:nvSpPr>
          <p:cNvPr id="18440"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pic>
        <p:nvPicPr>
          <p:cNvPr id="18441" name="Picture 11" descr="Decorative Image"/>
          <p:cNvPicPr>
            <a:picLocks noChangeAspect="1" noChangeArrowheads="1"/>
          </p:cNvPicPr>
          <p:nvPr/>
        </p:nvPicPr>
        <p:blipFill>
          <a:blip r:embed="rId4" cstate="print"/>
          <a:srcRect/>
          <a:stretch>
            <a:fillRect/>
          </a:stretch>
        </p:blipFill>
        <p:spPr bwMode="auto">
          <a:xfrm>
            <a:off x="5943600" y="1500188"/>
            <a:ext cx="2581275" cy="3287787"/>
          </a:xfrm>
          <a:prstGeom prst="rect">
            <a:avLst/>
          </a:prstGeom>
          <a:noFill/>
          <a:ln w="9525">
            <a:noFill/>
            <a:miter lim="800000"/>
            <a:headEnd/>
            <a:tailEnd/>
          </a:ln>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bwMode="gray">
          <a:xfrm>
            <a:off x="1524000" y="274638"/>
            <a:ext cx="7620000" cy="258762"/>
          </a:xfrm>
        </p:spPr>
        <p:txBody>
          <a:bodyPr>
            <a:noAutofit/>
          </a:bodyPr>
          <a:lstStyle/>
          <a:p>
            <a:pPr eaLnBrk="1" hangingPunct="1"/>
            <a:r>
              <a:rPr lang="en-US" sz="3200" dirty="0" smtClean="0"/>
              <a:t>Meeting Cards – Meeting Key Challenges</a:t>
            </a:r>
          </a:p>
        </p:txBody>
      </p:sp>
      <p:graphicFrame>
        <p:nvGraphicFramePr>
          <p:cNvPr id="88096" name="Group 32"/>
          <p:cNvGraphicFramePr>
            <a:graphicFrameLocks noGrp="1"/>
          </p:cNvGraphicFramePr>
          <p:nvPr>
            <p:ph idx="1"/>
          </p:nvPr>
        </p:nvGraphicFramePr>
        <p:xfrm>
          <a:off x="425450" y="1457325"/>
          <a:ext cx="8448675" cy="5510340"/>
        </p:xfrm>
        <a:graphic>
          <a:graphicData uri="http://schemas.openxmlformats.org/drawingml/2006/table">
            <a:tbl>
              <a:tblPr/>
              <a:tblGrid>
                <a:gridCol w="2487613"/>
                <a:gridCol w="3175000"/>
                <a:gridCol w="2786062"/>
              </a:tblGrid>
              <a:tr h="427038">
                <a:tc>
                  <a:txBody>
                    <a:bodyPr/>
                    <a:lstStyle/>
                    <a:p>
                      <a:pPr marL="0" marR="0" lvl="0" indent="0" algn="ctr"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1" i="0" u="none" strike="noStrike" cap="none" normalizeH="0" baseline="0" smtClean="0">
                        <a:ln>
                          <a:noFill/>
                        </a:ln>
                        <a:solidFill>
                          <a:schemeClr val="accent2"/>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1" i="0" u="none" strike="noStrike" cap="none" normalizeH="0" baseline="0" smtClean="0">
                        <a:ln>
                          <a:noFill/>
                        </a:ln>
                        <a:solidFill>
                          <a:schemeClr val="accent2"/>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1" i="0" u="none" strike="noStrike" cap="none" normalizeH="0" baseline="0" smtClean="0">
                        <a:ln>
                          <a:noFill/>
                        </a:ln>
                        <a:solidFill>
                          <a:schemeClr val="accent2"/>
                        </a:solidFill>
                        <a:effectLst/>
                        <a:latin typeface="Arial" charset="0"/>
                      </a:endParaRPr>
                    </a:p>
                  </a:txBody>
                  <a:tcPr marL="42203" marR="42203" horzOverflow="overflow">
                    <a:lnL>
                      <a:noFill/>
                    </a:lnL>
                    <a:lnR>
                      <a:noFill/>
                    </a:lnR>
                    <a:lnT>
                      <a:noFill/>
                    </a:lnT>
                    <a:lnB>
                      <a:noFill/>
                    </a:lnB>
                    <a:lnTlToBr>
                      <a:noFill/>
                    </a:lnTlToBr>
                    <a:lnBlToTr>
                      <a:noFill/>
                    </a:lnBlToTr>
                    <a:noFill/>
                  </a:tcPr>
                </a:tc>
              </a:tr>
              <a:tr h="1266825">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Separation of spend</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Data consolidation for better supplier negotiation</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Informed decision making for senior management </a:t>
                      </a: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w="12700" cap="flat" cmpd="sng" algn="ctr">
                      <a:solidFill>
                        <a:schemeClr val="tx1"/>
                      </a:solidFill>
                      <a:prstDash val="sysDot"/>
                      <a:round/>
                      <a:headEnd type="none" w="med" len="med"/>
                      <a:tailEnd type="none" w="med" len="med"/>
                    </a:lnR>
                    <a:lnT>
                      <a:noFill/>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90000"/>
                        </a:lnSpc>
                        <a:spcBef>
                          <a:spcPct val="75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Meeting Planners</a:t>
                      </a:r>
                    </a:p>
                    <a:p>
                      <a:pPr marL="231775" marR="0" lvl="0" indent="-231775" algn="l" defTabSz="914400" rtl="0" eaLnBrk="1" fontAlgn="base" latinLnBrk="0" hangingPunct="1">
                        <a:lnSpc>
                          <a:spcPct val="90000"/>
                        </a:lnSpc>
                        <a:spcBef>
                          <a:spcPct val="75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Sourcing and Procurement Managers</a:t>
                      </a:r>
                    </a:p>
                    <a:p>
                      <a:pPr marL="231775" marR="0" lvl="0" indent="-231775" algn="l" defTabSz="914400" rtl="0" eaLnBrk="1" fontAlgn="base" latinLnBrk="0" hangingPunct="1">
                        <a:lnSpc>
                          <a:spcPct val="90000"/>
                        </a:lnSpc>
                        <a:spcBef>
                          <a:spcPct val="75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Travel Managers</a:t>
                      </a:r>
                      <a:endParaRPr kumimoji="0" lang="en-US" sz="1400" b="0" i="0" u="none" strike="noStrike" cap="none" normalizeH="0" baseline="0" smtClean="0">
                        <a:ln>
                          <a:noFill/>
                        </a:ln>
                        <a:solidFill>
                          <a:schemeClr val="tx1"/>
                        </a:solidFill>
                        <a:effectLst/>
                        <a:latin typeface="Arial" charset="0"/>
                      </a:endParaRPr>
                    </a:p>
                  </a:txBody>
                  <a:tcPr marL="42203" marR="42203" horzOverflow="overflow">
                    <a:lnL w="12700" cap="flat" cmpd="sng" algn="ctr">
                      <a:solidFill>
                        <a:schemeClr val="tx1"/>
                      </a:solidFill>
                      <a:prstDash val="sysDot"/>
                      <a:round/>
                      <a:headEnd type="none" w="med" len="med"/>
                      <a:tailEnd type="none" w="med" len="med"/>
                    </a:lnL>
                    <a:lnR>
                      <a:noFill/>
                    </a:lnR>
                    <a:lnT>
                      <a:noFill/>
                    </a:lnT>
                    <a:lnB w="12700" cap="flat" cmpd="sng" algn="ctr">
                      <a:solidFill>
                        <a:schemeClr val="accent2"/>
                      </a:solidFill>
                      <a:prstDash val="sysDot"/>
                      <a:round/>
                      <a:headEnd type="none" w="med" len="med"/>
                      <a:tailEnd type="none" w="med" len="med"/>
                    </a:lnB>
                    <a:lnTlToBr>
                      <a:noFill/>
                    </a:lnTlToBr>
                    <a:lnBlToTr>
                      <a:noFill/>
                    </a:lnBlToTr>
                    <a:noFill/>
                  </a:tcPr>
                </a:tc>
              </a:tr>
              <a:tr h="1190625">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Enhanced controls over  budgeting and planning </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Higher security, reduced risk of fraud, misuse </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Improved compliance</a:t>
                      </a:r>
                    </a:p>
                  </a:txBody>
                  <a:tcPr marL="42203" marR="42203" horzOverflow="overflow">
                    <a:lnL>
                      <a:noFill/>
                    </a:lnL>
                    <a:lnR w="12700" cap="flat" cmpd="sng" algn="ctr">
                      <a:solidFill>
                        <a:schemeClr val="tx1"/>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4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Meeting Planners</a:t>
                      </a:r>
                    </a:p>
                    <a:p>
                      <a:pPr marL="231775" marR="0" lvl="0" indent="-231775" algn="l" defTabSz="914400" rtl="0" eaLnBrk="1" fontAlgn="base" latinLnBrk="0" hangingPunct="1">
                        <a:lnSpc>
                          <a:spcPct val="14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Card Program Managers</a:t>
                      </a:r>
                      <a:endParaRPr kumimoji="0" lang="en-US" sz="1400" b="0" i="0" u="none" strike="noStrike" cap="none" normalizeH="0" baseline="0" smtClean="0">
                        <a:ln>
                          <a:noFill/>
                        </a:ln>
                        <a:solidFill>
                          <a:schemeClr val="tx1"/>
                        </a:solidFill>
                        <a:effectLst/>
                        <a:latin typeface="Arial" charset="0"/>
                      </a:endParaRPr>
                    </a:p>
                  </a:txBody>
                  <a:tcPr marL="42203" marR="42203" horzOverflow="overflow">
                    <a:lnL w="12700" cap="flat" cmpd="sng" algn="ctr">
                      <a:solidFill>
                        <a:schemeClr val="tx1"/>
                      </a:solidFill>
                      <a:prstDash val="sysDot"/>
                      <a:round/>
                      <a:headEnd type="none" w="med" len="med"/>
                      <a:tailEnd type="none" w="med" len="med"/>
                    </a:lnL>
                    <a:lnR>
                      <a:noFill/>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r>
              <a:tr h="1211263">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Simplify the payment processes </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Streamline reconciliation; integration with ERP and AP systems</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Improved supplier relationships via quicker payment</a:t>
                      </a: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w="12700" cap="flat" cmpd="sng" algn="ctr">
                      <a:solidFill>
                        <a:schemeClr val="tx1"/>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Sourcing and Procurement Managers</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Accounts Payables Teams</a:t>
                      </a:r>
                    </a:p>
                    <a:p>
                      <a:pPr marL="231775" marR="0" lvl="0" indent="-231775" algn="l" defTabSz="914400" rtl="0" eaLnBrk="1" fontAlgn="base" latinLnBrk="0" hangingPunct="1">
                        <a:lnSpc>
                          <a:spcPct val="95000"/>
                        </a:lnSpc>
                        <a:spcBef>
                          <a:spcPct val="20000"/>
                        </a:spcBef>
                        <a:spcAft>
                          <a:spcPct val="0"/>
                        </a:spcAft>
                        <a:buClrTx/>
                        <a:buSzTx/>
                        <a:buFontTx/>
                        <a:buChar char="•"/>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w="12700" cap="flat" cmpd="sng" algn="ctr">
                      <a:solidFill>
                        <a:schemeClr val="tx1"/>
                      </a:solidFill>
                      <a:prstDash val="sysDot"/>
                      <a:round/>
                      <a:headEnd type="none" w="med" len="med"/>
                      <a:tailEnd type="none" w="med" len="med"/>
                    </a:lnL>
                    <a:lnR>
                      <a:noFill/>
                    </a:lnR>
                    <a:lnT w="12700" cap="flat" cmpd="sng" algn="ctr">
                      <a:solidFill>
                        <a:schemeClr val="accent2"/>
                      </a:solidFill>
                      <a:prstDash val="sysDot"/>
                      <a:round/>
                      <a:headEnd type="none" w="med" len="med"/>
                      <a:tailEnd type="none" w="med" len="med"/>
                    </a:lnT>
                    <a:lnB w="12700" cap="flat" cmpd="sng" algn="ctr">
                      <a:solidFill>
                        <a:schemeClr val="accent2"/>
                      </a:solidFill>
                      <a:prstDash val="sysDot"/>
                      <a:round/>
                      <a:headEnd type="none" w="med" len="med"/>
                      <a:tailEnd type="none" w="med" len="med"/>
                    </a:lnB>
                    <a:lnTlToBr>
                      <a:noFill/>
                    </a:lnTlToBr>
                    <a:lnBlToTr>
                      <a:noFill/>
                    </a:lnBlToTr>
                    <a:noFill/>
                  </a:tcPr>
                </a:tc>
              </a:tr>
              <a:tr h="1231900">
                <a:tc>
                  <a:txBody>
                    <a:bodyPr/>
                    <a:lstStyle/>
                    <a:p>
                      <a:pPr marL="0" marR="0" lvl="0" indent="0" algn="l" defTabSz="914400" rtl="0" eaLnBrk="1" fontAlgn="base" latinLnBrk="0" hangingPunct="1">
                        <a:lnSpc>
                          <a:spcPct val="100000"/>
                        </a:lnSpc>
                        <a:spcBef>
                          <a:spcPct val="75000"/>
                        </a:spcBef>
                        <a:spcAft>
                          <a:spcPct val="0"/>
                        </a:spcAft>
                        <a:buClr>
                          <a:srgbClr val="DC241F"/>
                        </a:buClr>
                        <a:buSzTx/>
                        <a:buFont typeface="Wingdings 2" pitchFamily="18" charset="2"/>
                        <a:buNone/>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a:noFill/>
                    </a:lnR>
                    <a:lnT>
                      <a:noFill/>
                    </a:lnT>
                    <a:lnB>
                      <a:noFill/>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Global solution, high acceptance</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Custom controls</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Integration with Arcaneo for end to end solution</a:t>
                      </a:r>
                    </a:p>
                    <a:p>
                      <a:pPr marL="231775" marR="0" lvl="0" indent="-231775" algn="l" defTabSz="914400" rtl="0" eaLnBrk="1" fontAlgn="base" latinLnBrk="0" hangingPunct="1">
                        <a:lnSpc>
                          <a:spcPct val="95000"/>
                        </a:lnSpc>
                        <a:spcBef>
                          <a:spcPct val="20000"/>
                        </a:spcBef>
                        <a:spcAft>
                          <a:spcPct val="0"/>
                        </a:spcAft>
                        <a:buClr>
                          <a:srgbClr val="FF0000"/>
                        </a:buClr>
                        <a:buSzTx/>
                        <a:buFontTx/>
                        <a:buChar char="•"/>
                        <a:tabLst/>
                      </a:pPr>
                      <a:endParaRPr kumimoji="0" lang="en-US" sz="1400" b="0" i="0" u="none" strike="noStrike" cap="none" normalizeH="0" baseline="0" smtClean="0">
                        <a:ln>
                          <a:noFill/>
                        </a:ln>
                        <a:solidFill>
                          <a:schemeClr val="tx1"/>
                        </a:solidFill>
                        <a:effectLst/>
                        <a:latin typeface="Arial" charset="0"/>
                      </a:endParaRPr>
                    </a:p>
                  </a:txBody>
                  <a:tcPr marL="42203" marR="42203" horzOverflow="overflow">
                    <a:lnL>
                      <a:noFill/>
                    </a:lnL>
                    <a:lnR w="12700" cap="flat" cmpd="sng" algn="ctr">
                      <a:solidFill>
                        <a:schemeClr val="tx1"/>
                      </a:solidFill>
                      <a:prstDash val="sysDot"/>
                      <a:round/>
                      <a:headEnd type="none" w="med" len="med"/>
                      <a:tailEnd type="none" w="med" len="med"/>
                    </a:lnR>
                    <a:lnT w="12700" cap="flat" cmpd="sng" algn="ctr">
                      <a:solidFill>
                        <a:schemeClr val="accent2"/>
                      </a:solidFill>
                      <a:prstDash val="sysDot"/>
                      <a:round/>
                      <a:headEnd type="none" w="med" len="med"/>
                      <a:tailEnd type="none" w="med" len="med"/>
                    </a:lnT>
                    <a:lnB>
                      <a:noFill/>
                    </a:lnB>
                    <a:lnTlToBr>
                      <a:noFill/>
                    </a:lnTlToBr>
                    <a:lnBlToTr>
                      <a:noFill/>
                    </a:lnBlToTr>
                    <a:noFill/>
                  </a:tcPr>
                </a:tc>
                <a:tc>
                  <a:txBody>
                    <a:bodyPr/>
                    <a:lstStyle/>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Meeting Planners</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Sourcing and Procurement Managers</a:t>
                      </a:r>
                    </a:p>
                    <a:p>
                      <a:pPr marL="231775" marR="0" lvl="0" indent="-231775" algn="l" defTabSz="914400" rtl="0" eaLnBrk="1" fontAlgn="base" latinLnBrk="0" hangingPunct="1">
                        <a:lnSpc>
                          <a:spcPct val="95000"/>
                        </a:lnSpc>
                        <a:spcBef>
                          <a:spcPct val="20000"/>
                        </a:spcBef>
                        <a:spcAft>
                          <a:spcPct val="0"/>
                        </a:spcAft>
                        <a:buClr>
                          <a:srgbClr val="DC241F"/>
                        </a:buClr>
                        <a:buSzTx/>
                        <a:buFont typeface="Wingdings 2" pitchFamily="18" charset="2"/>
                        <a:buChar char=""/>
                        <a:tabLst/>
                      </a:pPr>
                      <a:r>
                        <a:rPr kumimoji="0" lang="en-GB" sz="1400" b="0" i="0" u="none" strike="noStrike" cap="none" normalizeH="0" baseline="0" smtClean="0">
                          <a:ln>
                            <a:noFill/>
                          </a:ln>
                          <a:solidFill>
                            <a:schemeClr val="tx1"/>
                          </a:solidFill>
                          <a:effectLst/>
                          <a:latin typeface="Arial" charset="0"/>
                        </a:rPr>
                        <a:t>Card Program Managers</a:t>
                      </a:r>
                      <a:endParaRPr kumimoji="0" lang="en-US" sz="1400" b="0" i="0" u="none" strike="noStrike" cap="none" normalizeH="0" baseline="0" smtClean="0">
                        <a:ln>
                          <a:noFill/>
                        </a:ln>
                        <a:solidFill>
                          <a:schemeClr val="tx1"/>
                        </a:solidFill>
                        <a:effectLst/>
                        <a:latin typeface="Arial" charset="0"/>
                      </a:endParaRPr>
                    </a:p>
                  </a:txBody>
                  <a:tcPr marL="42203" marR="42203" horzOverflow="overflow">
                    <a:lnL w="12700" cap="flat" cmpd="sng" algn="ctr">
                      <a:solidFill>
                        <a:schemeClr val="tx1"/>
                      </a:solidFill>
                      <a:prstDash val="sysDot"/>
                      <a:round/>
                      <a:headEnd type="none" w="med" len="med"/>
                      <a:tailEnd type="none" w="med" len="med"/>
                    </a:lnL>
                    <a:lnR>
                      <a:noFill/>
                    </a:lnR>
                    <a:lnT w="12700" cap="flat" cmpd="sng" algn="ctr">
                      <a:solidFill>
                        <a:schemeClr val="accent2"/>
                      </a:solidFill>
                      <a:prstDash val="sysDot"/>
                      <a:round/>
                      <a:headEnd type="none" w="med" len="med"/>
                      <a:tailEnd type="none" w="med" len="med"/>
                    </a:lnT>
                    <a:lnB>
                      <a:noFill/>
                    </a:lnB>
                    <a:lnTlToBr>
                      <a:noFill/>
                    </a:lnTlToBr>
                    <a:lnBlToTr>
                      <a:noFill/>
                    </a:lnBlToTr>
                    <a:noFill/>
                  </a:tcPr>
                </a:tc>
              </a:tr>
            </a:tbl>
          </a:graphicData>
        </a:graphic>
      </p:graphicFrame>
      <p:sp>
        <p:nvSpPr>
          <p:cNvPr id="17" name="AutoShape 69"/>
          <p:cNvSpPr>
            <a:spLocks noChangeArrowheads="1"/>
          </p:cNvSpPr>
          <p:nvPr/>
        </p:nvSpPr>
        <p:spPr bwMode="auto">
          <a:xfrm>
            <a:off x="319088" y="1493838"/>
            <a:ext cx="2384425" cy="374650"/>
          </a:xfrm>
          <a:prstGeom prst="roundRect">
            <a:avLst>
              <a:gd name="adj" fmla="val 16667"/>
            </a:avLst>
          </a:prstGeom>
          <a:solidFill>
            <a:srgbClr val="EAEAEA"/>
          </a:solidFill>
          <a:ln w="6350" algn="ctr">
            <a:noFill/>
            <a:round/>
            <a:headEnd/>
            <a:tailEnd/>
          </a:ln>
          <a:effectLst>
            <a:outerShdw dist="107763" dir="18900000" algn="ctr" rotWithShape="0">
              <a:schemeClr val="bg2">
                <a:alpha val="50000"/>
              </a:schemeClr>
            </a:outerShdw>
          </a:effectLst>
        </p:spPr>
        <p:txBody>
          <a:bodyPr lIns="45720" rIns="45720">
            <a:spAutoFit/>
          </a:bodyPr>
          <a:lstStyle/>
          <a:p>
            <a:pPr algn="ctr">
              <a:spcBef>
                <a:spcPct val="50000"/>
              </a:spcBef>
              <a:defRPr/>
            </a:pPr>
            <a:r>
              <a:rPr lang="en-US" sz="1600" b="1" dirty="0">
                <a:solidFill>
                  <a:schemeClr val="accent2"/>
                </a:solidFill>
                <a:latin typeface="Arial" pitchFamily="34" charset="0"/>
              </a:rPr>
              <a:t>What is it?</a:t>
            </a:r>
          </a:p>
        </p:txBody>
      </p:sp>
      <p:sp>
        <p:nvSpPr>
          <p:cNvPr id="18" name="AutoShape 70"/>
          <p:cNvSpPr>
            <a:spLocks noChangeArrowheads="1"/>
          </p:cNvSpPr>
          <p:nvPr/>
        </p:nvSpPr>
        <p:spPr bwMode="auto">
          <a:xfrm>
            <a:off x="2949575" y="1493838"/>
            <a:ext cx="2811463" cy="374650"/>
          </a:xfrm>
          <a:prstGeom prst="roundRect">
            <a:avLst>
              <a:gd name="adj" fmla="val 16667"/>
            </a:avLst>
          </a:prstGeom>
          <a:solidFill>
            <a:srgbClr val="EAEAEA"/>
          </a:solidFill>
          <a:ln w="6350" algn="ctr">
            <a:noFill/>
            <a:round/>
            <a:headEnd/>
            <a:tailEnd/>
          </a:ln>
          <a:effectLst>
            <a:outerShdw dist="107763" dir="18900000" algn="ctr" rotWithShape="0">
              <a:schemeClr val="bg2">
                <a:alpha val="50000"/>
              </a:schemeClr>
            </a:outerShdw>
          </a:effectLst>
        </p:spPr>
        <p:txBody>
          <a:bodyPr lIns="45720" rIns="45720">
            <a:spAutoFit/>
          </a:bodyPr>
          <a:lstStyle/>
          <a:p>
            <a:pPr algn="ctr">
              <a:spcBef>
                <a:spcPct val="50000"/>
              </a:spcBef>
              <a:defRPr/>
            </a:pPr>
            <a:r>
              <a:rPr lang="en-US" sz="1600" b="1" dirty="0">
                <a:solidFill>
                  <a:schemeClr val="accent2"/>
                </a:solidFill>
                <a:latin typeface="Arial" pitchFamily="34" charset="0"/>
              </a:rPr>
              <a:t>Why is it Important?</a:t>
            </a:r>
          </a:p>
        </p:txBody>
      </p:sp>
      <p:sp>
        <p:nvSpPr>
          <p:cNvPr id="79898" name="AutoShape 149"/>
          <p:cNvSpPr>
            <a:spLocks noChangeArrowheads="1"/>
          </p:cNvSpPr>
          <p:nvPr/>
        </p:nvSpPr>
        <p:spPr bwMode="auto">
          <a:xfrm>
            <a:off x="461963" y="2205038"/>
            <a:ext cx="2085975" cy="731837"/>
          </a:xfrm>
          <a:prstGeom prst="homePlate">
            <a:avLst>
              <a:gd name="adj" fmla="val 77196"/>
            </a:avLst>
          </a:prstGeom>
          <a:solidFill>
            <a:schemeClr val="accent2"/>
          </a:solidFill>
          <a:ln w="9525" algn="ctr">
            <a:noFill/>
            <a:miter lim="800000"/>
            <a:headEnd/>
            <a:tailEnd/>
          </a:ln>
        </p:spPr>
        <p:txBody>
          <a:bodyPr wrap="none" anchor="ctr"/>
          <a:lstStyle/>
          <a:p>
            <a:pPr algn="ctr"/>
            <a:r>
              <a:rPr lang="en-US" b="1">
                <a:solidFill>
                  <a:schemeClr val="bg1"/>
                </a:solidFill>
              </a:rPr>
              <a:t>VISIBILITY</a:t>
            </a:r>
          </a:p>
        </p:txBody>
      </p:sp>
      <p:sp>
        <p:nvSpPr>
          <p:cNvPr id="79899" name="AutoShape 158"/>
          <p:cNvSpPr>
            <a:spLocks noChangeArrowheads="1"/>
          </p:cNvSpPr>
          <p:nvPr/>
        </p:nvSpPr>
        <p:spPr bwMode="auto">
          <a:xfrm>
            <a:off x="458788" y="3355975"/>
            <a:ext cx="2085975" cy="731838"/>
          </a:xfrm>
          <a:prstGeom prst="homePlate">
            <a:avLst>
              <a:gd name="adj" fmla="val 77196"/>
            </a:avLst>
          </a:prstGeom>
          <a:solidFill>
            <a:schemeClr val="accent2"/>
          </a:solidFill>
          <a:ln w="9525" algn="ctr">
            <a:noFill/>
            <a:miter lim="800000"/>
            <a:headEnd/>
            <a:tailEnd/>
          </a:ln>
        </p:spPr>
        <p:txBody>
          <a:bodyPr wrap="none" anchor="ctr"/>
          <a:lstStyle/>
          <a:p>
            <a:pPr algn="ctr"/>
            <a:r>
              <a:rPr lang="en-US" b="1">
                <a:solidFill>
                  <a:schemeClr val="bg1"/>
                </a:solidFill>
              </a:rPr>
              <a:t>CONTROLS</a:t>
            </a:r>
          </a:p>
        </p:txBody>
      </p:sp>
      <p:sp>
        <p:nvSpPr>
          <p:cNvPr id="79900" name="AutoShape 159"/>
          <p:cNvSpPr>
            <a:spLocks noChangeArrowheads="1"/>
          </p:cNvSpPr>
          <p:nvPr/>
        </p:nvSpPr>
        <p:spPr bwMode="auto">
          <a:xfrm>
            <a:off x="469900" y="4541838"/>
            <a:ext cx="2087563" cy="731837"/>
          </a:xfrm>
          <a:prstGeom prst="homePlate">
            <a:avLst>
              <a:gd name="adj" fmla="val 77255"/>
            </a:avLst>
          </a:prstGeom>
          <a:solidFill>
            <a:schemeClr val="accent2"/>
          </a:solidFill>
          <a:ln w="9525" algn="ctr">
            <a:noFill/>
            <a:miter lim="800000"/>
            <a:headEnd/>
            <a:tailEnd/>
          </a:ln>
        </p:spPr>
        <p:txBody>
          <a:bodyPr anchor="ctr"/>
          <a:lstStyle/>
          <a:p>
            <a:pPr algn="ctr"/>
            <a:r>
              <a:rPr lang="en-US" b="1">
                <a:solidFill>
                  <a:schemeClr val="bg1"/>
                </a:solidFill>
              </a:rPr>
              <a:t>PROCESS EFFICIENCY</a:t>
            </a:r>
          </a:p>
        </p:txBody>
      </p:sp>
      <p:sp>
        <p:nvSpPr>
          <p:cNvPr id="79901" name="AutoShape 160"/>
          <p:cNvSpPr>
            <a:spLocks noChangeArrowheads="1"/>
          </p:cNvSpPr>
          <p:nvPr/>
        </p:nvSpPr>
        <p:spPr bwMode="auto">
          <a:xfrm>
            <a:off x="496888" y="5721350"/>
            <a:ext cx="2085975" cy="731838"/>
          </a:xfrm>
          <a:prstGeom prst="homePlate">
            <a:avLst>
              <a:gd name="adj" fmla="val 77196"/>
            </a:avLst>
          </a:prstGeom>
          <a:solidFill>
            <a:schemeClr val="accent2"/>
          </a:solidFill>
          <a:ln w="9525" algn="ctr">
            <a:noFill/>
            <a:miter lim="800000"/>
            <a:headEnd/>
            <a:tailEnd/>
          </a:ln>
        </p:spPr>
        <p:txBody>
          <a:bodyPr anchor="ctr"/>
          <a:lstStyle/>
          <a:p>
            <a:pPr algn="ctr"/>
            <a:r>
              <a:rPr lang="en-US" b="1">
                <a:solidFill>
                  <a:schemeClr val="bg1"/>
                </a:solidFill>
              </a:rPr>
              <a:t>GLOBAL, FLEXIBLE SOLUTION</a:t>
            </a:r>
          </a:p>
        </p:txBody>
      </p:sp>
      <p:sp>
        <p:nvSpPr>
          <p:cNvPr id="34" name="AutoShape 207"/>
          <p:cNvSpPr>
            <a:spLocks noChangeArrowheads="1"/>
          </p:cNvSpPr>
          <p:nvPr/>
        </p:nvSpPr>
        <p:spPr bwMode="auto">
          <a:xfrm>
            <a:off x="6108700" y="1476375"/>
            <a:ext cx="2693988" cy="374650"/>
          </a:xfrm>
          <a:prstGeom prst="roundRect">
            <a:avLst>
              <a:gd name="adj" fmla="val 16667"/>
            </a:avLst>
          </a:prstGeom>
          <a:solidFill>
            <a:srgbClr val="EAEAEA"/>
          </a:solidFill>
          <a:ln w="6350" algn="ctr">
            <a:noFill/>
            <a:round/>
            <a:headEnd/>
            <a:tailEnd/>
          </a:ln>
          <a:effectLst>
            <a:outerShdw dist="107763" dir="18900000" algn="ctr" rotWithShape="0">
              <a:schemeClr val="bg2">
                <a:alpha val="50000"/>
              </a:schemeClr>
            </a:outerShdw>
          </a:effectLst>
        </p:spPr>
        <p:txBody>
          <a:bodyPr lIns="45720" rIns="45720">
            <a:spAutoFit/>
          </a:bodyPr>
          <a:lstStyle/>
          <a:p>
            <a:pPr algn="ctr">
              <a:spcBef>
                <a:spcPct val="50000"/>
              </a:spcBef>
              <a:defRPr/>
            </a:pPr>
            <a:r>
              <a:rPr lang="en-US" sz="1600" b="1" dirty="0">
                <a:solidFill>
                  <a:schemeClr val="accent2"/>
                </a:solidFill>
                <a:latin typeface="Arial" pitchFamily="34" charset="0"/>
              </a:rPr>
              <a:t>To Whom is it Important?</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bwMode="gray">
          <a:xfrm>
            <a:off x="1447800" y="274638"/>
            <a:ext cx="7239000" cy="182562"/>
          </a:xfrm>
        </p:spPr>
        <p:txBody>
          <a:bodyPr>
            <a:noAutofit/>
          </a:bodyPr>
          <a:lstStyle/>
          <a:p>
            <a:pPr eaLnBrk="1" hangingPunct="1"/>
            <a:r>
              <a:rPr lang="en-US" sz="3600" dirty="0" smtClean="0"/>
              <a:t>Meeting Cards – Solution Spectrum</a:t>
            </a:r>
          </a:p>
        </p:txBody>
      </p:sp>
      <p:sp>
        <p:nvSpPr>
          <p:cNvPr id="81923" name="Text Box 50"/>
          <p:cNvSpPr txBox="1">
            <a:spLocks noChangeArrowheads="1"/>
          </p:cNvSpPr>
          <p:nvPr/>
        </p:nvSpPr>
        <p:spPr bwMode="auto">
          <a:xfrm>
            <a:off x="1289050" y="4851400"/>
            <a:ext cx="1838325" cy="274638"/>
          </a:xfrm>
          <a:prstGeom prst="rect">
            <a:avLst/>
          </a:prstGeom>
          <a:noFill/>
          <a:ln w="6350" algn="ctr">
            <a:noFill/>
            <a:miter lim="800000"/>
            <a:headEnd/>
            <a:tailEnd/>
          </a:ln>
        </p:spPr>
        <p:txBody>
          <a:bodyPr lIns="45720" rIns="45720">
            <a:spAutoFit/>
          </a:bodyPr>
          <a:lstStyle/>
          <a:p>
            <a:pPr algn="ctr">
              <a:spcBef>
                <a:spcPct val="50000"/>
              </a:spcBef>
            </a:pPr>
            <a:r>
              <a:rPr lang="en-US" sz="1200" b="1">
                <a:solidFill>
                  <a:schemeClr val="bg1"/>
                </a:solidFill>
              </a:rPr>
              <a:t>Payment Solution</a:t>
            </a:r>
          </a:p>
        </p:txBody>
      </p:sp>
      <p:sp>
        <p:nvSpPr>
          <p:cNvPr id="81924" name="Line 52"/>
          <p:cNvSpPr>
            <a:spLocks noChangeShapeType="1"/>
          </p:cNvSpPr>
          <p:nvPr/>
        </p:nvSpPr>
        <p:spPr bwMode="auto">
          <a:xfrm>
            <a:off x="2754313" y="4995863"/>
            <a:ext cx="3400425" cy="12700"/>
          </a:xfrm>
          <a:prstGeom prst="line">
            <a:avLst/>
          </a:prstGeom>
          <a:noFill/>
          <a:ln w="6350">
            <a:solidFill>
              <a:schemeClr val="bg1"/>
            </a:solidFill>
            <a:prstDash val="dash"/>
            <a:round/>
            <a:headEnd/>
            <a:tailEnd/>
          </a:ln>
        </p:spPr>
        <p:txBody>
          <a:bodyPr wrap="none" lIns="45720" rIns="45720" anchor="ctr"/>
          <a:lstStyle/>
          <a:p>
            <a:endParaRPr lang="en-US"/>
          </a:p>
        </p:txBody>
      </p:sp>
      <p:grpSp>
        <p:nvGrpSpPr>
          <p:cNvPr id="2" name="Group 22"/>
          <p:cNvGrpSpPr>
            <a:grpSpLocks/>
          </p:cNvGrpSpPr>
          <p:nvPr/>
        </p:nvGrpSpPr>
        <p:grpSpPr bwMode="auto">
          <a:xfrm>
            <a:off x="457200" y="2590800"/>
            <a:ext cx="4086225" cy="3940175"/>
            <a:chOff x="439159" y="1295839"/>
            <a:chExt cx="4087111" cy="3939250"/>
          </a:xfrm>
        </p:grpSpPr>
        <p:sp>
          <p:nvSpPr>
            <p:cNvPr id="81935" name="Rectangle 53"/>
            <p:cNvSpPr>
              <a:spLocks noChangeArrowheads="1"/>
            </p:cNvSpPr>
            <p:nvPr/>
          </p:nvSpPr>
          <p:spPr bwMode="auto">
            <a:xfrm>
              <a:off x="439159" y="1587937"/>
              <a:ext cx="4069374" cy="3647152"/>
            </a:xfrm>
            <a:prstGeom prst="rect">
              <a:avLst/>
            </a:prstGeom>
            <a:noFill/>
            <a:ln w="9525" algn="ctr">
              <a:solidFill>
                <a:schemeClr val="accent2"/>
              </a:solidFill>
              <a:prstDash val="sysDot"/>
              <a:miter lim="800000"/>
              <a:headEnd/>
              <a:tailEnd/>
            </a:ln>
          </p:spPr>
          <p:txBody>
            <a:bodyPr lIns="0" tIns="0" rIns="0" bIns="0">
              <a:spAutoFit/>
            </a:bodyPr>
            <a:lstStyle/>
            <a:p>
              <a:pPr marL="382588" indent="-266700">
                <a:spcBef>
                  <a:spcPct val="75000"/>
                </a:spcBef>
                <a:buClr>
                  <a:srgbClr val="DC241F"/>
                </a:buClr>
                <a:buFont typeface="Wingdings 2" pitchFamily="18" charset="2"/>
                <a:buAutoNum type="arabicPeriod"/>
              </a:pPr>
              <a:endParaRPr lang="en-US" sz="200" dirty="0"/>
            </a:p>
            <a:p>
              <a:pPr marL="382588" indent="-266700">
                <a:spcBef>
                  <a:spcPct val="75000"/>
                </a:spcBef>
                <a:buClr>
                  <a:srgbClr val="DC241F"/>
                </a:buClr>
                <a:buFont typeface="Wingdings 2" pitchFamily="18" charset="2"/>
                <a:buAutoNum type="arabicPeriod"/>
              </a:pPr>
              <a:r>
                <a:rPr lang="en-US" sz="1200" dirty="0"/>
                <a:t>Standard card controls – credit limit, transaction size, MCC specific controls, declining balance feature </a:t>
              </a:r>
            </a:p>
            <a:p>
              <a:pPr marL="382588" indent="-266700">
                <a:spcBef>
                  <a:spcPct val="75000"/>
                </a:spcBef>
                <a:buClr>
                  <a:srgbClr val="DC241F"/>
                </a:buClr>
                <a:buFont typeface="Wingdings 2" pitchFamily="18" charset="2"/>
                <a:buAutoNum type="arabicPeriod"/>
              </a:pPr>
              <a:r>
                <a:rPr lang="en-US" sz="1200" dirty="0"/>
                <a:t>Physical card in hand plastic for meeting planners and travelers</a:t>
              </a:r>
            </a:p>
            <a:p>
              <a:pPr marL="382588" indent="-266700">
                <a:spcBef>
                  <a:spcPct val="75000"/>
                </a:spcBef>
                <a:buClr>
                  <a:srgbClr val="DC241F"/>
                </a:buClr>
                <a:buFont typeface="Wingdings 2" pitchFamily="18" charset="2"/>
                <a:buAutoNum type="arabicPeriod"/>
              </a:pPr>
              <a:r>
                <a:rPr lang="en-US" sz="1200" dirty="0"/>
                <a:t>Standard approval/application process </a:t>
              </a:r>
            </a:p>
            <a:p>
              <a:pPr marL="382588" indent="-266700">
                <a:spcBef>
                  <a:spcPct val="75000"/>
                </a:spcBef>
                <a:buClr>
                  <a:srgbClr val="DC241F"/>
                </a:buClr>
                <a:buFont typeface="Wingdings 2" pitchFamily="18" charset="2"/>
                <a:buAutoNum type="arabicPeriod"/>
              </a:pPr>
              <a:r>
                <a:rPr lang="en-US" sz="1200" dirty="0"/>
                <a:t>Reporting and analytics available via card management tools</a:t>
              </a:r>
            </a:p>
            <a:p>
              <a:pPr marL="382588" indent="-266700">
                <a:spcBef>
                  <a:spcPct val="75000"/>
                </a:spcBef>
                <a:buClr>
                  <a:srgbClr val="DC241F"/>
                </a:buClr>
                <a:buFont typeface="Wingdings 2" pitchFamily="18" charset="2"/>
                <a:buAutoNum type="arabicPeriod"/>
              </a:pPr>
              <a:r>
                <a:rPr lang="en-US" sz="1200" dirty="0"/>
                <a:t>Backend data integration consistent with current T&amp;E programs</a:t>
              </a:r>
            </a:p>
            <a:p>
              <a:pPr marL="382588" indent="-266700">
                <a:spcBef>
                  <a:spcPct val="75000"/>
                </a:spcBef>
                <a:buClr>
                  <a:srgbClr val="DC241F"/>
                </a:buClr>
                <a:buFont typeface="Wingdings 2" pitchFamily="18" charset="2"/>
                <a:buAutoNum type="arabicPeriod"/>
              </a:pPr>
              <a:r>
                <a:rPr lang="en-US" sz="1200" dirty="0"/>
                <a:t>Reconciliation is based on existing card processes including reallocation functionality via existing tools</a:t>
              </a:r>
            </a:p>
            <a:p>
              <a:pPr marL="382588" indent="-266700">
                <a:spcBef>
                  <a:spcPct val="75000"/>
                </a:spcBef>
                <a:buClr>
                  <a:srgbClr val="DC241F"/>
                </a:buClr>
                <a:buFont typeface="Wingdings 2" pitchFamily="18" charset="2"/>
                <a:buAutoNum type="arabicPeriod"/>
              </a:pPr>
              <a:r>
                <a:rPr lang="en-US" sz="1200" dirty="0"/>
                <a:t>Standard card fraud controls</a:t>
              </a:r>
              <a:br>
                <a:rPr lang="en-US" sz="1200" dirty="0"/>
              </a:br>
              <a:r>
                <a:rPr lang="en-US" sz="1200" dirty="0"/>
                <a:t/>
              </a:r>
              <a:br>
                <a:rPr lang="en-US" sz="1200" dirty="0"/>
              </a:br>
              <a:endParaRPr lang="en-US" sz="1600" dirty="0"/>
            </a:p>
          </p:txBody>
        </p:sp>
        <p:sp>
          <p:nvSpPr>
            <p:cNvPr id="81936" name="Rectangle 60"/>
            <p:cNvSpPr>
              <a:spLocks noChangeArrowheads="1"/>
            </p:cNvSpPr>
            <p:nvPr/>
          </p:nvSpPr>
          <p:spPr bwMode="auto">
            <a:xfrm>
              <a:off x="443708" y="1295839"/>
              <a:ext cx="4082562" cy="293687"/>
            </a:xfrm>
            <a:prstGeom prst="rect">
              <a:avLst/>
            </a:prstGeom>
            <a:gradFill rotWithShape="1">
              <a:gsLst>
                <a:gs pos="0">
                  <a:schemeClr val="bg2"/>
                </a:gs>
                <a:gs pos="100000">
                  <a:srgbClr val="EAEAEA"/>
                </a:gs>
              </a:gsLst>
              <a:lin ang="0" scaled="1"/>
            </a:gradFill>
            <a:ln w="12700" algn="ctr">
              <a:noFill/>
              <a:miter lim="800000"/>
              <a:headEnd/>
              <a:tailEnd/>
            </a:ln>
          </p:spPr>
          <p:txBody>
            <a:bodyPr anchor="ctr"/>
            <a:lstStyle/>
            <a:p>
              <a:pPr algn="ctr"/>
              <a:r>
                <a:rPr lang="en-US" b="1">
                  <a:solidFill>
                    <a:schemeClr val="accent2"/>
                  </a:solidFill>
                </a:rPr>
                <a:t>Meeting Card - Plastics</a:t>
              </a:r>
            </a:p>
          </p:txBody>
        </p:sp>
      </p:grpSp>
      <p:sp>
        <p:nvSpPr>
          <p:cNvPr id="81926" name="AutoShape 109"/>
          <p:cNvSpPr>
            <a:spLocks noChangeArrowheads="1"/>
          </p:cNvSpPr>
          <p:nvPr>
            <p:custDataLst>
              <p:tags r:id="rId2"/>
            </p:custDataLst>
          </p:nvPr>
        </p:nvSpPr>
        <p:spPr bwMode="gray">
          <a:xfrm>
            <a:off x="1371600" y="1676400"/>
            <a:ext cx="6397625" cy="503238"/>
          </a:xfrm>
          <a:prstGeom prst="roundRect">
            <a:avLst>
              <a:gd name="adj" fmla="val 12620"/>
            </a:avLst>
          </a:prstGeom>
          <a:gradFill rotWithShape="1">
            <a:gsLst>
              <a:gs pos="0">
                <a:srgbClr val="003996"/>
              </a:gs>
              <a:gs pos="100000">
                <a:srgbClr val="002560"/>
              </a:gs>
            </a:gsLst>
            <a:lin ang="5400000" scaled="1"/>
          </a:gradFill>
          <a:ln w="9525" algn="ctr">
            <a:noFill/>
            <a:round/>
            <a:headEnd/>
            <a:tailEnd/>
          </a:ln>
        </p:spPr>
        <p:txBody>
          <a:bodyPr lIns="46648" tIns="91440" rIns="46648" bIns="46648"/>
          <a:lstStyle/>
          <a:p>
            <a:pPr algn="ctr" defTabSz="965200">
              <a:spcBef>
                <a:spcPct val="10000"/>
              </a:spcBef>
              <a:buClr>
                <a:schemeClr val="bg1"/>
              </a:buClr>
              <a:buFont typeface="Wingdings 2" pitchFamily="18" charset="2"/>
              <a:buNone/>
            </a:pPr>
            <a:r>
              <a:rPr lang="en-US" sz="1600" dirty="0">
                <a:solidFill>
                  <a:schemeClr val="bg1"/>
                </a:solidFill>
              </a:rPr>
              <a:t>A set of solutions to meet clients varying needs</a:t>
            </a:r>
          </a:p>
        </p:txBody>
      </p:sp>
      <p:grpSp>
        <p:nvGrpSpPr>
          <p:cNvPr id="3" name="Group 23"/>
          <p:cNvGrpSpPr>
            <a:grpSpLocks/>
          </p:cNvGrpSpPr>
          <p:nvPr/>
        </p:nvGrpSpPr>
        <p:grpSpPr bwMode="auto">
          <a:xfrm>
            <a:off x="4724400" y="2590800"/>
            <a:ext cx="3881438" cy="3898900"/>
            <a:chOff x="4791656" y="1287139"/>
            <a:chExt cx="3880490" cy="3899033"/>
          </a:xfrm>
        </p:grpSpPr>
        <p:sp>
          <p:nvSpPr>
            <p:cNvPr id="81933" name="Rectangle 110"/>
            <p:cNvSpPr>
              <a:spLocks noChangeArrowheads="1"/>
            </p:cNvSpPr>
            <p:nvPr/>
          </p:nvSpPr>
          <p:spPr bwMode="auto">
            <a:xfrm>
              <a:off x="4791656" y="1600575"/>
              <a:ext cx="3861289" cy="3585597"/>
            </a:xfrm>
            <a:prstGeom prst="rect">
              <a:avLst/>
            </a:prstGeom>
            <a:noFill/>
            <a:ln w="9525" algn="ctr">
              <a:solidFill>
                <a:schemeClr val="accent2"/>
              </a:solidFill>
              <a:prstDash val="sysDot"/>
              <a:miter lim="800000"/>
              <a:headEnd/>
              <a:tailEnd/>
            </a:ln>
          </p:spPr>
          <p:txBody>
            <a:bodyPr lIns="0" tIns="0" rIns="0" bIns="0">
              <a:spAutoFit/>
            </a:bodyPr>
            <a:lstStyle/>
            <a:p>
              <a:pPr marL="382588" indent="-266700">
                <a:spcBef>
                  <a:spcPct val="75000"/>
                </a:spcBef>
                <a:buClr>
                  <a:srgbClr val="DC241F"/>
                </a:buClr>
                <a:buFont typeface="Wingdings 2" pitchFamily="18" charset="2"/>
                <a:buAutoNum type="arabicPeriod"/>
              </a:pPr>
              <a:endParaRPr lang="en-US" sz="200"/>
            </a:p>
            <a:p>
              <a:pPr marL="382588" indent="-266700">
                <a:spcBef>
                  <a:spcPct val="75000"/>
                </a:spcBef>
                <a:buClr>
                  <a:srgbClr val="DC241F"/>
                </a:buClr>
                <a:buFont typeface="Wingdings 2" pitchFamily="18" charset="2"/>
                <a:buAutoNum type="arabicPeriod"/>
              </a:pPr>
              <a:r>
                <a:rPr lang="en-US" sz="1200"/>
                <a:t>Enhanced controls – merchant level control, date ranges, single/multi use </a:t>
              </a:r>
            </a:p>
            <a:p>
              <a:pPr marL="382588" indent="-266700">
                <a:spcBef>
                  <a:spcPct val="75000"/>
                </a:spcBef>
                <a:buClr>
                  <a:srgbClr val="DC241F"/>
                </a:buClr>
                <a:buFont typeface="Wingdings 2" pitchFamily="18" charset="2"/>
                <a:buAutoNum type="arabicPeriod"/>
              </a:pPr>
              <a:r>
                <a:rPr lang="en-US" sz="1200"/>
                <a:t>Virtual account numbers (VCN) for card not present transactions; real time issuance</a:t>
              </a:r>
            </a:p>
            <a:p>
              <a:pPr marL="382588" indent="-266700">
                <a:spcBef>
                  <a:spcPct val="75000"/>
                </a:spcBef>
                <a:buClr>
                  <a:srgbClr val="DC241F"/>
                </a:buClr>
                <a:buFont typeface="Wingdings 2" pitchFamily="18" charset="2"/>
                <a:buAutoNum type="arabicPeriod"/>
              </a:pPr>
              <a:r>
                <a:rPr lang="en-US" sz="1200"/>
                <a:t>Inbuilt workflow capability via web interface</a:t>
              </a:r>
            </a:p>
            <a:p>
              <a:pPr marL="382588" indent="-266700">
                <a:spcBef>
                  <a:spcPct val="75000"/>
                </a:spcBef>
                <a:buClr>
                  <a:srgbClr val="DC241F"/>
                </a:buClr>
                <a:buFont typeface="Wingdings 2" pitchFamily="18" charset="2"/>
                <a:buAutoNum type="arabicPeriod"/>
              </a:pPr>
              <a:r>
                <a:rPr lang="en-US" sz="1200"/>
                <a:t>Reporting and analytics available via card management  tools</a:t>
              </a:r>
            </a:p>
            <a:p>
              <a:pPr marL="382588" indent="-266700">
                <a:spcBef>
                  <a:spcPct val="75000"/>
                </a:spcBef>
                <a:buClr>
                  <a:srgbClr val="DC241F"/>
                </a:buClr>
                <a:buFont typeface="Wingdings 2" pitchFamily="18" charset="2"/>
                <a:buAutoNum type="arabicPeriod"/>
              </a:pPr>
              <a:r>
                <a:rPr lang="en-US" sz="1200"/>
                <a:t>Custom data fields allow PO/Meeting specific data to  be captured and appended to transaction data</a:t>
              </a:r>
            </a:p>
            <a:p>
              <a:pPr marL="382588" indent="-266700">
                <a:spcBef>
                  <a:spcPct val="75000"/>
                </a:spcBef>
                <a:buClr>
                  <a:srgbClr val="DC241F"/>
                </a:buClr>
                <a:buFont typeface="Wingdings 2" pitchFamily="18" charset="2"/>
                <a:buAutoNum type="arabicPeriod"/>
              </a:pPr>
              <a:r>
                <a:rPr lang="en-US" sz="1200"/>
                <a:t>Transactions tied to unique VCNs for streamlined  record keeping along with custom data fields  </a:t>
              </a:r>
            </a:p>
            <a:p>
              <a:pPr marL="382588" indent="-266700">
                <a:spcBef>
                  <a:spcPct val="75000"/>
                </a:spcBef>
                <a:buClr>
                  <a:srgbClr val="DC241F"/>
                </a:buClr>
                <a:buFont typeface="Wingdings 2" pitchFamily="18" charset="2"/>
                <a:buAutoNum type="arabicPeriod"/>
              </a:pPr>
              <a:r>
                <a:rPr lang="en-US" sz="1200"/>
                <a:t>Real card number not issued; transactions limited to controls on VCN</a:t>
              </a:r>
              <a:br>
                <a:rPr lang="en-US" sz="1200"/>
              </a:br>
              <a:endParaRPr lang="en-US" sz="1200"/>
            </a:p>
          </p:txBody>
        </p:sp>
        <p:sp>
          <p:nvSpPr>
            <p:cNvPr id="81934" name="Rectangle 61"/>
            <p:cNvSpPr>
              <a:spLocks noChangeArrowheads="1"/>
            </p:cNvSpPr>
            <p:nvPr/>
          </p:nvSpPr>
          <p:spPr bwMode="auto">
            <a:xfrm>
              <a:off x="4797669" y="1287139"/>
              <a:ext cx="3874477" cy="316030"/>
            </a:xfrm>
            <a:prstGeom prst="rect">
              <a:avLst/>
            </a:prstGeom>
            <a:gradFill rotWithShape="1">
              <a:gsLst>
                <a:gs pos="0">
                  <a:schemeClr val="bg2"/>
                </a:gs>
                <a:gs pos="100000">
                  <a:srgbClr val="EAEAEA"/>
                </a:gs>
              </a:gsLst>
              <a:lin ang="0" scaled="1"/>
            </a:gradFill>
            <a:ln w="12700" algn="ctr">
              <a:noFill/>
              <a:miter lim="800000"/>
              <a:headEnd/>
              <a:tailEnd/>
            </a:ln>
          </p:spPr>
          <p:txBody>
            <a:bodyPr anchor="ctr"/>
            <a:lstStyle/>
            <a:p>
              <a:pPr algn="ctr"/>
              <a:r>
                <a:rPr lang="en-US" b="1" dirty="0">
                  <a:solidFill>
                    <a:schemeClr val="accent2"/>
                  </a:solidFill>
                </a:rPr>
                <a:t>Meeting Card - Virtual Card Accounts  </a:t>
              </a:r>
            </a:p>
          </p:txBody>
        </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1447800" y="274638"/>
            <a:ext cx="7696200" cy="411162"/>
          </a:xfrm>
        </p:spPr>
        <p:txBody>
          <a:bodyPr>
            <a:noAutofit/>
          </a:bodyPr>
          <a:lstStyle/>
          <a:p>
            <a:r>
              <a:rPr lang="en-GB" sz="2800" dirty="0" smtClean="0"/>
              <a:t>Meeting Card Solution - using Virtual Card Accounts</a:t>
            </a:r>
          </a:p>
        </p:txBody>
      </p:sp>
      <p:sp>
        <p:nvSpPr>
          <p:cNvPr id="83970" name="Rectangle 6"/>
          <p:cNvSpPr>
            <a:spLocks noGrp="1" noChangeArrowheads="1"/>
          </p:cNvSpPr>
          <p:nvPr>
            <p:ph type="body" idx="1"/>
          </p:nvPr>
        </p:nvSpPr>
        <p:spPr>
          <a:xfrm>
            <a:off x="457200" y="2590800"/>
            <a:ext cx="4954587" cy="3884140"/>
          </a:xfrm>
        </p:spPr>
        <p:txBody>
          <a:bodyPr>
            <a:spAutoFit/>
          </a:bodyPr>
          <a:lstStyle/>
          <a:p>
            <a:pPr marL="169863" indent="-169863"/>
            <a:r>
              <a:rPr lang="en-US" sz="1400" dirty="0" smtClean="0"/>
              <a:t>Replaces a real card account with a unique 16 digit Virtual Card Account (VCA) for purchases and payment settlement</a:t>
            </a:r>
          </a:p>
          <a:p>
            <a:pPr marL="635000" lvl="1" indent="-179388">
              <a:spcBef>
                <a:spcPct val="40000"/>
              </a:spcBef>
            </a:pPr>
            <a:r>
              <a:rPr lang="en-US" sz="1200" dirty="0" smtClean="0"/>
              <a:t>Transparent to the merchant at the point-of-sale </a:t>
            </a:r>
          </a:p>
          <a:p>
            <a:pPr marL="635000" lvl="1" indent="-179388"/>
            <a:r>
              <a:rPr lang="en-US" sz="1200" dirty="0" smtClean="0"/>
              <a:t>No plastics</a:t>
            </a:r>
          </a:p>
          <a:p>
            <a:pPr marL="635000" lvl="1" indent="-179388"/>
            <a:r>
              <a:rPr lang="en-US" sz="1200" dirty="0" smtClean="0"/>
              <a:t>Real-time generation of virtual numbers against a single billing account</a:t>
            </a:r>
          </a:p>
          <a:p>
            <a:pPr marL="169863" indent="-169863"/>
            <a:r>
              <a:rPr lang="en-US" sz="1400" dirty="0" smtClean="0"/>
              <a:t>Transaction Controls</a:t>
            </a:r>
          </a:p>
          <a:p>
            <a:pPr marL="635000" lvl="1" indent="-179388"/>
            <a:r>
              <a:rPr lang="en-US" sz="1200" dirty="0" smtClean="0"/>
              <a:t>Specify amount, date of transaction</a:t>
            </a:r>
          </a:p>
          <a:p>
            <a:pPr marL="635000" lvl="1" indent="-179388"/>
            <a:r>
              <a:rPr lang="en-US" sz="1200" dirty="0" smtClean="0"/>
              <a:t>Specify merchant group/specific merchant</a:t>
            </a:r>
          </a:p>
          <a:p>
            <a:pPr marL="169863" indent="-169863"/>
            <a:r>
              <a:rPr lang="en-US" sz="1400" dirty="0" smtClean="0"/>
              <a:t>Workflow Capability</a:t>
            </a:r>
          </a:p>
          <a:p>
            <a:pPr marL="635000" lvl="1" indent="-179388"/>
            <a:r>
              <a:rPr lang="en-US" sz="1200" dirty="0" smtClean="0"/>
              <a:t>Optional approval chain via a web based interface </a:t>
            </a:r>
          </a:p>
          <a:p>
            <a:pPr marL="635000" lvl="1" indent="-179388"/>
            <a:r>
              <a:rPr lang="en-US" sz="1200" dirty="0" smtClean="0"/>
              <a:t>Post-transaction compliance reporting</a:t>
            </a:r>
          </a:p>
          <a:p>
            <a:pPr marL="169863" indent="-169863"/>
            <a:r>
              <a:rPr lang="en-US" sz="1400" dirty="0" smtClean="0"/>
              <a:t>Robust Reconciliation  </a:t>
            </a:r>
          </a:p>
          <a:p>
            <a:pPr marL="635000" lvl="1" indent="-179388"/>
            <a:r>
              <a:rPr lang="en-US" sz="1200" dirty="0" smtClean="0"/>
              <a:t>Simpler reconciliation – each transaction can be set to an individual Virtual Card Number with multiple custom data fields</a:t>
            </a:r>
          </a:p>
          <a:p>
            <a:pPr marL="635000" lvl="1" indent="-179388"/>
            <a:r>
              <a:rPr lang="en-US" sz="1200" dirty="0" smtClean="0"/>
              <a:t>Add up to 30 user-defined reference fields that can be linked to each virtual account for tracking, reporting, and reconciliation</a:t>
            </a:r>
          </a:p>
        </p:txBody>
      </p:sp>
      <p:sp>
        <p:nvSpPr>
          <p:cNvPr id="156680" name="AutoShape 8"/>
          <p:cNvSpPr>
            <a:spLocks noChangeArrowheads="1"/>
          </p:cNvSpPr>
          <p:nvPr/>
        </p:nvSpPr>
        <p:spPr bwMode="auto">
          <a:xfrm>
            <a:off x="1219200" y="1828800"/>
            <a:ext cx="6748462" cy="454025"/>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algn="ctr"/>
            <a:r>
              <a:rPr lang="en-US" sz="1600" dirty="0">
                <a:solidFill>
                  <a:schemeClr val="bg1"/>
                </a:solidFill>
              </a:rPr>
              <a:t>Inbuilt workflow approval, enhanced transaction level controls and reconciliation</a:t>
            </a:r>
          </a:p>
        </p:txBody>
      </p:sp>
      <p:pic>
        <p:nvPicPr>
          <p:cNvPr id="83974" name="Picture 6" descr="2650g_LimitedUseNumber_Brick"/>
          <p:cNvPicPr>
            <a:picLocks noChangeAspect="1" noChangeArrowheads="1"/>
          </p:cNvPicPr>
          <p:nvPr/>
        </p:nvPicPr>
        <p:blipFill>
          <a:blip r:embed="rId4" cstate="print"/>
          <a:srcRect r="7430"/>
          <a:stretch>
            <a:fillRect/>
          </a:stretch>
        </p:blipFill>
        <p:spPr bwMode="auto">
          <a:xfrm>
            <a:off x="5029200" y="2133600"/>
            <a:ext cx="3821113" cy="4367212"/>
          </a:xfrm>
          <a:prstGeom prst="rect">
            <a:avLst/>
          </a:prstGeom>
          <a:noFill/>
        </p:spPr>
      </p:pic>
      <p:pic>
        <p:nvPicPr>
          <p:cNvPr id="83975" name="Picture 7" descr="2650g_LUN_randomizer_gold"/>
          <p:cNvPicPr>
            <a:picLocks noChangeAspect="1" noChangeArrowheads="1"/>
          </p:cNvPicPr>
          <p:nvPr/>
        </p:nvPicPr>
        <p:blipFill>
          <a:blip r:embed="rId5" cstate="print"/>
          <a:srcRect/>
          <a:stretch>
            <a:fillRect/>
          </a:stretch>
        </p:blipFill>
        <p:spPr bwMode="auto">
          <a:xfrm>
            <a:off x="5638800" y="2743200"/>
            <a:ext cx="3262313" cy="1003300"/>
          </a:xfrm>
          <a:prstGeom prst="rect">
            <a:avLst/>
          </a:prstGeom>
          <a:noFill/>
          <a:effectLst>
            <a:outerShdw dist="35921" dir="2700000" algn="ctr" rotWithShape="0">
              <a:srgbClr val="808080"/>
            </a:outerShdw>
          </a:effectLst>
        </p:spPr>
      </p:pic>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524000" y="274638"/>
            <a:ext cx="8077200" cy="334962"/>
          </a:xfrm>
        </p:spPr>
        <p:txBody>
          <a:bodyPr>
            <a:noAutofit/>
          </a:bodyPr>
          <a:lstStyle/>
          <a:p>
            <a:r>
              <a:rPr lang="en-US" sz="2400" dirty="0" smtClean="0"/>
              <a:t>Meeting Card Solution – using Declining Balance Card</a:t>
            </a:r>
          </a:p>
        </p:txBody>
      </p:sp>
      <p:sp>
        <p:nvSpPr>
          <p:cNvPr id="86018" name="Rectangle 3"/>
          <p:cNvSpPr>
            <a:spLocks noGrp="1" noChangeArrowheads="1"/>
          </p:cNvSpPr>
          <p:nvPr>
            <p:ph type="body" idx="1"/>
          </p:nvPr>
        </p:nvSpPr>
        <p:spPr>
          <a:xfrm>
            <a:off x="381000" y="2743200"/>
            <a:ext cx="5588000" cy="4462462"/>
          </a:xfrm>
        </p:spPr>
        <p:txBody>
          <a:bodyPr>
            <a:normAutofit fontScale="55000" lnSpcReduction="20000"/>
          </a:bodyPr>
          <a:lstStyle/>
          <a:p>
            <a:pPr>
              <a:lnSpc>
                <a:spcPct val="110000"/>
              </a:lnSpc>
            </a:pPr>
            <a:r>
              <a:rPr lang="en-US" dirty="0" smtClean="0"/>
              <a:t>Specialized card with a preset credit limit that does not refresh automatically, but decrease over time</a:t>
            </a:r>
          </a:p>
          <a:p>
            <a:pPr>
              <a:lnSpc>
                <a:spcPct val="110000"/>
              </a:lnSpc>
            </a:pPr>
            <a:r>
              <a:rPr lang="en-US" dirty="0" smtClean="0"/>
              <a:t>Balance depletes as transactions post to the account, ensuring clients are billed only for the predetermined credit limit</a:t>
            </a:r>
          </a:p>
          <a:p>
            <a:pPr>
              <a:lnSpc>
                <a:spcPct val="110000"/>
              </a:lnSpc>
            </a:pPr>
            <a:r>
              <a:rPr lang="en-US" dirty="0" smtClean="0"/>
              <a:t>Controls </a:t>
            </a:r>
          </a:p>
          <a:p>
            <a:pPr lvl="1">
              <a:lnSpc>
                <a:spcPct val="110000"/>
              </a:lnSpc>
            </a:pPr>
            <a:r>
              <a:rPr lang="en-US" dirty="0" smtClean="0"/>
              <a:t>Used only until the approved amount to spend over the pre-determined life of the card </a:t>
            </a:r>
          </a:p>
          <a:p>
            <a:pPr lvl="1">
              <a:lnSpc>
                <a:spcPct val="110000"/>
              </a:lnSpc>
            </a:pPr>
            <a:r>
              <a:rPr lang="en-US" dirty="0" smtClean="0"/>
              <a:t>Used only for approved types of transactions</a:t>
            </a:r>
          </a:p>
          <a:p>
            <a:pPr>
              <a:lnSpc>
                <a:spcPct val="110000"/>
              </a:lnSpc>
            </a:pPr>
            <a:r>
              <a:rPr lang="en-US" dirty="0" smtClean="0"/>
              <a:t>Reconciliation leverages existing card processes</a:t>
            </a:r>
          </a:p>
          <a:p>
            <a:pPr lvl="1">
              <a:lnSpc>
                <a:spcPct val="110000"/>
              </a:lnSpc>
            </a:pPr>
            <a:r>
              <a:rPr lang="en-US" dirty="0" smtClean="0"/>
              <a:t> Transactions and can be uploaded to expense management or ERP systems </a:t>
            </a:r>
          </a:p>
          <a:p>
            <a:pPr>
              <a:lnSpc>
                <a:spcPct val="110000"/>
              </a:lnSpc>
            </a:pPr>
            <a:r>
              <a:rPr lang="en-US" dirty="0" smtClean="0"/>
              <a:t>Ideal for maintaining overall event budgets, limit usage of  cardholders</a:t>
            </a:r>
          </a:p>
        </p:txBody>
      </p:sp>
      <p:pic>
        <p:nvPicPr>
          <p:cNvPr id="86019" name="Picture 4" descr="abstractcreditcards_3676681_crop3"/>
          <p:cNvPicPr>
            <a:picLocks noChangeAspect="1" noChangeArrowheads="1"/>
          </p:cNvPicPr>
          <p:nvPr/>
        </p:nvPicPr>
        <p:blipFill>
          <a:blip r:embed="rId4" cstate="print"/>
          <a:srcRect/>
          <a:stretch>
            <a:fillRect/>
          </a:stretch>
        </p:blipFill>
        <p:spPr bwMode="auto">
          <a:xfrm>
            <a:off x="6172200" y="4495800"/>
            <a:ext cx="2060575" cy="1408112"/>
          </a:xfrm>
          <a:prstGeom prst="rect">
            <a:avLst/>
          </a:prstGeom>
          <a:noFill/>
          <a:ln w="9525">
            <a:noFill/>
            <a:miter lim="800000"/>
            <a:headEnd/>
            <a:tailEnd/>
          </a:ln>
        </p:spPr>
      </p:pic>
      <p:pic>
        <p:nvPicPr>
          <p:cNvPr id="86020" name="Picture 5" descr="abstractcreditcards_3676681_crop4"/>
          <p:cNvPicPr>
            <a:picLocks noChangeAspect="1" noChangeArrowheads="1"/>
          </p:cNvPicPr>
          <p:nvPr/>
        </p:nvPicPr>
        <p:blipFill>
          <a:blip r:embed="rId5" cstate="print"/>
          <a:srcRect/>
          <a:stretch>
            <a:fillRect/>
          </a:stretch>
        </p:blipFill>
        <p:spPr bwMode="auto">
          <a:xfrm>
            <a:off x="6172200" y="2819400"/>
            <a:ext cx="2060575" cy="1408112"/>
          </a:xfrm>
          <a:prstGeom prst="rect">
            <a:avLst/>
          </a:prstGeom>
          <a:noFill/>
          <a:ln w="9525">
            <a:noFill/>
            <a:miter lim="800000"/>
            <a:headEnd/>
            <a:tailEnd/>
          </a:ln>
        </p:spPr>
      </p:pic>
      <p:sp>
        <p:nvSpPr>
          <p:cNvPr id="158726" name="AutoShape 6"/>
          <p:cNvSpPr>
            <a:spLocks noChangeArrowheads="1"/>
          </p:cNvSpPr>
          <p:nvPr/>
        </p:nvSpPr>
        <p:spPr bwMode="auto">
          <a:xfrm>
            <a:off x="1676400" y="1905000"/>
            <a:ext cx="6053138" cy="423862"/>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algn="ctr"/>
            <a:r>
              <a:rPr lang="en-US" sz="1600">
                <a:solidFill>
                  <a:schemeClr val="bg1"/>
                </a:solidFill>
              </a:rPr>
              <a:t>Set meeting budgets, control overall spending</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p:txBody>
          <a:bodyPr/>
          <a:lstStyle/>
          <a:p>
            <a:pPr eaLnBrk="1" hangingPunct="1"/>
            <a:r>
              <a:rPr lang="en-US" smtClean="0"/>
              <a:t>Implementing for Success: Best Practices</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9" name="Rectangle 5"/>
          <p:cNvSpPr>
            <a:spLocks noGrp="1" noChangeArrowheads="1"/>
          </p:cNvSpPr>
          <p:nvPr>
            <p:ph type="title"/>
          </p:nvPr>
        </p:nvSpPr>
        <p:spPr>
          <a:xfrm>
            <a:off x="1828800" y="0"/>
            <a:ext cx="6858000" cy="685800"/>
          </a:xfrm>
        </p:spPr>
        <p:txBody>
          <a:bodyPr>
            <a:normAutofit fontScale="90000"/>
          </a:bodyPr>
          <a:lstStyle/>
          <a:p>
            <a:r>
              <a:rPr lang="en-US" sz="4000" dirty="0" smtClean="0">
                <a:solidFill>
                  <a:schemeClr val="bg1"/>
                </a:solidFill>
              </a:rPr>
              <a:t>Best Practices Approach</a:t>
            </a:r>
          </a:p>
        </p:txBody>
      </p:sp>
      <p:sp>
        <p:nvSpPr>
          <p:cNvPr id="164874" name="Rectangle 10"/>
          <p:cNvSpPr>
            <a:spLocks noChangeArrowheads="1"/>
          </p:cNvSpPr>
          <p:nvPr/>
        </p:nvSpPr>
        <p:spPr bwMode="auto">
          <a:xfrm>
            <a:off x="381000" y="2438400"/>
            <a:ext cx="8229600" cy="3967163"/>
          </a:xfrm>
          <a:prstGeom prst="rect">
            <a:avLst/>
          </a:prstGeom>
          <a:noFill/>
          <a:ln w="9525" algn="ctr">
            <a:noFill/>
            <a:miter lim="800000"/>
            <a:headEnd/>
            <a:tailEnd/>
          </a:ln>
          <a:effectLst/>
        </p:spPr>
        <p:txBody>
          <a:bodyPr lIns="0" tIns="0" rIns="0" bIns="0"/>
          <a:lstStyle/>
          <a:p>
            <a:pPr marL="266700" indent="-266700" eaLnBrk="0" hangingPunct="0">
              <a:lnSpc>
                <a:spcPct val="120000"/>
              </a:lnSpc>
              <a:spcBef>
                <a:spcPct val="75000"/>
              </a:spcBef>
              <a:buClr>
                <a:srgbClr val="DC241F"/>
              </a:buClr>
              <a:buFont typeface="Wingdings 2" pitchFamily="18" charset="2"/>
              <a:buAutoNum type="arabicPeriod"/>
            </a:pPr>
            <a:r>
              <a:rPr lang="en-US" sz="1600" dirty="0"/>
              <a:t>Understand your organization’s specific needs</a:t>
            </a:r>
          </a:p>
          <a:p>
            <a:pPr marL="266700" indent="-266700" eaLnBrk="0" hangingPunct="0">
              <a:lnSpc>
                <a:spcPct val="120000"/>
              </a:lnSpc>
              <a:spcBef>
                <a:spcPct val="75000"/>
              </a:spcBef>
              <a:buClr>
                <a:srgbClr val="DC241F"/>
              </a:buClr>
              <a:buFont typeface="Wingdings 2" pitchFamily="18" charset="2"/>
              <a:buAutoNum type="arabicPeriod"/>
            </a:pPr>
            <a:r>
              <a:rPr lang="en-US" sz="1600" dirty="0"/>
              <a:t>Get executive sponsorship for the meeting program</a:t>
            </a:r>
          </a:p>
          <a:p>
            <a:pPr marL="266700" indent="-266700" eaLnBrk="0" hangingPunct="0">
              <a:lnSpc>
                <a:spcPct val="120000"/>
              </a:lnSpc>
              <a:spcBef>
                <a:spcPct val="75000"/>
              </a:spcBef>
              <a:buClr>
                <a:srgbClr val="DC241F"/>
              </a:buClr>
              <a:buFont typeface="Wingdings 2" pitchFamily="18" charset="2"/>
              <a:buAutoNum type="arabicPeriod"/>
            </a:pPr>
            <a:r>
              <a:rPr lang="en-US" sz="1600" dirty="0"/>
              <a:t>Have a defined policy specific to meeting spend</a:t>
            </a:r>
          </a:p>
          <a:p>
            <a:pPr marL="266700" indent="-266700" eaLnBrk="0" hangingPunct="0">
              <a:lnSpc>
                <a:spcPct val="120000"/>
              </a:lnSpc>
              <a:spcBef>
                <a:spcPct val="75000"/>
              </a:spcBef>
              <a:buClr>
                <a:srgbClr val="DC241F"/>
              </a:buClr>
              <a:buFont typeface="Wingdings 2" pitchFamily="18" charset="2"/>
              <a:buAutoNum type="arabicPeriod"/>
            </a:pPr>
            <a:r>
              <a:rPr lang="en-US" sz="1600" dirty="0"/>
              <a:t>Engage critical stakeholders</a:t>
            </a:r>
          </a:p>
          <a:p>
            <a:pPr marL="266700" indent="-266700" eaLnBrk="0" hangingPunct="0">
              <a:lnSpc>
                <a:spcPct val="120000"/>
              </a:lnSpc>
              <a:spcBef>
                <a:spcPct val="75000"/>
              </a:spcBef>
              <a:buClr>
                <a:srgbClr val="DC241F"/>
              </a:buClr>
              <a:buFont typeface="Wingdings 2" pitchFamily="18" charset="2"/>
              <a:buAutoNum type="arabicPeriod"/>
            </a:pPr>
            <a:r>
              <a:rPr lang="en-US" sz="1600" dirty="0"/>
              <a:t>Deploy an internal communication plan</a:t>
            </a:r>
          </a:p>
          <a:p>
            <a:pPr marL="266700" indent="-266700" eaLnBrk="0" hangingPunct="0">
              <a:lnSpc>
                <a:spcPct val="120000"/>
              </a:lnSpc>
              <a:spcBef>
                <a:spcPct val="75000"/>
              </a:spcBef>
              <a:buClr>
                <a:srgbClr val="DC241F"/>
              </a:buClr>
              <a:buFont typeface="Wingdings 2" pitchFamily="18" charset="2"/>
              <a:buAutoNum type="arabicPeriod"/>
            </a:pPr>
            <a:r>
              <a:rPr lang="en-US" sz="1600" dirty="0"/>
              <a:t>Make the card the single payment option for meeting spend</a:t>
            </a:r>
          </a:p>
          <a:p>
            <a:pPr marL="266700" indent="-266700" eaLnBrk="0" hangingPunct="0">
              <a:lnSpc>
                <a:spcPct val="120000"/>
              </a:lnSpc>
              <a:spcBef>
                <a:spcPct val="75000"/>
              </a:spcBef>
              <a:buClr>
                <a:srgbClr val="DC241F"/>
              </a:buClr>
              <a:buFont typeface="Wingdings 2" pitchFamily="18" charset="2"/>
              <a:buAutoNum type="arabicPeriod"/>
            </a:pPr>
            <a:r>
              <a:rPr lang="en-US" sz="1600" dirty="0"/>
              <a:t>Allow for software solution integration for better reconciliation </a:t>
            </a:r>
          </a:p>
          <a:p>
            <a:pPr marL="266700" indent="-266700" eaLnBrk="0" hangingPunct="0">
              <a:lnSpc>
                <a:spcPct val="120000"/>
              </a:lnSpc>
              <a:spcBef>
                <a:spcPct val="75000"/>
              </a:spcBef>
              <a:buClr>
                <a:srgbClr val="DC241F"/>
              </a:buClr>
              <a:buFont typeface="Wingdings 2" pitchFamily="18" charset="2"/>
              <a:buAutoNum type="arabicPeriod"/>
            </a:pPr>
            <a:r>
              <a:rPr lang="en-US" sz="1600" dirty="0"/>
              <a:t>Robust reporting and analytics </a:t>
            </a:r>
          </a:p>
          <a:p>
            <a:pPr marL="266700" indent="-266700" eaLnBrk="0" hangingPunct="0">
              <a:lnSpc>
                <a:spcPct val="120000"/>
              </a:lnSpc>
              <a:spcBef>
                <a:spcPct val="75000"/>
              </a:spcBef>
              <a:buClr>
                <a:srgbClr val="DC241F"/>
              </a:buClr>
              <a:buFont typeface="Wingdings 2" pitchFamily="18" charset="2"/>
              <a:buAutoNum type="arabicPeriod"/>
            </a:pPr>
            <a:r>
              <a:rPr lang="en-US" sz="1600" dirty="0"/>
              <a:t>Track the overall program to ensure compliance</a:t>
            </a:r>
          </a:p>
        </p:txBody>
      </p:sp>
      <p:sp>
        <p:nvSpPr>
          <p:cNvPr id="158726" name="AutoShape 6"/>
          <p:cNvSpPr>
            <a:spLocks noChangeArrowheads="1"/>
          </p:cNvSpPr>
          <p:nvPr/>
        </p:nvSpPr>
        <p:spPr bwMode="auto">
          <a:xfrm>
            <a:off x="1828800" y="1600200"/>
            <a:ext cx="5716588" cy="485775"/>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eaLnBrk="0" hangingPunct="0"/>
            <a:r>
              <a:rPr lang="en-GB" sz="1600" dirty="0">
                <a:solidFill>
                  <a:schemeClr val="bg1"/>
                </a:solidFill>
              </a:rPr>
              <a:t>Key recommendations for a successful program </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4869"/>
                                        </p:tgtEl>
                                        <p:attrNameLst>
                                          <p:attrName>style.visibility</p:attrName>
                                        </p:attrNameLst>
                                      </p:cBhvr>
                                      <p:to>
                                        <p:strVal val="visible"/>
                                      </p:to>
                                    </p:set>
                                    <p:animEffect transition="in" filter="fade">
                                      <p:cBhvr>
                                        <p:cTn id="7" dur="20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2"/>
          <p:cNvSpPr>
            <a:spLocks noGrp="1" noChangeArrowheads="1"/>
          </p:cNvSpPr>
          <p:nvPr>
            <p:ph type="title" idx="4294967295"/>
          </p:nvPr>
        </p:nvSpPr>
        <p:spPr bwMode="gray">
          <a:xfrm>
            <a:off x="1600200" y="0"/>
            <a:ext cx="7086600" cy="685800"/>
          </a:xfrm>
        </p:spPr>
        <p:txBody>
          <a:bodyPr>
            <a:noAutofit/>
          </a:bodyPr>
          <a:lstStyle/>
          <a:p>
            <a:pPr eaLnBrk="1" hangingPunct="1"/>
            <a:r>
              <a:rPr lang="en-US" sz="2400" dirty="0" smtClean="0">
                <a:solidFill>
                  <a:schemeClr val="bg1"/>
                </a:solidFill>
              </a:rPr>
              <a:t>Best Practices - Understanding Your Organization</a:t>
            </a:r>
          </a:p>
        </p:txBody>
      </p:sp>
      <p:sp>
        <p:nvSpPr>
          <p:cNvPr id="160772" name="Rectangle 3"/>
          <p:cNvSpPr>
            <a:spLocks noGrp="1" noChangeArrowheads="1"/>
          </p:cNvSpPr>
          <p:nvPr>
            <p:ph type="body" idx="4294967295"/>
          </p:nvPr>
        </p:nvSpPr>
        <p:spPr>
          <a:xfrm>
            <a:off x="304800" y="1981200"/>
            <a:ext cx="7702550" cy="5139869"/>
          </a:xfrm>
          <a:noFill/>
        </p:spPr>
        <p:txBody>
          <a:bodyPr>
            <a:spAutoFit/>
          </a:bodyPr>
          <a:lstStyle/>
          <a:p>
            <a:pPr lvl="1" eaLnBrk="1" hangingPunct="1">
              <a:spcBef>
                <a:spcPct val="75000"/>
              </a:spcBef>
              <a:buFont typeface="Wingdings 2" pitchFamily="18" charset="2"/>
              <a:buChar char=""/>
            </a:pPr>
            <a:r>
              <a:rPr lang="en-US" sz="1600" dirty="0" smtClean="0"/>
              <a:t>Current planning structure</a:t>
            </a:r>
          </a:p>
          <a:p>
            <a:pPr lvl="2" eaLnBrk="1" hangingPunct="1">
              <a:buSzTx/>
              <a:buFont typeface="Arial" charset="0"/>
              <a:buChar char="–"/>
            </a:pPr>
            <a:r>
              <a:rPr lang="en-US" sz="1400" dirty="0" smtClean="0"/>
              <a:t>Centralized planning via a single group</a:t>
            </a:r>
          </a:p>
          <a:p>
            <a:pPr lvl="2" eaLnBrk="1" hangingPunct="1">
              <a:buSzTx/>
              <a:buFont typeface="Arial" charset="0"/>
              <a:buChar char="–"/>
            </a:pPr>
            <a:r>
              <a:rPr lang="en-US" sz="1400" dirty="0" smtClean="0"/>
              <a:t>Decentralized planning via multiple groups, </a:t>
            </a:r>
            <a:r>
              <a:rPr lang="en-US" sz="1400" dirty="0" err="1" smtClean="0"/>
              <a:t>adhoc</a:t>
            </a:r>
            <a:r>
              <a:rPr lang="en-US" sz="1400" dirty="0" smtClean="0"/>
              <a:t> basis</a:t>
            </a:r>
          </a:p>
          <a:p>
            <a:pPr lvl="2" eaLnBrk="1" hangingPunct="1">
              <a:buSzTx/>
              <a:buFont typeface="Arial" charset="0"/>
              <a:buChar char="–"/>
            </a:pPr>
            <a:r>
              <a:rPr lang="en-US" sz="1400" dirty="0" smtClean="0"/>
              <a:t>Combination of centralized and decentralized structures</a:t>
            </a:r>
          </a:p>
          <a:p>
            <a:pPr lvl="1" eaLnBrk="1" hangingPunct="1">
              <a:spcBef>
                <a:spcPct val="75000"/>
              </a:spcBef>
              <a:buFont typeface="Wingdings 2" pitchFamily="18" charset="2"/>
              <a:buChar char=""/>
            </a:pPr>
            <a:r>
              <a:rPr lang="en-US" sz="1600" dirty="0" smtClean="0"/>
              <a:t>Meeting types to be covered</a:t>
            </a:r>
          </a:p>
          <a:p>
            <a:pPr lvl="2" eaLnBrk="1" hangingPunct="1">
              <a:buSzTx/>
              <a:buFont typeface="Arial" charset="0"/>
              <a:buChar char="–"/>
            </a:pPr>
            <a:r>
              <a:rPr lang="en-US" sz="1400" dirty="0" smtClean="0"/>
              <a:t>Definition of meetings ( e.g. &gt;$ 5,000 only to be covered) </a:t>
            </a:r>
          </a:p>
          <a:p>
            <a:pPr lvl="2" eaLnBrk="1" hangingPunct="1">
              <a:buSzTx/>
              <a:buFont typeface="Arial" charset="0"/>
              <a:buChar char="–"/>
            </a:pPr>
            <a:r>
              <a:rPr lang="en-US" sz="1400" dirty="0" smtClean="0"/>
              <a:t>Organization wide/ department specific meetings </a:t>
            </a:r>
          </a:p>
          <a:p>
            <a:pPr lvl="2" eaLnBrk="1" hangingPunct="1">
              <a:buSzTx/>
              <a:buFont typeface="Arial" charset="0"/>
              <a:buChar char="–"/>
            </a:pPr>
            <a:r>
              <a:rPr lang="en-US" sz="1400" dirty="0" smtClean="0"/>
              <a:t>Internally managed versus outsourced meetings </a:t>
            </a:r>
          </a:p>
          <a:p>
            <a:pPr lvl="1" eaLnBrk="1" hangingPunct="1">
              <a:spcBef>
                <a:spcPct val="75000"/>
              </a:spcBef>
              <a:buFont typeface="Wingdings 2" pitchFamily="18" charset="2"/>
              <a:buChar char=""/>
            </a:pPr>
            <a:r>
              <a:rPr lang="en-US" sz="1600" dirty="0" smtClean="0"/>
              <a:t>Stakeholders</a:t>
            </a:r>
          </a:p>
          <a:p>
            <a:pPr lvl="2" eaLnBrk="1" hangingPunct="1">
              <a:buSzTx/>
              <a:buFont typeface="Arial" charset="0"/>
              <a:buChar char="–"/>
            </a:pPr>
            <a:r>
              <a:rPr lang="en-US" sz="1400" dirty="0" smtClean="0"/>
              <a:t>Key stakeholders and roles</a:t>
            </a:r>
          </a:p>
          <a:p>
            <a:pPr lvl="2" eaLnBrk="1" hangingPunct="1">
              <a:buSzTx/>
              <a:buFont typeface="Arial" charset="0"/>
              <a:buChar char="–"/>
            </a:pPr>
            <a:r>
              <a:rPr lang="en-US" sz="1400" dirty="0" smtClean="0"/>
              <a:t>Key sponsors</a:t>
            </a:r>
          </a:p>
          <a:p>
            <a:pPr lvl="2" eaLnBrk="1" hangingPunct="1">
              <a:buSzTx/>
              <a:buFont typeface="Arial" charset="0"/>
              <a:buChar char="–"/>
            </a:pPr>
            <a:r>
              <a:rPr lang="en-US" sz="1400" dirty="0" smtClean="0"/>
              <a:t>Budget holders</a:t>
            </a:r>
          </a:p>
          <a:p>
            <a:pPr lvl="1" eaLnBrk="1" hangingPunct="1">
              <a:spcBef>
                <a:spcPct val="75000"/>
              </a:spcBef>
              <a:buFont typeface="Wingdings 2" pitchFamily="18" charset="2"/>
              <a:buChar char=""/>
            </a:pPr>
            <a:r>
              <a:rPr lang="en-US" sz="1600" dirty="0" smtClean="0"/>
              <a:t>Technology and data requirements</a:t>
            </a:r>
          </a:p>
          <a:p>
            <a:pPr lvl="2" eaLnBrk="1" hangingPunct="1">
              <a:buSzTx/>
              <a:buFont typeface="Arial" charset="0"/>
              <a:buChar char="–"/>
            </a:pPr>
            <a:r>
              <a:rPr lang="en-US" sz="1400" dirty="0" smtClean="0"/>
              <a:t>Existing budgeting/planning software</a:t>
            </a:r>
          </a:p>
          <a:p>
            <a:pPr lvl="2" eaLnBrk="1" hangingPunct="1">
              <a:buSzTx/>
              <a:buFont typeface="Arial" charset="0"/>
              <a:buChar char="–"/>
            </a:pPr>
            <a:r>
              <a:rPr lang="en-US" sz="1400" dirty="0" smtClean="0"/>
              <a:t>Backend ERP system</a:t>
            </a:r>
          </a:p>
          <a:p>
            <a:pPr lvl="2" eaLnBrk="1" hangingPunct="1">
              <a:buSzTx/>
              <a:buFont typeface="Arial" charset="0"/>
              <a:buChar char="–"/>
            </a:pPr>
            <a:r>
              <a:rPr lang="en-US" sz="1400" dirty="0" smtClean="0"/>
              <a:t>Data and reporting requirements</a:t>
            </a:r>
          </a:p>
          <a:p>
            <a:pPr lvl="2" eaLnBrk="1" hangingPunct="1">
              <a:buSzTx/>
              <a:buFont typeface="Arial" charset="0"/>
              <a:buChar char="–"/>
            </a:pPr>
            <a:endParaRPr lang="en-US" sz="1400" dirty="0" smtClean="0"/>
          </a:p>
        </p:txBody>
      </p:sp>
      <p:sp>
        <p:nvSpPr>
          <p:cNvPr id="158726" name="AutoShape 6"/>
          <p:cNvSpPr>
            <a:spLocks noChangeArrowheads="1"/>
          </p:cNvSpPr>
          <p:nvPr/>
        </p:nvSpPr>
        <p:spPr bwMode="auto">
          <a:xfrm>
            <a:off x="1219200" y="1600200"/>
            <a:ext cx="7662862" cy="304800"/>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eaLnBrk="0" hangingPunct="0"/>
            <a:r>
              <a:rPr lang="en-GB" sz="1600" dirty="0">
                <a:solidFill>
                  <a:schemeClr val="bg1"/>
                </a:solidFill>
              </a:rPr>
              <a:t>The meeting solution you deploy is defined by your organization’s specific requirements</a:t>
            </a: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2"/>
          <p:cNvSpPr>
            <a:spLocks noGrp="1" noChangeArrowheads="1"/>
          </p:cNvSpPr>
          <p:nvPr>
            <p:ph type="title" idx="4294967295"/>
          </p:nvPr>
        </p:nvSpPr>
        <p:spPr bwMode="gray">
          <a:xfrm>
            <a:off x="1600200" y="152400"/>
            <a:ext cx="7086600" cy="457200"/>
          </a:xfrm>
        </p:spPr>
        <p:txBody>
          <a:bodyPr>
            <a:normAutofit fontScale="90000"/>
          </a:bodyPr>
          <a:lstStyle/>
          <a:p>
            <a:pPr eaLnBrk="1" hangingPunct="1"/>
            <a:r>
              <a:rPr lang="en-US" sz="4000" dirty="0" smtClean="0">
                <a:solidFill>
                  <a:schemeClr val="bg1"/>
                </a:solidFill>
              </a:rPr>
              <a:t>Reporting and Data Analytics</a:t>
            </a:r>
          </a:p>
        </p:txBody>
      </p:sp>
      <p:pic>
        <p:nvPicPr>
          <p:cNvPr id="161799" name="Picture 13" descr="Prog_Perf_Summary"/>
          <p:cNvPicPr>
            <a:picLocks noChangeAspect="1" noChangeArrowheads="1"/>
          </p:cNvPicPr>
          <p:nvPr/>
        </p:nvPicPr>
        <p:blipFill>
          <a:blip r:embed="rId4" cstate="print"/>
          <a:srcRect/>
          <a:stretch>
            <a:fillRect/>
          </a:stretch>
        </p:blipFill>
        <p:spPr bwMode="auto">
          <a:xfrm>
            <a:off x="5410200" y="2514600"/>
            <a:ext cx="3159222" cy="2230438"/>
          </a:xfrm>
          <a:prstGeom prst="rect">
            <a:avLst/>
          </a:prstGeom>
          <a:noFill/>
          <a:ln w="9525">
            <a:noFill/>
            <a:miter lim="800000"/>
            <a:headEnd/>
            <a:tailEnd/>
          </a:ln>
        </p:spPr>
      </p:pic>
      <p:pic>
        <p:nvPicPr>
          <p:cNvPr id="161800" name="Picture 12" descr="Vendor_Summary"/>
          <p:cNvPicPr>
            <a:picLocks noChangeAspect="1" noChangeArrowheads="1"/>
          </p:cNvPicPr>
          <p:nvPr/>
        </p:nvPicPr>
        <p:blipFill>
          <a:blip r:embed="rId5" cstate="print"/>
          <a:srcRect/>
          <a:stretch>
            <a:fillRect/>
          </a:stretch>
        </p:blipFill>
        <p:spPr bwMode="auto">
          <a:xfrm>
            <a:off x="4572000" y="4416330"/>
            <a:ext cx="3165475" cy="2241645"/>
          </a:xfrm>
          <a:prstGeom prst="rect">
            <a:avLst/>
          </a:prstGeom>
          <a:noFill/>
          <a:ln w="9525">
            <a:noFill/>
            <a:miter lim="800000"/>
            <a:headEnd/>
            <a:tailEnd/>
          </a:ln>
        </p:spPr>
      </p:pic>
      <p:sp>
        <p:nvSpPr>
          <p:cNvPr id="161801" name="Rectangle 14"/>
          <p:cNvSpPr>
            <a:spLocks noGrp="1" noChangeArrowheads="1"/>
          </p:cNvSpPr>
          <p:nvPr>
            <p:ph type="body" idx="4294967295"/>
          </p:nvPr>
        </p:nvSpPr>
        <p:spPr>
          <a:xfrm>
            <a:off x="0" y="2286000"/>
            <a:ext cx="3814762" cy="4121769"/>
          </a:xfrm>
          <a:noFill/>
        </p:spPr>
        <p:txBody>
          <a:bodyPr>
            <a:spAutoFit/>
          </a:bodyPr>
          <a:lstStyle/>
          <a:p>
            <a:pPr lvl="1" eaLnBrk="1" hangingPunct="1">
              <a:lnSpc>
                <a:spcPct val="140000"/>
              </a:lnSpc>
              <a:spcBef>
                <a:spcPct val="75000"/>
              </a:spcBef>
              <a:buFont typeface="Wingdings 2" pitchFamily="18" charset="2"/>
              <a:buChar char=""/>
            </a:pPr>
            <a:r>
              <a:rPr lang="en-US" sz="1200" dirty="0" smtClean="0"/>
              <a:t>Leverage your vendors existing card management and reporting capabilities </a:t>
            </a:r>
          </a:p>
          <a:p>
            <a:pPr lvl="1" eaLnBrk="1" hangingPunct="1">
              <a:lnSpc>
                <a:spcPct val="140000"/>
              </a:lnSpc>
              <a:spcBef>
                <a:spcPct val="75000"/>
              </a:spcBef>
              <a:buFont typeface="Wingdings 2" pitchFamily="18" charset="2"/>
              <a:buChar char=""/>
            </a:pPr>
            <a:r>
              <a:rPr lang="en-US" sz="1200" dirty="0" smtClean="0"/>
              <a:t>Access program level metrics, trends, anomalies for higher spend visibility and control</a:t>
            </a:r>
          </a:p>
          <a:p>
            <a:pPr lvl="1" eaLnBrk="1" hangingPunct="1">
              <a:lnSpc>
                <a:spcPct val="140000"/>
              </a:lnSpc>
              <a:spcBef>
                <a:spcPct val="75000"/>
              </a:spcBef>
              <a:buFont typeface="Wingdings 2" pitchFamily="18" charset="2"/>
              <a:buChar char=""/>
            </a:pPr>
            <a:r>
              <a:rPr lang="en-US" sz="1200" dirty="0" smtClean="0"/>
              <a:t>Monitor program via aggregated and detailed transaction level reporting to ensure policy compliance</a:t>
            </a:r>
          </a:p>
          <a:p>
            <a:pPr lvl="1" eaLnBrk="1" hangingPunct="1">
              <a:lnSpc>
                <a:spcPct val="140000"/>
              </a:lnSpc>
              <a:spcBef>
                <a:spcPct val="75000"/>
              </a:spcBef>
              <a:buFont typeface="Wingdings 2" pitchFamily="18" charset="2"/>
              <a:buChar char=""/>
            </a:pPr>
            <a:r>
              <a:rPr lang="en-US" sz="1200" dirty="0" smtClean="0"/>
              <a:t>Negotiate better discounts via vendor specific dashboard reporting </a:t>
            </a:r>
          </a:p>
          <a:p>
            <a:pPr lvl="1" eaLnBrk="1" hangingPunct="1">
              <a:lnSpc>
                <a:spcPct val="140000"/>
              </a:lnSpc>
              <a:spcBef>
                <a:spcPct val="75000"/>
              </a:spcBef>
              <a:buFont typeface="Wingdings 2" pitchFamily="18" charset="2"/>
              <a:buChar char=""/>
            </a:pPr>
            <a:r>
              <a:rPr lang="en-US" sz="1200" dirty="0" smtClean="0"/>
              <a:t>Analyze performance against strategic objectives and goals</a:t>
            </a:r>
          </a:p>
          <a:p>
            <a:pPr lvl="1" eaLnBrk="1" hangingPunct="1">
              <a:lnSpc>
                <a:spcPct val="140000"/>
              </a:lnSpc>
              <a:spcBef>
                <a:spcPct val="75000"/>
              </a:spcBef>
              <a:buFont typeface="Wingdings 2" pitchFamily="18" charset="2"/>
              <a:buNone/>
            </a:pPr>
            <a:endParaRPr lang="en-US" sz="1200" dirty="0" smtClean="0"/>
          </a:p>
        </p:txBody>
      </p:sp>
      <p:sp>
        <p:nvSpPr>
          <p:cNvPr id="158726" name="AutoShape 6"/>
          <p:cNvSpPr>
            <a:spLocks noChangeArrowheads="1"/>
          </p:cNvSpPr>
          <p:nvPr/>
        </p:nvSpPr>
        <p:spPr bwMode="auto">
          <a:xfrm>
            <a:off x="2057400" y="1600200"/>
            <a:ext cx="5441950" cy="469900"/>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eaLnBrk="0" hangingPunct="0"/>
            <a:r>
              <a:rPr lang="en-GB" sz="1600" dirty="0">
                <a:solidFill>
                  <a:schemeClr val="bg1"/>
                </a:solidFill>
              </a:rPr>
              <a:t>Robust reporting is critical to success</a:t>
            </a: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Rectangle 2"/>
          <p:cNvSpPr>
            <a:spLocks noChangeArrowheads="1"/>
          </p:cNvSpPr>
          <p:nvPr/>
        </p:nvSpPr>
        <p:spPr bwMode="gray">
          <a:xfrm>
            <a:off x="4572000" y="3581400"/>
            <a:ext cx="889000" cy="274638"/>
          </a:xfrm>
          <a:prstGeom prst="rect">
            <a:avLst/>
          </a:prstGeom>
          <a:noFill/>
          <a:ln w="9525" algn="ctr">
            <a:noFill/>
            <a:miter lim="800000"/>
            <a:headEnd/>
            <a:tailEnd/>
          </a:ln>
        </p:spPr>
        <p:txBody>
          <a:bodyPr wrap="none" lIns="45720" rIns="45720">
            <a:spAutoFit/>
          </a:bodyPr>
          <a:lstStyle/>
          <a:p>
            <a:pPr marL="225425" indent="-225425">
              <a:spcBef>
                <a:spcPct val="50000"/>
              </a:spcBef>
              <a:buClr>
                <a:schemeClr val="accent1"/>
              </a:buClr>
              <a:buFont typeface="Wingdings 2" pitchFamily="18" charset="2"/>
              <a:buNone/>
            </a:pPr>
            <a:r>
              <a:rPr lang="en-US" sz="1200" u="sng" dirty="0">
                <a:solidFill>
                  <a:schemeClr val="accent2"/>
                </a:solidFill>
              </a:rPr>
              <a:t>Travel Policy</a:t>
            </a:r>
          </a:p>
        </p:txBody>
      </p:sp>
      <p:sp>
        <p:nvSpPr>
          <p:cNvPr id="162820" name="Rectangle 3"/>
          <p:cNvSpPr>
            <a:spLocks noChangeArrowheads="1"/>
          </p:cNvSpPr>
          <p:nvPr/>
        </p:nvSpPr>
        <p:spPr bwMode="gray">
          <a:xfrm>
            <a:off x="4572000" y="5410200"/>
            <a:ext cx="1066800" cy="274638"/>
          </a:xfrm>
          <a:prstGeom prst="rect">
            <a:avLst/>
          </a:prstGeom>
          <a:noFill/>
          <a:ln w="9525" algn="ctr">
            <a:noFill/>
            <a:miter lim="800000"/>
            <a:headEnd/>
            <a:tailEnd/>
          </a:ln>
        </p:spPr>
        <p:txBody>
          <a:bodyPr wrap="none" lIns="45720" rIns="45720">
            <a:spAutoFit/>
          </a:bodyPr>
          <a:lstStyle/>
          <a:p>
            <a:pPr marL="225425" indent="-225425">
              <a:spcBef>
                <a:spcPct val="50000"/>
              </a:spcBef>
              <a:buClr>
                <a:schemeClr val="accent1"/>
              </a:buClr>
              <a:buFont typeface="Wingdings 2" pitchFamily="18" charset="2"/>
              <a:buNone/>
            </a:pPr>
            <a:r>
              <a:rPr lang="en-US" sz="1200" u="sng" dirty="0">
                <a:solidFill>
                  <a:schemeClr val="accent2"/>
                </a:solidFill>
              </a:rPr>
              <a:t>Meetings Policy</a:t>
            </a:r>
          </a:p>
        </p:txBody>
      </p:sp>
      <p:sp>
        <p:nvSpPr>
          <p:cNvPr id="162821" name="Line 4"/>
          <p:cNvSpPr>
            <a:spLocks noChangeShapeType="1"/>
          </p:cNvSpPr>
          <p:nvPr/>
        </p:nvSpPr>
        <p:spPr bwMode="gray">
          <a:xfrm>
            <a:off x="4495800" y="2667000"/>
            <a:ext cx="0" cy="3800475"/>
          </a:xfrm>
          <a:prstGeom prst="line">
            <a:avLst/>
          </a:prstGeom>
          <a:noFill/>
          <a:ln w="12700">
            <a:solidFill>
              <a:schemeClr val="accent1"/>
            </a:solidFill>
            <a:round/>
            <a:headEnd/>
            <a:tailEnd/>
          </a:ln>
        </p:spPr>
        <p:txBody>
          <a:bodyPr anchor="ctr">
            <a:spAutoFit/>
          </a:bodyPr>
          <a:lstStyle/>
          <a:p>
            <a:endParaRPr lang="en-US"/>
          </a:p>
        </p:txBody>
      </p:sp>
      <p:sp>
        <p:nvSpPr>
          <p:cNvPr id="162823" name="Text Box 6"/>
          <p:cNvSpPr txBox="1">
            <a:spLocks noChangeArrowheads="1"/>
          </p:cNvSpPr>
          <p:nvPr/>
        </p:nvSpPr>
        <p:spPr bwMode="auto">
          <a:xfrm>
            <a:off x="533400" y="6643688"/>
            <a:ext cx="6856412" cy="214312"/>
          </a:xfrm>
          <a:prstGeom prst="rect">
            <a:avLst/>
          </a:prstGeom>
          <a:noFill/>
          <a:ln w="9525" algn="ctr">
            <a:noFill/>
            <a:miter lim="800000"/>
            <a:headEnd/>
            <a:tailEnd/>
          </a:ln>
        </p:spPr>
        <p:txBody>
          <a:bodyPr>
            <a:spAutoFit/>
          </a:bodyPr>
          <a:lstStyle/>
          <a:p>
            <a:pPr>
              <a:spcBef>
                <a:spcPct val="50000"/>
              </a:spcBef>
            </a:pPr>
            <a:r>
              <a:rPr lang="en-GB" sz="800"/>
              <a:t>*Best Practices Roadmap to Strategic Meetings Management Success, ProMedia</a:t>
            </a:r>
          </a:p>
        </p:txBody>
      </p:sp>
      <p:grpSp>
        <p:nvGrpSpPr>
          <p:cNvPr id="2" name="Group 7"/>
          <p:cNvGrpSpPr>
            <a:grpSpLocks/>
          </p:cNvGrpSpPr>
          <p:nvPr/>
        </p:nvGrpSpPr>
        <p:grpSpPr bwMode="auto">
          <a:xfrm>
            <a:off x="5562600" y="4724400"/>
            <a:ext cx="2895600" cy="1731962"/>
            <a:chOff x="3072" y="1777"/>
            <a:chExt cx="2553" cy="1484"/>
          </a:xfrm>
        </p:grpSpPr>
        <p:sp>
          <p:nvSpPr>
            <p:cNvPr id="162825" name="Freeform 8"/>
            <p:cNvSpPr>
              <a:spLocks/>
            </p:cNvSpPr>
            <p:nvPr/>
          </p:nvSpPr>
          <p:spPr bwMode="auto">
            <a:xfrm>
              <a:off x="4221" y="1913"/>
              <a:ext cx="640" cy="474"/>
            </a:xfrm>
            <a:custGeom>
              <a:avLst/>
              <a:gdLst>
                <a:gd name="T0" fmla="*/ 12 w 640"/>
                <a:gd name="T1" fmla="*/ 0 h 474"/>
                <a:gd name="T2" fmla="*/ 23 w 640"/>
                <a:gd name="T3" fmla="*/ 0 h 474"/>
                <a:gd name="T4" fmla="*/ 47 w 640"/>
                <a:gd name="T5" fmla="*/ 1 h 474"/>
                <a:gd name="T6" fmla="*/ 58 w 640"/>
                <a:gd name="T7" fmla="*/ 2 h 474"/>
                <a:gd name="T8" fmla="*/ 70 w 640"/>
                <a:gd name="T9" fmla="*/ 3 h 474"/>
                <a:gd name="T10" fmla="*/ 93 w 640"/>
                <a:gd name="T11" fmla="*/ 5 h 474"/>
                <a:gd name="T12" fmla="*/ 104 w 640"/>
                <a:gd name="T13" fmla="*/ 6 h 474"/>
                <a:gd name="T14" fmla="*/ 116 w 640"/>
                <a:gd name="T15" fmla="*/ 8 h 474"/>
                <a:gd name="T16" fmla="*/ 139 w 640"/>
                <a:gd name="T17" fmla="*/ 10 h 474"/>
                <a:gd name="T18" fmla="*/ 151 w 640"/>
                <a:gd name="T19" fmla="*/ 12 h 474"/>
                <a:gd name="T20" fmla="*/ 162 w 640"/>
                <a:gd name="T21" fmla="*/ 14 h 474"/>
                <a:gd name="T22" fmla="*/ 185 w 640"/>
                <a:gd name="T23" fmla="*/ 19 h 474"/>
                <a:gd name="T24" fmla="*/ 196 w 640"/>
                <a:gd name="T25" fmla="*/ 21 h 474"/>
                <a:gd name="T26" fmla="*/ 207 w 640"/>
                <a:gd name="T27" fmla="*/ 23 h 474"/>
                <a:gd name="T28" fmla="*/ 229 w 640"/>
                <a:gd name="T29" fmla="*/ 29 h 474"/>
                <a:gd name="T30" fmla="*/ 240 w 640"/>
                <a:gd name="T31" fmla="*/ 32 h 474"/>
                <a:gd name="T32" fmla="*/ 251 w 640"/>
                <a:gd name="T33" fmla="*/ 35 h 474"/>
                <a:gd name="T34" fmla="*/ 272 w 640"/>
                <a:gd name="T35" fmla="*/ 41 h 474"/>
                <a:gd name="T36" fmla="*/ 283 w 640"/>
                <a:gd name="T37" fmla="*/ 45 h 474"/>
                <a:gd name="T38" fmla="*/ 294 w 640"/>
                <a:gd name="T39" fmla="*/ 48 h 474"/>
                <a:gd name="T40" fmla="*/ 314 w 640"/>
                <a:gd name="T41" fmla="*/ 56 h 474"/>
                <a:gd name="T42" fmla="*/ 324 w 640"/>
                <a:gd name="T43" fmla="*/ 59 h 474"/>
                <a:gd name="T44" fmla="*/ 335 w 640"/>
                <a:gd name="T45" fmla="*/ 64 h 474"/>
                <a:gd name="T46" fmla="*/ 355 w 640"/>
                <a:gd name="T47" fmla="*/ 72 h 474"/>
                <a:gd name="T48" fmla="*/ 365 w 640"/>
                <a:gd name="T49" fmla="*/ 77 h 474"/>
                <a:gd name="T50" fmla="*/ 374 w 640"/>
                <a:gd name="T51" fmla="*/ 81 h 474"/>
                <a:gd name="T52" fmla="*/ 393 w 640"/>
                <a:gd name="T53" fmla="*/ 91 h 474"/>
                <a:gd name="T54" fmla="*/ 403 w 640"/>
                <a:gd name="T55" fmla="*/ 95 h 474"/>
                <a:gd name="T56" fmla="*/ 412 w 640"/>
                <a:gd name="T57" fmla="*/ 101 h 474"/>
                <a:gd name="T58" fmla="*/ 430 w 640"/>
                <a:gd name="T59" fmla="*/ 111 h 474"/>
                <a:gd name="T60" fmla="*/ 439 w 640"/>
                <a:gd name="T61" fmla="*/ 117 h 474"/>
                <a:gd name="T62" fmla="*/ 448 w 640"/>
                <a:gd name="T63" fmla="*/ 122 h 474"/>
                <a:gd name="T64" fmla="*/ 465 w 640"/>
                <a:gd name="T65" fmla="*/ 133 h 474"/>
                <a:gd name="T66" fmla="*/ 473 w 640"/>
                <a:gd name="T67" fmla="*/ 139 h 474"/>
                <a:gd name="T68" fmla="*/ 481 w 640"/>
                <a:gd name="T69" fmla="*/ 145 h 474"/>
                <a:gd name="T70" fmla="*/ 498 w 640"/>
                <a:gd name="T71" fmla="*/ 157 h 474"/>
                <a:gd name="T72" fmla="*/ 505 w 640"/>
                <a:gd name="T73" fmla="*/ 163 h 474"/>
                <a:gd name="T74" fmla="*/ 512 w 640"/>
                <a:gd name="T75" fmla="*/ 169 h 474"/>
                <a:gd name="T76" fmla="*/ 527 w 640"/>
                <a:gd name="T77" fmla="*/ 182 h 474"/>
                <a:gd name="T78" fmla="*/ 535 w 640"/>
                <a:gd name="T79" fmla="*/ 189 h 474"/>
                <a:gd name="T80" fmla="*/ 541 w 640"/>
                <a:gd name="T81" fmla="*/ 195 h 474"/>
                <a:gd name="T82" fmla="*/ 555 w 640"/>
                <a:gd name="T83" fmla="*/ 209 h 474"/>
                <a:gd name="T84" fmla="*/ 561 w 640"/>
                <a:gd name="T85" fmla="*/ 216 h 474"/>
                <a:gd name="T86" fmla="*/ 568 w 640"/>
                <a:gd name="T87" fmla="*/ 223 h 474"/>
                <a:gd name="T88" fmla="*/ 580 w 640"/>
                <a:gd name="T89" fmla="*/ 237 h 474"/>
                <a:gd name="T90" fmla="*/ 585 w 640"/>
                <a:gd name="T91" fmla="*/ 244 h 474"/>
                <a:gd name="T92" fmla="*/ 591 w 640"/>
                <a:gd name="T93" fmla="*/ 251 h 474"/>
                <a:gd name="T94" fmla="*/ 602 w 640"/>
                <a:gd name="T95" fmla="*/ 266 h 474"/>
                <a:gd name="T96" fmla="*/ 607 w 640"/>
                <a:gd name="T97" fmla="*/ 274 h 474"/>
                <a:gd name="T98" fmla="*/ 611 w 640"/>
                <a:gd name="T99" fmla="*/ 281 h 474"/>
                <a:gd name="T100" fmla="*/ 620 w 640"/>
                <a:gd name="T101" fmla="*/ 297 h 474"/>
                <a:gd name="T102" fmla="*/ 625 w 640"/>
                <a:gd name="T103" fmla="*/ 304 h 474"/>
                <a:gd name="T104" fmla="*/ 629 w 640"/>
                <a:gd name="T105" fmla="*/ 312 h 474"/>
                <a:gd name="T106" fmla="*/ 636 w 640"/>
                <a:gd name="T107" fmla="*/ 327 h 474"/>
                <a:gd name="T108" fmla="*/ 640 w 640"/>
                <a:gd name="T109" fmla="*/ 335 h 4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0"/>
                <a:gd name="T166" fmla="*/ 0 h 474"/>
                <a:gd name="T167" fmla="*/ 640 w 640"/>
                <a:gd name="T168" fmla="*/ 474 h 4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0" h="474">
                  <a:moveTo>
                    <a:pt x="0" y="0"/>
                  </a:moveTo>
                  <a:lnTo>
                    <a:pt x="0" y="0"/>
                  </a:lnTo>
                  <a:lnTo>
                    <a:pt x="12" y="0"/>
                  </a:lnTo>
                  <a:lnTo>
                    <a:pt x="23" y="0"/>
                  </a:lnTo>
                  <a:lnTo>
                    <a:pt x="35" y="1"/>
                  </a:lnTo>
                  <a:lnTo>
                    <a:pt x="47" y="1"/>
                  </a:lnTo>
                  <a:lnTo>
                    <a:pt x="58" y="2"/>
                  </a:lnTo>
                  <a:lnTo>
                    <a:pt x="70" y="3"/>
                  </a:lnTo>
                  <a:lnTo>
                    <a:pt x="81" y="4"/>
                  </a:lnTo>
                  <a:lnTo>
                    <a:pt x="93" y="5"/>
                  </a:lnTo>
                  <a:lnTo>
                    <a:pt x="104" y="6"/>
                  </a:lnTo>
                  <a:lnTo>
                    <a:pt x="116" y="8"/>
                  </a:lnTo>
                  <a:lnTo>
                    <a:pt x="127" y="9"/>
                  </a:lnTo>
                  <a:lnTo>
                    <a:pt x="139" y="10"/>
                  </a:lnTo>
                  <a:lnTo>
                    <a:pt x="151" y="12"/>
                  </a:lnTo>
                  <a:lnTo>
                    <a:pt x="162" y="14"/>
                  </a:lnTo>
                  <a:lnTo>
                    <a:pt x="173" y="16"/>
                  </a:lnTo>
                  <a:lnTo>
                    <a:pt x="185" y="19"/>
                  </a:lnTo>
                  <a:lnTo>
                    <a:pt x="196" y="21"/>
                  </a:lnTo>
                  <a:lnTo>
                    <a:pt x="207" y="23"/>
                  </a:lnTo>
                  <a:lnTo>
                    <a:pt x="218" y="26"/>
                  </a:lnTo>
                  <a:lnTo>
                    <a:pt x="229" y="29"/>
                  </a:lnTo>
                  <a:lnTo>
                    <a:pt x="240" y="32"/>
                  </a:lnTo>
                  <a:lnTo>
                    <a:pt x="251" y="35"/>
                  </a:lnTo>
                  <a:lnTo>
                    <a:pt x="261" y="38"/>
                  </a:lnTo>
                  <a:lnTo>
                    <a:pt x="272" y="41"/>
                  </a:lnTo>
                  <a:lnTo>
                    <a:pt x="283" y="45"/>
                  </a:lnTo>
                  <a:lnTo>
                    <a:pt x="294" y="48"/>
                  </a:lnTo>
                  <a:lnTo>
                    <a:pt x="304" y="52"/>
                  </a:lnTo>
                  <a:lnTo>
                    <a:pt x="314" y="56"/>
                  </a:lnTo>
                  <a:lnTo>
                    <a:pt x="324" y="59"/>
                  </a:lnTo>
                  <a:lnTo>
                    <a:pt x="335" y="64"/>
                  </a:lnTo>
                  <a:lnTo>
                    <a:pt x="344" y="68"/>
                  </a:lnTo>
                  <a:lnTo>
                    <a:pt x="355" y="72"/>
                  </a:lnTo>
                  <a:lnTo>
                    <a:pt x="365" y="77"/>
                  </a:lnTo>
                  <a:lnTo>
                    <a:pt x="374" y="81"/>
                  </a:lnTo>
                  <a:lnTo>
                    <a:pt x="384" y="86"/>
                  </a:lnTo>
                  <a:lnTo>
                    <a:pt x="393" y="91"/>
                  </a:lnTo>
                  <a:lnTo>
                    <a:pt x="403" y="95"/>
                  </a:lnTo>
                  <a:lnTo>
                    <a:pt x="412" y="101"/>
                  </a:lnTo>
                  <a:lnTo>
                    <a:pt x="421" y="106"/>
                  </a:lnTo>
                  <a:lnTo>
                    <a:pt x="430" y="111"/>
                  </a:lnTo>
                  <a:lnTo>
                    <a:pt x="439" y="117"/>
                  </a:lnTo>
                  <a:lnTo>
                    <a:pt x="448" y="122"/>
                  </a:lnTo>
                  <a:lnTo>
                    <a:pt x="456" y="128"/>
                  </a:lnTo>
                  <a:lnTo>
                    <a:pt x="465" y="133"/>
                  </a:lnTo>
                  <a:lnTo>
                    <a:pt x="473" y="139"/>
                  </a:lnTo>
                  <a:lnTo>
                    <a:pt x="481" y="145"/>
                  </a:lnTo>
                  <a:lnTo>
                    <a:pt x="489" y="151"/>
                  </a:lnTo>
                  <a:lnTo>
                    <a:pt x="498" y="157"/>
                  </a:lnTo>
                  <a:lnTo>
                    <a:pt x="505" y="163"/>
                  </a:lnTo>
                  <a:lnTo>
                    <a:pt x="512" y="169"/>
                  </a:lnTo>
                  <a:lnTo>
                    <a:pt x="520" y="176"/>
                  </a:lnTo>
                  <a:lnTo>
                    <a:pt x="527" y="182"/>
                  </a:lnTo>
                  <a:lnTo>
                    <a:pt x="535" y="189"/>
                  </a:lnTo>
                  <a:lnTo>
                    <a:pt x="541" y="195"/>
                  </a:lnTo>
                  <a:lnTo>
                    <a:pt x="548" y="202"/>
                  </a:lnTo>
                  <a:lnTo>
                    <a:pt x="555" y="209"/>
                  </a:lnTo>
                  <a:lnTo>
                    <a:pt x="561" y="216"/>
                  </a:lnTo>
                  <a:lnTo>
                    <a:pt x="568" y="223"/>
                  </a:lnTo>
                  <a:lnTo>
                    <a:pt x="574" y="230"/>
                  </a:lnTo>
                  <a:lnTo>
                    <a:pt x="580" y="237"/>
                  </a:lnTo>
                  <a:lnTo>
                    <a:pt x="585" y="244"/>
                  </a:lnTo>
                  <a:lnTo>
                    <a:pt x="591" y="251"/>
                  </a:lnTo>
                  <a:lnTo>
                    <a:pt x="596" y="259"/>
                  </a:lnTo>
                  <a:lnTo>
                    <a:pt x="602" y="266"/>
                  </a:lnTo>
                  <a:lnTo>
                    <a:pt x="607" y="274"/>
                  </a:lnTo>
                  <a:lnTo>
                    <a:pt x="611" y="281"/>
                  </a:lnTo>
                  <a:lnTo>
                    <a:pt x="616" y="289"/>
                  </a:lnTo>
                  <a:lnTo>
                    <a:pt x="620" y="297"/>
                  </a:lnTo>
                  <a:lnTo>
                    <a:pt x="625" y="304"/>
                  </a:lnTo>
                  <a:lnTo>
                    <a:pt x="629" y="312"/>
                  </a:lnTo>
                  <a:lnTo>
                    <a:pt x="633" y="320"/>
                  </a:lnTo>
                  <a:lnTo>
                    <a:pt x="636" y="327"/>
                  </a:lnTo>
                  <a:lnTo>
                    <a:pt x="640" y="335"/>
                  </a:lnTo>
                  <a:lnTo>
                    <a:pt x="0" y="474"/>
                  </a:lnTo>
                  <a:lnTo>
                    <a:pt x="0" y="0"/>
                  </a:lnTo>
                  <a:close/>
                </a:path>
              </a:pathLst>
            </a:custGeom>
            <a:solidFill>
              <a:srgbClr val="48B689"/>
            </a:solidFill>
            <a:ln w="9525">
              <a:noFill/>
              <a:round/>
              <a:headEnd/>
              <a:tailEnd/>
            </a:ln>
          </p:spPr>
          <p:txBody>
            <a:bodyPr/>
            <a:lstStyle/>
            <a:p>
              <a:pPr algn="ctr"/>
              <a:endParaRPr lang="en-US"/>
            </a:p>
          </p:txBody>
        </p:sp>
        <p:sp>
          <p:nvSpPr>
            <p:cNvPr id="162826" name="Freeform 9"/>
            <p:cNvSpPr>
              <a:spLocks/>
            </p:cNvSpPr>
            <p:nvPr/>
          </p:nvSpPr>
          <p:spPr bwMode="auto">
            <a:xfrm>
              <a:off x="3552" y="2387"/>
              <a:ext cx="257" cy="420"/>
            </a:xfrm>
            <a:custGeom>
              <a:avLst/>
              <a:gdLst>
                <a:gd name="T0" fmla="*/ 248 w 257"/>
                <a:gd name="T1" fmla="*/ 367 h 420"/>
                <a:gd name="T2" fmla="*/ 230 w 257"/>
                <a:gd name="T3" fmla="*/ 357 h 420"/>
                <a:gd name="T4" fmla="*/ 212 w 257"/>
                <a:gd name="T5" fmla="*/ 346 h 420"/>
                <a:gd name="T6" fmla="*/ 204 w 257"/>
                <a:gd name="T7" fmla="*/ 340 h 420"/>
                <a:gd name="T8" fmla="*/ 187 w 257"/>
                <a:gd name="T9" fmla="*/ 329 h 420"/>
                <a:gd name="T10" fmla="*/ 172 w 257"/>
                <a:gd name="T11" fmla="*/ 317 h 420"/>
                <a:gd name="T12" fmla="*/ 164 w 257"/>
                <a:gd name="T13" fmla="*/ 310 h 420"/>
                <a:gd name="T14" fmla="*/ 149 w 257"/>
                <a:gd name="T15" fmla="*/ 297 h 420"/>
                <a:gd name="T16" fmla="*/ 135 w 257"/>
                <a:gd name="T17" fmla="*/ 284 h 420"/>
                <a:gd name="T18" fmla="*/ 127 w 257"/>
                <a:gd name="T19" fmla="*/ 278 h 420"/>
                <a:gd name="T20" fmla="*/ 114 w 257"/>
                <a:gd name="T21" fmla="*/ 264 h 420"/>
                <a:gd name="T22" fmla="*/ 101 w 257"/>
                <a:gd name="T23" fmla="*/ 250 h 420"/>
                <a:gd name="T24" fmla="*/ 95 w 257"/>
                <a:gd name="T25" fmla="*/ 244 h 420"/>
                <a:gd name="T26" fmla="*/ 84 w 257"/>
                <a:gd name="T27" fmla="*/ 229 h 420"/>
                <a:gd name="T28" fmla="*/ 73 w 257"/>
                <a:gd name="T29" fmla="*/ 214 h 420"/>
                <a:gd name="T30" fmla="*/ 67 w 257"/>
                <a:gd name="T31" fmla="*/ 207 h 420"/>
                <a:gd name="T32" fmla="*/ 57 w 257"/>
                <a:gd name="T33" fmla="*/ 192 h 420"/>
                <a:gd name="T34" fmla="*/ 48 w 257"/>
                <a:gd name="T35" fmla="*/ 177 h 420"/>
                <a:gd name="T36" fmla="*/ 44 w 257"/>
                <a:gd name="T37" fmla="*/ 169 h 420"/>
                <a:gd name="T38" fmla="*/ 36 w 257"/>
                <a:gd name="T39" fmla="*/ 154 h 420"/>
                <a:gd name="T40" fmla="*/ 29 w 257"/>
                <a:gd name="T41" fmla="*/ 138 h 420"/>
                <a:gd name="T42" fmla="*/ 26 w 257"/>
                <a:gd name="T43" fmla="*/ 130 h 420"/>
                <a:gd name="T44" fmla="*/ 19 w 257"/>
                <a:gd name="T45" fmla="*/ 114 h 420"/>
                <a:gd name="T46" fmla="*/ 14 w 257"/>
                <a:gd name="T47" fmla="*/ 98 h 420"/>
                <a:gd name="T48" fmla="*/ 12 w 257"/>
                <a:gd name="T49" fmla="*/ 90 h 420"/>
                <a:gd name="T50" fmla="*/ 8 w 257"/>
                <a:gd name="T51" fmla="*/ 74 h 420"/>
                <a:gd name="T52" fmla="*/ 5 w 257"/>
                <a:gd name="T53" fmla="*/ 57 h 420"/>
                <a:gd name="T54" fmla="*/ 3 w 257"/>
                <a:gd name="T55" fmla="*/ 49 h 420"/>
                <a:gd name="T56" fmla="*/ 1 w 257"/>
                <a:gd name="T57" fmla="*/ 33 h 420"/>
                <a:gd name="T58" fmla="*/ 0 w 257"/>
                <a:gd name="T59" fmla="*/ 16 h 420"/>
                <a:gd name="T60" fmla="*/ 0 w 257"/>
                <a:gd name="T61" fmla="*/ 8 h 420"/>
                <a:gd name="T62" fmla="*/ 0 w 257"/>
                <a:gd name="T63" fmla="*/ 55 h 420"/>
                <a:gd name="T64" fmla="*/ 0 w 257"/>
                <a:gd name="T65" fmla="*/ 64 h 420"/>
                <a:gd name="T66" fmla="*/ 1 w 257"/>
                <a:gd name="T67" fmla="*/ 80 h 420"/>
                <a:gd name="T68" fmla="*/ 3 w 257"/>
                <a:gd name="T69" fmla="*/ 97 h 420"/>
                <a:gd name="T70" fmla="*/ 5 w 257"/>
                <a:gd name="T71" fmla="*/ 105 h 420"/>
                <a:gd name="T72" fmla="*/ 8 w 257"/>
                <a:gd name="T73" fmla="*/ 121 h 420"/>
                <a:gd name="T74" fmla="*/ 12 w 257"/>
                <a:gd name="T75" fmla="*/ 138 h 420"/>
                <a:gd name="T76" fmla="*/ 14 w 257"/>
                <a:gd name="T77" fmla="*/ 146 h 420"/>
                <a:gd name="T78" fmla="*/ 19 w 257"/>
                <a:gd name="T79" fmla="*/ 162 h 420"/>
                <a:gd name="T80" fmla="*/ 26 w 257"/>
                <a:gd name="T81" fmla="*/ 178 h 420"/>
                <a:gd name="T82" fmla="*/ 29 w 257"/>
                <a:gd name="T83" fmla="*/ 186 h 420"/>
                <a:gd name="T84" fmla="*/ 36 w 257"/>
                <a:gd name="T85" fmla="*/ 201 h 420"/>
                <a:gd name="T86" fmla="*/ 44 w 257"/>
                <a:gd name="T87" fmla="*/ 217 h 420"/>
                <a:gd name="T88" fmla="*/ 48 w 257"/>
                <a:gd name="T89" fmla="*/ 224 h 420"/>
                <a:gd name="T90" fmla="*/ 57 w 257"/>
                <a:gd name="T91" fmla="*/ 240 h 420"/>
                <a:gd name="T92" fmla="*/ 67 w 257"/>
                <a:gd name="T93" fmla="*/ 255 h 420"/>
                <a:gd name="T94" fmla="*/ 73 w 257"/>
                <a:gd name="T95" fmla="*/ 262 h 420"/>
                <a:gd name="T96" fmla="*/ 84 w 257"/>
                <a:gd name="T97" fmla="*/ 277 h 420"/>
                <a:gd name="T98" fmla="*/ 95 w 257"/>
                <a:gd name="T99" fmla="*/ 291 h 420"/>
                <a:gd name="T100" fmla="*/ 101 w 257"/>
                <a:gd name="T101" fmla="*/ 298 h 420"/>
                <a:gd name="T102" fmla="*/ 114 w 257"/>
                <a:gd name="T103" fmla="*/ 312 h 420"/>
                <a:gd name="T104" fmla="*/ 127 w 257"/>
                <a:gd name="T105" fmla="*/ 325 h 420"/>
                <a:gd name="T106" fmla="*/ 135 w 257"/>
                <a:gd name="T107" fmla="*/ 332 h 420"/>
                <a:gd name="T108" fmla="*/ 149 w 257"/>
                <a:gd name="T109" fmla="*/ 345 h 420"/>
                <a:gd name="T110" fmla="*/ 164 w 257"/>
                <a:gd name="T111" fmla="*/ 358 h 420"/>
                <a:gd name="T112" fmla="*/ 172 w 257"/>
                <a:gd name="T113" fmla="*/ 364 h 420"/>
                <a:gd name="T114" fmla="*/ 187 w 257"/>
                <a:gd name="T115" fmla="*/ 376 h 420"/>
                <a:gd name="T116" fmla="*/ 204 w 257"/>
                <a:gd name="T117" fmla="*/ 388 h 420"/>
                <a:gd name="T118" fmla="*/ 212 w 257"/>
                <a:gd name="T119" fmla="*/ 393 h 420"/>
                <a:gd name="T120" fmla="*/ 230 w 257"/>
                <a:gd name="T121" fmla="*/ 404 h 420"/>
                <a:gd name="T122" fmla="*/ 248 w 257"/>
                <a:gd name="T123" fmla="*/ 415 h 420"/>
                <a:gd name="T124" fmla="*/ 257 w 257"/>
                <a:gd name="T125" fmla="*/ 373 h 4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7"/>
                <a:gd name="T190" fmla="*/ 0 h 420"/>
                <a:gd name="T191" fmla="*/ 257 w 257"/>
                <a:gd name="T192" fmla="*/ 420 h 4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7" h="420">
                  <a:moveTo>
                    <a:pt x="257" y="373"/>
                  </a:moveTo>
                  <a:lnTo>
                    <a:pt x="257" y="373"/>
                  </a:lnTo>
                  <a:lnTo>
                    <a:pt x="248" y="367"/>
                  </a:lnTo>
                  <a:lnTo>
                    <a:pt x="239" y="362"/>
                  </a:lnTo>
                  <a:lnTo>
                    <a:pt x="230" y="357"/>
                  </a:lnTo>
                  <a:lnTo>
                    <a:pt x="221" y="352"/>
                  </a:lnTo>
                  <a:lnTo>
                    <a:pt x="212" y="346"/>
                  </a:lnTo>
                  <a:lnTo>
                    <a:pt x="204" y="340"/>
                  </a:lnTo>
                  <a:lnTo>
                    <a:pt x="196" y="334"/>
                  </a:lnTo>
                  <a:lnTo>
                    <a:pt x="187" y="329"/>
                  </a:lnTo>
                  <a:lnTo>
                    <a:pt x="179" y="322"/>
                  </a:lnTo>
                  <a:lnTo>
                    <a:pt x="172" y="317"/>
                  </a:lnTo>
                  <a:lnTo>
                    <a:pt x="164" y="310"/>
                  </a:lnTo>
                  <a:lnTo>
                    <a:pt x="156" y="304"/>
                  </a:lnTo>
                  <a:lnTo>
                    <a:pt x="149" y="297"/>
                  </a:lnTo>
                  <a:lnTo>
                    <a:pt x="141" y="291"/>
                  </a:lnTo>
                  <a:lnTo>
                    <a:pt x="135" y="284"/>
                  </a:lnTo>
                  <a:lnTo>
                    <a:pt x="127" y="278"/>
                  </a:lnTo>
                  <a:lnTo>
                    <a:pt x="121" y="271"/>
                  </a:lnTo>
                  <a:lnTo>
                    <a:pt x="114" y="264"/>
                  </a:lnTo>
                  <a:lnTo>
                    <a:pt x="108" y="258"/>
                  </a:lnTo>
                  <a:lnTo>
                    <a:pt x="101" y="250"/>
                  </a:lnTo>
                  <a:lnTo>
                    <a:pt x="95" y="244"/>
                  </a:lnTo>
                  <a:lnTo>
                    <a:pt x="89" y="236"/>
                  </a:lnTo>
                  <a:lnTo>
                    <a:pt x="84" y="229"/>
                  </a:lnTo>
                  <a:lnTo>
                    <a:pt x="78" y="222"/>
                  </a:lnTo>
                  <a:lnTo>
                    <a:pt x="73" y="214"/>
                  </a:lnTo>
                  <a:lnTo>
                    <a:pt x="67" y="207"/>
                  </a:lnTo>
                  <a:lnTo>
                    <a:pt x="62" y="199"/>
                  </a:lnTo>
                  <a:lnTo>
                    <a:pt x="57" y="192"/>
                  </a:lnTo>
                  <a:lnTo>
                    <a:pt x="53" y="185"/>
                  </a:lnTo>
                  <a:lnTo>
                    <a:pt x="48" y="177"/>
                  </a:lnTo>
                  <a:lnTo>
                    <a:pt x="44" y="169"/>
                  </a:lnTo>
                  <a:lnTo>
                    <a:pt x="40" y="162"/>
                  </a:lnTo>
                  <a:lnTo>
                    <a:pt x="36" y="154"/>
                  </a:lnTo>
                  <a:lnTo>
                    <a:pt x="32" y="146"/>
                  </a:lnTo>
                  <a:lnTo>
                    <a:pt x="29" y="138"/>
                  </a:lnTo>
                  <a:lnTo>
                    <a:pt x="26" y="130"/>
                  </a:lnTo>
                  <a:lnTo>
                    <a:pt x="22" y="122"/>
                  </a:lnTo>
                  <a:lnTo>
                    <a:pt x="19" y="114"/>
                  </a:lnTo>
                  <a:lnTo>
                    <a:pt x="17" y="106"/>
                  </a:lnTo>
                  <a:lnTo>
                    <a:pt x="14" y="98"/>
                  </a:lnTo>
                  <a:lnTo>
                    <a:pt x="12" y="90"/>
                  </a:lnTo>
                  <a:lnTo>
                    <a:pt x="10" y="82"/>
                  </a:lnTo>
                  <a:lnTo>
                    <a:pt x="8" y="74"/>
                  </a:lnTo>
                  <a:lnTo>
                    <a:pt x="6" y="66"/>
                  </a:lnTo>
                  <a:lnTo>
                    <a:pt x="5" y="57"/>
                  </a:lnTo>
                  <a:lnTo>
                    <a:pt x="3" y="49"/>
                  </a:lnTo>
                  <a:lnTo>
                    <a:pt x="2" y="41"/>
                  </a:lnTo>
                  <a:lnTo>
                    <a:pt x="1" y="33"/>
                  </a:lnTo>
                  <a:lnTo>
                    <a:pt x="1" y="24"/>
                  </a:lnTo>
                  <a:lnTo>
                    <a:pt x="0" y="16"/>
                  </a:lnTo>
                  <a:lnTo>
                    <a:pt x="0" y="8"/>
                  </a:lnTo>
                  <a:lnTo>
                    <a:pt x="0" y="0"/>
                  </a:lnTo>
                  <a:lnTo>
                    <a:pt x="0" y="47"/>
                  </a:lnTo>
                  <a:lnTo>
                    <a:pt x="0" y="55"/>
                  </a:lnTo>
                  <a:lnTo>
                    <a:pt x="0" y="64"/>
                  </a:lnTo>
                  <a:lnTo>
                    <a:pt x="1" y="72"/>
                  </a:lnTo>
                  <a:lnTo>
                    <a:pt x="1" y="80"/>
                  </a:lnTo>
                  <a:lnTo>
                    <a:pt x="2" y="89"/>
                  </a:lnTo>
                  <a:lnTo>
                    <a:pt x="3" y="97"/>
                  </a:lnTo>
                  <a:lnTo>
                    <a:pt x="5" y="105"/>
                  </a:lnTo>
                  <a:lnTo>
                    <a:pt x="6" y="113"/>
                  </a:lnTo>
                  <a:lnTo>
                    <a:pt x="8" y="121"/>
                  </a:lnTo>
                  <a:lnTo>
                    <a:pt x="10" y="129"/>
                  </a:lnTo>
                  <a:lnTo>
                    <a:pt x="12" y="138"/>
                  </a:lnTo>
                  <a:lnTo>
                    <a:pt x="14" y="146"/>
                  </a:lnTo>
                  <a:lnTo>
                    <a:pt x="17" y="154"/>
                  </a:lnTo>
                  <a:lnTo>
                    <a:pt x="19" y="162"/>
                  </a:lnTo>
                  <a:lnTo>
                    <a:pt x="22" y="170"/>
                  </a:lnTo>
                  <a:lnTo>
                    <a:pt x="26" y="178"/>
                  </a:lnTo>
                  <a:lnTo>
                    <a:pt x="29" y="186"/>
                  </a:lnTo>
                  <a:lnTo>
                    <a:pt x="32" y="193"/>
                  </a:lnTo>
                  <a:lnTo>
                    <a:pt x="36" y="201"/>
                  </a:lnTo>
                  <a:lnTo>
                    <a:pt x="40" y="209"/>
                  </a:lnTo>
                  <a:lnTo>
                    <a:pt x="44" y="217"/>
                  </a:lnTo>
                  <a:lnTo>
                    <a:pt x="48" y="224"/>
                  </a:lnTo>
                  <a:lnTo>
                    <a:pt x="53" y="232"/>
                  </a:lnTo>
                  <a:lnTo>
                    <a:pt x="57" y="240"/>
                  </a:lnTo>
                  <a:lnTo>
                    <a:pt x="62" y="247"/>
                  </a:lnTo>
                  <a:lnTo>
                    <a:pt x="67" y="255"/>
                  </a:lnTo>
                  <a:lnTo>
                    <a:pt x="73" y="262"/>
                  </a:lnTo>
                  <a:lnTo>
                    <a:pt x="78" y="270"/>
                  </a:lnTo>
                  <a:lnTo>
                    <a:pt x="84" y="277"/>
                  </a:lnTo>
                  <a:lnTo>
                    <a:pt x="89" y="284"/>
                  </a:lnTo>
                  <a:lnTo>
                    <a:pt x="95" y="291"/>
                  </a:lnTo>
                  <a:lnTo>
                    <a:pt x="101" y="298"/>
                  </a:lnTo>
                  <a:lnTo>
                    <a:pt x="108" y="305"/>
                  </a:lnTo>
                  <a:lnTo>
                    <a:pt x="114" y="312"/>
                  </a:lnTo>
                  <a:lnTo>
                    <a:pt x="121" y="319"/>
                  </a:lnTo>
                  <a:lnTo>
                    <a:pt x="127" y="325"/>
                  </a:lnTo>
                  <a:lnTo>
                    <a:pt x="135" y="332"/>
                  </a:lnTo>
                  <a:lnTo>
                    <a:pt x="141" y="339"/>
                  </a:lnTo>
                  <a:lnTo>
                    <a:pt x="149" y="345"/>
                  </a:lnTo>
                  <a:lnTo>
                    <a:pt x="156" y="352"/>
                  </a:lnTo>
                  <a:lnTo>
                    <a:pt x="164" y="358"/>
                  </a:lnTo>
                  <a:lnTo>
                    <a:pt x="172" y="364"/>
                  </a:lnTo>
                  <a:lnTo>
                    <a:pt x="179" y="370"/>
                  </a:lnTo>
                  <a:lnTo>
                    <a:pt x="187" y="376"/>
                  </a:lnTo>
                  <a:lnTo>
                    <a:pt x="196" y="382"/>
                  </a:lnTo>
                  <a:lnTo>
                    <a:pt x="204" y="388"/>
                  </a:lnTo>
                  <a:lnTo>
                    <a:pt x="212" y="393"/>
                  </a:lnTo>
                  <a:lnTo>
                    <a:pt x="221" y="399"/>
                  </a:lnTo>
                  <a:lnTo>
                    <a:pt x="230" y="404"/>
                  </a:lnTo>
                  <a:lnTo>
                    <a:pt x="239" y="410"/>
                  </a:lnTo>
                  <a:lnTo>
                    <a:pt x="248" y="415"/>
                  </a:lnTo>
                  <a:lnTo>
                    <a:pt x="257" y="420"/>
                  </a:lnTo>
                  <a:lnTo>
                    <a:pt x="257" y="373"/>
                  </a:lnTo>
                  <a:close/>
                </a:path>
              </a:pathLst>
            </a:custGeom>
            <a:solidFill>
              <a:srgbClr val="804D00"/>
            </a:solidFill>
            <a:ln w="9525">
              <a:noFill/>
              <a:round/>
              <a:headEnd/>
              <a:tailEnd/>
            </a:ln>
          </p:spPr>
          <p:txBody>
            <a:bodyPr/>
            <a:lstStyle/>
            <a:p>
              <a:pPr algn="ctr"/>
              <a:endParaRPr lang="en-US"/>
            </a:p>
          </p:txBody>
        </p:sp>
        <p:sp>
          <p:nvSpPr>
            <p:cNvPr id="162827" name="Freeform 10"/>
            <p:cNvSpPr>
              <a:spLocks/>
            </p:cNvSpPr>
            <p:nvPr/>
          </p:nvSpPr>
          <p:spPr bwMode="auto">
            <a:xfrm>
              <a:off x="3552" y="1913"/>
              <a:ext cx="669" cy="847"/>
            </a:xfrm>
            <a:custGeom>
              <a:avLst/>
              <a:gdLst>
                <a:gd name="T0" fmla="*/ 239 w 669"/>
                <a:gd name="T1" fmla="*/ 837 h 847"/>
                <a:gd name="T2" fmla="*/ 221 w 669"/>
                <a:gd name="T3" fmla="*/ 826 h 847"/>
                <a:gd name="T4" fmla="*/ 196 w 669"/>
                <a:gd name="T5" fmla="*/ 809 h 847"/>
                <a:gd name="T6" fmla="*/ 179 w 669"/>
                <a:gd name="T7" fmla="*/ 797 h 847"/>
                <a:gd name="T8" fmla="*/ 164 w 669"/>
                <a:gd name="T9" fmla="*/ 784 h 847"/>
                <a:gd name="T10" fmla="*/ 141 w 669"/>
                <a:gd name="T11" fmla="*/ 766 h 847"/>
                <a:gd name="T12" fmla="*/ 127 w 669"/>
                <a:gd name="T13" fmla="*/ 752 h 847"/>
                <a:gd name="T14" fmla="*/ 114 w 669"/>
                <a:gd name="T15" fmla="*/ 739 h 847"/>
                <a:gd name="T16" fmla="*/ 95 w 669"/>
                <a:gd name="T17" fmla="*/ 718 h 847"/>
                <a:gd name="T18" fmla="*/ 84 w 669"/>
                <a:gd name="T19" fmla="*/ 704 h 847"/>
                <a:gd name="T20" fmla="*/ 73 w 669"/>
                <a:gd name="T21" fmla="*/ 689 h 847"/>
                <a:gd name="T22" fmla="*/ 57 w 669"/>
                <a:gd name="T23" fmla="*/ 667 h 847"/>
                <a:gd name="T24" fmla="*/ 48 w 669"/>
                <a:gd name="T25" fmla="*/ 651 h 847"/>
                <a:gd name="T26" fmla="*/ 40 w 669"/>
                <a:gd name="T27" fmla="*/ 636 h 847"/>
                <a:gd name="T28" fmla="*/ 29 w 669"/>
                <a:gd name="T29" fmla="*/ 612 h 847"/>
                <a:gd name="T30" fmla="*/ 22 w 669"/>
                <a:gd name="T31" fmla="*/ 597 h 847"/>
                <a:gd name="T32" fmla="*/ 17 w 669"/>
                <a:gd name="T33" fmla="*/ 580 h 847"/>
                <a:gd name="T34" fmla="*/ 10 w 669"/>
                <a:gd name="T35" fmla="*/ 556 h 847"/>
                <a:gd name="T36" fmla="*/ 6 w 669"/>
                <a:gd name="T37" fmla="*/ 540 h 847"/>
                <a:gd name="T38" fmla="*/ 3 w 669"/>
                <a:gd name="T39" fmla="*/ 523 h 847"/>
                <a:gd name="T40" fmla="*/ 1 w 669"/>
                <a:gd name="T41" fmla="*/ 499 h 847"/>
                <a:gd name="T42" fmla="*/ 0 w 669"/>
                <a:gd name="T43" fmla="*/ 482 h 847"/>
                <a:gd name="T44" fmla="*/ 0 w 669"/>
                <a:gd name="T45" fmla="*/ 466 h 847"/>
                <a:gd name="T46" fmla="*/ 1 w 669"/>
                <a:gd name="T47" fmla="*/ 441 h 847"/>
                <a:gd name="T48" fmla="*/ 3 w 669"/>
                <a:gd name="T49" fmla="*/ 424 h 847"/>
                <a:gd name="T50" fmla="*/ 6 w 669"/>
                <a:gd name="T51" fmla="*/ 408 h 847"/>
                <a:gd name="T52" fmla="*/ 12 w 669"/>
                <a:gd name="T53" fmla="*/ 383 h 847"/>
                <a:gd name="T54" fmla="*/ 17 w 669"/>
                <a:gd name="T55" fmla="*/ 367 h 847"/>
                <a:gd name="T56" fmla="*/ 22 w 669"/>
                <a:gd name="T57" fmla="*/ 351 h 847"/>
                <a:gd name="T58" fmla="*/ 32 w 669"/>
                <a:gd name="T59" fmla="*/ 327 h 847"/>
                <a:gd name="T60" fmla="*/ 40 w 669"/>
                <a:gd name="T61" fmla="*/ 312 h 847"/>
                <a:gd name="T62" fmla="*/ 48 w 669"/>
                <a:gd name="T63" fmla="*/ 297 h 847"/>
                <a:gd name="T64" fmla="*/ 62 w 669"/>
                <a:gd name="T65" fmla="*/ 274 h 847"/>
                <a:gd name="T66" fmla="*/ 73 w 669"/>
                <a:gd name="T67" fmla="*/ 259 h 847"/>
                <a:gd name="T68" fmla="*/ 84 w 669"/>
                <a:gd name="T69" fmla="*/ 244 h 847"/>
                <a:gd name="T70" fmla="*/ 101 w 669"/>
                <a:gd name="T71" fmla="*/ 223 h 847"/>
                <a:gd name="T72" fmla="*/ 114 w 669"/>
                <a:gd name="T73" fmla="*/ 209 h 847"/>
                <a:gd name="T74" fmla="*/ 127 w 669"/>
                <a:gd name="T75" fmla="*/ 195 h 847"/>
                <a:gd name="T76" fmla="*/ 149 w 669"/>
                <a:gd name="T77" fmla="*/ 176 h 847"/>
                <a:gd name="T78" fmla="*/ 164 w 669"/>
                <a:gd name="T79" fmla="*/ 163 h 847"/>
                <a:gd name="T80" fmla="*/ 179 w 669"/>
                <a:gd name="T81" fmla="*/ 151 h 847"/>
                <a:gd name="T82" fmla="*/ 204 w 669"/>
                <a:gd name="T83" fmla="*/ 133 h 847"/>
                <a:gd name="T84" fmla="*/ 221 w 669"/>
                <a:gd name="T85" fmla="*/ 122 h 847"/>
                <a:gd name="T86" fmla="*/ 239 w 669"/>
                <a:gd name="T87" fmla="*/ 111 h 847"/>
                <a:gd name="T88" fmla="*/ 266 w 669"/>
                <a:gd name="T89" fmla="*/ 95 h 847"/>
                <a:gd name="T90" fmla="*/ 285 w 669"/>
                <a:gd name="T91" fmla="*/ 86 h 847"/>
                <a:gd name="T92" fmla="*/ 305 w 669"/>
                <a:gd name="T93" fmla="*/ 77 h 847"/>
                <a:gd name="T94" fmla="*/ 334 w 669"/>
                <a:gd name="T95" fmla="*/ 64 h 847"/>
                <a:gd name="T96" fmla="*/ 355 w 669"/>
                <a:gd name="T97" fmla="*/ 56 h 847"/>
                <a:gd name="T98" fmla="*/ 376 w 669"/>
                <a:gd name="T99" fmla="*/ 48 h 847"/>
                <a:gd name="T100" fmla="*/ 407 w 669"/>
                <a:gd name="T101" fmla="*/ 38 h 847"/>
                <a:gd name="T102" fmla="*/ 429 w 669"/>
                <a:gd name="T103" fmla="*/ 32 h 847"/>
                <a:gd name="T104" fmla="*/ 451 w 669"/>
                <a:gd name="T105" fmla="*/ 26 h 847"/>
                <a:gd name="T106" fmla="*/ 485 w 669"/>
                <a:gd name="T107" fmla="*/ 19 h 847"/>
                <a:gd name="T108" fmla="*/ 507 w 669"/>
                <a:gd name="T109" fmla="*/ 14 h 847"/>
                <a:gd name="T110" fmla="*/ 530 w 669"/>
                <a:gd name="T111" fmla="*/ 10 h 847"/>
                <a:gd name="T112" fmla="*/ 564 w 669"/>
                <a:gd name="T113" fmla="*/ 6 h 847"/>
                <a:gd name="T114" fmla="*/ 587 w 669"/>
                <a:gd name="T115" fmla="*/ 4 h 847"/>
                <a:gd name="T116" fmla="*/ 611 w 669"/>
                <a:gd name="T117" fmla="*/ 2 h 847"/>
                <a:gd name="T118" fmla="*/ 646 w 669"/>
                <a:gd name="T119" fmla="*/ 0 h 847"/>
                <a:gd name="T120" fmla="*/ 669 w 669"/>
                <a:gd name="T121" fmla="*/ 0 h 8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9"/>
                <a:gd name="T184" fmla="*/ 0 h 847"/>
                <a:gd name="T185" fmla="*/ 669 w 669"/>
                <a:gd name="T186" fmla="*/ 847 h 8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9" h="847">
                  <a:moveTo>
                    <a:pt x="257" y="847"/>
                  </a:moveTo>
                  <a:lnTo>
                    <a:pt x="257" y="847"/>
                  </a:lnTo>
                  <a:lnTo>
                    <a:pt x="248" y="842"/>
                  </a:lnTo>
                  <a:lnTo>
                    <a:pt x="239" y="837"/>
                  </a:lnTo>
                  <a:lnTo>
                    <a:pt x="230" y="831"/>
                  </a:lnTo>
                  <a:lnTo>
                    <a:pt x="221" y="826"/>
                  </a:lnTo>
                  <a:lnTo>
                    <a:pt x="212" y="820"/>
                  </a:lnTo>
                  <a:lnTo>
                    <a:pt x="204" y="815"/>
                  </a:lnTo>
                  <a:lnTo>
                    <a:pt x="196" y="809"/>
                  </a:lnTo>
                  <a:lnTo>
                    <a:pt x="187" y="803"/>
                  </a:lnTo>
                  <a:lnTo>
                    <a:pt x="179" y="797"/>
                  </a:lnTo>
                  <a:lnTo>
                    <a:pt x="172" y="791"/>
                  </a:lnTo>
                  <a:lnTo>
                    <a:pt x="164" y="784"/>
                  </a:lnTo>
                  <a:lnTo>
                    <a:pt x="156" y="778"/>
                  </a:lnTo>
                  <a:lnTo>
                    <a:pt x="149" y="772"/>
                  </a:lnTo>
                  <a:lnTo>
                    <a:pt x="141" y="766"/>
                  </a:lnTo>
                  <a:lnTo>
                    <a:pt x="135" y="759"/>
                  </a:lnTo>
                  <a:lnTo>
                    <a:pt x="127" y="752"/>
                  </a:lnTo>
                  <a:lnTo>
                    <a:pt x="121" y="745"/>
                  </a:lnTo>
                  <a:lnTo>
                    <a:pt x="114" y="739"/>
                  </a:lnTo>
                  <a:lnTo>
                    <a:pt x="108" y="732"/>
                  </a:lnTo>
                  <a:lnTo>
                    <a:pt x="101" y="725"/>
                  </a:lnTo>
                  <a:lnTo>
                    <a:pt x="95" y="718"/>
                  </a:lnTo>
                  <a:lnTo>
                    <a:pt x="89" y="711"/>
                  </a:lnTo>
                  <a:lnTo>
                    <a:pt x="84" y="704"/>
                  </a:lnTo>
                  <a:lnTo>
                    <a:pt x="78" y="696"/>
                  </a:lnTo>
                  <a:lnTo>
                    <a:pt x="73" y="689"/>
                  </a:lnTo>
                  <a:lnTo>
                    <a:pt x="67" y="682"/>
                  </a:lnTo>
                  <a:lnTo>
                    <a:pt x="62" y="674"/>
                  </a:lnTo>
                  <a:lnTo>
                    <a:pt x="57" y="667"/>
                  </a:lnTo>
                  <a:lnTo>
                    <a:pt x="53" y="659"/>
                  </a:lnTo>
                  <a:lnTo>
                    <a:pt x="48" y="651"/>
                  </a:lnTo>
                  <a:lnTo>
                    <a:pt x="44" y="644"/>
                  </a:lnTo>
                  <a:lnTo>
                    <a:pt x="40" y="636"/>
                  </a:lnTo>
                  <a:lnTo>
                    <a:pt x="36" y="628"/>
                  </a:lnTo>
                  <a:lnTo>
                    <a:pt x="32" y="620"/>
                  </a:lnTo>
                  <a:lnTo>
                    <a:pt x="29" y="612"/>
                  </a:lnTo>
                  <a:lnTo>
                    <a:pt x="26" y="604"/>
                  </a:lnTo>
                  <a:lnTo>
                    <a:pt x="22" y="597"/>
                  </a:lnTo>
                  <a:lnTo>
                    <a:pt x="19" y="588"/>
                  </a:lnTo>
                  <a:lnTo>
                    <a:pt x="17" y="580"/>
                  </a:lnTo>
                  <a:lnTo>
                    <a:pt x="14" y="572"/>
                  </a:lnTo>
                  <a:lnTo>
                    <a:pt x="12" y="564"/>
                  </a:lnTo>
                  <a:lnTo>
                    <a:pt x="10" y="556"/>
                  </a:lnTo>
                  <a:lnTo>
                    <a:pt x="8" y="548"/>
                  </a:lnTo>
                  <a:lnTo>
                    <a:pt x="6" y="540"/>
                  </a:lnTo>
                  <a:lnTo>
                    <a:pt x="5" y="531"/>
                  </a:lnTo>
                  <a:lnTo>
                    <a:pt x="3" y="523"/>
                  </a:lnTo>
                  <a:lnTo>
                    <a:pt x="2" y="515"/>
                  </a:lnTo>
                  <a:lnTo>
                    <a:pt x="1" y="507"/>
                  </a:lnTo>
                  <a:lnTo>
                    <a:pt x="1" y="499"/>
                  </a:lnTo>
                  <a:lnTo>
                    <a:pt x="0" y="491"/>
                  </a:lnTo>
                  <a:lnTo>
                    <a:pt x="0" y="482"/>
                  </a:lnTo>
                  <a:lnTo>
                    <a:pt x="0" y="474"/>
                  </a:lnTo>
                  <a:lnTo>
                    <a:pt x="0" y="466"/>
                  </a:lnTo>
                  <a:lnTo>
                    <a:pt x="0" y="457"/>
                  </a:lnTo>
                  <a:lnTo>
                    <a:pt x="1" y="449"/>
                  </a:lnTo>
                  <a:lnTo>
                    <a:pt x="1" y="441"/>
                  </a:lnTo>
                  <a:lnTo>
                    <a:pt x="2" y="432"/>
                  </a:lnTo>
                  <a:lnTo>
                    <a:pt x="3" y="424"/>
                  </a:lnTo>
                  <a:lnTo>
                    <a:pt x="5" y="416"/>
                  </a:lnTo>
                  <a:lnTo>
                    <a:pt x="6" y="408"/>
                  </a:lnTo>
                  <a:lnTo>
                    <a:pt x="8" y="400"/>
                  </a:lnTo>
                  <a:lnTo>
                    <a:pt x="10" y="392"/>
                  </a:lnTo>
                  <a:lnTo>
                    <a:pt x="12" y="383"/>
                  </a:lnTo>
                  <a:lnTo>
                    <a:pt x="14" y="375"/>
                  </a:lnTo>
                  <a:lnTo>
                    <a:pt x="17" y="367"/>
                  </a:lnTo>
                  <a:lnTo>
                    <a:pt x="19" y="359"/>
                  </a:lnTo>
                  <a:lnTo>
                    <a:pt x="22" y="351"/>
                  </a:lnTo>
                  <a:lnTo>
                    <a:pt x="26" y="343"/>
                  </a:lnTo>
                  <a:lnTo>
                    <a:pt x="29" y="335"/>
                  </a:lnTo>
                  <a:lnTo>
                    <a:pt x="32" y="327"/>
                  </a:lnTo>
                  <a:lnTo>
                    <a:pt x="36" y="320"/>
                  </a:lnTo>
                  <a:lnTo>
                    <a:pt x="40" y="312"/>
                  </a:lnTo>
                  <a:lnTo>
                    <a:pt x="44" y="304"/>
                  </a:lnTo>
                  <a:lnTo>
                    <a:pt x="48" y="297"/>
                  </a:lnTo>
                  <a:lnTo>
                    <a:pt x="53" y="289"/>
                  </a:lnTo>
                  <a:lnTo>
                    <a:pt x="57" y="281"/>
                  </a:lnTo>
                  <a:lnTo>
                    <a:pt x="62" y="274"/>
                  </a:lnTo>
                  <a:lnTo>
                    <a:pt x="67" y="266"/>
                  </a:lnTo>
                  <a:lnTo>
                    <a:pt x="73" y="259"/>
                  </a:lnTo>
                  <a:lnTo>
                    <a:pt x="78" y="251"/>
                  </a:lnTo>
                  <a:lnTo>
                    <a:pt x="84" y="244"/>
                  </a:lnTo>
                  <a:lnTo>
                    <a:pt x="89" y="237"/>
                  </a:lnTo>
                  <a:lnTo>
                    <a:pt x="95" y="230"/>
                  </a:lnTo>
                  <a:lnTo>
                    <a:pt x="101" y="223"/>
                  </a:lnTo>
                  <a:lnTo>
                    <a:pt x="108" y="216"/>
                  </a:lnTo>
                  <a:lnTo>
                    <a:pt x="114" y="209"/>
                  </a:lnTo>
                  <a:lnTo>
                    <a:pt x="121" y="202"/>
                  </a:lnTo>
                  <a:lnTo>
                    <a:pt x="127" y="195"/>
                  </a:lnTo>
                  <a:lnTo>
                    <a:pt x="135" y="189"/>
                  </a:lnTo>
                  <a:lnTo>
                    <a:pt x="141" y="182"/>
                  </a:lnTo>
                  <a:lnTo>
                    <a:pt x="149" y="176"/>
                  </a:lnTo>
                  <a:lnTo>
                    <a:pt x="156" y="169"/>
                  </a:lnTo>
                  <a:lnTo>
                    <a:pt x="164" y="163"/>
                  </a:lnTo>
                  <a:lnTo>
                    <a:pt x="172" y="157"/>
                  </a:lnTo>
                  <a:lnTo>
                    <a:pt x="179" y="151"/>
                  </a:lnTo>
                  <a:lnTo>
                    <a:pt x="187" y="145"/>
                  </a:lnTo>
                  <a:lnTo>
                    <a:pt x="196" y="139"/>
                  </a:lnTo>
                  <a:lnTo>
                    <a:pt x="204" y="133"/>
                  </a:lnTo>
                  <a:lnTo>
                    <a:pt x="212" y="128"/>
                  </a:lnTo>
                  <a:lnTo>
                    <a:pt x="221" y="122"/>
                  </a:lnTo>
                  <a:lnTo>
                    <a:pt x="230" y="117"/>
                  </a:lnTo>
                  <a:lnTo>
                    <a:pt x="239" y="111"/>
                  </a:lnTo>
                  <a:lnTo>
                    <a:pt x="248" y="106"/>
                  </a:lnTo>
                  <a:lnTo>
                    <a:pt x="257" y="101"/>
                  </a:lnTo>
                  <a:lnTo>
                    <a:pt x="266" y="95"/>
                  </a:lnTo>
                  <a:lnTo>
                    <a:pt x="276" y="91"/>
                  </a:lnTo>
                  <a:lnTo>
                    <a:pt x="285" y="86"/>
                  </a:lnTo>
                  <a:lnTo>
                    <a:pt x="294" y="81"/>
                  </a:lnTo>
                  <a:lnTo>
                    <a:pt x="305" y="77"/>
                  </a:lnTo>
                  <a:lnTo>
                    <a:pt x="314" y="72"/>
                  </a:lnTo>
                  <a:lnTo>
                    <a:pt x="324" y="68"/>
                  </a:lnTo>
                  <a:lnTo>
                    <a:pt x="334" y="64"/>
                  </a:lnTo>
                  <a:lnTo>
                    <a:pt x="344" y="59"/>
                  </a:lnTo>
                  <a:lnTo>
                    <a:pt x="355" y="56"/>
                  </a:lnTo>
                  <a:lnTo>
                    <a:pt x="365" y="52"/>
                  </a:lnTo>
                  <a:lnTo>
                    <a:pt x="376" y="48"/>
                  </a:lnTo>
                  <a:lnTo>
                    <a:pt x="386" y="45"/>
                  </a:lnTo>
                  <a:lnTo>
                    <a:pt x="397" y="41"/>
                  </a:lnTo>
                  <a:lnTo>
                    <a:pt x="407" y="38"/>
                  </a:lnTo>
                  <a:lnTo>
                    <a:pt x="418" y="35"/>
                  </a:lnTo>
                  <a:lnTo>
                    <a:pt x="429" y="32"/>
                  </a:lnTo>
                  <a:lnTo>
                    <a:pt x="440" y="29"/>
                  </a:lnTo>
                  <a:lnTo>
                    <a:pt x="451" y="26"/>
                  </a:lnTo>
                  <a:lnTo>
                    <a:pt x="462" y="23"/>
                  </a:lnTo>
                  <a:lnTo>
                    <a:pt x="473" y="21"/>
                  </a:lnTo>
                  <a:lnTo>
                    <a:pt x="485" y="19"/>
                  </a:lnTo>
                  <a:lnTo>
                    <a:pt x="496" y="16"/>
                  </a:lnTo>
                  <a:lnTo>
                    <a:pt x="507" y="14"/>
                  </a:lnTo>
                  <a:lnTo>
                    <a:pt x="519" y="12"/>
                  </a:lnTo>
                  <a:lnTo>
                    <a:pt x="530" y="10"/>
                  </a:lnTo>
                  <a:lnTo>
                    <a:pt x="541" y="9"/>
                  </a:lnTo>
                  <a:lnTo>
                    <a:pt x="553" y="8"/>
                  </a:lnTo>
                  <a:lnTo>
                    <a:pt x="564" y="6"/>
                  </a:lnTo>
                  <a:lnTo>
                    <a:pt x="576" y="5"/>
                  </a:lnTo>
                  <a:lnTo>
                    <a:pt x="587" y="4"/>
                  </a:lnTo>
                  <a:lnTo>
                    <a:pt x="599" y="3"/>
                  </a:lnTo>
                  <a:lnTo>
                    <a:pt x="611" y="2"/>
                  </a:lnTo>
                  <a:lnTo>
                    <a:pt x="622" y="1"/>
                  </a:lnTo>
                  <a:lnTo>
                    <a:pt x="634" y="1"/>
                  </a:lnTo>
                  <a:lnTo>
                    <a:pt x="646" y="0"/>
                  </a:lnTo>
                  <a:lnTo>
                    <a:pt x="657" y="0"/>
                  </a:lnTo>
                  <a:lnTo>
                    <a:pt x="669" y="0"/>
                  </a:lnTo>
                  <a:lnTo>
                    <a:pt x="669" y="474"/>
                  </a:lnTo>
                  <a:lnTo>
                    <a:pt x="257" y="847"/>
                  </a:lnTo>
                  <a:close/>
                </a:path>
              </a:pathLst>
            </a:custGeom>
            <a:solidFill>
              <a:srgbClr val="FF9900"/>
            </a:solidFill>
            <a:ln w="9525">
              <a:noFill/>
              <a:round/>
              <a:headEnd/>
              <a:tailEnd/>
            </a:ln>
          </p:spPr>
          <p:txBody>
            <a:bodyPr/>
            <a:lstStyle/>
            <a:p>
              <a:pPr algn="ctr"/>
              <a:endParaRPr lang="en-US"/>
            </a:p>
          </p:txBody>
        </p:sp>
        <p:sp>
          <p:nvSpPr>
            <p:cNvPr id="162828" name="Freeform 11"/>
            <p:cNvSpPr>
              <a:spLocks/>
            </p:cNvSpPr>
            <p:nvPr/>
          </p:nvSpPr>
          <p:spPr bwMode="auto">
            <a:xfrm>
              <a:off x="4565" y="2387"/>
              <a:ext cx="325" cy="453"/>
            </a:xfrm>
            <a:custGeom>
              <a:avLst/>
              <a:gdLst>
                <a:gd name="T0" fmla="*/ 325 w 325"/>
                <a:gd name="T1" fmla="*/ 16 h 453"/>
                <a:gd name="T2" fmla="*/ 323 w 325"/>
                <a:gd name="T3" fmla="*/ 33 h 453"/>
                <a:gd name="T4" fmla="*/ 322 w 325"/>
                <a:gd name="T5" fmla="*/ 49 h 453"/>
                <a:gd name="T6" fmla="*/ 319 w 325"/>
                <a:gd name="T7" fmla="*/ 66 h 453"/>
                <a:gd name="T8" fmla="*/ 315 w 325"/>
                <a:gd name="T9" fmla="*/ 82 h 453"/>
                <a:gd name="T10" fmla="*/ 311 w 325"/>
                <a:gd name="T11" fmla="*/ 98 h 453"/>
                <a:gd name="T12" fmla="*/ 305 w 325"/>
                <a:gd name="T13" fmla="*/ 114 h 453"/>
                <a:gd name="T14" fmla="*/ 299 w 325"/>
                <a:gd name="T15" fmla="*/ 130 h 453"/>
                <a:gd name="T16" fmla="*/ 292 w 325"/>
                <a:gd name="T17" fmla="*/ 146 h 453"/>
                <a:gd name="T18" fmla="*/ 285 w 325"/>
                <a:gd name="T19" fmla="*/ 162 h 453"/>
                <a:gd name="T20" fmla="*/ 276 w 325"/>
                <a:gd name="T21" fmla="*/ 177 h 453"/>
                <a:gd name="T22" fmla="*/ 267 w 325"/>
                <a:gd name="T23" fmla="*/ 192 h 453"/>
                <a:gd name="T24" fmla="*/ 258 w 325"/>
                <a:gd name="T25" fmla="*/ 207 h 453"/>
                <a:gd name="T26" fmla="*/ 247 w 325"/>
                <a:gd name="T27" fmla="*/ 222 h 453"/>
                <a:gd name="T28" fmla="*/ 236 w 325"/>
                <a:gd name="T29" fmla="*/ 236 h 453"/>
                <a:gd name="T30" fmla="*/ 224 w 325"/>
                <a:gd name="T31" fmla="*/ 250 h 453"/>
                <a:gd name="T32" fmla="*/ 211 w 325"/>
                <a:gd name="T33" fmla="*/ 264 h 453"/>
                <a:gd name="T34" fmla="*/ 197 w 325"/>
                <a:gd name="T35" fmla="*/ 278 h 453"/>
                <a:gd name="T36" fmla="*/ 183 w 325"/>
                <a:gd name="T37" fmla="*/ 291 h 453"/>
                <a:gd name="T38" fmla="*/ 168 w 325"/>
                <a:gd name="T39" fmla="*/ 304 h 453"/>
                <a:gd name="T40" fmla="*/ 154 w 325"/>
                <a:gd name="T41" fmla="*/ 317 h 453"/>
                <a:gd name="T42" fmla="*/ 137 w 325"/>
                <a:gd name="T43" fmla="*/ 329 h 453"/>
                <a:gd name="T44" fmla="*/ 121 w 325"/>
                <a:gd name="T45" fmla="*/ 340 h 453"/>
                <a:gd name="T46" fmla="*/ 104 w 325"/>
                <a:gd name="T47" fmla="*/ 352 h 453"/>
                <a:gd name="T48" fmla="*/ 86 w 325"/>
                <a:gd name="T49" fmla="*/ 362 h 453"/>
                <a:gd name="T50" fmla="*/ 68 w 325"/>
                <a:gd name="T51" fmla="*/ 373 h 453"/>
                <a:gd name="T52" fmla="*/ 49 w 325"/>
                <a:gd name="T53" fmla="*/ 382 h 453"/>
                <a:gd name="T54" fmla="*/ 30 w 325"/>
                <a:gd name="T55" fmla="*/ 392 h 453"/>
                <a:gd name="T56" fmla="*/ 11 w 325"/>
                <a:gd name="T57" fmla="*/ 401 h 453"/>
                <a:gd name="T58" fmla="*/ 0 w 325"/>
                <a:gd name="T59" fmla="*/ 453 h 453"/>
                <a:gd name="T60" fmla="*/ 21 w 325"/>
                <a:gd name="T61" fmla="*/ 444 h 453"/>
                <a:gd name="T62" fmla="*/ 40 w 325"/>
                <a:gd name="T63" fmla="*/ 435 h 453"/>
                <a:gd name="T64" fmla="*/ 59 w 325"/>
                <a:gd name="T65" fmla="*/ 425 h 453"/>
                <a:gd name="T66" fmla="*/ 77 w 325"/>
                <a:gd name="T67" fmla="*/ 415 h 453"/>
                <a:gd name="T68" fmla="*/ 95 w 325"/>
                <a:gd name="T69" fmla="*/ 404 h 453"/>
                <a:gd name="T70" fmla="*/ 112 w 325"/>
                <a:gd name="T71" fmla="*/ 393 h 453"/>
                <a:gd name="T72" fmla="*/ 129 w 325"/>
                <a:gd name="T73" fmla="*/ 382 h 453"/>
                <a:gd name="T74" fmla="*/ 145 w 325"/>
                <a:gd name="T75" fmla="*/ 370 h 453"/>
                <a:gd name="T76" fmla="*/ 161 w 325"/>
                <a:gd name="T77" fmla="*/ 358 h 453"/>
                <a:gd name="T78" fmla="*/ 176 w 325"/>
                <a:gd name="T79" fmla="*/ 345 h 453"/>
                <a:gd name="T80" fmla="*/ 191 w 325"/>
                <a:gd name="T81" fmla="*/ 332 h 453"/>
                <a:gd name="T82" fmla="*/ 204 w 325"/>
                <a:gd name="T83" fmla="*/ 319 h 453"/>
                <a:gd name="T84" fmla="*/ 217 w 325"/>
                <a:gd name="T85" fmla="*/ 305 h 453"/>
                <a:gd name="T86" fmla="*/ 230 w 325"/>
                <a:gd name="T87" fmla="*/ 291 h 453"/>
                <a:gd name="T88" fmla="*/ 241 w 325"/>
                <a:gd name="T89" fmla="*/ 277 h 453"/>
                <a:gd name="T90" fmla="*/ 252 w 325"/>
                <a:gd name="T91" fmla="*/ 262 h 453"/>
                <a:gd name="T92" fmla="*/ 263 w 325"/>
                <a:gd name="T93" fmla="*/ 247 h 453"/>
                <a:gd name="T94" fmla="*/ 272 w 325"/>
                <a:gd name="T95" fmla="*/ 232 h 453"/>
                <a:gd name="T96" fmla="*/ 281 w 325"/>
                <a:gd name="T97" fmla="*/ 217 h 453"/>
                <a:gd name="T98" fmla="*/ 289 w 325"/>
                <a:gd name="T99" fmla="*/ 201 h 453"/>
                <a:gd name="T100" fmla="*/ 296 w 325"/>
                <a:gd name="T101" fmla="*/ 186 h 453"/>
                <a:gd name="T102" fmla="*/ 302 w 325"/>
                <a:gd name="T103" fmla="*/ 170 h 453"/>
                <a:gd name="T104" fmla="*/ 308 w 325"/>
                <a:gd name="T105" fmla="*/ 154 h 453"/>
                <a:gd name="T106" fmla="*/ 313 w 325"/>
                <a:gd name="T107" fmla="*/ 138 h 453"/>
                <a:gd name="T108" fmla="*/ 317 w 325"/>
                <a:gd name="T109" fmla="*/ 121 h 453"/>
                <a:gd name="T110" fmla="*/ 320 w 325"/>
                <a:gd name="T111" fmla="*/ 105 h 453"/>
                <a:gd name="T112" fmla="*/ 323 w 325"/>
                <a:gd name="T113" fmla="*/ 89 h 453"/>
                <a:gd name="T114" fmla="*/ 324 w 325"/>
                <a:gd name="T115" fmla="*/ 72 h 453"/>
                <a:gd name="T116" fmla="*/ 325 w 325"/>
                <a:gd name="T117" fmla="*/ 55 h 4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25"/>
                <a:gd name="T178" fmla="*/ 0 h 453"/>
                <a:gd name="T179" fmla="*/ 325 w 325"/>
                <a:gd name="T180" fmla="*/ 453 h 4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25" h="453">
                  <a:moveTo>
                    <a:pt x="325" y="0"/>
                  </a:moveTo>
                  <a:lnTo>
                    <a:pt x="325" y="0"/>
                  </a:lnTo>
                  <a:lnTo>
                    <a:pt x="325" y="8"/>
                  </a:lnTo>
                  <a:lnTo>
                    <a:pt x="325" y="16"/>
                  </a:lnTo>
                  <a:lnTo>
                    <a:pt x="324" y="24"/>
                  </a:lnTo>
                  <a:lnTo>
                    <a:pt x="323" y="33"/>
                  </a:lnTo>
                  <a:lnTo>
                    <a:pt x="323" y="41"/>
                  </a:lnTo>
                  <a:lnTo>
                    <a:pt x="322" y="49"/>
                  </a:lnTo>
                  <a:lnTo>
                    <a:pt x="320" y="57"/>
                  </a:lnTo>
                  <a:lnTo>
                    <a:pt x="319" y="66"/>
                  </a:lnTo>
                  <a:lnTo>
                    <a:pt x="317" y="74"/>
                  </a:lnTo>
                  <a:lnTo>
                    <a:pt x="315" y="82"/>
                  </a:lnTo>
                  <a:lnTo>
                    <a:pt x="313" y="90"/>
                  </a:lnTo>
                  <a:lnTo>
                    <a:pt x="311" y="98"/>
                  </a:lnTo>
                  <a:lnTo>
                    <a:pt x="308" y="106"/>
                  </a:lnTo>
                  <a:lnTo>
                    <a:pt x="305" y="114"/>
                  </a:lnTo>
                  <a:lnTo>
                    <a:pt x="302" y="122"/>
                  </a:lnTo>
                  <a:lnTo>
                    <a:pt x="299" y="130"/>
                  </a:lnTo>
                  <a:lnTo>
                    <a:pt x="296" y="138"/>
                  </a:lnTo>
                  <a:lnTo>
                    <a:pt x="292" y="146"/>
                  </a:lnTo>
                  <a:lnTo>
                    <a:pt x="289" y="154"/>
                  </a:lnTo>
                  <a:lnTo>
                    <a:pt x="285" y="162"/>
                  </a:lnTo>
                  <a:lnTo>
                    <a:pt x="281" y="169"/>
                  </a:lnTo>
                  <a:lnTo>
                    <a:pt x="276" y="177"/>
                  </a:lnTo>
                  <a:lnTo>
                    <a:pt x="272" y="185"/>
                  </a:lnTo>
                  <a:lnTo>
                    <a:pt x="267" y="192"/>
                  </a:lnTo>
                  <a:lnTo>
                    <a:pt x="263" y="199"/>
                  </a:lnTo>
                  <a:lnTo>
                    <a:pt x="258" y="207"/>
                  </a:lnTo>
                  <a:lnTo>
                    <a:pt x="252" y="214"/>
                  </a:lnTo>
                  <a:lnTo>
                    <a:pt x="247" y="222"/>
                  </a:lnTo>
                  <a:lnTo>
                    <a:pt x="241" y="229"/>
                  </a:lnTo>
                  <a:lnTo>
                    <a:pt x="236" y="236"/>
                  </a:lnTo>
                  <a:lnTo>
                    <a:pt x="230" y="244"/>
                  </a:lnTo>
                  <a:lnTo>
                    <a:pt x="224" y="250"/>
                  </a:lnTo>
                  <a:lnTo>
                    <a:pt x="217" y="258"/>
                  </a:lnTo>
                  <a:lnTo>
                    <a:pt x="211" y="264"/>
                  </a:lnTo>
                  <a:lnTo>
                    <a:pt x="204" y="271"/>
                  </a:lnTo>
                  <a:lnTo>
                    <a:pt x="197" y="278"/>
                  </a:lnTo>
                  <a:lnTo>
                    <a:pt x="191" y="284"/>
                  </a:lnTo>
                  <a:lnTo>
                    <a:pt x="183" y="291"/>
                  </a:lnTo>
                  <a:lnTo>
                    <a:pt x="176" y="297"/>
                  </a:lnTo>
                  <a:lnTo>
                    <a:pt x="168" y="304"/>
                  </a:lnTo>
                  <a:lnTo>
                    <a:pt x="161" y="310"/>
                  </a:lnTo>
                  <a:lnTo>
                    <a:pt x="154" y="317"/>
                  </a:lnTo>
                  <a:lnTo>
                    <a:pt x="145" y="322"/>
                  </a:lnTo>
                  <a:lnTo>
                    <a:pt x="137" y="329"/>
                  </a:lnTo>
                  <a:lnTo>
                    <a:pt x="129" y="334"/>
                  </a:lnTo>
                  <a:lnTo>
                    <a:pt x="121" y="340"/>
                  </a:lnTo>
                  <a:lnTo>
                    <a:pt x="112" y="346"/>
                  </a:lnTo>
                  <a:lnTo>
                    <a:pt x="104" y="352"/>
                  </a:lnTo>
                  <a:lnTo>
                    <a:pt x="95" y="357"/>
                  </a:lnTo>
                  <a:lnTo>
                    <a:pt x="86" y="362"/>
                  </a:lnTo>
                  <a:lnTo>
                    <a:pt x="77" y="367"/>
                  </a:lnTo>
                  <a:lnTo>
                    <a:pt x="68" y="373"/>
                  </a:lnTo>
                  <a:lnTo>
                    <a:pt x="59" y="378"/>
                  </a:lnTo>
                  <a:lnTo>
                    <a:pt x="49" y="382"/>
                  </a:lnTo>
                  <a:lnTo>
                    <a:pt x="40" y="387"/>
                  </a:lnTo>
                  <a:lnTo>
                    <a:pt x="30" y="392"/>
                  </a:lnTo>
                  <a:lnTo>
                    <a:pt x="21" y="397"/>
                  </a:lnTo>
                  <a:lnTo>
                    <a:pt x="11" y="401"/>
                  </a:lnTo>
                  <a:lnTo>
                    <a:pt x="0" y="405"/>
                  </a:lnTo>
                  <a:lnTo>
                    <a:pt x="0" y="453"/>
                  </a:lnTo>
                  <a:lnTo>
                    <a:pt x="11" y="449"/>
                  </a:lnTo>
                  <a:lnTo>
                    <a:pt x="21" y="444"/>
                  </a:lnTo>
                  <a:lnTo>
                    <a:pt x="30" y="439"/>
                  </a:lnTo>
                  <a:lnTo>
                    <a:pt x="40" y="435"/>
                  </a:lnTo>
                  <a:lnTo>
                    <a:pt x="49" y="430"/>
                  </a:lnTo>
                  <a:lnTo>
                    <a:pt x="59" y="425"/>
                  </a:lnTo>
                  <a:lnTo>
                    <a:pt x="68" y="420"/>
                  </a:lnTo>
                  <a:lnTo>
                    <a:pt x="77" y="415"/>
                  </a:lnTo>
                  <a:lnTo>
                    <a:pt x="86" y="410"/>
                  </a:lnTo>
                  <a:lnTo>
                    <a:pt x="95" y="404"/>
                  </a:lnTo>
                  <a:lnTo>
                    <a:pt x="104" y="399"/>
                  </a:lnTo>
                  <a:lnTo>
                    <a:pt x="112" y="393"/>
                  </a:lnTo>
                  <a:lnTo>
                    <a:pt x="121" y="388"/>
                  </a:lnTo>
                  <a:lnTo>
                    <a:pt x="129" y="382"/>
                  </a:lnTo>
                  <a:lnTo>
                    <a:pt x="137" y="376"/>
                  </a:lnTo>
                  <a:lnTo>
                    <a:pt x="145" y="370"/>
                  </a:lnTo>
                  <a:lnTo>
                    <a:pt x="154" y="364"/>
                  </a:lnTo>
                  <a:lnTo>
                    <a:pt x="161" y="358"/>
                  </a:lnTo>
                  <a:lnTo>
                    <a:pt x="168" y="352"/>
                  </a:lnTo>
                  <a:lnTo>
                    <a:pt x="176" y="345"/>
                  </a:lnTo>
                  <a:lnTo>
                    <a:pt x="183" y="339"/>
                  </a:lnTo>
                  <a:lnTo>
                    <a:pt x="191" y="332"/>
                  </a:lnTo>
                  <a:lnTo>
                    <a:pt x="197" y="325"/>
                  </a:lnTo>
                  <a:lnTo>
                    <a:pt x="204" y="319"/>
                  </a:lnTo>
                  <a:lnTo>
                    <a:pt x="211" y="312"/>
                  </a:lnTo>
                  <a:lnTo>
                    <a:pt x="217" y="305"/>
                  </a:lnTo>
                  <a:lnTo>
                    <a:pt x="224" y="298"/>
                  </a:lnTo>
                  <a:lnTo>
                    <a:pt x="230" y="291"/>
                  </a:lnTo>
                  <a:lnTo>
                    <a:pt x="236" y="284"/>
                  </a:lnTo>
                  <a:lnTo>
                    <a:pt x="241" y="277"/>
                  </a:lnTo>
                  <a:lnTo>
                    <a:pt x="247" y="270"/>
                  </a:lnTo>
                  <a:lnTo>
                    <a:pt x="252" y="262"/>
                  </a:lnTo>
                  <a:lnTo>
                    <a:pt x="258" y="255"/>
                  </a:lnTo>
                  <a:lnTo>
                    <a:pt x="263" y="247"/>
                  </a:lnTo>
                  <a:lnTo>
                    <a:pt x="267" y="240"/>
                  </a:lnTo>
                  <a:lnTo>
                    <a:pt x="272" y="232"/>
                  </a:lnTo>
                  <a:lnTo>
                    <a:pt x="276" y="224"/>
                  </a:lnTo>
                  <a:lnTo>
                    <a:pt x="281" y="217"/>
                  </a:lnTo>
                  <a:lnTo>
                    <a:pt x="285" y="209"/>
                  </a:lnTo>
                  <a:lnTo>
                    <a:pt x="289" y="201"/>
                  </a:lnTo>
                  <a:lnTo>
                    <a:pt x="292" y="193"/>
                  </a:lnTo>
                  <a:lnTo>
                    <a:pt x="296" y="186"/>
                  </a:lnTo>
                  <a:lnTo>
                    <a:pt x="299" y="178"/>
                  </a:lnTo>
                  <a:lnTo>
                    <a:pt x="302" y="170"/>
                  </a:lnTo>
                  <a:lnTo>
                    <a:pt x="305" y="162"/>
                  </a:lnTo>
                  <a:lnTo>
                    <a:pt x="308" y="154"/>
                  </a:lnTo>
                  <a:lnTo>
                    <a:pt x="311" y="146"/>
                  </a:lnTo>
                  <a:lnTo>
                    <a:pt x="313" y="138"/>
                  </a:lnTo>
                  <a:lnTo>
                    <a:pt x="315" y="129"/>
                  </a:lnTo>
                  <a:lnTo>
                    <a:pt x="317" y="121"/>
                  </a:lnTo>
                  <a:lnTo>
                    <a:pt x="319" y="113"/>
                  </a:lnTo>
                  <a:lnTo>
                    <a:pt x="320" y="105"/>
                  </a:lnTo>
                  <a:lnTo>
                    <a:pt x="322" y="97"/>
                  </a:lnTo>
                  <a:lnTo>
                    <a:pt x="323" y="89"/>
                  </a:lnTo>
                  <a:lnTo>
                    <a:pt x="323" y="80"/>
                  </a:lnTo>
                  <a:lnTo>
                    <a:pt x="324" y="72"/>
                  </a:lnTo>
                  <a:lnTo>
                    <a:pt x="325" y="64"/>
                  </a:lnTo>
                  <a:lnTo>
                    <a:pt x="325" y="55"/>
                  </a:lnTo>
                  <a:lnTo>
                    <a:pt x="325" y="47"/>
                  </a:lnTo>
                  <a:lnTo>
                    <a:pt x="325" y="0"/>
                  </a:lnTo>
                  <a:close/>
                </a:path>
              </a:pathLst>
            </a:custGeom>
            <a:solidFill>
              <a:srgbClr val="660000"/>
            </a:solidFill>
            <a:ln w="9525">
              <a:noFill/>
              <a:round/>
              <a:headEnd/>
              <a:tailEnd/>
            </a:ln>
          </p:spPr>
          <p:txBody>
            <a:bodyPr/>
            <a:lstStyle/>
            <a:p>
              <a:pPr algn="ctr"/>
              <a:endParaRPr lang="en-US"/>
            </a:p>
          </p:txBody>
        </p:sp>
        <p:sp>
          <p:nvSpPr>
            <p:cNvPr id="162829" name="Freeform 12"/>
            <p:cNvSpPr>
              <a:spLocks/>
            </p:cNvSpPr>
            <p:nvPr/>
          </p:nvSpPr>
          <p:spPr bwMode="auto">
            <a:xfrm>
              <a:off x="4221" y="2248"/>
              <a:ext cx="669" cy="545"/>
            </a:xfrm>
            <a:custGeom>
              <a:avLst/>
              <a:gdLst>
                <a:gd name="T0" fmla="*/ 643 w 669"/>
                <a:gd name="T1" fmla="*/ 8 h 545"/>
                <a:gd name="T2" fmla="*/ 646 w 669"/>
                <a:gd name="T3" fmla="*/ 16 h 545"/>
                <a:gd name="T4" fmla="*/ 652 w 669"/>
                <a:gd name="T5" fmla="*/ 32 h 545"/>
                <a:gd name="T6" fmla="*/ 655 w 669"/>
                <a:gd name="T7" fmla="*/ 40 h 545"/>
                <a:gd name="T8" fmla="*/ 657 w 669"/>
                <a:gd name="T9" fmla="*/ 48 h 545"/>
                <a:gd name="T10" fmla="*/ 661 w 669"/>
                <a:gd name="T11" fmla="*/ 65 h 545"/>
                <a:gd name="T12" fmla="*/ 663 w 669"/>
                <a:gd name="T13" fmla="*/ 73 h 545"/>
                <a:gd name="T14" fmla="*/ 664 w 669"/>
                <a:gd name="T15" fmla="*/ 81 h 545"/>
                <a:gd name="T16" fmla="*/ 667 w 669"/>
                <a:gd name="T17" fmla="*/ 97 h 545"/>
                <a:gd name="T18" fmla="*/ 667 w 669"/>
                <a:gd name="T19" fmla="*/ 106 h 545"/>
                <a:gd name="T20" fmla="*/ 668 w 669"/>
                <a:gd name="T21" fmla="*/ 114 h 545"/>
                <a:gd name="T22" fmla="*/ 669 w 669"/>
                <a:gd name="T23" fmla="*/ 131 h 545"/>
                <a:gd name="T24" fmla="*/ 669 w 669"/>
                <a:gd name="T25" fmla="*/ 139 h 545"/>
                <a:gd name="T26" fmla="*/ 669 w 669"/>
                <a:gd name="T27" fmla="*/ 147 h 545"/>
                <a:gd name="T28" fmla="*/ 668 w 669"/>
                <a:gd name="T29" fmla="*/ 164 h 545"/>
                <a:gd name="T30" fmla="*/ 667 w 669"/>
                <a:gd name="T31" fmla="*/ 172 h 545"/>
                <a:gd name="T32" fmla="*/ 667 w 669"/>
                <a:gd name="T33" fmla="*/ 180 h 545"/>
                <a:gd name="T34" fmla="*/ 664 w 669"/>
                <a:gd name="T35" fmla="*/ 196 h 545"/>
                <a:gd name="T36" fmla="*/ 663 w 669"/>
                <a:gd name="T37" fmla="*/ 205 h 545"/>
                <a:gd name="T38" fmla="*/ 661 w 669"/>
                <a:gd name="T39" fmla="*/ 213 h 545"/>
                <a:gd name="T40" fmla="*/ 657 w 669"/>
                <a:gd name="T41" fmla="*/ 229 h 545"/>
                <a:gd name="T42" fmla="*/ 655 w 669"/>
                <a:gd name="T43" fmla="*/ 237 h 545"/>
                <a:gd name="T44" fmla="*/ 652 w 669"/>
                <a:gd name="T45" fmla="*/ 245 h 545"/>
                <a:gd name="T46" fmla="*/ 646 w 669"/>
                <a:gd name="T47" fmla="*/ 262 h 545"/>
                <a:gd name="T48" fmla="*/ 643 w 669"/>
                <a:gd name="T49" fmla="*/ 269 h 545"/>
                <a:gd name="T50" fmla="*/ 640 w 669"/>
                <a:gd name="T51" fmla="*/ 277 h 545"/>
                <a:gd name="T52" fmla="*/ 633 w 669"/>
                <a:gd name="T53" fmla="*/ 293 h 545"/>
                <a:gd name="T54" fmla="*/ 629 w 669"/>
                <a:gd name="T55" fmla="*/ 301 h 545"/>
                <a:gd name="T56" fmla="*/ 625 w 669"/>
                <a:gd name="T57" fmla="*/ 309 h 545"/>
                <a:gd name="T58" fmla="*/ 616 w 669"/>
                <a:gd name="T59" fmla="*/ 324 h 545"/>
                <a:gd name="T60" fmla="*/ 611 w 669"/>
                <a:gd name="T61" fmla="*/ 332 h 545"/>
                <a:gd name="T62" fmla="*/ 607 w 669"/>
                <a:gd name="T63" fmla="*/ 339 h 545"/>
                <a:gd name="T64" fmla="*/ 596 w 669"/>
                <a:gd name="T65" fmla="*/ 354 h 545"/>
                <a:gd name="T66" fmla="*/ 591 w 669"/>
                <a:gd name="T67" fmla="*/ 361 h 545"/>
                <a:gd name="T68" fmla="*/ 585 w 669"/>
                <a:gd name="T69" fmla="*/ 369 h 545"/>
                <a:gd name="T70" fmla="*/ 574 w 669"/>
                <a:gd name="T71" fmla="*/ 383 h 545"/>
                <a:gd name="T72" fmla="*/ 568 w 669"/>
                <a:gd name="T73" fmla="*/ 390 h 545"/>
                <a:gd name="T74" fmla="*/ 561 w 669"/>
                <a:gd name="T75" fmla="*/ 397 h 545"/>
                <a:gd name="T76" fmla="*/ 548 w 669"/>
                <a:gd name="T77" fmla="*/ 410 h 545"/>
                <a:gd name="T78" fmla="*/ 541 w 669"/>
                <a:gd name="T79" fmla="*/ 417 h 545"/>
                <a:gd name="T80" fmla="*/ 535 w 669"/>
                <a:gd name="T81" fmla="*/ 424 h 545"/>
                <a:gd name="T82" fmla="*/ 520 w 669"/>
                <a:gd name="T83" fmla="*/ 437 h 545"/>
                <a:gd name="T84" fmla="*/ 512 w 669"/>
                <a:gd name="T85" fmla="*/ 443 h 545"/>
                <a:gd name="T86" fmla="*/ 505 w 669"/>
                <a:gd name="T87" fmla="*/ 449 h 545"/>
                <a:gd name="T88" fmla="*/ 489 w 669"/>
                <a:gd name="T89" fmla="*/ 462 h 545"/>
                <a:gd name="T90" fmla="*/ 481 w 669"/>
                <a:gd name="T91" fmla="*/ 468 h 545"/>
                <a:gd name="T92" fmla="*/ 473 w 669"/>
                <a:gd name="T93" fmla="*/ 474 h 545"/>
                <a:gd name="T94" fmla="*/ 456 w 669"/>
                <a:gd name="T95" fmla="*/ 485 h 545"/>
                <a:gd name="T96" fmla="*/ 448 w 669"/>
                <a:gd name="T97" fmla="*/ 491 h 545"/>
                <a:gd name="T98" fmla="*/ 439 w 669"/>
                <a:gd name="T99" fmla="*/ 496 h 545"/>
                <a:gd name="T100" fmla="*/ 421 w 669"/>
                <a:gd name="T101" fmla="*/ 507 h 545"/>
                <a:gd name="T102" fmla="*/ 412 w 669"/>
                <a:gd name="T103" fmla="*/ 512 h 545"/>
                <a:gd name="T104" fmla="*/ 403 w 669"/>
                <a:gd name="T105" fmla="*/ 517 h 545"/>
                <a:gd name="T106" fmla="*/ 384 w 669"/>
                <a:gd name="T107" fmla="*/ 527 h 545"/>
                <a:gd name="T108" fmla="*/ 374 w 669"/>
                <a:gd name="T109" fmla="*/ 531 h 545"/>
                <a:gd name="T110" fmla="*/ 365 w 669"/>
                <a:gd name="T111" fmla="*/ 536 h 545"/>
                <a:gd name="T112" fmla="*/ 344 w 669"/>
                <a:gd name="T113" fmla="*/ 545 h 5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9"/>
                <a:gd name="T172" fmla="*/ 0 h 545"/>
                <a:gd name="T173" fmla="*/ 669 w 669"/>
                <a:gd name="T174" fmla="*/ 545 h 5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9" h="545">
                  <a:moveTo>
                    <a:pt x="640" y="0"/>
                  </a:moveTo>
                  <a:lnTo>
                    <a:pt x="640" y="0"/>
                  </a:lnTo>
                  <a:lnTo>
                    <a:pt x="643" y="8"/>
                  </a:lnTo>
                  <a:lnTo>
                    <a:pt x="646" y="16"/>
                  </a:lnTo>
                  <a:lnTo>
                    <a:pt x="649" y="24"/>
                  </a:lnTo>
                  <a:lnTo>
                    <a:pt x="652" y="32"/>
                  </a:lnTo>
                  <a:lnTo>
                    <a:pt x="655" y="40"/>
                  </a:lnTo>
                  <a:lnTo>
                    <a:pt x="657" y="48"/>
                  </a:lnTo>
                  <a:lnTo>
                    <a:pt x="659" y="57"/>
                  </a:lnTo>
                  <a:lnTo>
                    <a:pt x="661" y="65"/>
                  </a:lnTo>
                  <a:lnTo>
                    <a:pt x="663" y="73"/>
                  </a:lnTo>
                  <a:lnTo>
                    <a:pt x="664" y="81"/>
                  </a:lnTo>
                  <a:lnTo>
                    <a:pt x="666" y="89"/>
                  </a:lnTo>
                  <a:lnTo>
                    <a:pt x="667" y="97"/>
                  </a:lnTo>
                  <a:lnTo>
                    <a:pt x="667" y="106"/>
                  </a:lnTo>
                  <a:lnTo>
                    <a:pt x="668" y="114"/>
                  </a:lnTo>
                  <a:lnTo>
                    <a:pt x="669" y="122"/>
                  </a:lnTo>
                  <a:lnTo>
                    <a:pt x="669" y="131"/>
                  </a:lnTo>
                  <a:lnTo>
                    <a:pt x="669" y="139"/>
                  </a:lnTo>
                  <a:lnTo>
                    <a:pt x="669" y="147"/>
                  </a:lnTo>
                  <a:lnTo>
                    <a:pt x="669" y="156"/>
                  </a:lnTo>
                  <a:lnTo>
                    <a:pt x="668" y="164"/>
                  </a:lnTo>
                  <a:lnTo>
                    <a:pt x="667" y="172"/>
                  </a:lnTo>
                  <a:lnTo>
                    <a:pt x="667" y="180"/>
                  </a:lnTo>
                  <a:lnTo>
                    <a:pt x="666" y="188"/>
                  </a:lnTo>
                  <a:lnTo>
                    <a:pt x="664" y="196"/>
                  </a:lnTo>
                  <a:lnTo>
                    <a:pt x="663" y="205"/>
                  </a:lnTo>
                  <a:lnTo>
                    <a:pt x="661" y="213"/>
                  </a:lnTo>
                  <a:lnTo>
                    <a:pt x="659" y="221"/>
                  </a:lnTo>
                  <a:lnTo>
                    <a:pt x="657" y="229"/>
                  </a:lnTo>
                  <a:lnTo>
                    <a:pt x="655" y="237"/>
                  </a:lnTo>
                  <a:lnTo>
                    <a:pt x="652" y="245"/>
                  </a:lnTo>
                  <a:lnTo>
                    <a:pt x="649" y="253"/>
                  </a:lnTo>
                  <a:lnTo>
                    <a:pt x="646" y="262"/>
                  </a:lnTo>
                  <a:lnTo>
                    <a:pt x="643" y="269"/>
                  </a:lnTo>
                  <a:lnTo>
                    <a:pt x="640" y="277"/>
                  </a:lnTo>
                  <a:lnTo>
                    <a:pt x="636" y="285"/>
                  </a:lnTo>
                  <a:lnTo>
                    <a:pt x="633" y="293"/>
                  </a:lnTo>
                  <a:lnTo>
                    <a:pt x="629" y="301"/>
                  </a:lnTo>
                  <a:lnTo>
                    <a:pt x="625" y="309"/>
                  </a:lnTo>
                  <a:lnTo>
                    <a:pt x="620" y="316"/>
                  </a:lnTo>
                  <a:lnTo>
                    <a:pt x="616" y="324"/>
                  </a:lnTo>
                  <a:lnTo>
                    <a:pt x="611" y="332"/>
                  </a:lnTo>
                  <a:lnTo>
                    <a:pt x="607" y="339"/>
                  </a:lnTo>
                  <a:lnTo>
                    <a:pt x="602" y="347"/>
                  </a:lnTo>
                  <a:lnTo>
                    <a:pt x="596" y="354"/>
                  </a:lnTo>
                  <a:lnTo>
                    <a:pt x="591" y="361"/>
                  </a:lnTo>
                  <a:lnTo>
                    <a:pt x="585" y="369"/>
                  </a:lnTo>
                  <a:lnTo>
                    <a:pt x="580" y="376"/>
                  </a:lnTo>
                  <a:lnTo>
                    <a:pt x="574" y="383"/>
                  </a:lnTo>
                  <a:lnTo>
                    <a:pt x="568" y="390"/>
                  </a:lnTo>
                  <a:lnTo>
                    <a:pt x="561" y="397"/>
                  </a:lnTo>
                  <a:lnTo>
                    <a:pt x="555" y="404"/>
                  </a:lnTo>
                  <a:lnTo>
                    <a:pt x="548" y="410"/>
                  </a:lnTo>
                  <a:lnTo>
                    <a:pt x="541" y="417"/>
                  </a:lnTo>
                  <a:lnTo>
                    <a:pt x="535" y="424"/>
                  </a:lnTo>
                  <a:lnTo>
                    <a:pt x="527" y="431"/>
                  </a:lnTo>
                  <a:lnTo>
                    <a:pt x="520" y="437"/>
                  </a:lnTo>
                  <a:lnTo>
                    <a:pt x="512" y="443"/>
                  </a:lnTo>
                  <a:lnTo>
                    <a:pt x="505" y="449"/>
                  </a:lnTo>
                  <a:lnTo>
                    <a:pt x="498" y="456"/>
                  </a:lnTo>
                  <a:lnTo>
                    <a:pt x="489" y="462"/>
                  </a:lnTo>
                  <a:lnTo>
                    <a:pt x="481" y="468"/>
                  </a:lnTo>
                  <a:lnTo>
                    <a:pt x="473" y="474"/>
                  </a:lnTo>
                  <a:lnTo>
                    <a:pt x="465" y="480"/>
                  </a:lnTo>
                  <a:lnTo>
                    <a:pt x="456" y="485"/>
                  </a:lnTo>
                  <a:lnTo>
                    <a:pt x="448" y="491"/>
                  </a:lnTo>
                  <a:lnTo>
                    <a:pt x="439" y="496"/>
                  </a:lnTo>
                  <a:lnTo>
                    <a:pt x="430" y="502"/>
                  </a:lnTo>
                  <a:lnTo>
                    <a:pt x="421" y="507"/>
                  </a:lnTo>
                  <a:lnTo>
                    <a:pt x="412" y="512"/>
                  </a:lnTo>
                  <a:lnTo>
                    <a:pt x="403" y="517"/>
                  </a:lnTo>
                  <a:lnTo>
                    <a:pt x="393" y="522"/>
                  </a:lnTo>
                  <a:lnTo>
                    <a:pt x="384" y="527"/>
                  </a:lnTo>
                  <a:lnTo>
                    <a:pt x="374" y="531"/>
                  </a:lnTo>
                  <a:lnTo>
                    <a:pt x="365" y="536"/>
                  </a:lnTo>
                  <a:lnTo>
                    <a:pt x="355" y="541"/>
                  </a:lnTo>
                  <a:lnTo>
                    <a:pt x="344" y="545"/>
                  </a:lnTo>
                  <a:lnTo>
                    <a:pt x="0" y="139"/>
                  </a:lnTo>
                  <a:lnTo>
                    <a:pt x="640" y="0"/>
                  </a:lnTo>
                  <a:close/>
                </a:path>
              </a:pathLst>
            </a:custGeom>
            <a:solidFill>
              <a:srgbClr val="CC0000"/>
            </a:solidFill>
            <a:ln w="9525">
              <a:noFill/>
              <a:round/>
              <a:headEnd/>
              <a:tailEnd/>
            </a:ln>
          </p:spPr>
          <p:txBody>
            <a:bodyPr/>
            <a:lstStyle/>
            <a:p>
              <a:pPr algn="ctr"/>
              <a:endParaRPr lang="en-US"/>
            </a:p>
          </p:txBody>
        </p:sp>
        <p:sp>
          <p:nvSpPr>
            <p:cNvPr id="162830" name="Freeform 13"/>
            <p:cNvSpPr>
              <a:spLocks/>
            </p:cNvSpPr>
            <p:nvPr/>
          </p:nvSpPr>
          <p:spPr bwMode="auto">
            <a:xfrm>
              <a:off x="3809" y="2760"/>
              <a:ext cx="756" cy="148"/>
            </a:xfrm>
            <a:custGeom>
              <a:avLst/>
              <a:gdLst>
                <a:gd name="T0" fmla="*/ 736 w 756"/>
                <a:gd name="T1" fmla="*/ 41 h 148"/>
                <a:gd name="T2" fmla="*/ 716 w 756"/>
                <a:gd name="T3" fmla="*/ 48 h 148"/>
                <a:gd name="T4" fmla="*/ 684 w 756"/>
                <a:gd name="T5" fmla="*/ 59 h 148"/>
                <a:gd name="T6" fmla="*/ 663 w 756"/>
                <a:gd name="T7" fmla="*/ 66 h 148"/>
                <a:gd name="T8" fmla="*/ 641 w 756"/>
                <a:gd name="T9" fmla="*/ 71 h 148"/>
                <a:gd name="T10" fmla="*/ 608 w 756"/>
                <a:gd name="T11" fmla="*/ 79 h 148"/>
                <a:gd name="T12" fmla="*/ 585 w 756"/>
                <a:gd name="T13" fmla="*/ 84 h 148"/>
                <a:gd name="T14" fmla="*/ 563 w 756"/>
                <a:gd name="T15" fmla="*/ 88 h 148"/>
                <a:gd name="T16" fmla="*/ 528 w 756"/>
                <a:gd name="T17" fmla="*/ 93 h 148"/>
                <a:gd name="T18" fmla="*/ 505 w 756"/>
                <a:gd name="T19" fmla="*/ 95 h 148"/>
                <a:gd name="T20" fmla="*/ 482 w 756"/>
                <a:gd name="T21" fmla="*/ 97 h 148"/>
                <a:gd name="T22" fmla="*/ 447 w 756"/>
                <a:gd name="T23" fmla="*/ 99 h 148"/>
                <a:gd name="T24" fmla="*/ 424 w 756"/>
                <a:gd name="T25" fmla="*/ 100 h 148"/>
                <a:gd name="T26" fmla="*/ 400 w 756"/>
                <a:gd name="T27" fmla="*/ 100 h 148"/>
                <a:gd name="T28" fmla="*/ 365 w 756"/>
                <a:gd name="T29" fmla="*/ 99 h 148"/>
                <a:gd name="T30" fmla="*/ 342 w 756"/>
                <a:gd name="T31" fmla="*/ 97 h 148"/>
                <a:gd name="T32" fmla="*/ 319 w 756"/>
                <a:gd name="T33" fmla="*/ 95 h 148"/>
                <a:gd name="T34" fmla="*/ 284 w 756"/>
                <a:gd name="T35" fmla="*/ 91 h 148"/>
                <a:gd name="T36" fmla="*/ 262 w 756"/>
                <a:gd name="T37" fmla="*/ 88 h 148"/>
                <a:gd name="T38" fmla="*/ 239 w 756"/>
                <a:gd name="T39" fmla="*/ 84 h 148"/>
                <a:gd name="T40" fmla="*/ 205 w 756"/>
                <a:gd name="T41" fmla="*/ 77 h 148"/>
                <a:gd name="T42" fmla="*/ 183 w 756"/>
                <a:gd name="T43" fmla="*/ 71 h 148"/>
                <a:gd name="T44" fmla="*/ 161 w 756"/>
                <a:gd name="T45" fmla="*/ 66 h 148"/>
                <a:gd name="T46" fmla="*/ 129 w 756"/>
                <a:gd name="T47" fmla="*/ 55 h 148"/>
                <a:gd name="T48" fmla="*/ 108 w 756"/>
                <a:gd name="T49" fmla="*/ 48 h 148"/>
                <a:gd name="T50" fmla="*/ 87 w 756"/>
                <a:gd name="T51" fmla="*/ 41 h 148"/>
                <a:gd name="T52" fmla="*/ 57 w 756"/>
                <a:gd name="T53" fmla="*/ 28 h 148"/>
                <a:gd name="T54" fmla="*/ 37 w 756"/>
                <a:gd name="T55" fmla="*/ 19 h 148"/>
                <a:gd name="T56" fmla="*/ 19 w 756"/>
                <a:gd name="T57" fmla="*/ 9 h 148"/>
                <a:gd name="T58" fmla="*/ 0 w 756"/>
                <a:gd name="T59" fmla="*/ 47 h 148"/>
                <a:gd name="T60" fmla="*/ 28 w 756"/>
                <a:gd name="T61" fmla="*/ 62 h 148"/>
                <a:gd name="T62" fmla="*/ 48 w 756"/>
                <a:gd name="T63" fmla="*/ 71 h 148"/>
                <a:gd name="T64" fmla="*/ 67 w 756"/>
                <a:gd name="T65" fmla="*/ 80 h 148"/>
                <a:gd name="T66" fmla="*/ 98 w 756"/>
                <a:gd name="T67" fmla="*/ 92 h 148"/>
                <a:gd name="T68" fmla="*/ 119 w 756"/>
                <a:gd name="T69" fmla="*/ 100 h 148"/>
                <a:gd name="T70" fmla="*/ 140 w 756"/>
                <a:gd name="T71" fmla="*/ 107 h 148"/>
                <a:gd name="T72" fmla="*/ 172 w 756"/>
                <a:gd name="T73" fmla="*/ 116 h 148"/>
                <a:gd name="T74" fmla="*/ 194 w 756"/>
                <a:gd name="T75" fmla="*/ 122 h 148"/>
                <a:gd name="T76" fmla="*/ 216 w 756"/>
                <a:gd name="T77" fmla="*/ 127 h 148"/>
                <a:gd name="T78" fmla="*/ 250 w 756"/>
                <a:gd name="T79" fmla="*/ 133 h 148"/>
                <a:gd name="T80" fmla="*/ 273 w 756"/>
                <a:gd name="T81" fmla="*/ 137 h 148"/>
                <a:gd name="T82" fmla="*/ 296 w 756"/>
                <a:gd name="T83" fmla="*/ 140 h 148"/>
                <a:gd name="T84" fmla="*/ 330 w 756"/>
                <a:gd name="T85" fmla="*/ 144 h 148"/>
                <a:gd name="T86" fmla="*/ 354 w 756"/>
                <a:gd name="T87" fmla="*/ 146 h 148"/>
                <a:gd name="T88" fmla="*/ 377 w 756"/>
                <a:gd name="T89" fmla="*/ 147 h 148"/>
                <a:gd name="T90" fmla="*/ 412 w 756"/>
                <a:gd name="T91" fmla="*/ 148 h 148"/>
                <a:gd name="T92" fmla="*/ 435 w 756"/>
                <a:gd name="T93" fmla="*/ 147 h 148"/>
                <a:gd name="T94" fmla="*/ 459 w 756"/>
                <a:gd name="T95" fmla="*/ 146 h 148"/>
                <a:gd name="T96" fmla="*/ 493 w 756"/>
                <a:gd name="T97" fmla="*/ 144 h 148"/>
                <a:gd name="T98" fmla="*/ 516 w 756"/>
                <a:gd name="T99" fmla="*/ 142 h 148"/>
                <a:gd name="T100" fmla="*/ 539 w 756"/>
                <a:gd name="T101" fmla="*/ 139 h 148"/>
                <a:gd name="T102" fmla="*/ 574 w 756"/>
                <a:gd name="T103" fmla="*/ 133 h 148"/>
                <a:gd name="T104" fmla="*/ 597 w 756"/>
                <a:gd name="T105" fmla="*/ 129 h 148"/>
                <a:gd name="T106" fmla="*/ 619 w 756"/>
                <a:gd name="T107" fmla="*/ 124 h 148"/>
                <a:gd name="T108" fmla="*/ 652 w 756"/>
                <a:gd name="T109" fmla="*/ 116 h 148"/>
                <a:gd name="T110" fmla="*/ 673 w 756"/>
                <a:gd name="T111" fmla="*/ 110 h 148"/>
                <a:gd name="T112" fmla="*/ 695 w 756"/>
                <a:gd name="T113" fmla="*/ 103 h 148"/>
                <a:gd name="T114" fmla="*/ 726 w 756"/>
                <a:gd name="T115" fmla="*/ 92 h 148"/>
                <a:gd name="T116" fmla="*/ 747 w 756"/>
                <a:gd name="T117" fmla="*/ 84 h 1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6"/>
                <a:gd name="T178" fmla="*/ 0 h 148"/>
                <a:gd name="T179" fmla="*/ 756 w 756"/>
                <a:gd name="T180" fmla="*/ 148 h 1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6" h="148">
                  <a:moveTo>
                    <a:pt x="756" y="32"/>
                  </a:moveTo>
                  <a:lnTo>
                    <a:pt x="756" y="32"/>
                  </a:lnTo>
                  <a:lnTo>
                    <a:pt x="747" y="37"/>
                  </a:lnTo>
                  <a:lnTo>
                    <a:pt x="736" y="41"/>
                  </a:lnTo>
                  <a:lnTo>
                    <a:pt x="726" y="44"/>
                  </a:lnTo>
                  <a:lnTo>
                    <a:pt x="716" y="48"/>
                  </a:lnTo>
                  <a:lnTo>
                    <a:pt x="706" y="52"/>
                  </a:lnTo>
                  <a:lnTo>
                    <a:pt x="695" y="55"/>
                  </a:lnTo>
                  <a:lnTo>
                    <a:pt x="684" y="59"/>
                  </a:lnTo>
                  <a:lnTo>
                    <a:pt x="673" y="62"/>
                  </a:lnTo>
                  <a:lnTo>
                    <a:pt x="663" y="66"/>
                  </a:lnTo>
                  <a:lnTo>
                    <a:pt x="652" y="68"/>
                  </a:lnTo>
                  <a:lnTo>
                    <a:pt x="641" y="71"/>
                  </a:lnTo>
                  <a:lnTo>
                    <a:pt x="630" y="74"/>
                  </a:lnTo>
                  <a:lnTo>
                    <a:pt x="619" y="77"/>
                  </a:lnTo>
                  <a:lnTo>
                    <a:pt x="608" y="79"/>
                  </a:lnTo>
                  <a:lnTo>
                    <a:pt x="597" y="82"/>
                  </a:lnTo>
                  <a:lnTo>
                    <a:pt x="585" y="84"/>
                  </a:lnTo>
                  <a:lnTo>
                    <a:pt x="574" y="86"/>
                  </a:lnTo>
                  <a:lnTo>
                    <a:pt x="563" y="88"/>
                  </a:lnTo>
                  <a:lnTo>
                    <a:pt x="551" y="90"/>
                  </a:lnTo>
                  <a:lnTo>
                    <a:pt x="539" y="91"/>
                  </a:lnTo>
                  <a:lnTo>
                    <a:pt x="528" y="93"/>
                  </a:lnTo>
                  <a:lnTo>
                    <a:pt x="516" y="94"/>
                  </a:lnTo>
                  <a:lnTo>
                    <a:pt x="505" y="95"/>
                  </a:lnTo>
                  <a:lnTo>
                    <a:pt x="493" y="96"/>
                  </a:lnTo>
                  <a:lnTo>
                    <a:pt x="482" y="97"/>
                  </a:lnTo>
                  <a:lnTo>
                    <a:pt x="470" y="98"/>
                  </a:lnTo>
                  <a:lnTo>
                    <a:pt x="459" y="99"/>
                  </a:lnTo>
                  <a:lnTo>
                    <a:pt x="447" y="99"/>
                  </a:lnTo>
                  <a:lnTo>
                    <a:pt x="435" y="100"/>
                  </a:lnTo>
                  <a:lnTo>
                    <a:pt x="424" y="100"/>
                  </a:lnTo>
                  <a:lnTo>
                    <a:pt x="412" y="100"/>
                  </a:lnTo>
                  <a:lnTo>
                    <a:pt x="400" y="100"/>
                  </a:lnTo>
                  <a:lnTo>
                    <a:pt x="389" y="100"/>
                  </a:lnTo>
                  <a:lnTo>
                    <a:pt x="377" y="99"/>
                  </a:lnTo>
                  <a:lnTo>
                    <a:pt x="365" y="99"/>
                  </a:lnTo>
                  <a:lnTo>
                    <a:pt x="354" y="98"/>
                  </a:lnTo>
                  <a:lnTo>
                    <a:pt x="342" y="97"/>
                  </a:lnTo>
                  <a:lnTo>
                    <a:pt x="330" y="96"/>
                  </a:lnTo>
                  <a:lnTo>
                    <a:pt x="319" y="95"/>
                  </a:lnTo>
                  <a:lnTo>
                    <a:pt x="307" y="94"/>
                  </a:lnTo>
                  <a:lnTo>
                    <a:pt x="296" y="93"/>
                  </a:lnTo>
                  <a:lnTo>
                    <a:pt x="284" y="91"/>
                  </a:lnTo>
                  <a:lnTo>
                    <a:pt x="273" y="90"/>
                  </a:lnTo>
                  <a:lnTo>
                    <a:pt x="262" y="88"/>
                  </a:lnTo>
                  <a:lnTo>
                    <a:pt x="250" y="86"/>
                  </a:lnTo>
                  <a:lnTo>
                    <a:pt x="239" y="84"/>
                  </a:lnTo>
                  <a:lnTo>
                    <a:pt x="228" y="82"/>
                  </a:lnTo>
                  <a:lnTo>
                    <a:pt x="216" y="79"/>
                  </a:lnTo>
                  <a:lnTo>
                    <a:pt x="205" y="77"/>
                  </a:lnTo>
                  <a:lnTo>
                    <a:pt x="194" y="74"/>
                  </a:lnTo>
                  <a:lnTo>
                    <a:pt x="183" y="71"/>
                  </a:lnTo>
                  <a:lnTo>
                    <a:pt x="172" y="68"/>
                  </a:lnTo>
                  <a:lnTo>
                    <a:pt x="161" y="66"/>
                  </a:lnTo>
                  <a:lnTo>
                    <a:pt x="150" y="62"/>
                  </a:lnTo>
                  <a:lnTo>
                    <a:pt x="140" y="59"/>
                  </a:lnTo>
                  <a:lnTo>
                    <a:pt x="129" y="55"/>
                  </a:lnTo>
                  <a:lnTo>
                    <a:pt x="119" y="52"/>
                  </a:lnTo>
                  <a:lnTo>
                    <a:pt x="108" y="48"/>
                  </a:lnTo>
                  <a:lnTo>
                    <a:pt x="98" y="44"/>
                  </a:lnTo>
                  <a:lnTo>
                    <a:pt x="87" y="41"/>
                  </a:lnTo>
                  <a:lnTo>
                    <a:pt x="77" y="37"/>
                  </a:lnTo>
                  <a:lnTo>
                    <a:pt x="67" y="32"/>
                  </a:lnTo>
                  <a:lnTo>
                    <a:pt x="57" y="28"/>
                  </a:lnTo>
                  <a:lnTo>
                    <a:pt x="48" y="24"/>
                  </a:lnTo>
                  <a:lnTo>
                    <a:pt x="37" y="19"/>
                  </a:lnTo>
                  <a:lnTo>
                    <a:pt x="28" y="14"/>
                  </a:lnTo>
                  <a:lnTo>
                    <a:pt x="19" y="9"/>
                  </a:lnTo>
                  <a:lnTo>
                    <a:pt x="9" y="5"/>
                  </a:lnTo>
                  <a:lnTo>
                    <a:pt x="0" y="0"/>
                  </a:lnTo>
                  <a:lnTo>
                    <a:pt x="0" y="47"/>
                  </a:lnTo>
                  <a:lnTo>
                    <a:pt x="9" y="52"/>
                  </a:lnTo>
                  <a:lnTo>
                    <a:pt x="19" y="57"/>
                  </a:lnTo>
                  <a:lnTo>
                    <a:pt x="28" y="62"/>
                  </a:lnTo>
                  <a:lnTo>
                    <a:pt x="37" y="66"/>
                  </a:lnTo>
                  <a:lnTo>
                    <a:pt x="48" y="71"/>
                  </a:lnTo>
                  <a:lnTo>
                    <a:pt x="57" y="76"/>
                  </a:lnTo>
                  <a:lnTo>
                    <a:pt x="67" y="80"/>
                  </a:lnTo>
                  <a:lnTo>
                    <a:pt x="77" y="84"/>
                  </a:lnTo>
                  <a:lnTo>
                    <a:pt x="87" y="88"/>
                  </a:lnTo>
                  <a:lnTo>
                    <a:pt x="98" y="92"/>
                  </a:lnTo>
                  <a:lnTo>
                    <a:pt x="108" y="96"/>
                  </a:lnTo>
                  <a:lnTo>
                    <a:pt x="119" y="100"/>
                  </a:lnTo>
                  <a:lnTo>
                    <a:pt x="129" y="103"/>
                  </a:lnTo>
                  <a:lnTo>
                    <a:pt x="140" y="107"/>
                  </a:lnTo>
                  <a:lnTo>
                    <a:pt x="150" y="110"/>
                  </a:lnTo>
                  <a:lnTo>
                    <a:pt x="161" y="113"/>
                  </a:lnTo>
                  <a:lnTo>
                    <a:pt x="172" y="116"/>
                  </a:lnTo>
                  <a:lnTo>
                    <a:pt x="183" y="119"/>
                  </a:lnTo>
                  <a:lnTo>
                    <a:pt x="194" y="122"/>
                  </a:lnTo>
                  <a:lnTo>
                    <a:pt x="205" y="124"/>
                  </a:lnTo>
                  <a:lnTo>
                    <a:pt x="216" y="127"/>
                  </a:lnTo>
                  <a:lnTo>
                    <a:pt x="228" y="129"/>
                  </a:lnTo>
                  <a:lnTo>
                    <a:pt x="239" y="131"/>
                  </a:lnTo>
                  <a:lnTo>
                    <a:pt x="250" y="133"/>
                  </a:lnTo>
                  <a:lnTo>
                    <a:pt x="262" y="135"/>
                  </a:lnTo>
                  <a:lnTo>
                    <a:pt x="273" y="137"/>
                  </a:lnTo>
                  <a:lnTo>
                    <a:pt x="284" y="139"/>
                  </a:lnTo>
                  <a:lnTo>
                    <a:pt x="296" y="140"/>
                  </a:lnTo>
                  <a:lnTo>
                    <a:pt x="307" y="142"/>
                  </a:lnTo>
                  <a:lnTo>
                    <a:pt x="319" y="143"/>
                  </a:lnTo>
                  <a:lnTo>
                    <a:pt x="330" y="144"/>
                  </a:lnTo>
                  <a:lnTo>
                    <a:pt x="342" y="145"/>
                  </a:lnTo>
                  <a:lnTo>
                    <a:pt x="354" y="146"/>
                  </a:lnTo>
                  <a:lnTo>
                    <a:pt x="365" y="146"/>
                  </a:lnTo>
                  <a:lnTo>
                    <a:pt x="377" y="147"/>
                  </a:lnTo>
                  <a:lnTo>
                    <a:pt x="389" y="147"/>
                  </a:lnTo>
                  <a:lnTo>
                    <a:pt x="400" y="148"/>
                  </a:lnTo>
                  <a:lnTo>
                    <a:pt x="412" y="148"/>
                  </a:lnTo>
                  <a:lnTo>
                    <a:pt x="424" y="148"/>
                  </a:lnTo>
                  <a:lnTo>
                    <a:pt x="435" y="147"/>
                  </a:lnTo>
                  <a:lnTo>
                    <a:pt x="447" y="147"/>
                  </a:lnTo>
                  <a:lnTo>
                    <a:pt x="459" y="146"/>
                  </a:lnTo>
                  <a:lnTo>
                    <a:pt x="470" y="146"/>
                  </a:lnTo>
                  <a:lnTo>
                    <a:pt x="482" y="145"/>
                  </a:lnTo>
                  <a:lnTo>
                    <a:pt x="493" y="144"/>
                  </a:lnTo>
                  <a:lnTo>
                    <a:pt x="505" y="143"/>
                  </a:lnTo>
                  <a:lnTo>
                    <a:pt x="516" y="142"/>
                  </a:lnTo>
                  <a:lnTo>
                    <a:pt x="528" y="140"/>
                  </a:lnTo>
                  <a:lnTo>
                    <a:pt x="539" y="139"/>
                  </a:lnTo>
                  <a:lnTo>
                    <a:pt x="551" y="137"/>
                  </a:lnTo>
                  <a:lnTo>
                    <a:pt x="563" y="135"/>
                  </a:lnTo>
                  <a:lnTo>
                    <a:pt x="574" y="133"/>
                  </a:lnTo>
                  <a:lnTo>
                    <a:pt x="585" y="131"/>
                  </a:lnTo>
                  <a:lnTo>
                    <a:pt x="597" y="129"/>
                  </a:lnTo>
                  <a:lnTo>
                    <a:pt x="608" y="127"/>
                  </a:lnTo>
                  <a:lnTo>
                    <a:pt x="619" y="124"/>
                  </a:lnTo>
                  <a:lnTo>
                    <a:pt x="630" y="122"/>
                  </a:lnTo>
                  <a:lnTo>
                    <a:pt x="641" y="119"/>
                  </a:lnTo>
                  <a:lnTo>
                    <a:pt x="652" y="116"/>
                  </a:lnTo>
                  <a:lnTo>
                    <a:pt x="663" y="113"/>
                  </a:lnTo>
                  <a:lnTo>
                    <a:pt x="673" y="110"/>
                  </a:lnTo>
                  <a:lnTo>
                    <a:pt x="684" y="107"/>
                  </a:lnTo>
                  <a:lnTo>
                    <a:pt x="695" y="103"/>
                  </a:lnTo>
                  <a:lnTo>
                    <a:pt x="706" y="100"/>
                  </a:lnTo>
                  <a:lnTo>
                    <a:pt x="716" y="96"/>
                  </a:lnTo>
                  <a:lnTo>
                    <a:pt x="726" y="92"/>
                  </a:lnTo>
                  <a:lnTo>
                    <a:pt x="736" y="88"/>
                  </a:lnTo>
                  <a:lnTo>
                    <a:pt x="747" y="84"/>
                  </a:lnTo>
                  <a:lnTo>
                    <a:pt x="756" y="80"/>
                  </a:lnTo>
                  <a:lnTo>
                    <a:pt x="756" y="32"/>
                  </a:lnTo>
                  <a:close/>
                </a:path>
              </a:pathLst>
            </a:custGeom>
            <a:solidFill>
              <a:srgbClr val="000033"/>
            </a:solidFill>
            <a:ln w="9525">
              <a:noFill/>
              <a:round/>
              <a:headEnd/>
              <a:tailEnd/>
            </a:ln>
          </p:spPr>
          <p:txBody>
            <a:bodyPr/>
            <a:lstStyle/>
            <a:p>
              <a:pPr algn="ctr"/>
              <a:endParaRPr lang="en-US"/>
            </a:p>
          </p:txBody>
        </p:sp>
        <p:sp>
          <p:nvSpPr>
            <p:cNvPr id="162831" name="Freeform 14"/>
            <p:cNvSpPr>
              <a:spLocks/>
            </p:cNvSpPr>
            <p:nvPr/>
          </p:nvSpPr>
          <p:spPr bwMode="auto">
            <a:xfrm>
              <a:off x="3809" y="2387"/>
              <a:ext cx="756" cy="474"/>
            </a:xfrm>
            <a:custGeom>
              <a:avLst/>
              <a:gdLst>
                <a:gd name="T0" fmla="*/ 747 w 756"/>
                <a:gd name="T1" fmla="*/ 410 h 474"/>
                <a:gd name="T2" fmla="*/ 736 w 756"/>
                <a:gd name="T3" fmla="*/ 414 h 474"/>
                <a:gd name="T4" fmla="*/ 716 w 756"/>
                <a:gd name="T5" fmla="*/ 422 h 474"/>
                <a:gd name="T6" fmla="*/ 706 w 756"/>
                <a:gd name="T7" fmla="*/ 426 h 474"/>
                <a:gd name="T8" fmla="*/ 695 w 756"/>
                <a:gd name="T9" fmla="*/ 429 h 474"/>
                <a:gd name="T10" fmla="*/ 673 w 756"/>
                <a:gd name="T11" fmla="*/ 436 h 474"/>
                <a:gd name="T12" fmla="*/ 663 w 756"/>
                <a:gd name="T13" fmla="*/ 439 h 474"/>
                <a:gd name="T14" fmla="*/ 652 w 756"/>
                <a:gd name="T15" fmla="*/ 442 h 474"/>
                <a:gd name="T16" fmla="*/ 630 w 756"/>
                <a:gd name="T17" fmla="*/ 448 h 474"/>
                <a:gd name="T18" fmla="*/ 619 w 756"/>
                <a:gd name="T19" fmla="*/ 450 h 474"/>
                <a:gd name="T20" fmla="*/ 608 w 756"/>
                <a:gd name="T21" fmla="*/ 453 h 474"/>
                <a:gd name="T22" fmla="*/ 585 w 756"/>
                <a:gd name="T23" fmla="*/ 457 h 474"/>
                <a:gd name="T24" fmla="*/ 574 w 756"/>
                <a:gd name="T25" fmla="*/ 459 h 474"/>
                <a:gd name="T26" fmla="*/ 563 w 756"/>
                <a:gd name="T27" fmla="*/ 461 h 474"/>
                <a:gd name="T28" fmla="*/ 539 w 756"/>
                <a:gd name="T29" fmla="*/ 465 h 474"/>
                <a:gd name="T30" fmla="*/ 528 w 756"/>
                <a:gd name="T31" fmla="*/ 466 h 474"/>
                <a:gd name="T32" fmla="*/ 516 w 756"/>
                <a:gd name="T33" fmla="*/ 468 h 474"/>
                <a:gd name="T34" fmla="*/ 493 w 756"/>
                <a:gd name="T35" fmla="*/ 470 h 474"/>
                <a:gd name="T36" fmla="*/ 482 w 756"/>
                <a:gd name="T37" fmla="*/ 471 h 474"/>
                <a:gd name="T38" fmla="*/ 470 w 756"/>
                <a:gd name="T39" fmla="*/ 472 h 474"/>
                <a:gd name="T40" fmla="*/ 447 w 756"/>
                <a:gd name="T41" fmla="*/ 473 h 474"/>
                <a:gd name="T42" fmla="*/ 435 w 756"/>
                <a:gd name="T43" fmla="*/ 473 h 474"/>
                <a:gd name="T44" fmla="*/ 424 w 756"/>
                <a:gd name="T45" fmla="*/ 474 h 474"/>
                <a:gd name="T46" fmla="*/ 400 w 756"/>
                <a:gd name="T47" fmla="*/ 474 h 474"/>
                <a:gd name="T48" fmla="*/ 389 w 756"/>
                <a:gd name="T49" fmla="*/ 473 h 474"/>
                <a:gd name="T50" fmla="*/ 377 w 756"/>
                <a:gd name="T51" fmla="*/ 473 h 474"/>
                <a:gd name="T52" fmla="*/ 354 w 756"/>
                <a:gd name="T53" fmla="*/ 472 h 474"/>
                <a:gd name="T54" fmla="*/ 342 w 756"/>
                <a:gd name="T55" fmla="*/ 471 h 474"/>
                <a:gd name="T56" fmla="*/ 330 w 756"/>
                <a:gd name="T57" fmla="*/ 470 h 474"/>
                <a:gd name="T58" fmla="*/ 307 w 756"/>
                <a:gd name="T59" fmla="*/ 468 h 474"/>
                <a:gd name="T60" fmla="*/ 296 w 756"/>
                <a:gd name="T61" fmla="*/ 466 h 474"/>
                <a:gd name="T62" fmla="*/ 284 w 756"/>
                <a:gd name="T63" fmla="*/ 465 h 474"/>
                <a:gd name="T64" fmla="*/ 262 w 756"/>
                <a:gd name="T65" fmla="*/ 461 h 474"/>
                <a:gd name="T66" fmla="*/ 250 w 756"/>
                <a:gd name="T67" fmla="*/ 459 h 474"/>
                <a:gd name="T68" fmla="*/ 239 w 756"/>
                <a:gd name="T69" fmla="*/ 457 h 474"/>
                <a:gd name="T70" fmla="*/ 216 w 756"/>
                <a:gd name="T71" fmla="*/ 453 h 474"/>
                <a:gd name="T72" fmla="*/ 205 w 756"/>
                <a:gd name="T73" fmla="*/ 450 h 474"/>
                <a:gd name="T74" fmla="*/ 194 w 756"/>
                <a:gd name="T75" fmla="*/ 448 h 474"/>
                <a:gd name="T76" fmla="*/ 172 w 756"/>
                <a:gd name="T77" fmla="*/ 442 h 474"/>
                <a:gd name="T78" fmla="*/ 161 w 756"/>
                <a:gd name="T79" fmla="*/ 439 h 474"/>
                <a:gd name="T80" fmla="*/ 150 w 756"/>
                <a:gd name="T81" fmla="*/ 436 h 474"/>
                <a:gd name="T82" fmla="*/ 129 w 756"/>
                <a:gd name="T83" fmla="*/ 429 h 474"/>
                <a:gd name="T84" fmla="*/ 119 w 756"/>
                <a:gd name="T85" fmla="*/ 426 h 474"/>
                <a:gd name="T86" fmla="*/ 108 w 756"/>
                <a:gd name="T87" fmla="*/ 422 h 474"/>
                <a:gd name="T88" fmla="*/ 87 w 756"/>
                <a:gd name="T89" fmla="*/ 414 h 474"/>
                <a:gd name="T90" fmla="*/ 77 w 756"/>
                <a:gd name="T91" fmla="*/ 410 h 474"/>
                <a:gd name="T92" fmla="*/ 67 w 756"/>
                <a:gd name="T93" fmla="*/ 406 h 474"/>
                <a:gd name="T94" fmla="*/ 48 w 756"/>
                <a:gd name="T95" fmla="*/ 397 h 474"/>
                <a:gd name="T96" fmla="*/ 37 w 756"/>
                <a:gd name="T97" fmla="*/ 392 h 474"/>
                <a:gd name="T98" fmla="*/ 28 w 756"/>
                <a:gd name="T99" fmla="*/ 388 h 474"/>
                <a:gd name="T100" fmla="*/ 9 w 756"/>
                <a:gd name="T101" fmla="*/ 378 h 474"/>
                <a:gd name="T102" fmla="*/ 0 w 756"/>
                <a:gd name="T103" fmla="*/ 373 h 4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56"/>
                <a:gd name="T157" fmla="*/ 0 h 474"/>
                <a:gd name="T158" fmla="*/ 756 w 756"/>
                <a:gd name="T159" fmla="*/ 474 h 4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56" h="474">
                  <a:moveTo>
                    <a:pt x="756" y="406"/>
                  </a:moveTo>
                  <a:lnTo>
                    <a:pt x="756" y="406"/>
                  </a:lnTo>
                  <a:lnTo>
                    <a:pt x="747" y="410"/>
                  </a:lnTo>
                  <a:lnTo>
                    <a:pt x="736" y="414"/>
                  </a:lnTo>
                  <a:lnTo>
                    <a:pt x="726" y="418"/>
                  </a:lnTo>
                  <a:lnTo>
                    <a:pt x="716" y="422"/>
                  </a:lnTo>
                  <a:lnTo>
                    <a:pt x="706" y="426"/>
                  </a:lnTo>
                  <a:lnTo>
                    <a:pt x="695" y="429"/>
                  </a:lnTo>
                  <a:lnTo>
                    <a:pt x="684" y="432"/>
                  </a:lnTo>
                  <a:lnTo>
                    <a:pt x="673" y="436"/>
                  </a:lnTo>
                  <a:lnTo>
                    <a:pt x="663" y="439"/>
                  </a:lnTo>
                  <a:lnTo>
                    <a:pt x="652" y="442"/>
                  </a:lnTo>
                  <a:lnTo>
                    <a:pt x="641" y="445"/>
                  </a:lnTo>
                  <a:lnTo>
                    <a:pt x="630" y="448"/>
                  </a:lnTo>
                  <a:lnTo>
                    <a:pt x="619" y="450"/>
                  </a:lnTo>
                  <a:lnTo>
                    <a:pt x="608" y="453"/>
                  </a:lnTo>
                  <a:lnTo>
                    <a:pt x="597" y="455"/>
                  </a:lnTo>
                  <a:lnTo>
                    <a:pt x="585" y="457"/>
                  </a:lnTo>
                  <a:lnTo>
                    <a:pt x="574" y="459"/>
                  </a:lnTo>
                  <a:lnTo>
                    <a:pt x="563" y="461"/>
                  </a:lnTo>
                  <a:lnTo>
                    <a:pt x="551" y="463"/>
                  </a:lnTo>
                  <a:lnTo>
                    <a:pt x="539" y="465"/>
                  </a:lnTo>
                  <a:lnTo>
                    <a:pt x="528" y="466"/>
                  </a:lnTo>
                  <a:lnTo>
                    <a:pt x="516" y="468"/>
                  </a:lnTo>
                  <a:lnTo>
                    <a:pt x="505" y="469"/>
                  </a:lnTo>
                  <a:lnTo>
                    <a:pt x="493" y="470"/>
                  </a:lnTo>
                  <a:lnTo>
                    <a:pt x="482" y="471"/>
                  </a:lnTo>
                  <a:lnTo>
                    <a:pt x="470" y="472"/>
                  </a:lnTo>
                  <a:lnTo>
                    <a:pt x="459" y="472"/>
                  </a:lnTo>
                  <a:lnTo>
                    <a:pt x="447" y="473"/>
                  </a:lnTo>
                  <a:lnTo>
                    <a:pt x="435" y="473"/>
                  </a:lnTo>
                  <a:lnTo>
                    <a:pt x="424" y="474"/>
                  </a:lnTo>
                  <a:lnTo>
                    <a:pt x="412" y="474"/>
                  </a:lnTo>
                  <a:lnTo>
                    <a:pt x="400" y="474"/>
                  </a:lnTo>
                  <a:lnTo>
                    <a:pt x="389" y="473"/>
                  </a:lnTo>
                  <a:lnTo>
                    <a:pt x="377" y="473"/>
                  </a:lnTo>
                  <a:lnTo>
                    <a:pt x="365" y="472"/>
                  </a:lnTo>
                  <a:lnTo>
                    <a:pt x="354" y="472"/>
                  </a:lnTo>
                  <a:lnTo>
                    <a:pt x="342" y="471"/>
                  </a:lnTo>
                  <a:lnTo>
                    <a:pt x="330" y="470"/>
                  </a:lnTo>
                  <a:lnTo>
                    <a:pt x="319" y="469"/>
                  </a:lnTo>
                  <a:lnTo>
                    <a:pt x="307" y="468"/>
                  </a:lnTo>
                  <a:lnTo>
                    <a:pt x="296" y="466"/>
                  </a:lnTo>
                  <a:lnTo>
                    <a:pt x="284" y="465"/>
                  </a:lnTo>
                  <a:lnTo>
                    <a:pt x="273" y="463"/>
                  </a:lnTo>
                  <a:lnTo>
                    <a:pt x="262" y="461"/>
                  </a:lnTo>
                  <a:lnTo>
                    <a:pt x="250" y="459"/>
                  </a:lnTo>
                  <a:lnTo>
                    <a:pt x="239" y="457"/>
                  </a:lnTo>
                  <a:lnTo>
                    <a:pt x="228" y="455"/>
                  </a:lnTo>
                  <a:lnTo>
                    <a:pt x="216" y="453"/>
                  </a:lnTo>
                  <a:lnTo>
                    <a:pt x="205" y="450"/>
                  </a:lnTo>
                  <a:lnTo>
                    <a:pt x="194" y="448"/>
                  </a:lnTo>
                  <a:lnTo>
                    <a:pt x="183" y="445"/>
                  </a:lnTo>
                  <a:lnTo>
                    <a:pt x="172" y="442"/>
                  </a:lnTo>
                  <a:lnTo>
                    <a:pt x="161" y="439"/>
                  </a:lnTo>
                  <a:lnTo>
                    <a:pt x="150" y="436"/>
                  </a:lnTo>
                  <a:lnTo>
                    <a:pt x="140" y="432"/>
                  </a:lnTo>
                  <a:lnTo>
                    <a:pt x="129" y="429"/>
                  </a:lnTo>
                  <a:lnTo>
                    <a:pt x="119" y="426"/>
                  </a:lnTo>
                  <a:lnTo>
                    <a:pt x="108" y="422"/>
                  </a:lnTo>
                  <a:lnTo>
                    <a:pt x="98" y="418"/>
                  </a:lnTo>
                  <a:lnTo>
                    <a:pt x="87" y="414"/>
                  </a:lnTo>
                  <a:lnTo>
                    <a:pt x="77" y="410"/>
                  </a:lnTo>
                  <a:lnTo>
                    <a:pt x="67" y="406"/>
                  </a:lnTo>
                  <a:lnTo>
                    <a:pt x="57" y="402"/>
                  </a:lnTo>
                  <a:lnTo>
                    <a:pt x="48" y="397"/>
                  </a:lnTo>
                  <a:lnTo>
                    <a:pt x="37" y="392"/>
                  </a:lnTo>
                  <a:lnTo>
                    <a:pt x="28" y="388"/>
                  </a:lnTo>
                  <a:lnTo>
                    <a:pt x="19" y="383"/>
                  </a:lnTo>
                  <a:lnTo>
                    <a:pt x="9" y="378"/>
                  </a:lnTo>
                  <a:lnTo>
                    <a:pt x="0" y="373"/>
                  </a:lnTo>
                  <a:lnTo>
                    <a:pt x="412" y="0"/>
                  </a:lnTo>
                  <a:lnTo>
                    <a:pt x="756" y="406"/>
                  </a:lnTo>
                  <a:close/>
                </a:path>
              </a:pathLst>
            </a:custGeom>
            <a:solidFill>
              <a:srgbClr val="000066"/>
            </a:solidFill>
            <a:ln w="9525">
              <a:noFill/>
              <a:round/>
              <a:headEnd/>
              <a:tailEnd/>
            </a:ln>
          </p:spPr>
          <p:txBody>
            <a:bodyPr/>
            <a:lstStyle/>
            <a:p>
              <a:pPr algn="ctr"/>
              <a:endParaRPr lang="en-US"/>
            </a:p>
          </p:txBody>
        </p:sp>
        <p:sp>
          <p:nvSpPr>
            <p:cNvPr id="162832" name="Rectangle 15"/>
            <p:cNvSpPr>
              <a:spLocks noChangeArrowheads="1"/>
            </p:cNvSpPr>
            <p:nvPr/>
          </p:nvSpPr>
          <p:spPr bwMode="auto">
            <a:xfrm>
              <a:off x="3072" y="1892"/>
              <a:ext cx="708"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No Policy Use T&amp;E</a:t>
              </a:r>
              <a:endParaRPr lang="en-US" sz="2000">
                <a:latin typeface="Frutiger 55 Roman" pitchFamily="2" charset="0"/>
              </a:endParaRPr>
            </a:p>
          </p:txBody>
        </p:sp>
        <p:sp>
          <p:nvSpPr>
            <p:cNvPr id="162833" name="Rectangle 16"/>
            <p:cNvSpPr>
              <a:spLocks noChangeArrowheads="1"/>
            </p:cNvSpPr>
            <p:nvPr/>
          </p:nvSpPr>
          <p:spPr bwMode="auto">
            <a:xfrm>
              <a:off x="3344" y="1993"/>
              <a:ext cx="166"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40%</a:t>
              </a:r>
              <a:endParaRPr lang="en-US" sz="2000">
                <a:latin typeface="Frutiger 55 Roman" pitchFamily="2" charset="0"/>
              </a:endParaRPr>
            </a:p>
          </p:txBody>
        </p:sp>
        <p:sp>
          <p:nvSpPr>
            <p:cNvPr id="162834" name="Rectangle 17"/>
            <p:cNvSpPr>
              <a:spLocks noChangeArrowheads="1"/>
            </p:cNvSpPr>
            <p:nvPr/>
          </p:nvSpPr>
          <p:spPr bwMode="auto">
            <a:xfrm>
              <a:off x="3810" y="2943"/>
              <a:ext cx="697"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Policy Established </a:t>
              </a:r>
              <a:endParaRPr lang="en-US" sz="2000">
                <a:latin typeface="Frutiger 55 Roman" pitchFamily="2" charset="0"/>
              </a:endParaRPr>
            </a:p>
          </p:txBody>
        </p:sp>
        <p:sp>
          <p:nvSpPr>
            <p:cNvPr id="162835" name="Rectangle 18"/>
            <p:cNvSpPr>
              <a:spLocks noChangeArrowheads="1"/>
            </p:cNvSpPr>
            <p:nvPr/>
          </p:nvSpPr>
          <p:spPr bwMode="auto">
            <a:xfrm>
              <a:off x="3893" y="3041"/>
              <a:ext cx="530"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and Mandated</a:t>
              </a:r>
              <a:endParaRPr lang="en-US" sz="2000">
                <a:latin typeface="Frutiger 55 Roman" pitchFamily="2" charset="0"/>
              </a:endParaRPr>
            </a:p>
          </p:txBody>
        </p:sp>
        <p:sp>
          <p:nvSpPr>
            <p:cNvPr id="162836" name="Rectangle 19"/>
            <p:cNvSpPr>
              <a:spLocks noChangeArrowheads="1"/>
            </p:cNvSpPr>
            <p:nvPr/>
          </p:nvSpPr>
          <p:spPr bwMode="auto">
            <a:xfrm>
              <a:off x="4075" y="3141"/>
              <a:ext cx="166"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19%</a:t>
              </a:r>
              <a:endParaRPr lang="en-US" sz="2000">
                <a:latin typeface="Frutiger 55 Roman" pitchFamily="2" charset="0"/>
              </a:endParaRPr>
            </a:p>
          </p:txBody>
        </p:sp>
        <p:sp>
          <p:nvSpPr>
            <p:cNvPr id="162837" name="Rectangle 20"/>
            <p:cNvSpPr>
              <a:spLocks noChangeArrowheads="1"/>
            </p:cNvSpPr>
            <p:nvPr/>
          </p:nvSpPr>
          <p:spPr bwMode="auto">
            <a:xfrm>
              <a:off x="4647" y="1777"/>
              <a:ext cx="352"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No Policy</a:t>
              </a:r>
              <a:endParaRPr lang="en-US" sz="2000">
                <a:latin typeface="Frutiger 55 Roman" pitchFamily="2" charset="0"/>
              </a:endParaRPr>
            </a:p>
          </p:txBody>
        </p:sp>
        <p:sp>
          <p:nvSpPr>
            <p:cNvPr id="162838" name="Rectangle 21"/>
            <p:cNvSpPr>
              <a:spLocks noChangeArrowheads="1"/>
            </p:cNvSpPr>
            <p:nvPr/>
          </p:nvSpPr>
          <p:spPr bwMode="auto">
            <a:xfrm>
              <a:off x="4741" y="1877"/>
              <a:ext cx="166"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20%</a:t>
              </a:r>
              <a:endParaRPr lang="en-US" sz="2000">
                <a:latin typeface="Frutiger 55 Roman" pitchFamily="2" charset="0"/>
              </a:endParaRPr>
            </a:p>
          </p:txBody>
        </p:sp>
        <p:sp>
          <p:nvSpPr>
            <p:cNvPr id="162839" name="Rectangle 22"/>
            <p:cNvSpPr>
              <a:spLocks noChangeArrowheads="1"/>
            </p:cNvSpPr>
            <p:nvPr/>
          </p:nvSpPr>
          <p:spPr bwMode="auto">
            <a:xfrm>
              <a:off x="4928" y="2506"/>
              <a:ext cx="697"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Policy Established </a:t>
              </a:r>
              <a:endParaRPr lang="en-US" sz="2000">
                <a:latin typeface="Frutiger 55 Roman" pitchFamily="2" charset="0"/>
              </a:endParaRPr>
            </a:p>
          </p:txBody>
        </p:sp>
        <p:sp>
          <p:nvSpPr>
            <p:cNvPr id="162840" name="Rectangle 23"/>
            <p:cNvSpPr>
              <a:spLocks noChangeArrowheads="1"/>
            </p:cNvSpPr>
            <p:nvPr/>
          </p:nvSpPr>
          <p:spPr bwMode="auto">
            <a:xfrm>
              <a:off x="4947" y="2606"/>
              <a:ext cx="658"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but Not Mandated</a:t>
              </a:r>
              <a:endParaRPr lang="en-US" sz="2000">
                <a:latin typeface="Frutiger 55 Roman" pitchFamily="2" charset="0"/>
              </a:endParaRPr>
            </a:p>
          </p:txBody>
        </p:sp>
        <p:sp>
          <p:nvSpPr>
            <p:cNvPr id="162841" name="Rectangle 24"/>
            <p:cNvSpPr>
              <a:spLocks noChangeArrowheads="1"/>
            </p:cNvSpPr>
            <p:nvPr/>
          </p:nvSpPr>
          <p:spPr bwMode="auto">
            <a:xfrm>
              <a:off x="5193" y="2706"/>
              <a:ext cx="166"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21%</a:t>
              </a:r>
              <a:endParaRPr lang="en-US" sz="2000">
                <a:latin typeface="Frutiger 55 Roman" pitchFamily="2" charset="0"/>
              </a:endParaRPr>
            </a:p>
          </p:txBody>
        </p:sp>
      </p:grpSp>
      <p:grpSp>
        <p:nvGrpSpPr>
          <p:cNvPr id="3" name="Group 25"/>
          <p:cNvGrpSpPr>
            <a:grpSpLocks/>
          </p:cNvGrpSpPr>
          <p:nvPr/>
        </p:nvGrpSpPr>
        <p:grpSpPr bwMode="auto">
          <a:xfrm>
            <a:off x="5334000" y="2819401"/>
            <a:ext cx="3124200" cy="1676399"/>
            <a:chOff x="161" y="1680"/>
            <a:chExt cx="2687" cy="1409"/>
          </a:xfrm>
        </p:grpSpPr>
        <p:sp>
          <p:nvSpPr>
            <p:cNvPr id="162843" name="Freeform 26"/>
            <p:cNvSpPr>
              <a:spLocks/>
            </p:cNvSpPr>
            <p:nvPr/>
          </p:nvSpPr>
          <p:spPr bwMode="auto">
            <a:xfrm>
              <a:off x="1350" y="1915"/>
              <a:ext cx="84" cy="474"/>
            </a:xfrm>
            <a:custGeom>
              <a:avLst/>
              <a:gdLst>
                <a:gd name="T0" fmla="*/ 0 w 82"/>
                <a:gd name="T1" fmla="*/ 4 h 474"/>
                <a:gd name="T2" fmla="*/ 0 w 82"/>
                <a:gd name="T3" fmla="*/ 4 h 474"/>
                <a:gd name="T4" fmla="*/ 12 w 82"/>
                <a:gd name="T5" fmla="*/ 3 h 474"/>
                <a:gd name="T6" fmla="*/ 12 w 82"/>
                <a:gd name="T7" fmla="*/ 3 h 474"/>
                <a:gd name="T8" fmla="*/ 12 w 82"/>
                <a:gd name="T9" fmla="*/ 3 h 474"/>
                <a:gd name="T10" fmla="*/ 24 w 82"/>
                <a:gd name="T11" fmla="*/ 2 h 474"/>
                <a:gd name="T12" fmla="*/ 24 w 82"/>
                <a:gd name="T13" fmla="*/ 2 h 474"/>
                <a:gd name="T14" fmla="*/ 24 w 82"/>
                <a:gd name="T15" fmla="*/ 2 h 474"/>
                <a:gd name="T16" fmla="*/ 35 w 82"/>
                <a:gd name="T17" fmla="*/ 1 h 474"/>
                <a:gd name="T18" fmla="*/ 35 w 82"/>
                <a:gd name="T19" fmla="*/ 1 h 474"/>
                <a:gd name="T20" fmla="*/ 35 w 82"/>
                <a:gd name="T21" fmla="*/ 1 h 474"/>
                <a:gd name="T22" fmla="*/ 47 w 82"/>
                <a:gd name="T23" fmla="*/ 1 h 474"/>
                <a:gd name="T24" fmla="*/ 47 w 82"/>
                <a:gd name="T25" fmla="*/ 1 h 474"/>
                <a:gd name="T26" fmla="*/ 47 w 82"/>
                <a:gd name="T27" fmla="*/ 1 h 474"/>
                <a:gd name="T28" fmla="*/ 59 w 82"/>
                <a:gd name="T29" fmla="*/ 0 h 474"/>
                <a:gd name="T30" fmla="*/ 59 w 82"/>
                <a:gd name="T31" fmla="*/ 0 h 474"/>
                <a:gd name="T32" fmla="*/ 59 w 82"/>
                <a:gd name="T33" fmla="*/ 0 h 474"/>
                <a:gd name="T34" fmla="*/ 70 w 82"/>
                <a:gd name="T35" fmla="*/ 0 h 474"/>
                <a:gd name="T36" fmla="*/ 70 w 82"/>
                <a:gd name="T37" fmla="*/ 0 h 474"/>
                <a:gd name="T38" fmla="*/ 70 w 82"/>
                <a:gd name="T39" fmla="*/ 0 h 474"/>
                <a:gd name="T40" fmla="*/ 82 w 82"/>
                <a:gd name="T41" fmla="*/ 0 h 474"/>
                <a:gd name="T42" fmla="*/ 82 w 82"/>
                <a:gd name="T43" fmla="*/ 0 h 474"/>
                <a:gd name="T44" fmla="*/ 82 w 82"/>
                <a:gd name="T45" fmla="*/ 474 h 474"/>
                <a:gd name="T46" fmla="*/ 0 w 82"/>
                <a:gd name="T47" fmla="*/ 4 h 47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2"/>
                <a:gd name="T73" fmla="*/ 0 h 474"/>
                <a:gd name="T74" fmla="*/ 82 w 82"/>
                <a:gd name="T75" fmla="*/ 474 h 47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2" h="474">
                  <a:moveTo>
                    <a:pt x="0" y="4"/>
                  </a:moveTo>
                  <a:lnTo>
                    <a:pt x="0" y="4"/>
                  </a:lnTo>
                  <a:lnTo>
                    <a:pt x="12" y="3"/>
                  </a:lnTo>
                  <a:lnTo>
                    <a:pt x="24" y="2"/>
                  </a:lnTo>
                  <a:lnTo>
                    <a:pt x="35" y="1"/>
                  </a:lnTo>
                  <a:lnTo>
                    <a:pt x="47" y="1"/>
                  </a:lnTo>
                  <a:lnTo>
                    <a:pt x="59" y="0"/>
                  </a:lnTo>
                  <a:lnTo>
                    <a:pt x="70" y="0"/>
                  </a:lnTo>
                  <a:lnTo>
                    <a:pt x="82" y="0"/>
                  </a:lnTo>
                  <a:lnTo>
                    <a:pt x="82" y="474"/>
                  </a:lnTo>
                  <a:lnTo>
                    <a:pt x="0" y="4"/>
                  </a:lnTo>
                  <a:close/>
                </a:path>
              </a:pathLst>
            </a:custGeom>
            <a:solidFill>
              <a:srgbClr val="48B689"/>
            </a:solidFill>
            <a:ln w="9525">
              <a:solidFill>
                <a:schemeClr val="folHlink"/>
              </a:solidFill>
              <a:round/>
              <a:headEnd/>
              <a:tailEnd/>
            </a:ln>
          </p:spPr>
          <p:txBody>
            <a:bodyPr/>
            <a:lstStyle/>
            <a:p>
              <a:pPr algn="ctr"/>
              <a:endParaRPr lang="en-US"/>
            </a:p>
          </p:txBody>
        </p:sp>
        <p:sp>
          <p:nvSpPr>
            <p:cNvPr id="162844" name="Freeform 27"/>
            <p:cNvSpPr>
              <a:spLocks/>
            </p:cNvSpPr>
            <p:nvPr/>
          </p:nvSpPr>
          <p:spPr bwMode="auto">
            <a:xfrm>
              <a:off x="1227" y="1917"/>
              <a:ext cx="207" cy="470"/>
            </a:xfrm>
            <a:custGeom>
              <a:avLst/>
              <a:gdLst>
                <a:gd name="T0" fmla="*/ 0 w 207"/>
                <a:gd name="T1" fmla="*/ 19 h 470"/>
                <a:gd name="T2" fmla="*/ 0 w 207"/>
                <a:gd name="T3" fmla="*/ 19 h 470"/>
                <a:gd name="T4" fmla="*/ 12 w 207"/>
                <a:gd name="T5" fmla="*/ 17 h 470"/>
                <a:gd name="T6" fmla="*/ 12 w 207"/>
                <a:gd name="T7" fmla="*/ 17 h 470"/>
                <a:gd name="T8" fmla="*/ 12 w 207"/>
                <a:gd name="T9" fmla="*/ 17 h 470"/>
                <a:gd name="T10" fmla="*/ 23 w 207"/>
                <a:gd name="T11" fmla="*/ 15 h 470"/>
                <a:gd name="T12" fmla="*/ 23 w 207"/>
                <a:gd name="T13" fmla="*/ 15 h 470"/>
                <a:gd name="T14" fmla="*/ 23 w 207"/>
                <a:gd name="T15" fmla="*/ 15 h 470"/>
                <a:gd name="T16" fmla="*/ 34 w 207"/>
                <a:gd name="T17" fmla="*/ 12 h 470"/>
                <a:gd name="T18" fmla="*/ 34 w 207"/>
                <a:gd name="T19" fmla="*/ 12 h 470"/>
                <a:gd name="T20" fmla="*/ 34 w 207"/>
                <a:gd name="T21" fmla="*/ 12 h 470"/>
                <a:gd name="T22" fmla="*/ 45 w 207"/>
                <a:gd name="T23" fmla="*/ 10 h 470"/>
                <a:gd name="T24" fmla="*/ 45 w 207"/>
                <a:gd name="T25" fmla="*/ 10 h 470"/>
                <a:gd name="T26" fmla="*/ 45 w 207"/>
                <a:gd name="T27" fmla="*/ 10 h 470"/>
                <a:gd name="T28" fmla="*/ 57 w 207"/>
                <a:gd name="T29" fmla="*/ 8 h 470"/>
                <a:gd name="T30" fmla="*/ 57 w 207"/>
                <a:gd name="T31" fmla="*/ 8 h 470"/>
                <a:gd name="T32" fmla="*/ 57 w 207"/>
                <a:gd name="T33" fmla="*/ 8 h 470"/>
                <a:gd name="T34" fmla="*/ 68 w 207"/>
                <a:gd name="T35" fmla="*/ 6 h 470"/>
                <a:gd name="T36" fmla="*/ 68 w 207"/>
                <a:gd name="T37" fmla="*/ 6 h 470"/>
                <a:gd name="T38" fmla="*/ 68 w 207"/>
                <a:gd name="T39" fmla="*/ 6 h 470"/>
                <a:gd name="T40" fmla="*/ 79 w 207"/>
                <a:gd name="T41" fmla="*/ 5 h 470"/>
                <a:gd name="T42" fmla="*/ 79 w 207"/>
                <a:gd name="T43" fmla="*/ 5 h 470"/>
                <a:gd name="T44" fmla="*/ 79 w 207"/>
                <a:gd name="T45" fmla="*/ 5 h 470"/>
                <a:gd name="T46" fmla="*/ 91 w 207"/>
                <a:gd name="T47" fmla="*/ 4 h 470"/>
                <a:gd name="T48" fmla="*/ 91 w 207"/>
                <a:gd name="T49" fmla="*/ 4 h 470"/>
                <a:gd name="T50" fmla="*/ 91 w 207"/>
                <a:gd name="T51" fmla="*/ 4 h 470"/>
                <a:gd name="T52" fmla="*/ 102 w 207"/>
                <a:gd name="T53" fmla="*/ 2 h 470"/>
                <a:gd name="T54" fmla="*/ 102 w 207"/>
                <a:gd name="T55" fmla="*/ 2 h 470"/>
                <a:gd name="T56" fmla="*/ 102 w 207"/>
                <a:gd name="T57" fmla="*/ 2 h 470"/>
                <a:gd name="T58" fmla="*/ 114 w 207"/>
                <a:gd name="T59" fmla="*/ 1 h 470"/>
                <a:gd name="T60" fmla="*/ 114 w 207"/>
                <a:gd name="T61" fmla="*/ 1 h 470"/>
                <a:gd name="T62" fmla="*/ 114 w 207"/>
                <a:gd name="T63" fmla="*/ 1 h 470"/>
                <a:gd name="T64" fmla="*/ 125 w 207"/>
                <a:gd name="T65" fmla="*/ 0 h 470"/>
                <a:gd name="T66" fmla="*/ 125 w 207"/>
                <a:gd name="T67" fmla="*/ 0 h 470"/>
                <a:gd name="T68" fmla="*/ 207 w 207"/>
                <a:gd name="T69" fmla="*/ 470 h 470"/>
                <a:gd name="T70" fmla="*/ 0 w 207"/>
                <a:gd name="T71" fmla="*/ 19 h 4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07"/>
                <a:gd name="T109" fmla="*/ 0 h 470"/>
                <a:gd name="T110" fmla="*/ 207 w 207"/>
                <a:gd name="T111" fmla="*/ 470 h 4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07" h="470">
                  <a:moveTo>
                    <a:pt x="0" y="19"/>
                  </a:moveTo>
                  <a:lnTo>
                    <a:pt x="0" y="19"/>
                  </a:lnTo>
                  <a:lnTo>
                    <a:pt x="12" y="17"/>
                  </a:lnTo>
                  <a:lnTo>
                    <a:pt x="23" y="15"/>
                  </a:lnTo>
                  <a:lnTo>
                    <a:pt x="34" y="12"/>
                  </a:lnTo>
                  <a:lnTo>
                    <a:pt x="45" y="10"/>
                  </a:lnTo>
                  <a:lnTo>
                    <a:pt x="57" y="8"/>
                  </a:lnTo>
                  <a:lnTo>
                    <a:pt x="68" y="6"/>
                  </a:lnTo>
                  <a:lnTo>
                    <a:pt x="79" y="5"/>
                  </a:lnTo>
                  <a:lnTo>
                    <a:pt x="91" y="4"/>
                  </a:lnTo>
                  <a:lnTo>
                    <a:pt x="102" y="2"/>
                  </a:lnTo>
                  <a:lnTo>
                    <a:pt x="114" y="1"/>
                  </a:lnTo>
                  <a:lnTo>
                    <a:pt x="125" y="0"/>
                  </a:lnTo>
                  <a:lnTo>
                    <a:pt x="207" y="470"/>
                  </a:lnTo>
                  <a:lnTo>
                    <a:pt x="0" y="19"/>
                  </a:lnTo>
                  <a:close/>
                </a:path>
              </a:pathLst>
            </a:custGeom>
            <a:solidFill>
              <a:srgbClr val="48B689"/>
            </a:solidFill>
            <a:ln w="9525">
              <a:noFill/>
              <a:round/>
              <a:headEnd/>
              <a:tailEnd/>
            </a:ln>
          </p:spPr>
          <p:txBody>
            <a:bodyPr/>
            <a:lstStyle/>
            <a:p>
              <a:pPr algn="ctr"/>
              <a:endParaRPr lang="en-US"/>
            </a:p>
          </p:txBody>
        </p:sp>
        <p:sp>
          <p:nvSpPr>
            <p:cNvPr id="162845" name="Freeform 28"/>
            <p:cNvSpPr>
              <a:spLocks/>
            </p:cNvSpPr>
            <p:nvPr/>
          </p:nvSpPr>
          <p:spPr bwMode="auto">
            <a:xfrm>
              <a:off x="1923" y="2387"/>
              <a:ext cx="180" cy="370"/>
            </a:xfrm>
            <a:custGeom>
              <a:avLst/>
              <a:gdLst>
                <a:gd name="T0" fmla="*/ 180 w 180"/>
                <a:gd name="T1" fmla="*/ 8 h 370"/>
                <a:gd name="T2" fmla="*/ 179 w 180"/>
                <a:gd name="T3" fmla="*/ 24 h 370"/>
                <a:gd name="T4" fmla="*/ 178 w 180"/>
                <a:gd name="T5" fmla="*/ 41 h 370"/>
                <a:gd name="T6" fmla="*/ 177 w 180"/>
                <a:gd name="T7" fmla="*/ 49 h 370"/>
                <a:gd name="T8" fmla="*/ 174 w 180"/>
                <a:gd name="T9" fmla="*/ 66 h 370"/>
                <a:gd name="T10" fmla="*/ 170 w 180"/>
                <a:gd name="T11" fmla="*/ 82 h 370"/>
                <a:gd name="T12" fmla="*/ 168 w 180"/>
                <a:gd name="T13" fmla="*/ 90 h 370"/>
                <a:gd name="T14" fmla="*/ 163 w 180"/>
                <a:gd name="T15" fmla="*/ 106 h 370"/>
                <a:gd name="T16" fmla="*/ 157 w 180"/>
                <a:gd name="T17" fmla="*/ 122 h 370"/>
                <a:gd name="T18" fmla="*/ 155 w 180"/>
                <a:gd name="T19" fmla="*/ 130 h 370"/>
                <a:gd name="T20" fmla="*/ 147 w 180"/>
                <a:gd name="T21" fmla="*/ 146 h 370"/>
                <a:gd name="T22" fmla="*/ 140 w 180"/>
                <a:gd name="T23" fmla="*/ 162 h 370"/>
                <a:gd name="T24" fmla="*/ 136 w 180"/>
                <a:gd name="T25" fmla="*/ 169 h 370"/>
                <a:gd name="T26" fmla="*/ 127 w 180"/>
                <a:gd name="T27" fmla="*/ 185 h 370"/>
                <a:gd name="T28" fmla="*/ 118 w 180"/>
                <a:gd name="T29" fmla="*/ 199 h 370"/>
                <a:gd name="T30" fmla="*/ 113 w 180"/>
                <a:gd name="T31" fmla="*/ 207 h 370"/>
                <a:gd name="T32" fmla="*/ 102 w 180"/>
                <a:gd name="T33" fmla="*/ 222 h 370"/>
                <a:gd name="T34" fmla="*/ 91 w 180"/>
                <a:gd name="T35" fmla="*/ 236 h 370"/>
                <a:gd name="T36" fmla="*/ 85 w 180"/>
                <a:gd name="T37" fmla="*/ 244 h 370"/>
                <a:gd name="T38" fmla="*/ 72 w 180"/>
                <a:gd name="T39" fmla="*/ 258 h 370"/>
                <a:gd name="T40" fmla="*/ 59 w 180"/>
                <a:gd name="T41" fmla="*/ 271 h 370"/>
                <a:gd name="T42" fmla="*/ 52 w 180"/>
                <a:gd name="T43" fmla="*/ 278 h 370"/>
                <a:gd name="T44" fmla="*/ 38 w 180"/>
                <a:gd name="T45" fmla="*/ 291 h 370"/>
                <a:gd name="T46" fmla="*/ 23 w 180"/>
                <a:gd name="T47" fmla="*/ 304 h 370"/>
                <a:gd name="T48" fmla="*/ 16 w 180"/>
                <a:gd name="T49" fmla="*/ 310 h 370"/>
                <a:gd name="T50" fmla="*/ 0 w 180"/>
                <a:gd name="T51" fmla="*/ 322 h 370"/>
                <a:gd name="T52" fmla="*/ 9 w 180"/>
                <a:gd name="T53" fmla="*/ 364 h 370"/>
                <a:gd name="T54" fmla="*/ 23 w 180"/>
                <a:gd name="T55" fmla="*/ 352 h 370"/>
                <a:gd name="T56" fmla="*/ 38 w 180"/>
                <a:gd name="T57" fmla="*/ 339 h 370"/>
                <a:gd name="T58" fmla="*/ 46 w 180"/>
                <a:gd name="T59" fmla="*/ 332 h 370"/>
                <a:gd name="T60" fmla="*/ 59 w 180"/>
                <a:gd name="T61" fmla="*/ 319 h 370"/>
                <a:gd name="T62" fmla="*/ 72 w 180"/>
                <a:gd name="T63" fmla="*/ 305 h 370"/>
                <a:gd name="T64" fmla="*/ 79 w 180"/>
                <a:gd name="T65" fmla="*/ 298 h 370"/>
                <a:gd name="T66" fmla="*/ 91 w 180"/>
                <a:gd name="T67" fmla="*/ 284 h 370"/>
                <a:gd name="T68" fmla="*/ 102 w 180"/>
                <a:gd name="T69" fmla="*/ 270 h 370"/>
                <a:gd name="T70" fmla="*/ 107 w 180"/>
                <a:gd name="T71" fmla="*/ 262 h 370"/>
                <a:gd name="T72" fmla="*/ 118 w 180"/>
                <a:gd name="T73" fmla="*/ 247 h 370"/>
                <a:gd name="T74" fmla="*/ 127 w 180"/>
                <a:gd name="T75" fmla="*/ 232 h 370"/>
                <a:gd name="T76" fmla="*/ 131 w 180"/>
                <a:gd name="T77" fmla="*/ 224 h 370"/>
                <a:gd name="T78" fmla="*/ 140 w 180"/>
                <a:gd name="T79" fmla="*/ 209 h 370"/>
                <a:gd name="T80" fmla="*/ 147 w 180"/>
                <a:gd name="T81" fmla="*/ 193 h 370"/>
                <a:gd name="T82" fmla="*/ 151 w 180"/>
                <a:gd name="T83" fmla="*/ 186 h 370"/>
                <a:gd name="T84" fmla="*/ 157 w 180"/>
                <a:gd name="T85" fmla="*/ 170 h 370"/>
                <a:gd name="T86" fmla="*/ 163 w 180"/>
                <a:gd name="T87" fmla="*/ 154 h 370"/>
                <a:gd name="T88" fmla="*/ 166 w 180"/>
                <a:gd name="T89" fmla="*/ 146 h 370"/>
                <a:gd name="T90" fmla="*/ 170 w 180"/>
                <a:gd name="T91" fmla="*/ 129 h 370"/>
                <a:gd name="T92" fmla="*/ 174 w 180"/>
                <a:gd name="T93" fmla="*/ 113 h 370"/>
                <a:gd name="T94" fmla="*/ 175 w 180"/>
                <a:gd name="T95" fmla="*/ 105 h 370"/>
                <a:gd name="T96" fmla="*/ 178 w 180"/>
                <a:gd name="T97" fmla="*/ 89 h 370"/>
                <a:gd name="T98" fmla="*/ 179 w 180"/>
                <a:gd name="T99" fmla="*/ 72 h 370"/>
                <a:gd name="T100" fmla="*/ 180 w 180"/>
                <a:gd name="T101" fmla="*/ 64 h 370"/>
                <a:gd name="T102" fmla="*/ 180 w 180"/>
                <a:gd name="T103" fmla="*/ 47 h 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0"/>
                <a:gd name="T157" fmla="*/ 0 h 370"/>
                <a:gd name="T158" fmla="*/ 180 w 180"/>
                <a:gd name="T159" fmla="*/ 370 h 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0" h="370">
                  <a:moveTo>
                    <a:pt x="180" y="0"/>
                  </a:moveTo>
                  <a:lnTo>
                    <a:pt x="180" y="0"/>
                  </a:lnTo>
                  <a:lnTo>
                    <a:pt x="180" y="8"/>
                  </a:lnTo>
                  <a:lnTo>
                    <a:pt x="180" y="16"/>
                  </a:lnTo>
                  <a:lnTo>
                    <a:pt x="179" y="24"/>
                  </a:lnTo>
                  <a:lnTo>
                    <a:pt x="179" y="33"/>
                  </a:lnTo>
                  <a:lnTo>
                    <a:pt x="178" y="41"/>
                  </a:lnTo>
                  <a:lnTo>
                    <a:pt x="177" y="49"/>
                  </a:lnTo>
                  <a:lnTo>
                    <a:pt x="175" y="57"/>
                  </a:lnTo>
                  <a:lnTo>
                    <a:pt x="174" y="66"/>
                  </a:lnTo>
                  <a:lnTo>
                    <a:pt x="172" y="74"/>
                  </a:lnTo>
                  <a:lnTo>
                    <a:pt x="170" y="82"/>
                  </a:lnTo>
                  <a:lnTo>
                    <a:pt x="168" y="90"/>
                  </a:lnTo>
                  <a:lnTo>
                    <a:pt x="166" y="98"/>
                  </a:lnTo>
                  <a:lnTo>
                    <a:pt x="163" y="106"/>
                  </a:lnTo>
                  <a:lnTo>
                    <a:pt x="160" y="114"/>
                  </a:lnTo>
                  <a:lnTo>
                    <a:pt x="157" y="122"/>
                  </a:lnTo>
                  <a:lnTo>
                    <a:pt x="155" y="130"/>
                  </a:lnTo>
                  <a:lnTo>
                    <a:pt x="151" y="138"/>
                  </a:lnTo>
                  <a:lnTo>
                    <a:pt x="147" y="146"/>
                  </a:lnTo>
                  <a:lnTo>
                    <a:pt x="144" y="154"/>
                  </a:lnTo>
                  <a:lnTo>
                    <a:pt x="140" y="162"/>
                  </a:lnTo>
                  <a:lnTo>
                    <a:pt x="136" y="169"/>
                  </a:lnTo>
                  <a:lnTo>
                    <a:pt x="131" y="177"/>
                  </a:lnTo>
                  <a:lnTo>
                    <a:pt x="127" y="185"/>
                  </a:lnTo>
                  <a:lnTo>
                    <a:pt x="122" y="192"/>
                  </a:lnTo>
                  <a:lnTo>
                    <a:pt x="118" y="199"/>
                  </a:lnTo>
                  <a:lnTo>
                    <a:pt x="113" y="207"/>
                  </a:lnTo>
                  <a:lnTo>
                    <a:pt x="107" y="214"/>
                  </a:lnTo>
                  <a:lnTo>
                    <a:pt x="102" y="222"/>
                  </a:lnTo>
                  <a:lnTo>
                    <a:pt x="96" y="229"/>
                  </a:lnTo>
                  <a:lnTo>
                    <a:pt x="91" y="236"/>
                  </a:lnTo>
                  <a:lnTo>
                    <a:pt x="85" y="244"/>
                  </a:lnTo>
                  <a:lnTo>
                    <a:pt x="79" y="250"/>
                  </a:lnTo>
                  <a:lnTo>
                    <a:pt x="72" y="258"/>
                  </a:lnTo>
                  <a:lnTo>
                    <a:pt x="66" y="264"/>
                  </a:lnTo>
                  <a:lnTo>
                    <a:pt x="59" y="271"/>
                  </a:lnTo>
                  <a:lnTo>
                    <a:pt x="52" y="278"/>
                  </a:lnTo>
                  <a:lnTo>
                    <a:pt x="46" y="284"/>
                  </a:lnTo>
                  <a:lnTo>
                    <a:pt x="38" y="291"/>
                  </a:lnTo>
                  <a:lnTo>
                    <a:pt x="31" y="297"/>
                  </a:lnTo>
                  <a:lnTo>
                    <a:pt x="23" y="304"/>
                  </a:lnTo>
                  <a:lnTo>
                    <a:pt x="16" y="310"/>
                  </a:lnTo>
                  <a:lnTo>
                    <a:pt x="9" y="317"/>
                  </a:lnTo>
                  <a:lnTo>
                    <a:pt x="0" y="322"/>
                  </a:lnTo>
                  <a:lnTo>
                    <a:pt x="0" y="370"/>
                  </a:lnTo>
                  <a:lnTo>
                    <a:pt x="9" y="364"/>
                  </a:lnTo>
                  <a:lnTo>
                    <a:pt x="16" y="358"/>
                  </a:lnTo>
                  <a:lnTo>
                    <a:pt x="23" y="352"/>
                  </a:lnTo>
                  <a:lnTo>
                    <a:pt x="31" y="345"/>
                  </a:lnTo>
                  <a:lnTo>
                    <a:pt x="38" y="339"/>
                  </a:lnTo>
                  <a:lnTo>
                    <a:pt x="46" y="332"/>
                  </a:lnTo>
                  <a:lnTo>
                    <a:pt x="52" y="325"/>
                  </a:lnTo>
                  <a:lnTo>
                    <a:pt x="59" y="319"/>
                  </a:lnTo>
                  <a:lnTo>
                    <a:pt x="66" y="312"/>
                  </a:lnTo>
                  <a:lnTo>
                    <a:pt x="72" y="305"/>
                  </a:lnTo>
                  <a:lnTo>
                    <a:pt x="79" y="298"/>
                  </a:lnTo>
                  <a:lnTo>
                    <a:pt x="85" y="291"/>
                  </a:lnTo>
                  <a:lnTo>
                    <a:pt x="91" y="284"/>
                  </a:lnTo>
                  <a:lnTo>
                    <a:pt x="96" y="277"/>
                  </a:lnTo>
                  <a:lnTo>
                    <a:pt x="102" y="270"/>
                  </a:lnTo>
                  <a:lnTo>
                    <a:pt x="107" y="262"/>
                  </a:lnTo>
                  <a:lnTo>
                    <a:pt x="113" y="255"/>
                  </a:lnTo>
                  <a:lnTo>
                    <a:pt x="118" y="247"/>
                  </a:lnTo>
                  <a:lnTo>
                    <a:pt x="122" y="240"/>
                  </a:lnTo>
                  <a:lnTo>
                    <a:pt x="127" y="232"/>
                  </a:lnTo>
                  <a:lnTo>
                    <a:pt x="131" y="224"/>
                  </a:lnTo>
                  <a:lnTo>
                    <a:pt x="136" y="217"/>
                  </a:lnTo>
                  <a:lnTo>
                    <a:pt x="140" y="209"/>
                  </a:lnTo>
                  <a:lnTo>
                    <a:pt x="144" y="201"/>
                  </a:lnTo>
                  <a:lnTo>
                    <a:pt x="147" y="193"/>
                  </a:lnTo>
                  <a:lnTo>
                    <a:pt x="151" y="186"/>
                  </a:lnTo>
                  <a:lnTo>
                    <a:pt x="155" y="178"/>
                  </a:lnTo>
                  <a:lnTo>
                    <a:pt x="157" y="170"/>
                  </a:lnTo>
                  <a:lnTo>
                    <a:pt x="160" y="162"/>
                  </a:lnTo>
                  <a:lnTo>
                    <a:pt x="163" y="154"/>
                  </a:lnTo>
                  <a:lnTo>
                    <a:pt x="166" y="146"/>
                  </a:lnTo>
                  <a:lnTo>
                    <a:pt x="168" y="138"/>
                  </a:lnTo>
                  <a:lnTo>
                    <a:pt x="170" y="129"/>
                  </a:lnTo>
                  <a:lnTo>
                    <a:pt x="172" y="121"/>
                  </a:lnTo>
                  <a:lnTo>
                    <a:pt x="174" y="113"/>
                  </a:lnTo>
                  <a:lnTo>
                    <a:pt x="175" y="105"/>
                  </a:lnTo>
                  <a:lnTo>
                    <a:pt x="177" y="97"/>
                  </a:lnTo>
                  <a:lnTo>
                    <a:pt x="178" y="89"/>
                  </a:lnTo>
                  <a:lnTo>
                    <a:pt x="179" y="80"/>
                  </a:lnTo>
                  <a:lnTo>
                    <a:pt x="179" y="72"/>
                  </a:lnTo>
                  <a:lnTo>
                    <a:pt x="180" y="64"/>
                  </a:lnTo>
                  <a:lnTo>
                    <a:pt x="180" y="55"/>
                  </a:lnTo>
                  <a:lnTo>
                    <a:pt x="180" y="47"/>
                  </a:lnTo>
                  <a:lnTo>
                    <a:pt x="180" y="0"/>
                  </a:lnTo>
                  <a:close/>
                </a:path>
              </a:pathLst>
            </a:custGeom>
            <a:solidFill>
              <a:srgbClr val="660000"/>
            </a:solidFill>
            <a:ln w="9525">
              <a:noFill/>
              <a:round/>
              <a:headEnd/>
              <a:tailEnd/>
            </a:ln>
          </p:spPr>
          <p:txBody>
            <a:bodyPr/>
            <a:lstStyle/>
            <a:p>
              <a:pPr algn="ctr"/>
              <a:endParaRPr lang="en-US"/>
            </a:p>
          </p:txBody>
        </p:sp>
        <p:sp>
          <p:nvSpPr>
            <p:cNvPr id="162846" name="Freeform 29"/>
            <p:cNvSpPr>
              <a:spLocks/>
            </p:cNvSpPr>
            <p:nvPr/>
          </p:nvSpPr>
          <p:spPr bwMode="auto">
            <a:xfrm>
              <a:off x="1434" y="1913"/>
              <a:ext cx="669" cy="797"/>
            </a:xfrm>
            <a:custGeom>
              <a:avLst/>
              <a:gdLst>
                <a:gd name="T0" fmla="*/ 23 w 669"/>
                <a:gd name="T1" fmla="*/ 0 h 797"/>
                <a:gd name="T2" fmla="*/ 47 w 669"/>
                <a:gd name="T3" fmla="*/ 1 h 797"/>
                <a:gd name="T4" fmla="*/ 81 w 669"/>
                <a:gd name="T5" fmla="*/ 4 h 797"/>
                <a:gd name="T6" fmla="*/ 104 w 669"/>
                <a:gd name="T7" fmla="*/ 6 h 797"/>
                <a:gd name="T8" fmla="*/ 128 w 669"/>
                <a:gd name="T9" fmla="*/ 9 h 797"/>
                <a:gd name="T10" fmla="*/ 162 w 669"/>
                <a:gd name="T11" fmla="*/ 14 h 797"/>
                <a:gd name="T12" fmla="*/ 185 w 669"/>
                <a:gd name="T13" fmla="*/ 19 h 797"/>
                <a:gd name="T14" fmla="*/ 207 w 669"/>
                <a:gd name="T15" fmla="*/ 23 h 797"/>
                <a:gd name="T16" fmla="*/ 240 w 669"/>
                <a:gd name="T17" fmla="*/ 32 h 797"/>
                <a:gd name="T18" fmla="*/ 261 w 669"/>
                <a:gd name="T19" fmla="*/ 38 h 797"/>
                <a:gd name="T20" fmla="*/ 283 w 669"/>
                <a:gd name="T21" fmla="*/ 45 h 797"/>
                <a:gd name="T22" fmla="*/ 314 w 669"/>
                <a:gd name="T23" fmla="*/ 56 h 797"/>
                <a:gd name="T24" fmla="*/ 335 w 669"/>
                <a:gd name="T25" fmla="*/ 64 h 797"/>
                <a:gd name="T26" fmla="*/ 355 w 669"/>
                <a:gd name="T27" fmla="*/ 72 h 797"/>
                <a:gd name="T28" fmla="*/ 384 w 669"/>
                <a:gd name="T29" fmla="*/ 86 h 797"/>
                <a:gd name="T30" fmla="*/ 403 w 669"/>
                <a:gd name="T31" fmla="*/ 95 h 797"/>
                <a:gd name="T32" fmla="*/ 421 w 669"/>
                <a:gd name="T33" fmla="*/ 106 h 797"/>
                <a:gd name="T34" fmla="*/ 448 w 669"/>
                <a:gd name="T35" fmla="*/ 122 h 797"/>
                <a:gd name="T36" fmla="*/ 465 w 669"/>
                <a:gd name="T37" fmla="*/ 133 h 797"/>
                <a:gd name="T38" fmla="*/ 481 w 669"/>
                <a:gd name="T39" fmla="*/ 145 h 797"/>
                <a:gd name="T40" fmla="*/ 505 w 669"/>
                <a:gd name="T41" fmla="*/ 163 h 797"/>
                <a:gd name="T42" fmla="*/ 520 w 669"/>
                <a:gd name="T43" fmla="*/ 176 h 797"/>
                <a:gd name="T44" fmla="*/ 535 w 669"/>
                <a:gd name="T45" fmla="*/ 189 h 797"/>
                <a:gd name="T46" fmla="*/ 555 w 669"/>
                <a:gd name="T47" fmla="*/ 209 h 797"/>
                <a:gd name="T48" fmla="*/ 568 w 669"/>
                <a:gd name="T49" fmla="*/ 223 h 797"/>
                <a:gd name="T50" fmla="*/ 580 w 669"/>
                <a:gd name="T51" fmla="*/ 237 h 797"/>
                <a:gd name="T52" fmla="*/ 596 w 669"/>
                <a:gd name="T53" fmla="*/ 259 h 797"/>
                <a:gd name="T54" fmla="*/ 607 w 669"/>
                <a:gd name="T55" fmla="*/ 274 h 797"/>
                <a:gd name="T56" fmla="*/ 616 w 669"/>
                <a:gd name="T57" fmla="*/ 289 h 797"/>
                <a:gd name="T58" fmla="*/ 629 w 669"/>
                <a:gd name="T59" fmla="*/ 312 h 797"/>
                <a:gd name="T60" fmla="*/ 636 w 669"/>
                <a:gd name="T61" fmla="*/ 327 h 797"/>
                <a:gd name="T62" fmla="*/ 644 w 669"/>
                <a:gd name="T63" fmla="*/ 343 h 797"/>
                <a:gd name="T64" fmla="*/ 652 w 669"/>
                <a:gd name="T65" fmla="*/ 367 h 797"/>
                <a:gd name="T66" fmla="*/ 657 w 669"/>
                <a:gd name="T67" fmla="*/ 383 h 797"/>
                <a:gd name="T68" fmla="*/ 661 w 669"/>
                <a:gd name="T69" fmla="*/ 400 h 797"/>
                <a:gd name="T70" fmla="*/ 666 w 669"/>
                <a:gd name="T71" fmla="*/ 424 h 797"/>
                <a:gd name="T72" fmla="*/ 668 w 669"/>
                <a:gd name="T73" fmla="*/ 441 h 797"/>
                <a:gd name="T74" fmla="*/ 669 w 669"/>
                <a:gd name="T75" fmla="*/ 457 h 797"/>
                <a:gd name="T76" fmla="*/ 669 w 669"/>
                <a:gd name="T77" fmla="*/ 482 h 797"/>
                <a:gd name="T78" fmla="*/ 668 w 669"/>
                <a:gd name="T79" fmla="*/ 499 h 797"/>
                <a:gd name="T80" fmla="*/ 667 w 669"/>
                <a:gd name="T81" fmla="*/ 515 h 797"/>
                <a:gd name="T82" fmla="*/ 663 w 669"/>
                <a:gd name="T83" fmla="*/ 540 h 797"/>
                <a:gd name="T84" fmla="*/ 659 w 669"/>
                <a:gd name="T85" fmla="*/ 556 h 797"/>
                <a:gd name="T86" fmla="*/ 655 w 669"/>
                <a:gd name="T87" fmla="*/ 572 h 797"/>
                <a:gd name="T88" fmla="*/ 646 w 669"/>
                <a:gd name="T89" fmla="*/ 597 h 797"/>
                <a:gd name="T90" fmla="*/ 640 w 669"/>
                <a:gd name="T91" fmla="*/ 612 h 797"/>
                <a:gd name="T92" fmla="*/ 633 w 669"/>
                <a:gd name="T93" fmla="*/ 628 h 797"/>
                <a:gd name="T94" fmla="*/ 620 w 669"/>
                <a:gd name="T95" fmla="*/ 651 h 797"/>
                <a:gd name="T96" fmla="*/ 611 w 669"/>
                <a:gd name="T97" fmla="*/ 667 h 797"/>
                <a:gd name="T98" fmla="*/ 602 w 669"/>
                <a:gd name="T99" fmla="*/ 682 h 797"/>
                <a:gd name="T100" fmla="*/ 585 w 669"/>
                <a:gd name="T101" fmla="*/ 704 h 797"/>
                <a:gd name="T102" fmla="*/ 574 w 669"/>
                <a:gd name="T103" fmla="*/ 718 h 797"/>
                <a:gd name="T104" fmla="*/ 561 w 669"/>
                <a:gd name="T105" fmla="*/ 732 h 797"/>
                <a:gd name="T106" fmla="*/ 541 w 669"/>
                <a:gd name="T107" fmla="*/ 752 h 797"/>
                <a:gd name="T108" fmla="*/ 527 w 669"/>
                <a:gd name="T109" fmla="*/ 766 h 797"/>
                <a:gd name="T110" fmla="*/ 512 w 669"/>
                <a:gd name="T111" fmla="*/ 778 h 797"/>
                <a:gd name="T112" fmla="*/ 489 w 669"/>
                <a:gd name="T113" fmla="*/ 797 h 7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9"/>
                <a:gd name="T172" fmla="*/ 0 h 797"/>
                <a:gd name="T173" fmla="*/ 669 w 669"/>
                <a:gd name="T174" fmla="*/ 797 h 7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9" h="797">
                  <a:moveTo>
                    <a:pt x="0" y="0"/>
                  </a:moveTo>
                  <a:lnTo>
                    <a:pt x="0" y="0"/>
                  </a:lnTo>
                  <a:lnTo>
                    <a:pt x="12" y="0"/>
                  </a:lnTo>
                  <a:lnTo>
                    <a:pt x="23" y="0"/>
                  </a:lnTo>
                  <a:lnTo>
                    <a:pt x="35" y="1"/>
                  </a:lnTo>
                  <a:lnTo>
                    <a:pt x="47" y="1"/>
                  </a:lnTo>
                  <a:lnTo>
                    <a:pt x="58" y="2"/>
                  </a:lnTo>
                  <a:lnTo>
                    <a:pt x="70" y="3"/>
                  </a:lnTo>
                  <a:lnTo>
                    <a:pt x="81" y="4"/>
                  </a:lnTo>
                  <a:lnTo>
                    <a:pt x="93" y="5"/>
                  </a:lnTo>
                  <a:lnTo>
                    <a:pt x="104" y="6"/>
                  </a:lnTo>
                  <a:lnTo>
                    <a:pt x="116" y="8"/>
                  </a:lnTo>
                  <a:lnTo>
                    <a:pt x="128" y="9"/>
                  </a:lnTo>
                  <a:lnTo>
                    <a:pt x="139" y="10"/>
                  </a:lnTo>
                  <a:lnTo>
                    <a:pt x="151" y="12"/>
                  </a:lnTo>
                  <a:lnTo>
                    <a:pt x="162" y="14"/>
                  </a:lnTo>
                  <a:lnTo>
                    <a:pt x="173" y="16"/>
                  </a:lnTo>
                  <a:lnTo>
                    <a:pt x="185" y="19"/>
                  </a:lnTo>
                  <a:lnTo>
                    <a:pt x="196" y="21"/>
                  </a:lnTo>
                  <a:lnTo>
                    <a:pt x="207" y="23"/>
                  </a:lnTo>
                  <a:lnTo>
                    <a:pt x="218" y="26"/>
                  </a:lnTo>
                  <a:lnTo>
                    <a:pt x="229" y="29"/>
                  </a:lnTo>
                  <a:lnTo>
                    <a:pt x="240" y="32"/>
                  </a:lnTo>
                  <a:lnTo>
                    <a:pt x="251" y="35"/>
                  </a:lnTo>
                  <a:lnTo>
                    <a:pt x="261" y="38"/>
                  </a:lnTo>
                  <a:lnTo>
                    <a:pt x="272" y="41"/>
                  </a:lnTo>
                  <a:lnTo>
                    <a:pt x="283" y="45"/>
                  </a:lnTo>
                  <a:lnTo>
                    <a:pt x="294" y="48"/>
                  </a:lnTo>
                  <a:lnTo>
                    <a:pt x="304" y="52"/>
                  </a:lnTo>
                  <a:lnTo>
                    <a:pt x="314" y="56"/>
                  </a:lnTo>
                  <a:lnTo>
                    <a:pt x="324" y="59"/>
                  </a:lnTo>
                  <a:lnTo>
                    <a:pt x="335" y="64"/>
                  </a:lnTo>
                  <a:lnTo>
                    <a:pt x="344" y="68"/>
                  </a:lnTo>
                  <a:lnTo>
                    <a:pt x="355" y="72"/>
                  </a:lnTo>
                  <a:lnTo>
                    <a:pt x="365" y="77"/>
                  </a:lnTo>
                  <a:lnTo>
                    <a:pt x="374" y="81"/>
                  </a:lnTo>
                  <a:lnTo>
                    <a:pt x="384" y="86"/>
                  </a:lnTo>
                  <a:lnTo>
                    <a:pt x="393" y="91"/>
                  </a:lnTo>
                  <a:lnTo>
                    <a:pt x="403" y="95"/>
                  </a:lnTo>
                  <a:lnTo>
                    <a:pt x="412" y="101"/>
                  </a:lnTo>
                  <a:lnTo>
                    <a:pt x="421" y="106"/>
                  </a:lnTo>
                  <a:lnTo>
                    <a:pt x="430" y="111"/>
                  </a:lnTo>
                  <a:lnTo>
                    <a:pt x="439" y="117"/>
                  </a:lnTo>
                  <a:lnTo>
                    <a:pt x="448" y="122"/>
                  </a:lnTo>
                  <a:lnTo>
                    <a:pt x="456" y="128"/>
                  </a:lnTo>
                  <a:lnTo>
                    <a:pt x="465" y="133"/>
                  </a:lnTo>
                  <a:lnTo>
                    <a:pt x="473" y="139"/>
                  </a:lnTo>
                  <a:lnTo>
                    <a:pt x="481" y="145"/>
                  </a:lnTo>
                  <a:lnTo>
                    <a:pt x="489" y="151"/>
                  </a:lnTo>
                  <a:lnTo>
                    <a:pt x="498" y="157"/>
                  </a:lnTo>
                  <a:lnTo>
                    <a:pt x="505" y="163"/>
                  </a:lnTo>
                  <a:lnTo>
                    <a:pt x="512" y="169"/>
                  </a:lnTo>
                  <a:lnTo>
                    <a:pt x="520" y="176"/>
                  </a:lnTo>
                  <a:lnTo>
                    <a:pt x="527" y="182"/>
                  </a:lnTo>
                  <a:lnTo>
                    <a:pt x="535" y="189"/>
                  </a:lnTo>
                  <a:lnTo>
                    <a:pt x="541" y="195"/>
                  </a:lnTo>
                  <a:lnTo>
                    <a:pt x="548" y="202"/>
                  </a:lnTo>
                  <a:lnTo>
                    <a:pt x="555" y="209"/>
                  </a:lnTo>
                  <a:lnTo>
                    <a:pt x="561" y="216"/>
                  </a:lnTo>
                  <a:lnTo>
                    <a:pt x="568" y="223"/>
                  </a:lnTo>
                  <a:lnTo>
                    <a:pt x="574" y="230"/>
                  </a:lnTo>
                  <a:lnTo>
                    <a:pt x="580" y="237"/>
                  </a:lnTo>
                  <a:lnTo>
                    <a:pt x="585" y="244"/>
                  </a:lnTo>
                  <a:lnTo>
                    <a:pt x="591" y="251"/>
                  </a:lnTo>
                  <a:lnTo>
                    <a:pt x="596" y="259"/>
                  </a:lnTo>
                  <a:lnTo>
                    <a:pt x="602" y="266"/>
                  </a:lnTo>
                  <a:lnTo>
                    <a:pt x="607" y="274"/>
                  </a:lnTo>
                  <a:lnTo>
                    <a:pt x="611" y="281"/>
                  </a:lnTo>
                  <a:lnTo>
                    <a:pt x="616" y="289"/>
                  </a:lnTo>
                  <a:lnTo>
                    <a:pt x="620" y="297"/>
                  </a:lnTo>
                  <a:lnTo>
                    <a:pt x="625" y="304"/>
                  </a:lnTo>
                  <a:lnTo>
                    <a:pt x="629" y="312"/>
                  </a:lnTo>
                  <a:lnTo>
                    <a:pt x="633" y="320"/>
                  </a:lnTo>
                  <a:lnTo>
                    <a:pt x="636" y="327"/>
                  </a:lnTo>
                  <a:lnTo>
                    <a:pt x="640" y="335"/>
                  </a:lnTo>
                  <a:lnTo>
                    <a:pt x="644" y="343"/>
                  </a:lnTo>
                  <a:lnTo>
                    <a:pt x="646" y="351"/>
                  </a:lnTo>
                  <a:lnTo>
                    <a:pt x="649" y="359"/>
                  </a:lnTo>
                  <a:lnTo>
                    <a:pt x="652" y="367"/>
                  </a:lnTo>
                  <a:lnTo>
                    <a:pt x="655" y="375"/>
                  </a:lnTo>
                  <a:lnTo>
                    <a:pt x="657" y="383"/>
                  </a:lnTo>
                  <a:lnTo>
                    <a:pt x="659" y="392"/>
                  </a:lnTo>
                  <a:lnTo>
                    <a:pt x="661" y="400"/>
                  </a:lnTo>
                  <a:lnTo>
                    <a:pt x="663" y="408"/>
                  </a:lnTo>
                  <a:lnTo>
                    <a:pt x="664" y="416"/>
                  </a:lnTo>
                  <a:lnTo>
                    <a:pt x="666" y="424"/>
                  </a:lnTo>
                  <a:lnTo>
                    <a:pt x="667" y="432"/>
                  </a:lnTo>
                  <a:lnTo>
                    <a:pt x="668" y="441"/>
                  </a:lnTo>
                  <a:lnTo>
                    <a:pt x="668" y="449"/>
                  </a:lnTo>
                  <a:lnTo>
                    <a:pt x="669" y="457"/>
                  </a:lnTo>
                  <a:lnTo>
                    <a:pt x="669" y="466"/>
                  </a:lnTo>
                  <a:lnTo>
                    <a:pt x="669" y="474"/>
                  </a:lnTo>
                  <a:lnTo>
                    <a:pt x="669" y="482"/>
                  </a:lnTo>
                  <a:lnTo>
                    <a:pt x="669" y="491"/>
                  </a:lnTo>
                  <a:lnTo>
                    <a:pt x="668" y="499"/>
                  </a:lnTo>
                  <a:lnTo>
                    <a:pt x="668" y="507"/>
                  </a:lnTo>
                  <a:lnTo>
                    <a:pt x="667" y="515"/>
                  </a:lnTo>
                  <a:lnTo>
                    <a:pt x="666" y="523"/>
                  </a:lnTo>
                  <a:lnTo>
                    <a:pt x="664" y="531"/>
                  </a:lnTo>
                  <a:lnTo>
                    <a:pt x="663" y="540"/>
                  </a:lnTo>
                  <a:lnTo>
                    <a:pt x="661" y="548"/>
                  </a:lnTo>
                  <a:lnTo>
                    <a:pt x="659" y="556"/>
                  </a:lnTo>
                  <a:lnTo>
                    <a:pt x="657" y="564"/>
                  </a:lnTo>
                  <a:lnTo>
                    <a:pt x="655" y="572"/>
                  </a:lnTo>
                  <a:lnTo>
                    <a:pt x="652" y="580"/>
                  </a:lnTo>
                  <a:lnTo>
                    <a:pt x="649" y="588"/>
                  </a:lnTo>
                  <a:lnTo>
                    <a:pt x="646" y="597"/>
                  </a:lnTo>
                  <a:lnTo>
                    <a:pt x="644" y="604"/>
                  </a:lnTo>
                  <a:lnTo>
                    <a:pt x="640" y="612"/>
                  </a:lnTo>
                  <a:lnTo>
                    <a:pt x="636" y="620"/>
                  </a:lnTo>
                  <a:lnTo>
                    <a:pt x="633" y="628"/>
                  </a:lnTo>
                  <a:lnTo>
                    <a:pt x="629" y="636"/>
                  </a:lnTo>
                  <a:lnTo>
                    <a:pt x="625" y="644"/>
                  </a:lnTo>
                  <a:lnTo>
                    <a:pt x="620" y="651"/>
                  </a:lnTo>
                  <a:lnTo>
                    <a:pt x="616" y="659"/>
                  </a:lnTo>
                  <a:lnTo>
                    <a:pt x="611" y="667"/>
                  </a:lnTo>
                  <a:lnTo>
                    <a:pt x="607" y="674"/>
                  </a:lnTo>
                  <a:lnTo>
                    <a:pt x="602" y="682"/>
                  </a:lnTo>
                  <a:lnTo>
                    <a:pt x="596" y="689"/>
                  </a:lnTo>
                  <a:lnTo>
                    <a:pt x="591" y="696"/>
                  </a:lnTo>
                  <a:lnTo>
                    <a:pt x="585" y="704"/>
                  </a:lnTo>
                  <a:lnTo>
                    <a:pt x="580" y="711"/>
                  </a:lnTo>
                  <a:lnTo>
                    <a:pt x="574" y="718"/>
                  </a:lnTo>
                  <a:lnTo>
                    <a:pt x="568" y="725"/>
                  </a:lnTo>
                  <a:lnTo>
                    <a:pt x="561" y="732"/>
                  </a:lnTo>
                  <a:lnTo>
                    <a:pt x="555" y="739"/>
                  </a:lnTo>
                  <a:lnTo>
                    <a:pt x="548" y="745"/>
                  </a:lnTo>
                  <a:lnTo>
                    <a:pt x="541" y="752"/>
                  </a:lnTo>
                  <a:lnTo>
                    <a:pt x="535" y="759"/>
                  </a:lnTo>
                  <a:lnTo>
                    <a:pt x="527" y="766"/>
                  </a:lnTo>
                  <a:lnTo>
                    <a:pt x="520" y="772"/>
                  </a:lnTo>
                  <a:lnTo>
                    <a:pt x="512" y="778"/>
                  </a:lnTo>
                  <a:lnTo>
                    <a:pt x="505" y="784"/>
                  </a:lnTo>
                  <a:lnTo>
                    <a:pt x="498" y="791"/>
                  </a:lnTo>
                  <a:lnTo>
                    <a:pt x="489" y="797"/>
                  </a:lnTo>
                  <a:lnTo>
                    <a:pt x="0" y="474"/>
                  </a:lnTo>
                  <a:lnTo>
                    <a:pt x="0" y="0"/>
                  </a:lnTo>
                  <a:close/>
                </a:path>
              </a:pathLst>
            </a:custGeom>
            <a:solidFill>
              <a:srgbClr val="CC0000"/>
            </a:solidFill>
            <a:ln w="9525">
              <a:noFill/>
              <a:round/>
              <a:headEnd/>
              <a:tailEnd/>
            </a:ln>
          </p:spPr>
          <p:txBody>
            <a:bodyPr/>
            <a:lstStyle/>
            <a:p>
              <a:pPr algn="ctr"/>
              <a:endParaRPr lang="en-US"/>
            </a:p>
          </p:txBody>
        </p:sp>
        <p:sp>
          <p:nvSpPr>
            <p:cNvPr id="162847" name="Freeform 30"/>
            <p:cNvSpPr>
              <a:spLocks/>
            </p:cNvSpPr>
            <p:nvPr/>
          </p:nvSpPr>
          <p:spPr bwMode="auto">
            <a:xfrm>
              <a:off x="765" y="2387"/>
              <a:ext cx="1158" cy="521"/>
            </a:xfrm>
            <a:custGeom>
              <a:avLst/>
              <a:gdLst>
                <a:gd name="T0" fmla="*/ 1125 w 1158"/>
                <a:gd name="T1" fmla="*/ 346 h 521"/>
                <a:gd name="T2" fmla="*/ 1090 w 1158"/>
                <a:gd name="T3" fmla="*/ 367 h 521"/>
                <a:gd name="T4" fmla="*/ 1043 w 1158"/>
                <a:gd name="T5" fmla="*/ 392 h 521"/>
                <a:gd name="T6" fmla="*/ 1004 w 1158"/>
                <a:gd name="T7" fmla="*/ 410 h 521"/>
                <a:gd name="T8" fmla="*/ 963 w 1158"/>
                <a:gd name="T9" fmla="*/ 425 h 521"/>
                <a:gd name="T10" fmla="*/ 909 w 1158"/>
                <a:gd name="T11" fmla="*/ 441 h 521"/>
                <a:gd name="T12" fmla="*/ 865 w 1158"/>
                <a:gd name="T13" fmla="*/ 452 h 521"/>
                <a:gd name="T14" fmla="*/ 808 w 1158"/>
                <a:gd name="T15" fmla="*/ 463 h 521"/>
                <a:gd name="T16" fmla="*/ 762 w 1158"/>
                <a:gd name="T17" fmla="*/ 468 h 521"/>
                <a:gd name="T18" fmla="*/ 716 w 1158"/>
                <a:gd name="T19" fmla="*/ 472 h 521"/>
                <a:gd name="T20" fmla="*/ 657 w 1158"/>
                <a:gd name="T21" fmla="*/ 473 h 521"/>
                <a:gd name="T22" fmla="*/ 611 w 1158"/>
                <a:gd name="T23" fmla="*/ 471 h 521"/>
                <a:gd name="T24" fmla="*/ 564 w 1158"/>
                <a:gd name="T25" fmla="*/ 467 h 521"/>
                <a:gd name="T26" fmla="*/ 507 w 1158"/>
                <a:gd name="T27" fmla="*/ 459 h 521"/>
                <a:gd name="T28" fmla="*/ 462 w 1158"/>
                <a:gd name="T29" fmla="*/ 450 h 521"/>
                <a:gd name="T30" fmla="*/ 407 w 1158"/>
                <a:gd name="T31" fmla="*/ 435 h 521"/>
                <a:gd name="T32" fmla="*/ 365 w 1158"/>
                <a:gd name="T33" fmla="*/ 421 h 521"/>
                <a:gd name="T34" fmla="*/ 324 w 1158"/>
                <a:gd name="T35" fmla="*/ 405 h 521"/>
                <a:gd name="T36" fmla="*/ 276 w 1158"/>
                <a:gd name="T37" fmla="*/ 382 h 521"/>
                <a:gd name="T38" fmla="*/ 239 w 1158"/>
                <a:gd name="T39" fmla="*/ 362 h 521"/>
                <a:gd name="T40" fmla="*/ 196 w 1158"/>
                <a:gd name="T41" fmla="*/ 334 h 521"/>
                <a:gd name="T42" fmla="*/ 164 w 1158"/>
                <a:gd name="T43" fmla="*/ 310 h 521"/>
                <a:gd name="T44" fmla="*/ 135 w 1158"/>
                <a:gd name="T45" fmla="*/ 284 h 521"/>
                <a:gd name="T46" fmla="*/ 102 w 1158"/>
                <a:gd name="T47" fmla="*/ 250 h 521"/>
                <a:gd name="T48" fmla="*/ 78 w 1158"/>
                <a:gd name="T49" fmla="*/ 222 h 521"/>
                <a:gd name="T50" fmla="*/ 57 w 1158"/>
                <a:gd name="T51" fmla="*/ 192 h 521"/>
                <a:gd name="T52" fmla="*/ 36 w 1158"/>
                <a:gd name="T53" fmla="*/ 154 h 521"/>
                <a:gd name="T54" fmla="*/ 22 w 1158"/>
                <a:gd name="T55" fmla="*/ 122 h 521"/>
                <a:gd name="T56" fmla="*/ 10 w 1158"/>
                <a:gd name="T57" fmla="*/ 82 h 521"/>
                <a:gd name="T58" fmla="*/ 3 w 1158"/>
                <a:gd name="T59" fmla="*/ 49 h 521"/>
                <a:gd name="T60" fmla="*/ 0 w 1158"/>
                <a:gd name="T61" fmla="*/ 16 h 521"/>
                <a:gd name="T62" fmla="*/ 0 w 1158"/>
                <a:gd name="T63" fmla="*/ 64 h 521"/>
                <a:gd name="T64" fmla="*/ 5 w 1158"/>
                <a:gd name="T65" fmla="*/ 105 h 521"/>
                <a:gd name="T66" fmla="*/ 12 w 1158"/>
                <a:gd name="T67" fmla="*/ 138 h 521"/>
                <a:gd name="T68" fmla="*/ 22 w 1158"/>
                <a:gd name="T69" fmla="*/ 170 h 521"/>
                <a:gd name="T70" fmla="*/ 40 w 1158"/>
                <a:gd name="T71" fmla="*/ 209 h 521"/>
                <a:gd name="T72" fmla="*/ 57 w 1158"/>
                <a:gd name="T73" fmla="*/ 240 h 521"/>
                <a:gd name="T74" fmla="*/ 78 w 1158"/>
                <a:gd name="T75" fmla="*/ 270 h 521"/>
                <a:gd name="T76" fmla="*/ 108 w 1158"/>
                <a:gd name="T77" fmla="*/ 305 h 521"/>
                <a:gd name="T78" fmla="*/ 135 w 1158"/>
                <a:gd name="T79" fmla="*/ 332 h 521"/>
                <a:gd name="T80" fmla="*/ 172 w 1158"/>
                <a:gd name="T81" fmla="*/ 364 h 521"/>
                <a:gd name="T82" fmla="*/ 204 w 1158"/>
                <a:gd name="T83" fmla="*/ 388 h 521"/>
                <a:gd name="T84" fmla="*/ 239 w 1158"/>
                <a:gd name="T85" fmla="*/ 410 h 521"/>
                <a:gd name="T86" fmla="*/ 285 w 1158"/>
                <a:gd name="T87" fmla="*/ 435 h 521"/>
                <a:gd name="T88" fmla="*/ 324 w 1158"/>
                <a:gd name="T89" fmla="*/ 453 h 521"/>
                <a:gd name="T90" fmla="*/ 376 w 1158"/>
                <a:gd name="T91" fmla="*/ 473 h 521"/>
                <a:gd name="T92" fmla="*/ 418 w 1158"/>
                <a:gd name="T93" fmla="*/ 486 h 521"/>
                <a:gd name="T94" fmla="*/ 462 w 1158"/>
                <a:gd name="T95" fmla="*/ 497 h 521"/>
                <a:gd name="T96" fmla="*/ 519 w 1158"/>
                <a:gd name="T97" fmla="*/ 508 h 521"/>
                <a:gd name="T98" fmla="*/ 564 w 1158"/>
                <a:gd name="T99" fmla="*/ 515 h 521"/>
                <a:gd name="T100" fmla="*/ 611 w 1158"/>
                <a:gd name="T101" fmla="*/ 519 h 521"/>
                <a:gd name="T102" fmla="*/ 669 w 1158"/>
                <a:gd name="T103" fmla="*/ 521 h 521"/>
                <a:gd name="T104" fmla="*/ 716 w 1158"/>
                <a:gd name="T105" fmla="*/ 519 h 521"/>
                <a:gd name="T106" fmla="*/ 773 w 1158"/>
                <a:gd name="T107" fmla="*/ 515 h 521"/>
                <a:gd name="T108" fmla="*/ 820 w 1158"/>
                <a:gd name="T109" fmla="*/ 508 h 521"/>
                <a:gd name="T110" fmla="*/ 865 w 1158"/>
                <a:gd name="T111" fmla="*/ 500 h 521"/>
                <a:gd name="T112" fmla="*/ 920 w 1158"/>
                <a:gd name="T113" fmla="*/ 486 h 521"/>
                <a:gd name="T114" fmla="*/ 963 w 1158"/>
                <a:gd name="T115" fmla="*/ 473 h 521"/>
                <a:gd name="T116" fmla="*/ 1013 w 1158"/>
                <a:gd name="T117" fmla="*/ 453 h 521"/>
                <a:gd name="T118" fmla="*/ 1053 w 1158"/>
                <a:gd name="T119" fmla="*/ 435 h 521"/>
                <a:gd name="T120" fmla="*/ 1090 w 1158"/>
                <a:gd name="T121" fmla="*/ 415 h 521"/>
                <a:gd name="T122" fmla="*/ 1134 w 1158"/>
                <a:gd name="T123" fmla="*/ 388 h 5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521"/>
                <a:gd name="T188" fmla="*/ 1158 w 1158"/>
                <a:gd name="T189" fmla="*/ 521 h 5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521">
                  <a:moveTo>
                    <a:pt x="1158" y="322"/>
                  </a:moveTo>
                  <a:lnTo>
                    <a:pt x="1150" y="329"/>
                  </a:lnTo>
                  <a:lnTo>
                    <a:pt x="1142" y="334"/>
                  </a:lnTo>
                  <a:lnTo>
                    <a:pt x="1134" y="340"/>
                  </a:lnTo>
                  <a:lnTo>
                    <a:pt x="1125" y="346"/>
                  </a:lnTo>
                  <a:lnTo>
                    <a:pt x="1117" y="352"/>
                  </a:lnTo>
                  <a:lnTo>
                    <a:pt x="1108" y="357"/>
                  </a:lnTo>
                  <a:lnTo>
                    <a:pt x="1099" y="362"/>
                  </a:lnTo>
                  <a:lnTo>
                    <a:pt x="1090" y="367"/>
                  </a:lnTo>
                  <a:lnTo>
                    <a:pt x="1081" y="373"/>
                  </a:lnTo>
                  <a:lnTo>
                    <a:pt x="1072" y="378"/>
                  </a:lnTo>
                  <a:lnTo>
                    <a:pt x="1062" y="382"/>
                  </a:lnTo>
                  <a:lnTo>
                    <a:pt x="1053" y="387"/>
                  </a:lnTo>
                  <a:lnTo>
                    <a:pt x="1043" y="392"/>
                  </a:lnTo>
                  <a:lnTo>
                    <a:pt x="1034" y="397"/>
                  </a:lnTo>
                  <a:lnTo>
                    <a:pt x="1024" y="401"/>
                  </a:lnTo>
                  <a:lnTo>
                    <a:pt x="1013" y="405"/>
                  </a:lnTo>
                  <a:lnTo>
                    <a:pt x="1004" y="410"/>
                  </a:lnTo>
                  <a:lnTo>
                    <a:pt x="993" y="414"/>
                  </a:lnTo>
                  <a:lnTo>
                    <a:pt x="983" y="417"/>
                  </a:lnTo>
                  <a:lnTo>
                    <a:pt x="973" y="421"/>
                  </a:lnTo>
                  <a:lnTo>
                    <a:pt x="963" y="425"/>
                  </a:lnTo>
                  <a:lnTo>
                    <a:pt x="952" y="428"/>
                  </a:lnTo>
                  <a:lnTo>
                    <a:pt x="941" y="432"/>
                  </a:lnTo>
                  <a:lnTo>
                    <a:pt x="930" y="435"/>
                  </a:lnTo>
                  <a:lnTo>
                    <a:pt x="920" y="439"/>
                  </a:lnTo>
                  <a:lnTo>
                    <a:pt x="909" y="441"/>
                  </a:lnTo>
                  <a:lnTo>
                    <a:pt x="898" y="444"/>
                  </a:lnTo>
                  <a:lnTo>
                    <a:pt x="887" y="447"/>
                  </a:lnTo>
                  <a:lnTo>
                    <a:pt x="876" y="450"/>
                  </a:lnTo>
                  <a:lnTo>
                    <a:pt x="865" y="452"/>
                  </a:lnTo>
                  <a:lnTo>
                    <a:pt x="854" y="455"/>
                  </a:lnTo>
                  <a:lnTo>
                    <a:pt x="842" y="457"/>
                  </a:lnTo>
                  <a:lnTo>
                    <a:pt x="831" y="459"/>
                  </a:lnTo>
                  <a:lnTo>
                    <a:pt x="820" y="461"/>
                  </a:lnTo>
                  <a:lnTo>
                    <a:pt x="808" y="463"/>
                  </a:lnTo>
                  <a:lnTo>
                    <a:pt x="797" y="464"/>
                  </a:lnTo>
                  <a:lnTo>
                    <a:pt x="785" y="466"/>
                  </a:lnTo>
                  <a:lnTo>
                    <a:pt x="773" y="467"/>
                  </a:lnTo>
                  <a:lnTo>
                    <a:pt x="762" y="468"/>
                  </a:lnTo>
                  <a:lnTo>
                    <a:pt x="750" y="469"/>
                  </a:lnTo>
                  <a:lnTo>
                    <a:pt x="739" y="470"/>
                  </a:lnTo>
                  <a:lnTo>
                    <a:pt x="727" y="471"/>
                  </a:lnTo>
                  <a:lnTo>
                    <a:pt x="716" y="472"/>
                  </a:lnTo>
                  <a:lnTo>
                    <a:pt x="704" y="472"/>
                  </a:lnTo>
                  <a:lnTo>
                    <a:pt x="692" y="473"/>
                  </a:lnTo>
                  <a:lnTo>
                    <a:pt x="681" y="473"/>
                  </a:lnTo>
                  <a:lnTo>
                    <a:pt x="669" y="473"/>
                  </a:lnTo>
                  <a:lnTo>
                    <a:pt x="657" y="473"/>
                  </a:lnTo>
                  <a:lnTo>
                    <a:pt x="646" y="473"/>
                  </a:lnTo>
                  <a:lnTo>
                    <a:pt x="634" y="472"/>
                  </a:lnTo>
                  <a:lnTo>
                    <a:pt x="622" y="472"/>
                  </a:lnTo>
                  <a:lnTo>
                    <a:pt x="611" y="471"/>
                  </a:lnTo>
                  <a:lnTo>
                    <a:pt x="599" y="470"/>
                  </a:lnTo>
                  <a:lnTo>
                    <a:pt x="587" y="469"/>
                  </a:lnTo>
                  <a:lnTo>
                    <a:pt x="576" y="468"/>
                  </a:lnTo>
                  <a:lnTo>
                    <a:pt x="564" y="467"/>
                  </a:lnTo>
                  <a:lnTo>
                    <a:pt x="553" y="466"/>
                  </a:lnTo>
                  <a:lnTo>
                    <a:pt x="541" y="464"/>
                  </a:lnTo>
                  <a:lnTo>
                    <a:pt x="530" y="463"/>
                  </a:lnTo>
                  <a:lnTo>
                    <a:pt x="519" y="461"/>
                  </a:lnTo>
                  <a:lnTo>
                    <a:pt x="507" y="459"/>
                  </a:lnTo>
                  <a:lnTo>
                    <a:pt x="496" y="457"/>
                  </a:lnTo>
                  <a:lnTo>
                    <a:pt x="485" y="455"/>
                  </a:lnTo>
                  <a:lnTo>
                    <a:pt x="474" y="452"/>
                  </a:lnTo>
                  <a:lnTo>
                    <a:pt x="462" y="450"/>
                  </a:lnTo>
                  <a:lnTo>
                    <a:pt x="451" y="447"/>
                  </a:lnTo>
                  <a:lnTo>
                    <a:pt x="440" y="444"/>
                  </a:lnTo>
                  <a:lnTo>
                    <a:pt x="429" y="441"/>
                  </a:lnTo>
                  <a:lnTo>
                    <a:pt x="418" y="439"/>
                  </a:lnTo>
                  <a:lnTo>
                    <a:pt x="407" y="435"/>
                  </a:lnTo>
                  <a:lnTo>
                    <a:pt x="397" y="432"/>
                  </a:lnTo>
                  <a:lnTo>
                    <a:pt x="386" y="428"/>
                  </a:lnTo>
                  <a:lnTo>
                    <a:pt x="376" y="425"/>
                  </a:lnTo>
                  <a:lnTo>
                    <a:pt x="365" y="421"/>
                  </a:lnTo>
                  <a:lnTo>
                    <a:pt x="355" y="417"/>
                  </a:lnTo>
                  <a:lnTo>
                    <a:pt x="344" y="414"/>
                  </a:lnTo>
                  <a:lnTo>
                    <a:pt x="334" y="410"/>
                  </a:lnTo>
                  <a:lnTo>
                    <a:pt x="324" y="405"/>
                  </a:lnTo>
                  <a:lnTo>
                    <a:pt x="314" y="401"/>
                  </a:lnTo>
                  <a:lnTo>
                    <a:pt x="305" y="397"/>
                  </a:lnTo>
                  <a:lnTo>
                    <a:pt x="294" y="392"/>
                  </a:lnTo>
                  <a:lnTo>
                    <a:pt x="285" y="387"/>
                  </a:lnTo>
                  <a:lnTo>
                    <a:pt x="276" y="382"/>
                  </a:lnTo>
                  <a:lnTo>
                    <a:pt x="266" y="378"/>
                  </a:lnTo>
                  <a:lnTo>
                    <a:pt x="257" y="373"/>
                  </a:lnTo>
                  <a:lnTo>
                    <a:pt x="248" y="367"/>
                  </a:lnTo>
                  <a:lnTo>
                    <a:pt x="239" y="362"/>
                  </a:lnTo>
                  <a:lnTo>
                    <a:pt x="230" y="357"/>
                  </a:lnTo>
                  <a:lnTo>
                    <a:pt x="221" y="352"/>
                  </a:lnTo>
                  <a:lnTo>
                    <a:pt x="212" y="346"/>
                  </a:lnTo>
                  <a:lnTo>
                    <a:pt x="204" y="340"/>
                  </a:lnTo>
                  <a:lnTo>
                    <a:pt x="196" y="334"/>
                  </a:lnTo>
                  <a:lnTo>
                    <a:pt x="187" y="329"/>
                  </a:lnTo>
                  <a:lnTo>
                    <a:pt x="179" y="322"/>
                  </a:lnTo>
                  <a:lnTo>
                    <a:pt x="172" y="317"/>
                  </a:lnTo>
                  <a:lnTo>
                    <a:pt x="164" y="310"/>
                  </a:lnTo>
                  <a:lnTo>
                    <a:pt x="156" y="304"/>
                  </a:lnTo>
                  <a:lnTo>
                    <a:pt x="149" y="297"/>
                  </a:lnTo>
                  <a:lnTo>
                    <a:pt x="141" y="291"/>
                  </a:lnTo>
                  <a:lnTo>
                    <a:pt x="135" y="284"/>
                  </a:lnTo>
                  <a:lnTo>
                    <a:pt x="127" y="278"/>
                  </a:lnTo>
                  <a:lnTo>
                    <a:pt x="121" y="271"/>
                  </a:lnTo>
                  <a:lnTo>
                    <a:pt x="114" y="264"/>
                  </a:lnTo>
                  <a:lnTo>
                    <a:pt x="108" y="258"/>
                  </a:lnTo>
                  <a:lnTo>
                    <a:pt x="102" y="250"/>
                  </a:lnTo>
                  <a:lnTo>
                    <a:pt x="95" y="244"/>
                  </a:lnTo>
                  <a:lnTo>
                    <a:pt x="90" y="236"/>
                  </a:lnTo>
                  <a:lnTo>
                    <a:pt x="84" y="229"/>
                  </a:lnTo>
                  <a:lnTo>
                    <a:pt x="78" y="222"/>
                  </a:lnTo>
                  <a:lnTo>
                    <a:pt x="73" y="214"/>
                  </a:lnTo>
                  <a:lnTo>
                    <a:pt x="67" y="207"/>
                  </a:lnTo>
                  <a:lnTo>
                    <a:pt x="62" y="199"/>
                  </a:lnTo>
                  <a:lnTo>
                    <a:pt x="57" y="192"/>
                  </a:lnTo>
                  <a:lnTo>
                    <a:pt x="53" y="185"/>
                  </a:lnTo>
                  <a:lnTo>
                    <a:pt x="48" y="177"/>
                  </a:lnTo>
                  <a:lnTo>
                    <a:pt x="44" y="169"/>
                  </a:lnTo>
                  <a:lnTo>
                    <a:pt x="40" y="162"/>
                  </a:lnTo>
                  <a:lnTo>
                    <a:pt x="36" y="154"/>
                  </a:lnTo>
                  <a:lnTo>
                    <a:pt x="32" y="146"/>
                  </a:lnTo>
                  <a:lnTo>
                    <a:pt x="29" y="138"/>
                  </a:lnTo>
                  <a:lnTo>
                    <a:pt x="26" y="130"/>
                  </a:lnTo>
                  <a:lnTo>
                    <a:pt x="22" y="122"/>
                  </a:lnTo>
                  <a:lnTo>
                    <a:pt x="19" y="114"/>
                  </a:lnTo>
                  <a:lnTo>
                    <a:pt x="17" y="106"/>
                  </a:lnTo>
                  <a:lnTo>
                    <a:pt x="14" y="98"/>
                  </a:lnTo>
                  <a:lnTo>
                    <a:pt x="12" y="90"/>
                  </a:lnTo>
                  <a:lnTo>
                    <a:pt x="10" y="82"/>
                  </a:lnTo>
                  <a:lnTo>
                    <a:pt x="8" y="74"/>
                  </a:lnTo>
                  <a:lnTo>
                    <a:pt x="6" y="66"/>
                  </a:lnTo>
                  <a:lnTo>
                    <a:pt x="5" y="57"/>
                  </a:lnTo>
                  <a:lnTo>
                    <a:pt x="3" y="49"/>
                  </a:lnTo>
                  <a:lnTo>
                    <a:pt x="2" y="41"/>
                  </a:lnTo>
                  <a:lnTo>
                    <a:pt x="1" y="33"/>
                  </a:lnTo>
                  <a:lnTo>
                    <a:pt x="1" y="24"/>
                  </a:lnTo>
                  <a:lnTo>
                    <a:pt x="0" y="16"/>
                  </a:lnTo>
                  <a:lnTo>
                    <a:pt x="0" y="8"/>
                  </a:lnTo>
                  <a:lnTo>
                    <a:pt x="0" y="0"/>
                  </a:lnTo>
                  <a:lnTo>
                    <a:pt x="0" y="47"/>
                  </a:lnTo>
                  <a:lnTo>
                    <a:pt x="0" y="55"/>
                  </a:lnTo>
                  <a:lnTo>
                    <a:pt x="0" y="64"/>
                  </a:lnTo>
                  <a:lnTo>
                    <a:pt x="1" y="72"/>
                  </a:lnTo>
                  <a:lnTo>
                    <a:pt x="1" y="80"/>
                  </a:lnTo>
                  <a:lnTo>
                    <a:pt x="2" y="89"/>
                  </a:lnTo>
                  <a:lnTo>
                    <a:pt x="3" y="97"/>
                  </a:lnTo>
                  <a:lnTo>
                    <a:pt x="5" y="105"/>
                  </a:lnTo>
                  <a:lnTo>
                    <a:pt x="6" y="113"/>
                  </a:lnTo>
                  <a:lnTo>
                    <a:pt x="8" y="121"/>
                  </a:lnTo>
                  <a:lnTo>
                    <a:pt x="10" y="129"/>
                  </a:lnTo>
                  <a:lnTo>
                    <a:pt x="12" y="138"/>
                  </a:lnTo>
                  <a:lnTo>
                    <a:pt x="14" y="146"/>
                  </a:lnTo>
                  <a:lnTo>
                    <a:pt x="17" y="154"/>
                  </a:lnTo>
                  <a:lnTo>
                    <a:pt x="19" y="162"/>
                  </a:lnTo>
                  <a:lnTo>
                    <a:pt x="22" y="170"/>
                  </a:lnTo>
                  <a:lnTo>
                    <a:pt x="26" y="178"/>
                  </a:lnTo>
                  <a:lnTo>
                    <a:pt x="29" y="186"/>
                  </a:lnTo>
                  <a:lnTo>
                    <a:pt x="32" y="193"/>
                  </a:lnTo>
                  <a:lnTo>
                    <a:pt x="36" y="201"/>
                  </a:lnTo>
                  <a:lnTo>
                    <a:pt x="40" y="209"/>
                  </a:lnTo>
                  <a:lnTo>
                    <a:pt x="44" y="217"/>
                  </a:lnTo>
                  <a:lnTo>
                    <a:pt x="48" y="224"/>
                  </a:lnTo>
                  <a:lnTo>
                    <a:pt x="53" y="232"/>
                  </a:lnTo>
                  <a:lnTo>
                    <a:pt x="57" y="240"/>
                  </a:lnTo>
                  <a:lnTo>
                    <a:pt x="62" y="247"/>
                  </a:lnTo>
                  <a:lnTo>
                    <a:pt x="67" y="255"/>
                  </a:lnTo>
                  <a:lnTo>
                    <a:pt x="73" y="262"/>
                  </a:lnTo>
                  <a:lnTo>
                    <a:pt x="78" y="270"/>
                  </a:lnTo>
                  <a:lnTo>
                    <a:pt x="84" y="277"/>
                  </a:lnTo>
                  <a:lnTo>
                    <a:pt x="90" y="284"/>
                  </a:lnTo>
                  <a:lnTo>
                    <a:pt x="95" y="291"/>
                  </a:lnTo>
                  <a:lnTo>
                    <a:pt x="102" y="298"/>
                  </a:lnTo>
                  <a:lnTo>
                    <a:pt x="108" y="305"/>
                  </a:lnTo>
                  <a:lnTo>
                    <a:pt x="114" y="312"/>
                  </a:lnTo>
                  <a:lnTo>
                    <a:pt x="121" y="319"/>
                  </a:lnTo>
                  <a:lnTo>
                    <a:pt x="127" y="325"/>
                  </a:lnTo>
                  <a:lnTo>
                    <a:pt x="135" y="332"/>
                  </a:lnTo>
                  <a:lnTo>
                    <a:pt x="141" y="339"/>
                  </a:lnTo>
                  <a:lnTo>
                    <a:pt x="149" y="345"/>
                  </a:lnTo>
                  <a:lnTo>
                    <a:pt x="156" y="352"/>
                  </a:lnTo>
                  <a:lnTo>
                    <a:pt x="164" y="358"/>
                  </a:lnTo>
                  <a:lnTo>
                    <a:pt x="172" y="364"/>
                  </a:lnTo>
                  <a:lnTo>
                    <a:pt x="179" y="370"/>
                  </a:lnTo>
                  <a:lnTo>
                    <a:pt x="187" y="376"/>
                  </a:lnTo>
                  <a:lnTo>
                    <a:pt x="196" y="382"/>
                  </a:lnTo>
                  <a:lnTo>
                    <a:pt x="204" y="388"/>
                  </a:lnTo>
                  <a:lnTo>
                    <a:pt x="212" y="393"/>
                  </a:lnTo>
                  <a:lnTo>
                    <a:pt x="221" y="399"/>
                  </a:lnTo>
                  <a:lnTo>
                    <a:pt x="230" y="404"/>
                  </a:lnTo>
                  <a:lnTo>
                    <a:pt x="239" y="410"/>
                  </a:lnTo>
                  <a:lnTo>
                    <a:pt x="248" y="415"/>
                  </a:lnTo>
                  <a:lnTo>
                    <a:pt x="257" y="420"/>
                  </a:lnTo>
                  <a:lnTo>
                    <a:pt x="266" y="425"/>
                  </a:lnTo>
                  <a:lnTo>
                    <a:pt x="276" y="430"/>
                  </a:lnTo>
                  <a:lnTo>
                    <a:pt x="285" y="435"/>
                  </a:lnTo>
                  <a:lnTo>
                    <a:pt x="294" y="439"/>
                  </a:lnTo>
                  <a:lnTo>
                    <a:pt x="305" y="444"/>
                  </a:lnTo>
                  <a:lnTo>
                    <a:pt x="314" y="449"/>
                  </a:lnTo>
                  <a:lnTo>
                    <a:pt x="324" y="453"/>
                  </a:lnTo>
                  <a:lnTo>
                    <a:pt x="334" y="457"/>
                  </a:lnTo>
                  <a:lnTo>
                    <a:pt x="344" y="461"/>
                  </a:lnTo>
                  <a:lnTo>
                    <a:pt x="355" y="465"/>
                  </a:lnTo>
                  <a:lnTo>
                    <a:pt x="365" y="469"/>
                  </a:lnTo>
                  <a:lnTo>
                    <a:pt x="376" y="473"/>
                  </a:lnTo>
                  <a:lnTo>
                    <a:pt x="386" y="476"/>
                  </a:lnTo>
                  <a:lnTo>
                    <a:pt x="397" y="480"/>
                  </a:lnTo>
                  <a:lnTo>
                    <a:pt x="407" y="483"/>
                  </a:lnTo>
                  <a:lnTo>
                    <a:pt x="418" y="486"/>
                  </a:lnTo>
                  <a:lnTo>
                    <a:pt x="429" y="489"/>
                  </a:lnTo>
                  <a:lnTo>
                    <a:pt x="440" y="492"/>
                  </a:lnTo>
                  <a:lnTo>
                    <a:pt x="451" y="495"/>
                  </a:lnTo>
                  <a:lnTo>
                    <a:pt x="462" y="497"/>
                  </a:lnTo>
                  <a:lnTo>
                    <a:pt x="474" y="500"/>
                  </a:lnTo>
                  <a:lnTo>
                    <a:pt x="485" y="502"/>
                  </a:lnTo>
                  <a:lnTo>
                    <a:pt x="496" y="504"/>
                  </a:lnTo>
                  <a:lnTo>
                    <a:pt x="507" y="506"/>
                  </a:lnTo>
                  <a:lnTo>
                    <a:pt x="519" y="508"/>
                  </a:lnTo>
                  <a:lnTo>
                    <a:pt x="530" y="510"/>
                  </a:lnTo>
                  <a:lnTo>
                    <a:pt x="541" y="512"/>
                  </a:lnTo>
                  <a:lnTo>
                    <a:pt x="553" y="513"/>
                  </a:lnTo>
                  <a:lnTo>
                    <a:pt x="564" y="515"/>
                  </a:lnTo>
                  <a:lnTo>
                    <a:pt x="576" y="516"/>
                  </a:lnTo>
                  <a:lnTo>
                    <a:pt x="587" y="517"/>
                  </a:lnTo>
                  <a:lnTo>
                    <a:pt x="599" y="518"/>
                  </a:lnTo>
                  <a:lnTo>
                    <a:pt x="611" y="519"/>
                  </a:lnTo>
                  <a:lnTo>
                    <a:pt x="622" y="519"/>
                  </a:lnTo>
                  <a:lnTo>
                    <a:pt x="634" y="520"/>
                  </a:lnTo>
                  <a:lnTo>
                    <a:pt x="646" y="520"/>
                  </a:lnTo>
                  <a:lnTo>
                    <a:pt x="657" y="521"/>
                  </a:lnTo>
                  <a:lnTo>
                    <a:pt x="669" y="521"/>
                  </a:lnTo>
                  <a:lnTo>
                    <a:pt x="681" y="521"/>
                  </a:lnTo>
                  <a:lnTo>
                    <a:pt x="692" y="520"/>
                  </a:lnTo>
                  <a:lnTo>
                    <a:pt x="704" y="520"/>
                  </a:lnTo>
                  <a:lnTo>
                    <a:pt x="716" y="519"/>
                  </a:lnTo>
                  <a:lnTo>
                    <a:pt x="727" y="519"/>
                  </a:lnTo>
                  <a:lnTo>
                    <a:pt x="739" y="518"/>
                  </a:lnTo>
                  <a:lnTo>
                    <a:pt x="750" y="517"/>
                  </a:lnTo>
                  <a:lnTo>
                    <a:pt x="762" y="516"/>
                  </a:lnTo>
                  <a:lnTo>
                    <a:pt x="773" y="515"/>
                  </a:lnTo>
                  <a:lnTo>
                    <a:pt x="785" y="513"/>
                  </a:lnTo>
                  <a:lnTo>
                    <a:pt x="797" y="512"/>
                  </a:lnTo>
                  <a:lnTo>
                    <a:pt x="808" y="510"/>
                  </a:lnTo>
                  <a:lnTo>
                    <a:pt x="820" y="508"/>
                  </a:lnTo>
                  <a:lnTo>
                    <a:pt x="831" y="506"/>
                  </a:lnTo>
                  <a:lnTo>
                    <a:pt x="842" y="504"/>
                  </a:lnTo>
                  <a:lnTo>
                    <a:pt x="854" y="502"/>
                  </a:lnTo>
                  <a:lnTo>
                    <a:pt x="865" y="500"/>
                  </a:lnTo>
                  <a:lnTo>
                    <a:pt x="876" y="497"/>
                  </a:lnTo>
                  <a:lnTo>
                    <a:pt x="887" y="495"/>
                  </a:lnTo>
                  <a:lnTo>
                    <a:pt x="898" y="492"/>
                  </a:lnTo>
                  <a:lnTo>
                    <a:pt x="909" y="489"/>
                  </a:lnTo>
                  <a:lnTo>
                    <a:pt x="920" y="486"/>
                  </a:lnTo>
                  <a:lnTo>
                    <a:pt x="930" y="483"/>
                  </a:lnTo>
                  <a:lnTo>
                    <a:pt x="941" y="480"/>
                  </a:lnTo>
                  <a:lnTo>
                    <a:pt x="952" y="476"/>
                  </a:lnTo>
                  <a:lnTo>
                    <a:pt x="963" y="473"/>
                  </a:lnTo>
                  <a:lnTo>
                    <a:pt x="973" y="469"/>
                  </a:lnTo>
                  <a:lnTo>
                    <a:pt x="983" y="465"/>
                  </a:lnTo>
                  <a:lnTo>
                    <a:pt x="993" y="461"/>
                  </a:lnTo>
                  <a:lnTo>
                    <a:pt x="1004" y="457"/>
                  </a:lnTo>
                  <a:lnTo>
                    <a:pt x="1013" y="453"/>
                  </a:lnTo>
                  <a:lnTo>
                    <a:pt x="1024" y="449"/>
                  </a:lnTo>
                  <a:lnTo>
                    <a:pt x="1034" y="444"/>
                  </a:lnTo>
                  <a:lnTo>
                    <a:pt x="1043" y="439"/>
                  </a:lnTo>
                  <a:lnTo>
                    <a:pt x="1053" y="435"/>
                  </a:lnTo>
                  <a:lnTo>
                    <a:pt x="1062" y="430"/>
                  </a:lnTo>
                  <a:lnTo>
                    <a:pt x="1072" y="425"/>
                  </a:lnTo>
                  <a:lnTo>
                    <a:pt x="1081" y="420"/>
                  </a:lnTo>
                  <a:lnTo>
                    <a:pt x="1090" y="415"/>
                  </a:lnTo>
                  <a:lnTo>
                    <a:pt x="1099" y="410"/>
                  </a:lnTo>
                  <a:lnTo>
                    <a:pt x="1108" y="404"/>
                  </a:lnTo>
                  <a:lnTo>
                    <a:pt x="1117" y="399"/>
                  </a:lnTo>
                  <a:lnTo>
                    <a:pt x="1125" y="393"/>
                  </a:lnTo>
                  <a:lnTo>
                    <a:pt x="1134" y="388"/>
                  </a:lnTo>
                  <a:lnTo>
                    <a:pt x="1142" y="382"/>
                  </a:lnTo>
                  <a:lnTo>
                    <a:pt x="1150" y="376"/>
                  </a:lnTo>
                  <a:lnTo>
                    <a:pt x="1158" y="370"/>
                  </a:lnTo>
                  <a:lnTo>
                    <a:pt x="1158" y="322"/>
                  </a:lnTo>
                  <a:close/>
                </a:path>
              </a:pathLst>
            </a:custGeom>
            <a:solidFill>
              <a:srgbClr val="000033"/>
            </a:solidFill>
            <a:ln w="9525">
              <a:noFill/>
              <a:round/>
              <a:headEnd/>
              <a:tailEnd/>
            </a:ln>
          </p:spPr>
          <p:txBody>
            <a:bodyPr/>
            <a:lstStyle/>
            <a:p>
              <a:pPr algn="ctr"/>
              <a:endParaRPr lang="en-US"/>
            </a:p>
          </p:txBody>
        </p:sp>
        <p:sp>
          <p:nvSpPr>
            <p:cNvPr id="162848" name="Freeform 31"/>
            <p:cNvSpPr>
              <a:spLocks/>
            </p:cNvSpPr>
            <p:nvPr/>
          </p:nvSpPr>
          <p:spPr bwMode="auto">
            <a:xfrm>
              <a:off x="765" y="1936"/>
              <a:ext cx="1158" cy="925"/>
            </a:xfrm>
            <a:custGeom>
              <a:avLst/>
              <a:gdLst>
                <a:gd name="T0" fmla="*/ 1134 w 1158"/>
                <a:gd name="T1" fmla="*/ 792 h 925"/>
                <a:gd name="T2" fmla="*/ 1108 w 1158"/>
                <a:gd name="T3" fmla="*/ 808 h 925"/>
                <a:gd name="T4" fmla="*/ 1072 w 1158"/>
                <a:gd name="T5" fmla="*/ 829 h 925"/>
                <a:gd name="T6" fmla="*/ 1043 w 1158"/>
                <a:gd name="T7" fmla="*/ 843 h 925"/>
                <a:gd name="T8" fmla="*/ 1013 w 1158"/>
                <a:gd name="T9" fmla="*/ 857 h 925"/>
                <a:gd name="T10" fmla="*/ 973 w 1158"/>
                <a:gd name="T11" fmla="*/ 873 h 925"/>
                <a:gd name="T12" fmla="*/ 941 w 1158"/>
                <a:gd name="T13" fmla="*/ 883 h 925"/>
                <a:gd name="T14" fmla="*/ 909 w 1158"/>
                <a:gd name="T15" fmla="*/ 893 h 925"/>
                <a:gd name="T16" fmla="*/ 865 w 1158"/>
                <a:gd name="T17" fmla="*/ 904 h 925"/>
                <a:gd name="T18" fmla="*/ 831 w 1158"/>
                <a:gd name="T19" fmla="*/ 910 h 925"/>
                <a:gd name="T20" fmla="*/ 797 w 1158"/>
                <a:gd name="T21" fmla="*/ 916 h 925"/>
                <a:gd name="T22" fmla="*/ 750 w 1158"/>
                <a:gd name="T23" fmla="*/ 921 h 925"/>
                <a:gd name="T24" fmla="*/ 716 w 1158"/>
                <a:gd name="T25" fmla="*/ 923 h 925"/>
                <a:gd name="T26" fmla="*/ 681 w 1158"/>
                <a:gd name="T27" fmla="*/ 925 h 925"/>
                <a:gd name="T28" fmla="*/ 634 w 1158"/>
                <a:gd name="T29" fmla="*/ 924 h 925"/>
                <a:gd name="T30" fmla="*/ 599 w 1158"/>
                <a:gd name="T31" fmla="*/ 922 h 925"/>
                <a:gd name="T32" fmla="*/ 564 w 1158"/>
                <a:gd name="T33" fmla="*/ 919 h 925"/>
                <a:gd name="T34" fmla="*/ 519 w 1158"/>
                <a:gd name="T35" fmla="*/ 912 h 925"/>
                <a:gd name="T36" fmla="*/ 485 w 1158"/>
                <a:gd name="T37" fmla="*/ 906 h 925"/>
                <a:gd name="T38" fmla="*/ 451 w 1158"/>
                <a:gd name="T39" fmla="*/ 899 h 925"/>
                <a:gd name="T40" fmla="*/ 407 w 1158"/>
                <a:gd name="T41" fmla="*/ 887 h 925"/>
                <a:gd name="T42" fmla="*/ 376 w 1158"/>
                <a:gd name="T43" fmla="*/ 877 h 925"/>
                <a:gd name="T44" fmla="*/ 344 w 1158"/>
                <a:gd name="T45" fmla="*/ 865 h 925"/>
                <a:gd name="T46" fmla="*/ 305 w 1158"/>
                <a:gd name="T47" fmla="*/ 848 h 925"/>
                <a:gd name="T48" fmla="*/ 276 w 1158"/>
                <a:gd name="T49" fmla="*/ 834 h 925"/>
                <a:gd name="T50" fmla="*/ 239 w 1158"/>
                <a:gd name="T51" fmla="*/ 814 h 925"/>
                <a:gd name="T52" fmla="*/ 212 w 1158"/>
                <a:gd name="T53" fmla="*/ 797 h 925"/>
                <a:gd name="T54" fmla="*/ 187 w 1158"/>
                <a:gd name="T55" fmla="*/ 780 h 925"/>
                <a:gd name="T56" fmla="*/ 156 w 1158"/>
                <a:gd name="T57" fmla="*/ 755 h 925"/>
                <a:gd name="T58" fmla="*/ 135 w 1158"/>
                <a:gd name="T59" fmla="*/ 736 h 925"/>
                <a:gd name="T60" fmla="*/ 114 w 1158"/>
                <a:gd name="T61" fmla="*/ 716 h 925"/>
                <a:gd name="T62" fmla="*/ 90 w 1158"/>
                <a:gd name="T63" fmla="*/ 688 h 925"/>
                <a:gd name="T64" fmla="*/ 73 w 1158"/>
                <a:gd name="T65" fmla="*/ 666 h 925"/>
                <a:gd name="T66" fmla="*/ 57 w 1158"/>
                <a:gd name="T67" fmla="*/ 644 h 925"/>
                <a:gd name="T68" fmla="*/ 40 w 1158"/>
                <a:gd name="T69" fmla="*/ 613 h 925"/>
                <a:gd name="T70" fmla="*/ 29 w 1158"/>
                <a:gd name="T71" fmla="*/ 589 h 925"/>
                <a:gd name="T72" fmla="*/ 19 w 1158"/>
                <a:gd name="T73" fmla="*/ 565 h 925"/>
                <a:gd name="T74" fmla="*/ 10 w 1158"/>
                <a:gd name="T75" fmla="*/ 533 h 925"/>
                <a:gd name="T76" fmla="*/ 5 w 1158"/>
                <a:gd name="T77" fmla="*/ 508 h 925"/>
                <a:gd name="T78" fmla="*/ 1 w 1158"/>
                <a:gd name="T79" fmla="*/ 484 h 925"/>
                <a:gd name="T80" fmla="*/ 0 w 1158"/>
                <a:gd name="T81" fmla="*/ 451 h 925"/>
                <a:gd name="T82" fmla="*/ 1 w 1158"/>
                <a:gd name="T83" fmla="*/ 426 h 925"/>
                <a:gd name="T84" fmla="*/ 3 w 1158"/>
                <a:gd name="T85" fmla="*/ 401 h 925"/>
                <a:gd name="T86" fmla="*/ 10 w 1158"/>
                <a:gd name="T87" fmla="*/ 369 h 925"/>
                <a:gd name="T88" fmla="*/ 17 w 1158"/>
                <a:gd name="T89" fmla="*/ 344 h 925"/>
                <a:gd name="T90" fmla="*/ 26 w 1158"/>
                <a:gd name="T91" fmla="*/ 320 h 925"/>
                <a:gd name="T92" fmla="*/ 40 w 1158"/>
                <a:gd name="T93" fmla="*/ 289 h 925"/>
                <a:gd name="T94" fmla="*/ 53 w 1158"/>
                <a:gd name="T95" fmla="*/ 266 h 925"/>
                <a:gd name="T96" fmla="*/ 67 w 1158"/>
                <a:gd name="T97" fmla="*/ 243 h 925"/>
                <a:gd name="T98" fmla="*/ 90 w 1158"/>
                <a:gd name="T99" fmla="*/ 214 h 925"/>
                <a:gd name="T100" fmla="*/ 108 w 1158"/>
                <a:gd name="T101" fmla="*/ 193 h 925"/>
                <a:gd name="T102" fmla="*/ 127 w 1158"/>
                <a:gd name="T103" fmla="*/ 172 h 925"/>
                <a:gd name="T104" fmla="*/ 156 w 1158"/>
                <a:gd name="T105" fmla="*/ 146 h 925"/>
                <a:gd name="T106" fmla="*/ 179 w 1158"/>
                <a:gd name="T107" fmla="*/ 128 h 925"/>
                <a:gd name="T108" fmla="*/ 212 w 1158"/>
                <a:gd name="T109" fmla="*/ 105 h 925"/>
                <a:gd name="T110" fmla="*/ 239 w 1158"/>
                <a:gd name="T111" fmla="*/ 88 h 925"/>
                <a:gd name="T112" fmla="*/ 266 w 1158"/>
                <a:gd name="T113" fmla="*/ 72 h 925"/>
                <a:gd name="T114" fmla="*/ 305 w 1158"/>
                <a:gd name="T115" fmla="*/ 54 h 925"/>
                <a:gd name="T116" fmla="*/ 334 w 1158"/>
                <a:gd name="T117" fmla="*/ 41 h 925"/>
                <a:gd name="T118" fmla="*/ 365 w 1158"/>
                <a:gd name="T119" fmla="*/ 29 h 925"/>
                <a:gd name="T120" fmla="*/ 407 w 1158"/>
                <a:gd name="T121" fmla="*/ 15 h 925"/>
                <a:gd name="T122" fmla="*/ 440 w 1158"/>
                <a:gd name="T123" fmla="*/ 6 h 9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925"/>
                <a:gd name="T188" fmla="*/ 1158 w 1158"/>
                <a:gd name="T189" fmla="*/ 925 h 9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925">
                  <a:moveTo>
                    <a:pt x="1158" y="774"/>
                  </a:moveTo>
                  <a:lnTo>
                    <a:pt x="1158" y="774"/>
                  </a:lnTo>
                  <a:lnTo>
                    <a:pt x="1150" y="780"/>
                  </a:lnTo>
                  <a:lnTo>
                    <a:pt x="1142" y="786"/>
                  </a:lnTo>
                  <a:lnTo>
                    <a:pt x="1134" y="792"/>
                  </a:lnTo>
                  <a:lnTo>
                    <a:pt x="1125" y="797"/>
                  </a:lnTo>
                  <a:lnTo>
                    <a:pt x="1117" y="803"/>
                  </a:lnTo>
                  <a:lnTo>
                    <a:pt x="1108" y="808"/>
                  </a:lnTo>
                  <a:lnTo>
                    <a:pt x="1099" y="814"/>
                  </a:lnTo>
                  <a:lnTo>
                    <a:pt x="1090" y="819"/>
                  </a:lnTo>
                  <a:lnTo>
                    <a:pt x="1081" y="824"/>
                  </a:lnTo>
                  <a:lnTo>
                    <a:pt x="1072" y="829"/>
                  </a:lnTo>
                  <a:lnTo>
                    <a:pt x="1062" y="834"/>
                  </a:lnTo>
                  <a:lnTo>
                    <a:pt x="1053" y="839"/>
                  </a:lnTo>
                  <a:lnTo>
                    <a:pt x="1043" y="843"/>
                  </a:lnTo>
                  <a:lnTo>
                    <a:pt x="1034" y="848"/>
                  </a:lnTo>
                  <a:lnTo>
                    <a:pt x="1024" y="853"/>
                  </a:lnTo>
                  <a:lnTo>
                    <a:pt x="1013" y="857"/>
                  </a:lnTo>
                  <a:lnTo>
                    <a:pt x="1004" y="861"/>
                  </a:lnTo>
                  <a:lnTo>
                    <a:pt x="993" y="865"/>
                  </a:lnTo>
                  <a:lnTo>
                    <a:pt x="983" y="869"/>
                  </a:lnTo>
                  <a:lnTo>
                    <a:pt x="973" y="873"/>
                  </a:lnTo>
                  <a:lnTo>
                    <a:pt x="963" y="877"/>
                  </a:lnTo>
                  <a:lnTo>
                    <a:pt x="952" y="880"/>
                  </a:lnTo>
                  <a:lnTo>
                    <a:pt x="941" y="883"/>
                  </a:lnTo>
                  <a:lnTo>
                    <a:pt x="930" y="887"/>
                  </a:lnTo>
                  <a:lnTo>
                    <a:pt x="920" y="890"/>
                  </a:lnTo>
                  <a:lnTo>
                    <a:pt x="909" y="893"/>
                  </a:lnTo>
                  <a:lnTo>
                    <a:pt x="898" y="896"/>
                  </a:lnTo>
                  <a:lnTo>
                    <a:pt x="887" y="899"/>
                  </a:lnTo>
                  <a:lnTo>
                    <a:pt x="876" y="901"/>
                  </a:lnTo>
                  <a:lnTo>
                    <a:pt x="865" y="904"/>
                  </a:lnTo>
                  <a:lnTo>
                    <a:pt x="854" y="906"/>
                  </a:lnTo>
                  <a:lnTo>
                    <a:pt x="842" y="908"/>
                  </a:lnTo>
                  <a:lnTo>
                    <a:pt x="831" y="910"/>
                  </a:lnTo>
                  <a:lnTo>
                    <a:pt x="820" y="912"/>
                  </a:lnTo>
                  <a:lnTo>
                    <a:pt x="808" y="914"/>
                  </a:lnTo>
                  <a:lnTo>
                    <a:pt x="797" y="916"/>
                  </a:lnTo>
                  <a:lnTo>
                    <a:pt x="785" y="917"/>
                  </a:lnTo>
                  <a:lnTo>
                    <a:pt x="773" y="919"/>
                  </a:lnTo>
                  <a:lnTo>
                    <a:pt x="762" y="920"/>
                  </a:lnTo>
                  <a:lnTo>
                    <a:pt x="750" y="921"/>
                  </a:lnTo>
                  <a:lnTo>
                    <a:pt x="739" y="922"/>
                  </a:lnTo>
                  <a:lnTo>
                    <a:pt x="727" y="923"/>
                  </a:lnTo>
                  <a:lnTo>
                    <a:pt x="716" y="923"/>
                  </a:lnTo>
                  <a:lnTo>
                    <a:pt x="704" y="924"/>
                  </a:lnTo>
                  <a:lnTo>
                    <a:pt x="692" y="924"/>
                  </a:lnTo>
                  <a:lnTo>
                    <a:pt x="681" y="925"/>
                  </a:lnTo>
                  <a:lnTo>
                    <a:pt x="669" y="925"/>
                  </a:lnTo>
                  <a:lnTo>
                    <a:pt x="657" y="925"/>
                  </a:lnTo>
                  <a:lnTo>
                    <a:pt x="646" y="924"/>
                  </a:lnTo>
                  <a:lnTo>
                    <a:pt x="634" y="924"/>
                  </a:lnTo>
                  <a:lnTo>
                    <a:pt x="622" y="923"/>
                  </a:lnTo>
                  <a:lnTo>
                    <a:pt x="611" y="923"/>
                  </a:lnTo>
                  <a:lnTo>
                    <a:pt x="599" y="922"/>
                  </a:lnTo>
                  <a:lnTo>
                    <a:pt x="587" y="921"/>
                  </a:lnTo>
                  <a:lnTo>
                    <a:pt x="576" y="920"/>
                  </a:lnTo>
                  <a:lnTo>
                    <a:pt x="564" y="919"/>
                  </a:lnTo>
                  <a:lnTo>
                    <a:pt x="553" y="917"/>
                  </a:lnTo>
                  <a:lnTo>
                    <a:pt x="541" y="916"/>
                  </a:lnTo>
                  <a:lnTo>
                    <a:pt x="530" y="914"/>
                  </a:lnTo>
                  <a:lnTo>
                    <a:pt x="519" y="912"/>
                  </a:lnTo>
                  <a:lnTo>
                    <a:pt x="507" y="910"/>
                  </a:lnTo>
                  <a:lnTo>
                    <a:pt x="496" y="908"/>
                  </a:lnTo>
                  <a:lnTo>
                    <a:pt x="485" y="906"/>
                  </a:lnTo>
                  <a:lnTo>
                    <a:pt x="474" y="904"/>
                  </a:lnTo>
                  <a:lnTo>
                    <a:pt x="462" y="901"/>
                  </a:lnTo>
                  <a:lnTo>
                    <a:pt x="451" y="899"/>
                  </a:lnTo>
                  <a:lnTo>
                    <a:pt x="440" y="896"/>
                  </a:lnTo>
                  <a:lnTo>
                    <a:pt x="429" y="893"/>
                  </a:lnTo>
                  <a:lnTo>
                    <a:pt x="418" y="890"/>
                  </a:lnTo>
                  <a:lnTo>
                    <a:pt x="407" y="887"/>
                  </a:lnTo>
                  <a:lnTo>
                    <a:pt x="397" y="883"/>
                  </a:lnTo>
                  <a:lnTo>
                    <a:pt x="386" y="880"/>
                  </a:lnTo>
                  <a:lnTo>
                    <a:pt x="376" y="877"/>
                  </a:lnTo>
                  <a:lnTo>
                    <a:pt x="365" y="873"/>
                  </a:lnTo>
                  <a:lnTo>
                    <a:pt x="355" y="869"/>
                  </a:lnTo>
                  <a:lnTo>
                    <a:pt x="344" y="865"/>
                  </a:lnTo>
                  <a:lnTo>
                    <a:pt x="334" y="861"/>
                  </a:lnTo>
                  <a:lnTo>
                    <a:pt x="324" y="857"/>
                  </a:lnTo>
                  <a:lnTo>
                    <a:pt x="314" y="853"/>
                  </a:lnTo>
                  <a:lnTo>
                    <a:pt x="305" y="848"/>
                  </a:lnTo>
                  <a:lnTo>
                    <a:pt x="294" y="843"/>
                  </a:lnTo>
                  <a:lnTo>
                    <a:pt x="285" y="839"/>
                  </a:lnTo>
                  <a:lnTo>
                    <a:pt x="276" y="834"/>
                  </a:lnTo>
                  <a:lnTo>
                    <a:pt x="266" y="829"/>
                  </a:lnTo>
                  <a:lnTo>
                    <a:pt x="257" y="824"/>
                  </a:lnTo>
                  <a:lnTo>
                    <a:pt x="248" y="819"/>
                  </a:lnTo>
                  <a:lnTo>
                    <a:pt x="239" y="814"/>
                  </a:lnTo>
                  <a:lnTo>
                    <a:pt x="230" y="808"/>
                  </a:lnTo>
                  <a:lnTo>
                    <a:pt x="221" y="803"/>
                  </a:lnTo>
                  <a:lnTo>
                    <a:pt x="212" y="797"/>
                  </a:lnTo>
                  <a:lnTo>
                    <a:pt x="204" y="792"/>
                  </a:lnTo>
                  <a:lnTo>
                    <a:pt x="196" y="786"/>
                  </a:lnTo>
                  <a:lnTo>
                    <a:pt x="187" y="780"/>
                  </a:lnTo>
                  <a:lnTo>
                    <a:pt x="179" y="774"/>
                  </a:lnTo>
                  <a:lnTo>
                    <a:pt x="172" y="768"/>
                  </a:lnTo>
                  <a:lnTo>
                    <a:pt x="164" y="761"/>
                  </a:lnTo>
                  <a:lnTo>
                    <a:pt x="156" y="755"/>
                  </a:lnTo>
                  <a:lnTo>
                    <a:pt x="149" y="749"/>
                  </a:lnTo>
                  <a:lnTo>
                    <a:pt x="141" y="743"/>
                  </a:lnTo>
                  <a:lnTo>
                    <a:pt x="135" y="736"/>
                  </a:lnTo>
                  <a:lnTo>
                    <a:pt x="127" y="729"/>
                  </a:lnTo>
                  <a:lnTo>
                    <a:pt x="121" y="722"/>
                  </a:lnTo>
                  <a:lnTo>
                    <a:pt x="114" y="716"/>
                  </a:lnTo>
                  <a:lnTo>
                    <a:pt x="108" y="709"/>
                  </a:lnTo>
                  <a:lnTo>
                    <a:pt x="102" y="702"/>
                  </a:lnTo>
                  <a:lnTo>
                    <a:pt x="95" y="695"/>
                  </a:lnTo>
                  <a:lnTo>
                    <a:pt x="90" y="688"/>
                  </a:lnTo>
                  <a:lnTo>
                    <a:pt x="84" y="681"/>
                  </a:lnTo>
                  <a:lnTo>
                    <a:pt x="78" y="673"/>
                  </a:lnTo>
                  <a:lnTo>
                    <a:pt x="73" y="666"/>
                  </a:lnTo>
                  <a:lnTo>
                    <a:pt x="67" y="659"/>
                  </a:lnTo>
                  <a:lnTo>
                    <a:pt x="62" y="651"/>
                  </a:lnTo>
                  <a:lnTo>
                    <a:pt x="57" y="644"/>
                  </a:lnTo>
                  <a:lnTo>
                    <a:pt x="53" y="636"/>
                  </a:lnTo>
                  <a:lnTo>
                    <a:pt x="48" y="628"/>
                  </a:lnTo>
                  <a:lnTo>
                    <a:pt x="44" y="621"/>
                  </a:lnTo>
                  <a:lnTo>
                    <a:pt x="40" y="613"/>
                  </a:lnTo>
                  <a:lnTo>
                    <a:pt x="36" y="605"/>
                  </a:lnTo>
                  <a:lnTo>
                    <a:pt x="32" y="597"/>
                  </a:lnTo>
                  <a:lnTo>
                    <a:pt x="29" y="589"/>
                  </a:lnTo>
                  <a:lnTo>
                    <a:pt x="26" y="581"/>
                  </a:lnTo>
                  <a:lnTo>
                    <a:pt x="22" y="574"/>
                  </a:lnTo>
                  <a:lnTo>
                    <a:pt x="19" y="565"/>
                  </a:lnTo>
                  <a:lnTo>
                    <a:pt x="17" y="557"/>
                  </a:lnTo>
                  <a:lnTo>
                    <a:pt x="14" y="549"/>
                  </a:lnTo>
                  <a:lnTo>
                    <a:pt x="12" y="541"/>
                  </a:lnTo>
                  <a:lnTo>
                    <a:pt x="10" y="533"/>
                  </a:lnTo>
                  <a:lnTo>
                    <a:pt x="8" y="525"/>
                  </a:lnTo>
                  <a:lnTo>
                    <a:pt x="6" y="517"/>
                  </a:lnTo>
                  <a:lnTo>
                    <a:pt x="5" y="508"/>
                  </a:lnTo>
                  <a:lnTo>
                    <a:pt x="3" y="500"/>
                  </a:lnTo>
                  <a:lnTo>
                    <a:pt x="2" y="492"/>
                  </a:lnTo>
                  <a:lnTo>
                    <a:pt x="1" y="484"/>
                  </a:lnTo>
                  <a:lnTo>
                    <a:pt x="1" y="476"/>
                  </a:lnTo>
                  <a:lnTo>
                    <a:pt x="0" y="468"/>
                  </a:lnTo>
                  <a:lnTo>
                    <a:pt x="0" y="459"/>
                  </a:lnTo>
                  <a:lnTo>
                    <a:pt x="0" y="451"/>
                  </a:lnTo>
                  <a:lnTo>
                    <a:pt x="0" y="443"/>
                  </a:lnTo>
                  <a:lnTo>
                    <a:pt x="0" y="434"/>
                  </a:lnTo>
                  <a:lnTo>
                    <a:pt x="1" y="426"/>
                  </a:lnTo>
                  <a:lnTo>
                    <a:pt x="1" y="418"/>
                  </a:lnTo>
                  <a:lnTo>
                    <a:pt x="2" y="409"/>
                  </a:lnTo>
                  <a:lnTo>
                    <a:pt x="3" y="401"/>
                  </a:lnTo>
                  <a:lnTo>
                    <a:pt x="5" y="393"/>
                  </a:lnTo>
                  <a:lnTo>
                    <a:pt x="6" y="385"/>
                  </a:lnTo>
                  <a:lnTo>
                    <a:pt x="8" y="377"/>
                  </a:lnTo>
                  <a:lnTo>
                    <a:pt x="10" y="369"/>
                  </a:lnTo>
                  <a:lnTo>
                    <a:pt x="12" y="360"/>
                  </a:lnTo>
                  <a:lnTo>
                    <a:pt x="14" y="352"/>
                  </a:lnTo>
                  <a:lnTo>
                    <a:pt x="17" y="344"/>
                  </a:lnTo>
                  <a:lnTo>
                    <a:pt x="19" y="336"/>
                  </a:lnTo>
                  <a:lnTo>
                    <a:pt x="22" y="328"/>
                  </a:lnTo>
                  <a:lnTo>
                    <a:pt x="26" y="320"/>
                  </a:lnTo>
                  <a:lnTo>
                    <a:pt x="29" y="312"/>
                  </a:lnTo>
                  <a:lnTo>
                    <a:pt x="32" y="304"/>
                  </a:lnTo>
                  <a:lnTo>
                    <a:pt x="36" y="297"/>
                  </a:lnTo>
                  <a:lnTo>
                    <a:pt x="40" y="289"/>
                  </a:lnTo>
                  <a:lnTo>
                    <a:pt x="44" y="281"/>
                  </a:lnTo>
                  <a:lnTo>
                    <a:pt x="48" y="274"/>
                  </a:lnTo>
                  <a:lnTo>
                    <a:pt x="53" y="266"/>
                  </a:lnTo>
                  <a:lnTo>
                    <a:pt x="57" y="258"/>
                  </a:lnTo>
                  <a:lnTo>
                    <a:pt x="62" y="251"/>
                  </a:lnTo>
                  <a:lnTo>
                    <a:pt x="67" y="243"/>
                  </a:lnTo>
                  <a:lnTo>
                    <a:pt x="73" y="236"/>
                  </a:lnTo>
                  <a:lnTo>
                    <a:pt x="78" y="228"/>
                  </a:lnTo>
                  <a:lnTo>
                    <a:pt x="84" y="221"/>
                  </a:lnTo>
                  <a:lnTo>
                    <a:pt x="90" y="214"/>
                  </a:lnTo>
                  <a:lnTo>
                    <a:pt x="95" y="207"/>
                  </a:lnTo>
                  <a:lnTo>
                    <a:pt x="102" y="200"/>
                  </a:lnTo>
                  <a:lnTo>
                    <a:pt x="108" y="193"/>
                  </a:lnTo>
                  <a:lnTo>
                    <a:pt x="114" y="186"/>
                  </a:lnTo>
                  <a:lnTo>
                    <a:pt x="121" y="179"/>
                  </a:lnTo>
                  <a:lnTo>
                    <a:pt x="127" y="172"/>
                  </a:lnTo>
                  <a:lnTo>
                    <a:pt x="135" y="166"/>
                  </a:lnTo>
                  <a:lnTo>
                    <a:pt x="141" y="159"/>
                  </a:lnTo>
                  <a:lnTo>
                    <a:pt x="149" y="153"/>
                  </a:lnTo>
                  <a:lnTo>
                    <a:pt x="156" y="146"/>
                  </a:lnTo>
                  <a:lnTo>
                    <a:pt x="164" y="140"/>
                  </a:lnTo>
                  <a:lnTo>
                    <a:pt x="172" y="134"/>
                  </a:lnTo>
                  <a:lnTo>
                    <a:pt x="179" y="128"/>
                  </a:lnTo>
                  <a:lnTo>
                    <a:pt x="187" y="122"/>
                  </a:lnTo>
                  <a:lnTo>
                    <a:pt x="196" y="116"/>
                  </a:lnTo>
                  <a:lnTo>
                    <a:pt x="204" y="110"/>
                  </a:lnTo>
                  <a:lnTo>
                    <a:pt x="212" y="105"/>
                  </a:lnTo>
                  <a:lnTo>
                    <a:pt x="221" y="99"/>
                  </a:lnTo>
                  <a:lnTo>
                    <a:pt x="230" y="94"/>
                  </a:lnTo>
                  <a:lnTo>
                    <a:pt x="239" y="88"/>
                  </a:lnTo>
                  <a:lnTo>
                    <a:pt x="248" y="83"/>
                  </a:lnTo>
                  <a:lnTo>
                    <a:pt x="257" y="78"/>
                  </a:lnTo>
                  <a:lnTo>
                    <a:pt x="266" y="72"/>
                  </a:lnTo>
                  <a:lnTo>
                    <a:pt x="276" y="68"/>
                  </a:lnTo>
                  <a:lnTo>
                    <a:pt x="285" y="63"/>
                  </a:lnTo>
                  <a:lnTo>
                    <a:pt x="294" y="58"/>
                  </a:lnTo>
                  <a:lnTo>
                    <a:pt x="305" y="54"/>
                  </a:lnTo>
                  <a:lnTo>
                    <a:pt x="314" y="49"/>
                  </a:lnTo>
                  <a:lnTo>
                    <a:pt x="324" y="45"/>
                  </a:lnTo>
                  <a:lnTo>
                    <a:pt x="334" y="41"/>
                  </a:lnTo>
                  <a:lnTo>
                    <a:pt x="344" y="36"/>
                  </a:lnTo>
                  <a:lnTo>
                    <a:pt x="355" y="33"/>
                  </a:lnTo>
                  <a:lnTo>
                    <a:pt x="365" y="29"/>
                  </a:lnTo>
                  <a:lnTo>
                    <a:pt x="376" y="25"/>
                  </a:lnTo>
                  <a:lnTo>
                    <a:pt x="386" y="22"/>
                  </a:lnTo>
                  <a:lnTo>
                    <a:pt x="397" y="18"/>
                  </a:lnTo>
                  <a:lnTo>
                    <a:pt x="407" y="15"/>
                  </a:lnTo>
                  <a:lnTo>
                    <a:pt x="418" y="12"/>
                  </a:lnTo>
                  <a:lnTo>
                    <a:pt x="429" y="9"/>
                  </a:lnTo>
                  <a:lnTo>
                    <a:pt x="440" y="6"/>
                  </a:lnTo>
                  <a:lnTo>
                    <a:pt x="451" y="3"/>
                  </a:lnTo>
                  <a:lnTo>
                    <a:pt x="462" y="0"/>
                  </a:lnTo>
                  <a:lnTo>
                    <a:pt x="669" y="451"/>
                  </a:lnTo>
                  <a:lnTo>
                    <a:pt x="1158" y="774"/>
                  </a:lnTo>
                  <a:close/>
                </a:path>
              </a:pathLst>
            </a:custGeom>
            <a:solidFill>
              <a:srgbClr val="000066"/>
            </a:solidFill>
            <a:ln w="9525">
              <a:noFill/>
              <a:round/>
              <a:headEnd/>
              <a:tailEnd/>
            </a:ln>
          </p:spPr>
          <p:txBody>
            <a:bodyPr/>
            <a:lstStyle/>
            <a:p>
              <a:pPr algn="ctr"/>
              <a:endParaRPr lang="en-US"/>
            </a:p>
          </p:txBody>
        </p:sp>
        <p:sp>
          <p:nvSpPr>
            <p:cNvPr id="162849" name="Rectangle 32"/>
            <p:cNvSpPr>
              <a:spLocks noChangeArrowheads="1"/>
            </p:cNvSpPr>
            <p:nvPr/>
          </p:nvSpPr>
          <p:spPr bwMode="auto">
            <a:xfrm>
              <a:off x="161" y="2768"/>
              <a:ext cx="829"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Policies Established </a:t>
              </a:r>
              <a:endParaRPr lang="en-US" sz="2000">
                <a:latin typeface="Frutiger 55 Roman" pitchFamily="2" charset="0"/>
              </a:endParaRPr>
            </a:p>
          </p:txBody>
        </p:sp>
        <p:sp>
          <p:nvSpPr>
            <p:cNvPr id="162850" name="Rectangle 33"/>
            <p:cNvSpPr>
              <a:spLocks noChangeArrowheads="1"/>
            </p:cNvSpPr>
            <p:nvPr/>
          </p:nvSpPr>
          <p:spPr bwMode="auto">
            <a:xfrm>
              <a:off x="287" y="2868"/>
              <a:ext cx="576" cy="121"/>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and Mandated</a:t>
              </a:r>
              <a:endParaRPr lang="en-US" sz="2000">
                <a:latin typeface="Frutiger 55 Roman" pitchFamily="2" charset="0"/>
              </a:endParaRPr>
            </a:p>
          </p:txBody>
        </p:sp>
        <p:sp>
          <p:nvSpPr>
            <p:cNvPr id="162851" name="Rectangle 34"/>
            <p:cNvSpPr>
              <a:spLocks noChangeArrowheads="1"/>
            </p:cNvSpPr>
            <p:nvPr/>
          </p:nvSpPr>
          <p:spPr bwMode="auto">
            <a:xfrm>
              <a:off x="485" y="2969"/>
              <a:ext cx="181"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58%</a:t>
              </a:r>
              <a:endParaRPr lang="en-US" sz="2000">
                <a:latin typeface="Frutiger 55 Roman" pitchFamily="2" charset="0"/>
              </a:endParaRPr>
            </a:p>
          </p:txBody>
        </p:sp>
        <p:sp>
          <p:nvSpPr>
            <p:cNvPr id="162852" name="Rectangle 35"/>
            <p:cNvSpPr>
              <a:spLocks noChangeArrowheads="1"/>
            </p:cNvSpPr>
            <p:nvPr/>
          </p:nvSpPr>
          <p:spPr bwMode="auto">
            <a:xfrm>
              <a:off x="2019" y="1968"/>
              <a:ext cx="829"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Policies Established </a:t>
              </a:r>
              <a:endParaRPr lang="en-US" sz="2000">
                <a:latin typeface="Frutiger 55 Roman" pitchFamily="2" charset="0"/>
              </a:endParaRPr>
            </a:p>
          </p:txBody>
        </p:sp>
        <p:sp>
          <p:nvSpPr>
            <p:cNvPr id="162853" name="Rectangle 36"/>
            <p:cNvSpPr>
              <a:spLocks noChangeArrowheads="1"/>
            </p:cNvSpPr>
            <p:nvPr/>
          </p:nvSpPr>
          <p:spPr bwMode="auto">
            <a:xfrm>
              <a:off x="2074" y="2067"/>
              <a:ext cx="717" cy="120"/>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but Not Mandated</a:t>
              </a:r>
              <a:endParaRPr lang="en-US" sz="2000">
                <a:latin typeface="Frutiger 55 Roman" pitchFamily="2" charset="0"/>
              </a:endParaRPr>
            </a:p>
          </p:txBody>
        </p:sp>
        <p:sp>
          <p:nvSpPr>
            <p:cNvPr id="162854" name="Rectangle 37"/>
            <p:cNvSpPr>
              <a:spLocks noChangeArrowheads="1"/>
            </p:cNvSpPr>
            <p:nvPr/>
          </p:nvSpPr>
          <p:spPr bwMode="auto">
            <a:xfrm>
              <a:off x="2342" y="2166"/>
              <a:ext cx="181" cy="121"/>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37%</a:t>
              </a:r>
              <a:endParaRPr lang="en-US" sz="2000">
                <a:latin typeface="Frutiger 55 Roman" pitchFamily="2" charset="0"/>
              </a:endParaRPr>
            </a:p>
          </p:txBody>
        </p:sp>
        <p:sp>
          <p:nvSpPr>
            <p:cNvPr id="162855" name="Rectangle 38"/>
            <p:cNvSpPr>
              <a:spLocks noChangeArrowheads="1"/>
            </p:cNvSpPr>
            <p:nvPr/>
          </p:nvSpPr>
          <p:spPr bwMode="auto">
            <a:xfrm>
              <a:off x="1130" y="1680"/>
              <a:ext cx="383" cy="121"/>
            </a:xfrm>
            <a:prstGeom prst="rect">
              <a:avLst/>
            </a:prstGeom>
            <a:noFill/>
            <a:ln w="9525">
              <a:noFill/>
              <a:miter lim="800000"/>
              <a:headEnd/>
              <a:tailEnd/>
            </a:ln>
          </p:spPr>
          <p:txBody>
            <a:bodyPr wrap="none" lIns="0" tIns="0" rIns="0" bIns="0">
              <a:spAutoFit/>
            </a:bodyPr>
            <a:lstStyle/>
            <a:p>
              <a:pPr algn="ctr"/>
              <a:r>
                <a:rPr lang="en-US" sz="1000" dirty="0">
                  <a:solidFill>
                    <a:srgbClr val="000000"/>
                  </a:solidFill>
                </a:rPr>
                <a:t>No Policy</a:t>
              </a:r>
              <a:endParaRPr lang="en-US" sz="2000" dirty="0">
                <a:latin typeface="Frutiger 55 Roman" pitchFamily="2" charset="0"/>
              </a:endParaRPr>
            </a:p>
          </p:txBody>
        </p:sp>
        <p:sp>
          <p:nvSpPr>
            <p:cNvPr id="162856" name="Rectangle 39"/>
            <p:cNvSpPr>
              <a:spLocks noChangeArrowheads="1"/>
            </p:cNvSpPr>
            <p:nvPr/>
          </p:nvSpPr>
          <p:spPr bwMode="auto">
            <a:xfrm>
              <a:off x="1256" y="1780"/>
              <a:ext cx="131" cy="121"/>
            </a:xfrm>
            <a:prstGeom prst="rect">
              <a:avLst/>
            </a:prstGeom>
            <a:noFill/>
            <a:ln w="9525">
              <a:noFill/>
              <a:miter lim="800000"/>
              <a:headEnd/>
              <a:tailEnd/>
            </a:ln>
          </p:spPr>
          <p:txBody>
            <a:bodyPr wrap="none" lIns="0" tIns="0" rIns="0" bIns="0">
              <a:spAutoFit/>
            </a:bodyPr>
            <a:lstStyle/>
            <a:p>
              <a:pPr algn="ctr"/>
              <a:r>
                <a:rPr lang="en-US" sz="1000">
                  <a:solidFill>
                    <a:srgbClr val="000000"/>
                  </a:solidFill>
                </a:rPr>
                <a:t>5%</a:t>
              </a:r>
              <a:endParaRPr lang="en-US" sz="2000">
                <a:latin typeface="Frutiger 55 Roman" pitchFamily="2" charset="0"/>
              </a:endParaRPr>
            </a:p>
          </p:txBody>
        </p:sp>
      </p:grpSp>
      <p:sp>
        <p:nvSpPr>
          <p:cNvPr id="162857" name="Rectangle 40"/>
          <p:cNvSpPr>
            <a:spLocks noChangeArrowheads="1"/>
          </p:cNvSpPr>
          <p:nvPr/>
        </p:nvSpPr>
        <p:spPr bwMode="gray">
          <a:xfrm>
            <a:off x="287338" y="171450"/>
            <a:ext cx="8502650" cy="427038"/>
          </a:xfrm>
          <a:prstGeom prst="rect">
            <a:avLst/>
          </a:prstGeom>
          <a:noFill/>
          <a:ln w="9525" algn="ctr">
            <a:noFill/>
            <a:miter lim="800000"/>
            <a:headEnd/>
            <a:tailEnd/>
          </a:ln>
        </p:spPr>
        <p:txBody>
          <a:bodyPr lIns="0" tIns="0" rIns="0" bIns="0" anchor="b"/>
          <a:lstStyle/>
          <a:p>
            <a:r>
              <a:rPr lang="en-US" sz="2400">
                <a:solidFill>
                  <a:schemeClr val="accent2"/>
                </a:solidFill>
              </a:rPr>
              <a:t>Best Practices - The Importance of a Policy</a:t>
            </a:r>
          </a:p>
        </p:txBody>
      </p:sp>
      <p:sp>
        <p:nvSpPr>
          <p:cNvPr id="162858" name="MessageLine"/>
          <p:cNvSpPr>
            <a:spLocks noChangeShapeType="1"/>
          </p:cNvSpPr>
          <p:nvPr/>
        </p:nvSpPr>
        <p:spPr bwMode="auto">
          <a:xfrm>
            <a:off x="325438" y="1252538"/>
            <a:ext cx="8499475" cy="0"/>
          </a:xfrm>
          <a:prstGeom prst="line">
            <a:avLst/>
          </a:prstGeom>
          <a:noFill/>
          <a:ln w="12700">
            <a:solidFill>
              <a:srgbClr val="003082"/>
            </a:solidFill>
            <a:round/>
            <a:headEnd/>
            <a:tailEnd/>
          </a:ln>
        </p:spPr>
        <p:txBody>
          <a:bodyPr wrap="none" lIns="45720" rIns="45720" anchor="ctr"/>
          <a:lstStyle/>
          <a:p>
            <a:endParaRPr lang="en-US"/>
          </a:p>
        </p:txBody>
      </p:sp>
      <p:sp>
        <p:nvSpPr>
          <p:cNvPr id="162859" name="Rectangle 42"/>
          <p:cNvSpPr>
            <a:spLocks noChangeArrowheads="1"/>
          </p:cNvSpPr>
          <p:nvPr/>
        </p:nvSpPr>
        <p:spPr bwMode="gray">
          <a:xfrm>
            <a:off x="4800600" y="2286000"/>
            <a:ext cx="4013200" cy="304800"/>
          </a:xfrm>
          <a:prstGeom prst="rect">
            <a:avLst/>
          </a:prstGeom>
          <a:noFill/>
          <a:ln w="9525" algn="ctr">
            <a:noFill/>
            <a:miter lim="800000"/>
            <a:headEnd/>
            <a:tailEnd/>
          </a:ln>
        </p:spPr>
        <p:txBody>
          <a:bodyPr lIns="45720" rIns="45720">
            <a:spAutoFit/>
          </a:bodyPr>
          <a:lstStyle/>
          <a:p>
            <a:pPr marL="225425" indent="-225425" algn="ctr">
              <a:spcBef>
                <a:spcPct val="50000"/>
              </a:spcBef>
              <a:buClr>
                <a:schemeClr val="accent1"/>
              </a:buClr>
              <a:buFont typeface="Wingdings 2" pitchFamily="18" charset="2"/>
              <a:buNone/>
            </a:pPr>
            <a:r>
              <a:rPr lang="en-US" u="sng" dirty="0">
                <a:solidFill>
                  <a:schemeClr val="accent2"/>
                </a:solidFill>
              </a:rPr>
              <a:t>Travel versus Meeting policy*</a:t>
            </a:r>
          </a:p>
        </p:txBody>
      </p:sp>
      <p:sp>
        <p:nvSpPr>
          <p:cNvPr id="162860" name="Rectangle 43"/>
          <p:cNvSpPr>
            <a:spLocks noChangeArrowheads="1"/>
          </p:cNvSpPr>
          <p:nvPr/>
        </p:nvSpPr>
        <p:spPr bwMode="auto">
          <a:xfrm>
            <a:off x="228600" y="2286000"/>
            <a:ext cx="4089400" cy="4388574"/>
          </a:xfrm>
          <a:prstGeom prst="rect">
            <a:avLst/>
          </a:prstGeom>
          <a:noFill/>
          <a:ln w="9525" algn="ctr">
            <a:noFill/>
            <a:miter lim="800000"/>
            <a:headEnd/>
            <a:tailEnd/>
          </a:ln>
        </p:spPr>
        <p:txBody>
          <a:bodyPr lIns="0" tIns="0" rIns="0" bIns="0">
            <a:spAutoFit/>
          </a:bodyPr>
          <a:lstStyle/>
          <a:p>
            <a:pPr marL="228600" indent="-228600">
              <a:spcBef>
                <a:spcPct val="75000"/>
              </a:spcBef>
              <a:buClr>
                <a:srgbClr val="DC241F"/>
              </a:buClr>
              <a:buFont typeface="Wingdings 2" pitchFamily="18" charset="2"/>
              <a:buNone/>
            </a:pPr>
            <a:r>
              <a:rPr lang="en-US" sz="1400" dirty="0"/>
              <a:t>Why is a policy important?</a:t>
            </a:r>
          </a:p>
          <a:p>
            <a:pPr marL="455613" lvl="1" indent="-225425">
              <a:spcBef>
                <a:spcPct val="75000"/>
              </a:spcBef>
              <a:buClr>
                <a:srgbClr val="DC241F"/>
              </a:buClr>
              <a:buFont typeface="Arial" charset="0"/>
              <a:buChar char="–"/>
            </a:pPr>
            <a:r>
              <a:rPr lang="en-US" sz="1400" dirty="0"/>
              <a:t>Essential to a successful program – </a:t>
            </a:r>
            <a:r>
              <a:rPr lang="en-US" sz="1400" dirty="0" err="1"/>
              <a:t>e.g</a:t>
            </a:r>
            <a:r>
              <a:rPr lang="en-US" sz="1400" dirty="0"/>
              <a:t> organizations’ travel policy statistics reflect success of T&amp;E programs</a:t>
            </a:r>
          </a:p>
          <a:p>
            <a:pPr marL="455613" lvl="1" indent="-225425">
              <a:spcBef>
                <a:spcPct val="75000"/>
              </a:spcBef>
              <a:buClr>
                <a:srgbClr val="DC241F"/>
              </a:buClr>
              <a:buFont typeface="Arial" charset="0"/>
              <a:buChar char="–"/>
            </a:pPr>
            <a:r>
              <a:rPr lang="en-US" sz="1400" dirty="0"/>
              <a:t>Normalizes fragmented processes, inconsistency amongst multiple planning groups</a:t>
            </a:r>
          </a:p>
          <a:p>
            <a:pPr marL="455613" lvl="1" indent="-225425">
              <a:spcBef>
                <a:spcPct val="75000"/>
              </a:spcBef>
              <a:buClr>
                <a:srgbClr val="DC241F"/>
              </a:buClr>
              <a:buFont typeface="Arial" charset="0"/>
              <a:buChar char="–"/>
            </a:pPr>
            <a:r>
              <a:rPr lang="en-US" sz="1400" dirty="0"/>
              <a:t>Allows monitoring the effectiveness of a program</a:t>
            </a:r>
          </a:p>
          <a:p>
            <a:pPr marL="228600" indent="-228600">
              <a:spcBef>
                <a:spcPct val="75000"/>
              </a:spcBef>
              <a:buClr>
                <a:srgbClr val="DC241F"/>
              </a:buClr>
              <a:buFont typeface="Wingdings 2" pitchFamily="18" charset="2"/>
              <a:buNone/>
            </a:pPr>
            <a:r>
              <a:rPr lang="en-US" sz="1400" dirty="0"/>
              <a:t>Key Components of a policy</a:t>
            </a:r>
          </a:p>
          <a:p>
            <a:pPr marL="455613" lvl="1" indent="-225425">
              <a:lnSpc>
                <a:spcPct val="80000"/>
              </a:lnSpc>
              <a:spcBef>
                <a:spcPct val="75000"/>
              </a:spcBef>
              <a:buClr>
                <a:srgbClr val="DC241F"/>
              </a:buClr>
              <a:buFont typeface="Arial" charset="0"/>
              <a:buChar char="–"/>
            </a:pPr>
            <a:r>
              <a:rPr lang="en-US" sz="1400" dirty="0"/>
              <a:t>Define meetings covered under program (e.g. spend above $5000, greater than 50 people) </a:t>
            </a:r>
          </a:p>
          <a:p>
            <a:pPr marL="455613" lvl="1" indent="-225425">
              <a:lnSpc>
                <a:spcPct val="80000"/>
              </a:lnSpc>
              <a:spcBef>
                <a:spcPct val="75000"/>
              </a:spcBef>
              <a:buClr>
                <a:srgbClr val="DC241F"/>
              </a:buClr>
              <a:buFont typeface="Arial" charset="0"/>
              <a:buChar char="–"/>
            </a:pPr>
            <a:r>
              <a:rPr lang="en-US" sz="1400" dirty="0"/>
              <a:t>Detail meeting card application and approval process</a:t>
            </a:r>
          </a:p>
          <a:p>
            <a:pPr marL="455613" lvl="1" indent="-225425">
              <a:lnSpc>
                <a:spcPct val="80000"/>
              </a:lnSpc>
              <a:spcBef>
                <a:spcPct val="75000"/>
              </a:spcBef>
              <a:buClr>
                <a:srgbClr val="DC241F"/>
              </a:buClr>
              <a:buFont typeface="Arial" charset="0"/>
              <a:buChar char="–"/>
            </a:pPr>
            <a:r>
              <a:rPr lang="en-US" sz="1400" dirty="0"/>
              <a:t>Highlight decision makers/approvers</a:t>
            </a:r>
          </a:p>
          <a:p>
            <a:pPr marL="455613" lvl="1" indent="-225425">
              <a:lnSpc>
                <a:spcPct val="80000"/>
              </a:lnSpc>
              <a:spcBef>
                <a:spcPct val="75000"/>
              </a:spcBef>
              <a:buClr>
                <a:srgbClr val="DC241F"/>
              </a:buClr>
              <a:buFont typeface="Arial" charset="0"/>
              <a:buChar char="–"/>
            </a:pPr>
            <a:r>
              <a:rPr lang="en-US" sz="1400" dirty="0"/>
              <a:t>Include training resources/links </a:t>
            </a:r>
          </a:p>
          <a:p>
            <a:pPr marL="455613" lvl="1" indent="-225425">
              <a:lnSpc>
                <a:spcPct val="80000"/>
              </a:lnSpc>
              <a:spcBef>
                <a:spcPct val="75000"/>
              </a:spcBef>
              <a:buClr>
                <a:srgbClr val="DC241F"/>
              </a:buClr>
              <a:buFont typeface="Arial" charset="0"/>
              <a:buChar char="–"/>
            </a:pPr>
            <a:r>
              <a:rPr lang="en-US" sz="1400" dirty="0"/>
              <a:t>Ensure internal reporting requirements</a:t>
            </a:r>
          </a:p>
        </p:txBody>
      </p:sp>
      <p:sp>
        <p:nvSpPr>
          <p:cNvPr id="158726" name="AutoShape 6"/>
          <p:cNvSpPr>
            <a:spLocks noChangeArrowheads="1"/>
          </p:cNvSpPr>
          <p:nvPr/>
        </p:nvSpPr>
        <p:spPr bwMode="auto">
          <a:xfrm>
            <a:off x="2057400" y="1524000"/>
            <a:ext cx="5245100" cy="485775"/>
          </a:xfrm>
          <a:prstGeom prst="roundRect">
            <a:avLst>
              <a:gd name="adj" fmla="val 16667"/>
            </a:avLst>
          </a:prstGeom>
          <a:gradFill rotWithShape="0">
            <a:gsLst>
              <a:gs pos="0">
                <a:srgbClr val="003996"/>
              </a:gs>
              <a:gs pos="100000">
                <a:srgbClr val="002560"/>
              </a:gs>
            </a:gsLst>
            <a:lin ang="5400000" scaled="1"/>
          </a:gradFill>
          <a:ln w="12700" algn="ctr">
            <a:noFill/>
            <a:round/>
            <a:headEnd/>
            <a:tailEnd/>
          </a:ln>
          <a:effectLst>
            <a:outerShdw dist="25399" dir="2700000" algn="ctr" rotWithShape="0">
              <a:schemeClr val="tx1"/>
            </a:outerShdw>
          </a:effectLst>
        </p:spPr>
        <p:txBody>
          <a:bodyPr anchor="ctr" anchorCtr="1"/>
          <a:lstStyle/>
          <a:p>
            <a:pPr>
              <a:spcBef>
                <a:spcPct val="75000"/>
              </a:spcBef>
              <a:buClr>
                <a:srgbClr val="DC241F"/>
              </a:buClr>
              <a:buFont typeface="Wingdings 2" pitchFamily="18" charset="2"/>
              <a:buNone/>
            </a:pPr>
            <a:r>
              <a:rPr lang="en-US" sz="1600">
                <a:solidFill>
                  <a:schemeClr val="bg1"/>
                </a:solidFill>
              </a:rPr>
              <a:t>Successful meetings program require change management</a:t>
            </a: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bwMode="gray">
          <a:xfrm>
            <a:off x="457200" y="0"/>
            <a:ext cx="8229600" cy="685800"/>
          </a:xfrm>
        </p:spPr>
        <p:txBody>
          <a:bodyPr>
            <a:normAutofit fontScale="90000"/>
          </a:bodyPr>
          <a:lstStyle/>
          <a:p>
            <a:pPr eaLnBrk="1" hangingPunct="1"/>
            <a:r>
              <a:rPr lang="en-US" dirty="0" smtClean="0"/>
              <a:t>Meeting Solutions</a:t>
            </a:r>
          </a:p>
        </p:txBody>
      </p:sp>
      <p:sp>
        <p:nvSpPr>
          <p:cNvPr id="24" name="Rectangle 4"/>
          <p:cNvSpPr txBox="1">
            <a:spLocks noChangeArrowheads="1"/>
          </p:cNvSpPr>
          <p:nvPr/>
        </p:nvSpPr>
        <p:spPr bwMode="auto">
          <a:xfrm>
            <a:off x="914400" y="4881563"/>
            <a:ext cx="1979613" cy="184150"/>
          </a:xfrm>
          <a:prstGeom prst="rect">
            <a:avLst/>
          </a:prstGeom>
          <a:noFill/>
          <a:ln w="9525" algn="ctr">
            <a:noFill/>
            <a:miter lim="800000"/>
            <a:headEnd/>
            <a:tailEnd/>
          </a:ln>
        </p:spPr>
        <p:txBody>
          <a:bodyPr wrap="none" lIns="0" tIns="0" rIns="0" bIns="0">
            <a:spAutoFit/>
          </a:bodyPr>
          <a:lstStyle/>
          <a:p>
            <a:pPr marL="228600" indent="-228600" eaLnBrk="0" hangingPunct="0">
              <a:spcBef>
                <a:spcPct val="75000"/>
              </a:spcBef>
              <a:buClr>
                <a:srgbClr val="DC241F"/>
              </a:buClr>
              <a:buFont typeface="Wingdings 2" pitchFamily="18" charset="2"/>
              <a:buChar char=""/>
              <a:defRPr/>
            </a:pPr>
            <a:r>
              <a:rPr lang="en-US" sz="1200" kern="0" dirty="0">
                <a:latin typeface="+mn-lt"/>
              </a:rPr>
              <a:t>Identification of end users</a:t>
            </a:r>
          </a:p>
        </p:txBody>
      </p:sp>
      <p:sp>
        <p:nvSpPr>
          <p:cNvPr id="26" name="Rectangle 9"/>
          <p:cNvSpPr>
            <a:spLocks noChangeArrowheads="1"/>
          </p:cNvSpPr>
          <p:nvPr/>
        </p:nvSpPr>
        <p:spPr bwMode="auto">
          <a:xfrm>
            <a:off x="2890838" y="4533900"/>
            <a:ext cx="2867025" cy="307975"/>
          </a:xfrm>
          <a:prstGeom prst="rect">
            <a:avLst/>
          </a:prstGeom>
          <a:noFill/>
          <a:ln w="6350" algn="ctr">
            <a:noFill/>
            <a:miter lim="800000"/>
            <a:headEnd/>
            <a:tailEnd/>
          </a:ln>
        </p:spPr>
        <p:txBody>
          <a:bodyPr wrap="none" lIns="45720" rIns="45720">
            <a:spAutoFit/>
          </a:bodyPr>
          <a:lstStyle/>
          <a:p>
            <a:pPr algn="ctr"/>
            <a:r>
              <a:rPr lang="en-US" b="1">
                <a:solidFill>
                  <a:schemeClr val="accent2"/>
                </a:solidFill>
              </a:rPr>
              <a:t>Best in Class Recommendations</a:t>
            </a:r>
          </a:p>
        </p:txBody>
      </p:sp>
      <p:sp>
        <p:nvSpPr>
          <p:cNvPr id="27" name="Rectangle 11"/>
          <p:cNvSpPr>
            <a:spLocks noChangeArrowheads="1"/>
          </p:cNvSpPr>
          <p:nvPr/>
        </p:nvSpPr>
        <p:spPr bwMode="auto">
          <a:xfrm>
            <a:off x="914400" y="5200650"/>
            <a:ext cx="1771650"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Consolidated reporting</a:t>
            </a:r>
          </a:p>
        </p:txBody>
      </p:sp>
      <p:sp>
        <p:nvSpPr>
          <p:cNvPr id="29" name="Rectangle 13"/>
          <p:cNvSpPr>
            <a:spLocks noChangeArrowheads="1"/>
          </p:cNvSpPr>
          <p:nvPr/>
        </p:nvSpPr>
        <p:spPr bwMode="auto">
          <a:xfrm>
            <a:off x="914400" y="5521325"/>
            <a:ext cx="1858963"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Single payment solution</a:t>
            </a:r>
          </a:p>
        </p:txBody>
      </p:sp>
      <p:sp>
        <p:nvSpPr>
          <p:cNvPr id="25" name="Rectangle 5"/>
          <p:cNvSpPr txBox="1">
            <a:spLocks noChangeArrowheads="1"/>
          </p:cNvSpPr>
          <p:nvPr/>
        </p:nvSpPr>
        <p:spPr>
          <a:xfrm>
            <a:off x="3275013" y="5494338"/>
            <a:ext cx="1525587" cy="184150"/>
          </a:xfrm>
          <a:prstGeom prst="rect">
            <a:avLst/>
          </a:prstGeom>
          <a:noFill/>
          <a:ln/>
        </p:spPr>
        <p:txBody>
          <a:bodyPr wrap="none">
            <a:spAutoFit/>
          </a:bodyPr>
          <a:lstStyle/>
          <a:p>
            <a:pPr marL="228600" indent="-228600" eaLnBrk="0" hangingPunct="0">
              <a:spcBef>
                <a:spcPct val="75000"/>
              </a:spcBef>
              <a:buClr>
                <a:srgbClr val="DC241F"/>
              </a:buClr>
              <a:buFont typeface="Wingdings 2" pitchFamily="18" charset="2"/>
              <a:buChar char=""/>
              <a:defRPr/>
            </a:pPr>
            <a:r>
              <a:rPr lang="en-US" sz="1200" kern="0" dirty="0">
                <a:latin typeface="+mn-lt"/>
              </a:rPr>
              <a:t>Preferred suppliers</a:t>
            </a:r>
          </a:p>
        </p:txBody>
      </p:sp>
      <p:sp>
        <p:nvSpPr>
          <p:cNvPr id="28" name="Rectangle 12"/>
          <p:cNvSpPr>
            <a:spLocks noChangeArrowheads="1"/>
          </p:cNvSpPr>
          <p:nvPr/>
        </p:nvSpPr>
        <p:spPr bwMode="auto">
          <a:xfrm>
            <a:off x="3359150" y="4889500"/>
            <a:ext cx="1192213"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Defined policy</a:t>
            </a:r>
          </a:p>
        </p:txBody>
      </p:sp>
      <p:sp>
        <p:nvSpPr>
          <p:cNvPr id="30" name="Rectangle 14"/>
          <p:cNvSpPr>
            <a:spLocks noChangeArrowheads="1"/>
          </p:cNvSpPr>
          <p:nvPr/>
        </p:nvSpPr>
        <p:spPr bwMode="auto">
          <a:xfrm>
            <a:off x="3359150" y="5210175"/>
            <a:ext cx="2236788"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Tracking compliance to policy</a:t>
            </a:r>
          </a:p>
        </p:txBody>
      </p:sp>
      <p:sp>
        <p:nvSpPr>
          <p:cNvPr id="31" name="Rectangle 15"/>
          <p:cNvSpPr>
            <a:spLocks noChangeArrowheads="1"/>
          </p:cNvSpPr>
          <p:nvPr/>
        </p:nvSpPr>
        <p:spPr bwMode="auto">
          <a:xfrm>
            <a:off x="6081713" y="5546725"/>
            <a:ext cx="1703387"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Communications plan</a:t>
            </a:r>
          </a:p>
        </p:txBody>
      </p:sp>
      <p:sp>
        <p:nvSpPr>
          <p:cNvPr id="32" name="Rectangle 16"/>
          <p:cNvSpPr>
            <a:spLocks noChangeArrowheads="1"/>
          </p:cNvSpPr>
          <p:nvPr/>
        </p:nvSpPr>
        <p:spPr bwMode="auto">
          <a:xfrm>
            <a:off x="6081713" y="4905375"/>
            <a:ext cx="2284412"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Meetings technology solutions</a:t>
            </a:r>
          </a:p>
        </p:txBody>
      </p:sp>
      <p:sp>
        <p:nvSpPr>
          <p:cNvPr id="38" name="Rectangle 17"/>
          <p:cNvSpPr>
            <a:spLocks noChangeArrowheads="1"/>
          </p:cNvSpPr>
          <p:nvPr/>
        </p:nvSpPr>
        <p:spPr bwMode="auto">
          <a:xfrm>
            <a:off x="6081713" y="5226050"/>
            <a:ext cx="1765300" cy="184150"/>
          </a:xfrm>
          <a:prstGeom prst="rect">
            <a:avLst/>
          </a:prstGeom>
          <a:noFill/>
          <a:ln w="6350" algn="ctr">
            <a:noFill/>
            <a:miter lim="800000"/>
            <a:headEnd/>
            <a:tailEnd/>
          </a:ln>
        </p:spPr>
        <p:txBody>
          <a:bodyPr wrap="none" lIns="0" tIns="0" rIns="0" bIns="0">
            <a:spAutoFit/>
          </a:bodyPr>
          <a:lstStyle/>
          <a:p>
            <a:pPr marL="228600" indent="-228600">
              <a:spcBef>
                <a:spcPct val="75000"/>
              </a:spcBef>
              <a:buClr>
                <a:srgbClr val="DC241F"/>
              </a:buClr>
              <a:buFont typeface="Wingdings 2" pitchFamily="18" charset="2"/>
              <a:buChar char=""/>
            </a:pPr>
            <a:r>
              <a:rPr lang="en-US" sz="1200"/>
              <a:t>Executive sponsorship</a:t>
            </a:r>
          </a:p>
        </p:txBody>
      </p:sp>
      <p:grpSp>
        <p:nvGrpSpPr>
          <p:cNvPr id="2" name="Group 59"/>
          <p:cNvGrpSpPr>
            <a:grpSpLocks/>
          </p:cNvGrpSpPr>
          <p:nvPr/>
        </p:nvGrpSpPr>
        <p:grpSpPr bwMode="auto">
          <a:xfrm>
            <a:off x="592138" y="1752600"/>
            <a:ext cx="8020050" cy="2419350"/>
            <a:chOff x="838200" y="1752600"/>
            <a:chExt cx="8020050" cy="2419350"/>
          </a:xfrm>
        </p:grpSpPr>
        <p:sp>
          <p:nvSpPr>
            <p:cNvPr id="123920" name="Freeform 2"/>
            <p:cNvSpPr>
              <a:spLocks noChangeAspect="1"/>
            </p:cNvSpPr>
            <p:nvPr/>
          </p:nvSpPr>
          <p:spPr bwMode="auto">
            <a:xfrm rot="1755374">
              <a:off x="4475285" y="2382838"/>
              <a:ext cx="401515" cy="665162"/>
            </a:xfrm>
            <a:custGeom>
              <a:avLst/>
              <a:gdLst>
                <a:gd name="T0" fmla="*/ 401515 w 253"/>
                <a:gd name="T1" fmla="*/ 665162 h 419"/>
                <a:gd name="T2" fmla="*/ 0 w 253"/>
                <a:gd name="T3" fmla="*/ 0 h 419"/>
                <a:gd name="T4" fmla="*/ 0 60000 65536"/>
                <a:gd name="T5" fmla="*/ 0 60000 65536"/>
                <a:gd name="T6" fmla="*/ 0 w 253"/>
                <a:gd name="T7" fmla="*/ 0 h 419"/>
                <a:gd name="T8" fmla="*/ 253 w 253"/>
                <a:gd name="T9" fmla="*/ 419 h 419"/>
              </a:gdLst>
              <a:ahLst/>
              <a:cxnLst>
                <a:cxn ang="T4">
                  <a:pos x="T0" y="T1"/>
                </a:cxn>
                <a:cxn ang="T5">
                  <a:pos x="T2" y="T3"/>
                </a:cxn>
              </a:cxnLst>
              <a:rect l="T6" t="T7" r="T8" b="T9"/>
              <a:pathLst>
                <a:path w="253" h="419">
                  <a:moveTo>
                    <a:pt x="253" y="419"/>
                  </a:moveTo>
                  <a:lnTo>
                    <a:pt x="0" y="0"/>
                  </a:lnTo>
                </a:path>
              </a:pathLst>
            </a:custGeom>
            <a:solidFill>
              <a:srgbClr val="FFFFFF"/>
            </a:solidFill>
            <a:ln w="3175">
              <a:solidFill>
                <a:srgbClr val="95989C"/>
              </a:solidFill>
              <a:round/>
              <a:headEnd/>
              <a:tailEnd/>
            </a:ln>
          </p:spPr>
          <p:txBody>
            <a:bodyPr/>
            <a:lstStyle/>
            <a:p>
              <a:pPr algn="ctr"/>
              <a:endParaRPr lang="en-US"/>
            </a:p>
          </p:txBody>
        </p:sp>
        <p:sp>
          <p:nvSpPr>
            <p:cNvPr id="123921" name="Freeform 18"/>
            <p:cNvSpPr>
              <a:spLocks noChangeAspect="1"/>
            </p:cNvSpPr>
            <p:nvPr/>
          </p:nvSpPr>
          <p:spPr bwMode="auto">
            <a:xfrm>
              <a:off x="2948355" y="2792413"/>
              <a:ext cx="401515" cy="665162"/>
            </a:xfrm>
            <a:custGeom>
              <a:avLst/>
              <a:gdLst>
                <a:gd name="T0" fmla="*/ 401515 w 253"/>
                <a:gd name="T1" fmla="*/ 665162 h 419"/>
                <a:gd name="T2" fmla="*/ 0 w 253"/>
                <a:gd name="T3" fmla="*/ 0 h 419"/>
                <a:gd name="T4" fmla="*/ 0 60000 65536"/>
                <a:gd name="T5" fmla="*/ 0 60000 65536"/>
                <a:gd name="T6" fmla="*/ 0 w 253"/>
                <a:gd name="T7" fmla="*/ 0 h 419"/>
                <a:gd name="T8" fmla="*/ 253 w 253"/>
                <a:gd name="T9" fmla="*/ 419 h 419"/>
              </a:gdLst>
              <a:ahLst/>
              <a:cxnLst>
                <a:cxn ang="T4">
                  <a:pos x="T0" y="T1"/>
                </a:cxn>
                <a:cxn ang="T5">
                  <a:pos x="T2" y="T3"/>
                </a:cxn>
              </a:cxnLst>
              <a:rect l="T6" t="T7" r="T8" b="T9"/>
              <a:pathLst>
                <a:path w="253" h="419">
                  <a:moveTo>
                    <a:pt x="253" y="419"/>
                  </a:moveTo>
                  <a:lnTo>
                    <a:pt x="0" y="0"/>
                  </a:lnTo>
                </a:path>
              </a:pathLst>
            </a:custGeom>
            <a:solidFill>
              <a:srgbClr val="FFFFFF"/>
            </a:solidFill>
            <a:ln w="3175">
              <a:solidFill>
                <a:srgbClr val="95989C"/>
              </a:solidFill>
              <a:round/>
              <a:headEnd/>
              <a:tailEnd/>
            </a:ln>
          </p:spPr>
          <p:txBody>
            <a:bodyPr/>
            <a:lstStyle/>
            <a:p>
              <a:pPr algn="ctr"/>
              <a:endParaRPr lang="en-US"/>
            </a:p>
          </p:txBody>
        </p:sp>
        <p:sp>
          <p:nvSpPr>
            <p:cNvPr id="123922" name="Text Box 19"/>
            <p:cNvSpPr txBox="1">
              <a:spLocks noChangeAspect="1" noChangeArrowheads="1"/>
            </p:cNvSpPr>
            <p:nvPr/>
          </p:nvSpPr>
          <p:spPr bwMode="gray">
            <a:xfrm>
              <a:off x="2658208" y="1752600"/>
              <a:ext cx="1396512" cy="533400"/>
            </a:xfrm>
            <a:prstGeom prst="rect">
              <a:avLst/>
            </a:prstGeom>
            <a:noFill/>
            <a:ln w="9525">
              <a:noFill/>
              <a:miter lim="800000"/>
              <a:headEnd/>
              <a:tailEnd/>
            </a:ln>
          </p:spPr>
          <p:txBody>
            <a:bodyPr/>
            <a:lstStyle/>
            <a:p>
              <a:pPr algn="ctr" eaLnBrk="0" hangingPunct="0">
                <a:buClr>
                  <a:srgbClr val="6666FF"/>
                </a:buClr>
              </a:pPr>
              <a:r>
                <a:rPr lang="en-GB" sz="1000" b="1"/>
                <a:t>Reduce spend, meetings and supplier base</a:t>
              </a:r>
            </a:p>
          </p:txBody>
        </p:sp>
        <p:sp>
          <p:nvSpPr>
            <p:cNvPr id="123923" name="Text Box 20"/>
            <p:cNvSpPr txBox="1">
              <a:spLocks noChangeAspect="1" noChangeArrowheads="1"/>
            </p:cNvSpPr>
            <p:nvPr/>
          </p:nvSpPr>
          <p:spPr bwMode="gray">
            <a:xfrm>
              <a:off x="5622682" y="1809750"/>
              <a:ext cx="1397977" cy="533400"/>
            </a:xfrm>
            <a:prstGeom prst="rect">
              <a:avLst/>
            </a:prstGeom>
            <a:noFill/>
            <a:ln w="9525">
              <a:noFill/>
              <a:miter lim="800000"/>
              <a:headEnd/>
              <a:tailEnd/>
            </a:ln>
          </p:spPr>
          <p:txBody>
            <a:bodyPr/>
            <a:lstStyle/>
            <a:p>
              <a:pPr algn="ctr" eaLnBrk="0" hangingPunct="0">
                <a:buClr>
                  <a:srgbClr val="6666FF"/>
                </a:buClr>
              </a:pPr>
              <a:r>
                <a:rPr lang="en-GB" sz="1000" b="1"/>
                <a:t>Streamline end-to-end meetings management</a:t>
              </a:r>
            </a:p>
          </p:txBody>
        </p:sp>
        <p:sp>
          <p:nvSpPr>
            <p:cNvPr id="123924" name="Text Box 21"/>
            <p:cNvSpPr txBox="1">
              <a:spLocks noChangeAspect="1" noChangeArrowheads="1"/>
            </p:cNvSpPr>
            <p:nvPr/>
          </p:nvSpPr>
          <p:spPr bwMode="gray">
            <a:xfrm>
              <a:off x="7614138" y="3170239"/>
              <a:ext cx="1244112" cy="307975"/>
            </a:xfrm>
            <a:prstGeom prst="rect">
              <a:avLst/>
            </a:prstGeom>
            <a:noFill/>
            <a:ln w="9525">
              <a:noFill/>
              <a:miter lim="800000"/>
              <a:headEnd/>
              <a:tailEnd/>
            </a:ln>
          </p:spPr>
          <p:txBody>
            <a:bodyPr/>
            <a:lstStyle/>
            <a:p>
              <a:pPr algn="ctr" eaLnBrk="0" hangingPunct="0">
                <a:buClr>
                  <a:srgbClr val="6666FF"/>
                </a:buClr>
              </a:pPr>
              <a:r>
                <a:rPr lang="en-GB" sz="1000" b="1"/>
                <a:t>Demonstrate ROI</a:t>
              </a:r>
            </a:p>
          </p:txBody>
        </p:sp>
        <p:sp>
          <p:nvSpPr>
            <p:cNvPr id="123925" name="Text Box 22"/>
            <p:cNvSpPr txBox="1">
              <a:spLocks noChangeAspect="1" noChangeArrowheads="1"/>
            </p:cNvSpPr>
            <p:nvPr/>
          </p:nvSpPr>
          <p:spPr bwMode="gray">
            <a:xfrm>
              <a:off x="838200" y="3081339"/>
              <a:ext cx="1015512" cy="719137"/>
            </a:xfrm>
            <a:prstGeom prst="rect">
              <a:avLst/>
            </a:prstGeom>
            <a:noFill/>
            <a:ln w="9525">
              <a:noFill/>
              <a:miter lim="800000"/>
              <a:headEnd/>
              <a:tailEnd/>
            </a:ln>
          </p:spPr>
          <p:txBody>
            <a:bodyPr/>
            <a:lstStyle/>
            <a:p>
              <a:pPr algn="ctr" eaLnBrk="0" hangingPunct="0">
                <a:buClr>
                  <a:srgbClr val="6666FF"/>
                </a:buClr>
              </a:pPr>
              <a:r>
                <a:rPr lang="en-GB" sz="1000" b="1" dirty="0"/>
                <a:t>Quantify Meeting and Events spend</a:t>
              </a:r>
            </a:p>
          </p:txBody>
        </p:sp>
        <p:sp>
          <p:nvSpPr>
            <p:cNvPr id="123926" name="Line 23"/>
            <p:cNvSpPr>
              <a:spLocks noChangeAspect="1" noChangeShapeType="1"/>
            </p:cNvSpPr>
            <p:nvPr/>
          </p:nvSpPr>
          <p:spPr bwMode="auto">
            <a:xfrm flipH="1">
              <a:off x="1644162" y="4019550"/>
              <a:ext cx="1060938" cy="0"/>
            </a:xfrm>
            <a:prstGeom prst="line">
              <a:avLst/>
            </a:prstGeom>
            <a:noFill/>
            <a:ln w="3175">
              <a:solidFill>
                <a:srgbClr val="95989C"/>
              </a:solidFill>
              <a:round/>
              <a:headEnd/>
              <a:tailEnd/>
            </a:ln>
          </p:spPr>
          <p:txBody>
            <a:bodyPr/>
            <a:lstStyle/>
            <a:p>
              <a:endParaRPr lang="en-US"/>
            </a:p>
          </p:txBody>
        </p:sp>
        <p:sp>
          <p:nvSpPr>
            <p:cNvPr id="123927" name="Line 24"/>
            <p:cNvSpPr>
              <a:spLocks noChangeAspect="1" noChangeShapeType="1"/>
            </p:cNvSpPr>
            <p:nvPr/>
          </p:nvSpPr>
          <p:spPr bwMode="auto">
            <a:xfrm flipV="1">
              <a:off x="6172201" y="2971800"/>
              <a:ext cx="507023" cy="571500"/>
            </a:xfrm>
            <a:prstGeom prst="line">
              <a:avLst/>
            </a:prstGeom>
            <a:noFill/>
            <a:ln w="3175">
              <a:solidFill>
                <a:srgbClr val="95989C"/>
              </a:solidFill>
              <a:round/>
              <a:headEnd/>
              <a:tailEnd/>
            </a:ln>
          </p:spPr>
          <p:txBody>
            <a:bodyPr/>
            <a:lstStyle/>
            <a:p>
              <a:endParaRPr lang="en-US"/>
            </a:p>
          </p:txBody>
        </p:sp>
        <p:sp>
          <p:nvSpPr>
            <p:cNvPr id="123928" name="Line 25"/>
            <p:cNvSpPr>
              <a:spLocks noChangeAspect="1" noChangeShapeType="1"/>
            </p:cNvSpPr>
            <p:nvPr/>
          </p:nvSpPr>
          <p:spPr bwMode="auto">
            <a:xfrm flipH="1">
              <a:off x="6610350" y="4019550"/>
              <a:ext cx="1055077" cy="0"/>
            </a:xfrm>
            <a:prstGeom prst="line">
              <a:avLst/>
            </a:prstGeom>
            <a:noFill/>
            <a:ln w="3175">
              <a:solidFill>
                <a:srgbClr val="95989C"/>
              </a:solidFill>
              <a:round/>
              <a:headEnd/>
              <a:tailEnd/>
            </a:ln>
          </p:spPr>
          <p:txBody>
            <a:bodyPr/>
            <a:lstStyle/>
            <a:p>
              <a:endParaRPr lang="en-US"/>
            </a:p>
          </p:txBody>
        </p:sp>
        <p:sp>
          <p:nvSpPr>
            <p:cNvPr id="123929" name="Freeform 26"/>
            <p:cNvSpPr>
              <a:spLocks noChangeAspect="1"/>
            </p:cNvSpPr>
            <p:nvPr/>
          </p:nvSpPr>
          <p:spPr bwMode="auto">
            <a:xfrm>
              <a:off x="1919654" y="2571750"/>
              <a:ext cx="5465885" cy="1447800"/>
            </a:xfrm>
            <a:custGeom>
              <a:avLst/>
              <a:gdLst>
                <a:gd name="T0" fmla="*/ 5313783 w 11715"/>
                <a:gd name="T1" fmla="*/ 1242303 h 3107"/>
                <a:gd name="T2" fmla="*/ 5114557 w 11715"/>
                <a:gd name="T3" fmla="*/ 1017701 h 3107"/>
                <a:gd name="T4" fmla="*/ 4897601 w 11715"/>
                <a:gd name="T5" fmla="*/ 813135 h 3107"/>
                <a:gd name="T6" fmla="*/ 4664315 w 11715"/>
                <a:gd name="T7" fmla="*/ 629073 h 3107"/>
                <a:gd name="T8" fmla="*/ 4416566 w 11715"/>
                <a:gd name="T9" fmla="*/ 467844 h 3107"/>
                <a:gd name="T10" fmla="*/ 4156219 w 11715"/>
                <a:gd name="T11" fmla="*/ 328050 h 3107"/>
                <a:gd name="T12" fmla="*/ 3884675 w 11715"/>
                <a:gd name="T13" fmla="*/ 212487 h 3107"/>
                <a:gd name="T14" fmla="*/ 3604731 w 11715"/>
                <a:gd name="T15" fmla="*/ 120689 h 3107"/>
                <a:gd name="T16" fmla="*/ 3318256 w 11715"/>
                <a:gd name="T17" fmla="*/ 54520 h 3107"/>
                <a:gd name="T18" fmla="*/ 3026649 w 11715"/>
                <a:gd name="T19" fmla="*/ 13979 h 3107"/>
                <a:gd name="T20" fmla="*/ 2732709 w 11715"/>
                <a:gd name="T21" fmla="*/ 0 h 3107"/>
                <a:gd name="T22" fmla="*/ 2438303 w 11715"/>
                <a:gd name="T23" fmla="*/ 13979 h 3107"/>
                <a:gd name="T24" fmla="*/ 2146696 w 11715"/>
                <a:gd name="T25" fmla="*/ 54520 h 3107"/>
                <a:gd name="T26" fmla="*/ 1860220 w 11715"/>
                <a:gd name="T27" fmla="*/ 120689 h 3107"/>
                <a:gd name="T28" fmla="*/ 1580278 w 11715"/>
                <a:gd name="T29" fmla="*/ 212487 h 3107"/>
                <a:gd name="T30" fmla="*/ 1309200 w 11715"/>
                <a:gd name="T31" fmla="*/ 328050 h 3107"/>
                <a:gd name="T32" fmla="*/ 1049319 w 11715"/>
                <a:gd name="T33" fmla="*/ 467844 h 3107"/>
                <a:gd name="T34" fmla="*/ 801570 w 11715"/>
                <a:gd name="T35" fmla="*/ 629073 h 3107"/>
                <a:gd name="T36" fmla="*/ 567818 w 11715"/>
                <a:gd name="T37" fmla="*/ 813135 h 3107"/>
                <a:gd name="T38" fmla="*/ 350862 w 11715"/>
                <a:gd name="T39" fmla="*/ 1017701 h 3107"/>
                <a:gd name="T40" fmla="*/ 153035 w 11715"/>
                <a:gd name="T41" fmla="*/ 1242303 h 3107"/>
                <a:gd name="T42" fmla="*/ 0 w 11715"/>
                <a:gd name="T43" fmla="*/ 1447800 h 3107"/>
                <a:gd name="T44" fmla="*/ 841228 w 11715"/>
                <a:gd name="T45" fmla="*/ 1387689 h 3107"/>
                <a:gd name="T46" fmla="*/ 997530 w 11715"/>
                <a:gd name="T47" fmla="*/ 1245099 h 3107"/>
                <a:gd name="T48" fmla="*/ 1162230 w 11715"/>
                <a:gd name="T49" fmla="*/ 1116022 h 3107"/>
                <a:gd name="T50" fmla="*/ 1332995 w 11715"/>
                <a:gd name="T51" fmla="*/ 1001391 h 3107"/>
                <a:gd name="T52" fmla="*/ 1510292 w 11715"/>
                <a:gd name="T53" fmla="*/ 900273 h 3107"/>
                <a:gd name="T54" fmla="*/ 1693188 w 11715"/>
                <a:gd name="T55" fmla="*/ 813601 h 3107"/>
                <a:gd name="T56" fmla="*/ 1881216 w 11715"/>
                <a:gd name="T57" fmla="*/ 741374 h 3107"/>
                <a:gd name="T58" fmla="*/ 2072977 w 11715"/>
                <a:gd name="T59" fmla="*/ 684525 h 3107"/>
                <a:gd name="T60" fmla="*/ 2268471 w 11715"/>
                <a:gd name="T61" fmla="*/ 641655 h 3107"/>
                <a:gd name="T62" fmla="*/ 2466297 w 11715"/>
                <a:gd name="T63" fmla="*/ 613696 h 3107"/>
                <a:gd name="T64" fmla="*/ 2665523 w 11715"/>
                <a:gd name="T65" fmla="*/ 601114 h 3107"/>
                <a:gd name="T66" fmla="*/ 2866615 w 11715"/>
                <a:gd name="T67" fmla="*/ 603444 h 3107"/>
                <a:gd name="T68" fmla="*/ 3065375 w 11715"/>
                <a:gd name="T69" fmla="*/ 621151 h 3107"/>
                <a:gd name="T70" fmla="*/ 3262734 w 11715"/>
                <a:gd name="T71" fmla="*/ 653770 h 3107"/>
                <a:gd name="T72" fmla="*/ 3456828 w 11715"/>
                <a:gd name="T73" fmla="*/ 701766 h 3107"/>
                <a:gd name="T74" fmla="*/ 3647189 w 11715"/>
                <a:gd name="T75" fmla="*/ 764207 h 3107"/>
                <a:gd name="T76" fmla="*/ 3833818 w 11715"/>
                <a:gd name="T77" fmla="*/ 840628 h 3107"/>
                <a:gd name="T78" fmla="*/ 4014382 w 11715"/>
                <a:gd name="T79" fmla="*/ 932426 h 3107"/>
                <a:gd name="T80" fmla="*/ 4190279 w 11715"/>
                <a:gd name="T81" fmla="*/ 1037738 h 3107"/>
                <a:gd name="T82" fmla="*/ 4359178 w 11715"/>
                <a:gd name="T83" fmla="*/ 1157961 h 3107"/>
                <a:gd name="T84" fmla="*/ 4521078 w 11715"/>
                <a:gd name="T85" fmla="*/ 1291231 h 3107"/>
                <a:gd name="T86" fmla="*/ 4675513 w 11715"/>
                <a:gd name="T87" fmla="*/ 1438480 h 3107"/>
                <a:gd name="T88" fmla="*/ 5434625 w 11715"/>
                <a:gd name="T89" fmla="*/ 1402600 h 3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715"/>
                <a:gd name="T136" fmla="*/ 0 h 3107"/>
                <a:gd name="T137" fmla="*/ 11715 w 11715"/>
                <a:gd name="T138" fmla="*/ 3107 h 31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715" h="3107">
                  <a:moveTo>
                    <a:pt x="11648" y="3010"/>
                  </a:moveTo>
                  <a:lnTo>
                    <a:pt x="11521" y="2836"/>
                  </a:lnTo>
                  <a:lnTo>
                    <a:pt x="11389" y="2666"/>
                  </a:lnTo>
                  <a:lnTo>
                    <a:pt x="11250" y="2501"/>
                  </a:lnTo>
                  <a:lnTo>
                    <a:pt x="11109" y="2340"/>
                  </a:lnTo>
                  <a:lnTo>
                    <a:pt x="10962" y="2184"/>
                  </a:lnTo>
                  <a:lnTo>
                    <a:pt x="10812" y="2033"/>
                  </a:lnTo>
                  <a:lnTo>
                    <a:pt x="10656" y="1886"/>
                  </a:lnTo>
                  <a:lnTo>
                    <a:pt x="10497" y="1745"/>
                  </a:lnTo>
                  <a:lnTo>
                    <a:pt x="10335" y="1609"/>
                  </a:lnTo>
                  <a:lnTo>
                    <a:pt x="10168" y="1477"/>
                  </a:lnTo>
                  <a:lnTo>
                    <a:pt x="9997" y="1350"/>
                  </a:lnTo>
                  <a:lnTo>
                    <a:pt x="9824" y="1230"/>
                  </a:lnTo>
                  <a:lnTo>
                    <a:pt x="9647" y="1114"/>
                  </a:lnTo>
                  <a:lnTo>
                    <a:pt x="9466" y="1004"/>
                  </a:lnTo>
                  <a:lnTo>
                    <a:pt x="9282" y="898"/>
                  </a:lnTo>
                  <a:lnTo>
                    <a:pt x="9097" y="798"/>
                  </a:lnTo>
                  <a:lnTo>
                    <a:pt x="8908" y="704"/>
                  </a:lnTo>
                  <a:lnTo>
                    <a:pt x="8716" y="616"/>
                  </a:lnTo>
                  <a:lnTo>
                    <a:pt x="8523" y="533"/>
                  </a:lnTo>
                  <a:lnTo>
                    <a:pt x="8326" y="456"/>
                  </a:lnTo>
                  <a:lnTo>
                    <a:pt x="8128" y="384"/>
                  </a:lnTo>
                  <a:lnTo>
                    <a:pt x="7929" y="319"/>
                  </a:lnTo>
                  <a:lnTo>
                    <a:pt x="7726" y="259"/>
                  </a:lnTo>
                  <a:lnTo>
                    <a:pt x="7523" y="205"/>
                  </a:lnTo>
                  <a:lnTo>
                    <a:pt x="7319" y="158"/>
                  </a:lnTo>
                  <a:lnTo>
                    <a:pt x="7112" y="117"/>
                  </a:lnTo>
                  <a:lnTo>
                    <a:pt x="6905" y="82"/>
                  </a:lnTo>
                  <a:lnTo>
                    <a:pt x="6697" y="52"/>
                  </a:lnTo>
                  <a:lnTo>
                    <a:pt x="6487" y="30"/>
                  </a:lnTo>
                  <a:lnTo>
                    <a:pt x="6279" y="13"/>
                  </a:lnTo>
                  <a:lnTo>
                    <a:pt x="6068" y="3"/>
                  </a:lnTo>
                  <a:lnTo>
                    <a:pt x="5857" y="0"/>
                  </a:lnTo>
                  <a:lnTo>
                    <a:pt x="5647" y="3"/>
                  </a:lnTo>
                  <a:lnTo>
                    <a:pt x="5436" y="13"/>
                  </a:lnTo>
                  <a:lnTo>
                    <a:pt x="5226" y="30"/>
                  </a:lnTo>
                  <a:lnTo>
                    <a:pt x="5017" y="52"/>
                  </a:lnTo>
                  <a:lnTo>
                    <a:pt x="4809" y="82"/>
                  </a:lnTo>
                  <a:lnTo>
                    <a:pt x="4601" y="117"/>
                  </a:lnTo>
                  <a:lnTo>
                    <a:pt x="4396" y="158"/>
                  </a:lnTo>
                  <a:lnTo>
                    <a:pt x="4190" y="205"/>
                  </a:lnTo>
                  <a:lnTo>
                    <a:pt x="3987" y="259"/>
                  </a:lnTo>
                  <a:lnTo>
                    <a:pt x="3786" y="319"/>
                  </a:lnTo>
                  <a:lnTo>
                    <a:pt x="3586" y="384"/>
                  </a:lnTo>
                  <a:lnTo>
                    <a:pt x="3387" y="456"/>
                  </a:lnTo>
                  <a:lnTo>
                    <a:pt x="3192" y="533"/>
                  </a:lnTo>
                  <a:lnTo>
                    <a:pt x="2997" y="616"/>
                  </a:lnTo>
                  <a:lnTo>
                    <a:pt x="2806" y="704"/>
                  </a:lnTo>
                  <a:lnTo>
                    <a:pt x="2618" y="798"/>
                  </a:lnTo>
                  <a:lnTo>
                    <a:pt x="2432" y="898"/>
                  </a:lnTo>
                  <a:lnTo>
                    <a:pt x="2249" y="1004"/>
                  </a:lnTo>
                  <a:lnTo>
                    <a:pt x="2068" y="1114"/>
                  </a:lnTo>
                  <a:lnTo>
                    <a:pt x="1891" y="1230"/>
                  </a:lnTo>
                  <a:lnTo>
                    <a:pt x="1718" y="1350"/>
                  </a:lnTo>
                  <a:lnTo>
                    <a:pt x="1546" y="1477"/>
                  </a:lnTo>
                  <a:lnTo>
                    <a:pt x="1381" y="1609"/>
                  </a:lnTo>
                  <a:lnTo>
                    <a:pt x="1217" y="1745"/>
                  </a:lnTo>
                  <a:lnTo>
                    <a:pt x="1058" y="1886"/>
                  </a:lnTo>
                  <a:lnTo>
                    <a:pt x="904" y="2033"/>
                  </a:lnTo>
                  <a:lnTo>
                    <a:pt x="752" y="2184"/>
                  </a:lnTo>
                  <a:lnTo>
                    <a:pt x="607" y="2340"/>
                  </a:lnTo>
                  <a:lnTo>
                    <a:pt x="465" y="2501"/>
                  </a:lnTo>
                  <a:lnTo>
                    <a:pt x="328" y="2666"/>
                  </a:lnTo>
                  <a:lnTo>
                    <a:pt x="196" y="2836"/>
                  </a:lnTo>
                  <a:lnTo>
                    <a:pt x="69" y="3010"/>
                  </a:lnTo>
                  <a:lnTo>
                    <a:pt x="0" y="3107"/>
                  </a:lnTo>
                  <a:lnTo>
                    <a:pt x="1677" y="3107"/>
                  </a:lnTo>
                  <a:lnTo>
                    <a:pt x="1694" y="3087"/>
                  </a:lnTo>
                  <a:lnTo>
                    <a:pt x="1803" y="2978"/>
                  </a:lnTo>
                  <a:lnTo>
                    <a:pt x="1913" y="2873"/>
                  </a:lnTo>
                  <a:lnTo>
                    <a:pt x="2025" y="2771"/>
                  </a:lnTo>
                  <a:lnTo>
                    <a:pt x="2138" y="2672"/>
                  </a:lnTo>
                  <a:lnTo>
                    <a:pt x="2254" y="2576"/>
                  </a:lnTo>
                  <a:lnTo>
                    <a:pt x="2371" y="2485"/>
                  </a:lnTo>
                  <a:lnTo>
                    <a:pt x="2491" y="2395"/>
                  </a:lnTo>
                  <a:lnTo>
                    <a:pt x="2611" y="2310"/>
                  </a:lnTo>
                  <a:lnTo>
                    <a:pt x="2734" y="2227"/>
                  </a:lnTo>
                  <a:lnTo>
                    <a:pt x="2857" y="2149"/>
                  </a:lnTo>
                  <a:lnTo>
                    <a:pt x="2983" y="2073"/>
                  </a:lnTo>
                  <a:lnTo>
                    <a:pt x="3109" y="2001"/>
                  </a:lnTo>
                  <a:lnTo>
                    <a:pt x="3237" y="1932"/>
                  </a:lnTo>
                  <a:lnTo>
                    <a:pt x="3367" y="1867"/>
                  </a:lnTo>
                  <a:lnTo>
                    <a:pt x="3498" y="1804"/>
                  </a:lnTo>
                  <a:lnTo>
                    <a:pt x="3629" y="1746"/>
                  </a:lnTo>
                  <a:lnTo>
                    <a:pt x="3763" y="1692"/>
                  </a:lnTo>
                  <a:lnTo>
                    <a:pt x="3896" y="1640"/>
                  </a:lnTo>
                  <a:lnTo>
                    <a:pt x="4032" y="1591"/>
                  </a:lnTo>
                  <a:lnTo>
                    <a:pt x="4168" y="1547"/>
                  </a:lnTo>
                  <a:lnTo>
                    <a:pt x="4305" y="1506"/>
                  </a:lnTo>
                  <a:lnTo>
                    <a:pt x="4443" y="1469"/>
                  </a:lnTo>
                  <a:lnTo>
                    <a:pt x="4581" y="1434"/>
                  </a:lnTo>
                  <a:lnTo>
                    <a:pt x="4721" y="1403"/>
                  </a:lnTo>
                  <a:lnTo>
                    <a:pt x="4862" y="1377"/>
                  </a:lnTo>
                  <a:lnTo>
                    <a:pt x="5002" y="1353"/>
                  </a:lnTo>
                  <a:lnTo>
                    <a:pt x="5143" y="1333"/>
                  </a:lnTo>
                  <a:lnTo>
                    <a:pt x="5286" y="1317"/>
                  </a:lnTo>
                  <a:lnTo>
                    <a:pt x="5427" y="1304"/>
                  </a:lnTo>
                  <a:lnTo>
                    <a:pt x="5571" y="1295"/>
                  </a:lnTo>
                  <a:lnTo>
                    <a:pt x="5713" y="1290"/>
                  </a:lnTo>
                  <a:lnTo>
                    <a:pt x="5857" y="1287"/>
                  </a:lnTo>
                  <a:lnTo>
                    <a:pt x="6000" y="1290"/>
                  </a:lnTo>
                  <a:lnTo>
                    <a:pt x="6144" y="1295"/>
                  </a:lnTo>
                  <a:lnTo>
                    <a:pt x="6286" y="1304"/>
                  </a:lnTo>
                  <a:lnTo>
                    <a:pt x="6429" y="1317"/>
                  </a:lnTo>
                  <a:lnTo>
                    <a:pt x="6570" y="1333"/>
                  </a:lnTo>
                  <a:lnTo>
                    <a:pt x="6712" y="1353"/>
                  </a:lnTo>
                  <a:lnTo>
                    <a:pt x="6853" y="1377"/>
                  </a:lnTo>
                  <a:lnTo>
                    <a:pt x="6993" y="1403"/>
                  </a:lnTo>
                  <a:lnTo>
                    <a:pt x="7132" y="1434"/>
                  </a:lnTo>
                  <a:lnTo>
                    <a:pt x="7271" y="1469"/>
                  </a:lnTo>
                  <a:lnTo>
                    <a:pt x="7409" y="1506"/>
                  </a:lnTo>
                  <a:lnTo>
                    <a:pt x="7546" y="1547"/>
                  </a:lnTo>
                  <a:lnTo>
                    <a:pt x="7682" y="1591"/>
                  </a:lnTo>
                  <a:lnTo>
                    <a:pt x="7817" y="1640"/>
                  </a:lnTo>
                  <a:lnTo>
                    <a:pt x="7952" y="1692"/>
                  </a:lnTo>
                  <a:lnTo>
                    <a:pt x="8084" y="1746"/>
                  </a:lnTo>
                  <a:lnTo>
                    <a:pt x="8217" y="1804"/>
                  </a:lnTo>
                  <a:lnTo>
                    <a:pt x="8347" y="1867"/>
                  </a:lnTo>
                  <a:lnTo>
                    <a:pt x="8476" y="1932"/>
                  </a:lnTo>
                  <a:lnTo>
                    <a:pt x="8604" y="2001"/>
                  </a:lnTo>
                  <a:lnTo>
                    <a:pt x="8731" y="2073"/>
                  </a:lnTo>
                  <a:lnTo>
                    <a:pt x="8857" y="2149"/>
                  </a:lnTo>
                  <a:lnTo>
                    <a:pt x="8981" y="2227"/>
                  </a:lnTo>
                  <a:lnTo>
                    <a:pt x="9104" y="2310"/>
                  </a:lnTo>
                  <a:lnTo>
                    <a:pt x="9224" y="2395"/>
                  </a:lnTo>
                  <a:lnTo>
                    <a:pt x="9343" y="2485"/>
                  </a:lnTo>
                  <a:lnTo>
                    <a:pt x="9460" y="2576"/>
                  </a:lnTo>
                  <a:lnTo>
                    <a:pt x="9576" y="2672"/>
                  </a:lnTo>
                  <a:lnTo>
                    <a:pt x="9690" y="2771"/>
                  </a:lnTo>
                  <a:lnTo>
                    <a:pt x="9803" y="2873"/>
                  </a:lnTo>
                  <a:lnTo>
                    <a:pt x="9913" y="2978"/>
                  </a:lnTo>
                  <a:lnTo>
                    <a:pt x="10021" y="3087"/>
                  </a:lnTo>
                  <a:lnTo>
                    <a:pt x="10040" y="3107"/>
                  </a:lnTo>
                  <a:lnTo>
                    <a:pt x="11715" y="3107"/>
                  </a:lnTo>
                  <a:lnTo>
                    <a:pt x="11648" y="3010"/>
                  </a:lnTo>
                  <a:close/>
                </a:path>
              </a:pathLst>
            </a:custGeom>
            <a:solidFill>
              <a:srgbClr val="D52A24"/>
            </a:solidFill>
            <a:ln w="9525">
              <a:noFill/>
              <a:round/>
              <a:headEnd/>
              <a:tailEnd/>
            </a:ln>
          </p:spPr>
          <p:txBody>
            <a:bodyPr/>
            <a:lstStyle/>
            <a:p>
              <a:pPr algn="ctr"/>
              <a:endParaRPr lang="en-US"/>
            </a:p>
          </p:txBody>
        </p:sp>
        <p:sp>
          <p:nvSpPr>
            <p:cNvPr id="123930" name="Freeform 27"/>
            <p:cNvSpPr>
              <a:spLocks noChangeAspect="1" noEditPoints="1"/>
            </p:cNvSpPr>
            <p:nvPr/>
          </p:nvSpPr>
          <p:spPr bwMode="auto">
            <a:xfrm>
              <a:off x="6737839" y="2870201"/>
              <a:ext cx="1101969" cy="1077913"/>
            </a:xfrm>
            <a:custGeom>
              <a:avLst/>
              <a:gdLst>
                <a:gd name="T0" fmla="*/ 1057610 w 2360"/>
                <a:gd name="T1" fmla="*/ 853095 h 2311"/>
                <a:gd name="T2" fmla="*/ 18677 w 2360"/>
                <a:gd name="T3" fmla="*/ 0 h 2311"/>
                <a:gd name="T4" fmla="*/ 69573 w 2360"/>
                <a:gd name="T5" fmla="*/ 34982 h 2311"/>
                <a:gd name="T6" fmla="*/ 120003 w 2360"/>
                <a:gd name="T7" fmla="*/ 70430 h 2311"/>
                <a:gd name="T8" fmla="*/ 170432 w 2360"/>
                <a:gd name="T9" fmla="*/ 106812 h 2311"/>
                <a:gd name="T10" fmla="*/ 220394 w 2360"/>
                <a:gd name="T11" fmla="*/ 144126 h 2311"/>
                <a:gd name="T12" fmla="*/ 269422 w 2360"/>
                <a:gd name="T13" fmla="*/ 181907 h 2311"/>
                <a:gd name="T14" fmla="*/ 318450 w 2360"/>
                <a:gd name="T15" fmla="*/ 220620 h 2311"/>
                <a:gd name="T16" fmla="*/ 366078 w 2360"/>
                <a:gd name="T17" fmla="*/ 260266 h 2311"/>
                <a:gd name="T18" fmla="*/ 414172 w 2360"/>
                <a:gd name="T19" fmla="*/ 301312 h 2311"/>
                <a:gd name="T20" fmla="*/ 460866 w 2360"/>
                <a:gd name="T21" fmla="*/ 342357 h 2311"/>
                <a:gd name="T22" fmla="*/ 507559 w 2360"/>
                <a:gd name="T23" fmla="*/ 384336 h 2311"/>
                <a:gd name="T24" fmla="*/ 553786 w 2360"/>
                <a:gd name="T25" fmla="*/ 427247 h 2311"/>
                <a:gd name="T26" fmla="*/ 599079 w 2360"/>
                <a:gd name="T27" fmla="*/ 470625 h 2311"/>
                <a:gd name="T28" fmla="*/ 644839 w 2360"/>
                <a:gd name="T29" fmla="*/ 515402 h 2311"/>
                <a:gd name="T30" fmla="*/ 689198 w 2360"/>
                <a:gd name="T31" fmla="*/ 560179 h 2311"/>
                <a:gd name="T32" fmla="*/ 732623 w 2360"/>
                <a:gd name="T33" fmla="*/ 605889 h 2311"/>
                <a:gd name="T34" fmla="*/ 776048 w 2360"/>
                <a:gd name="T35" fmla="*/ 652998 h 2311"/>
                <a:gd name="T36" fmla="*/ 818539 w 2360"/>
                <a:gd name="T37" fmla="*/ 700107 h 2311"/>
                <a:gd name="T38" fmla="*/ 860563 w 2360"/>
                <a:gd name="T39" fmla="*/ 748615 h 2311"/>
                <a:gd name="T40" fmla="*/ 902120 w 2360"/>
                <a:gd name="T41" fmla="*/ 797124 h 2311"/>
                <a:gd name="T42" fmla="*/ 942744 w 2360"/>
                <a:gd name="T43" fmla="*/ 847031 h 2311"/>
                <a:gd name="T44" fmla="*/ 982900 w 2360"/>
                <a:gd name="T45" fmla="*/ 897406 h 2311"/>
                <a:gd name="T46" fmla="*/ 956752 w 2360"/>
                <a:gd name="T47" fmla="*/ 917928 h 2311"/>
                <a:gd name="T48" fmla="*/ 917062 w 2360"/>
                <a:gd name="T49" fmla="*/ 868021 h 2311"/>
                <a:gd name="T50" fmla="*/ 875972 w 2360"/>
                <a:gd name="T51" fmla="*/ 818579 h 2311"/>
                <a:gd name="T52" fmla="*/ 835348 w 2360"/>
                <a:gd name="T53" fmla="*/ 770537 h 2311"/>
                <a:gd name="T54" fmla="*/ 793791 w 2360"/>
                <a:gd name="T55" fmla="*/ 722495 h 2311"/>
                <a:gd name="T56" fmla="*/ 751300 w 2360"/>
                <a:gd name="T57" fmla="*/ 675386 h 2311"/>
                <a:gd name="T58" fmla="*/ 707875 w 2360"/>
                <a:gd name="T59" fmla="*/ 629210 h 2311"/>
                <a:gd name="T60" fmla="*/ 664917 w 2360"/>
                <a:gd name="T61" fmla="*/ 583967 h 2311"/>
                <a:gd name="T62" fmla="*/ 621025 w 2360"/>
                <a:gd name="T63" fmla="*/ 538723 h 2311"/>
                <a:gd name="T64" fmla="*/ 576199 w 2360"/>
                <a:gd name="T65" fmla="*/ 494879 h 2311"/>
                <a:gd name="T66" fmla="*/ 530906 w 2360"/>
                <a:gd name="T67" fmla="*/ 451501 h 2311"/>
                <a:gd name="T68" fmla="*/ 485147 w 2360"/>
                <a:gd name="T69" fmla="*/ 409056 h 2311"/>
                <a:gd name="T70" fmla="*/ 438920 w 2360"/>
                <a:gd name="T71" fmla="*/ 367545 h 2311"/>
                <a:gd name="T72" fmla="*/ 391759 w 2360"/>
                <a:gd name="T73" fmla="*/ 326499 h 2311"/>
                <a:gd name="T74" fmla="*/ 344599 w 2360"/>
                <a:gd name="T75" fmla="*/ 286386 h 2311"/>
                <a:gd name="T76" fmla="*/ 296971 w 2360"/>
                <a:gd name="T77" fmla="*/ 247206 h 2311"/>
                <a:gd name="T78" fmla="*/ 248410 w 2360"/>
                <a:gd name="T79" fmla="*/ 208493 h 2311"/>
                <a:gd name="T80" fmla="*/ 199849 w 2360"/>
                <a:gd name="T81" fmla="*/ 170246 h 2311"/>
                <a:gd name="T82" fmla="*/ 150820 w 2360"/>
                <a:gd name="T83" fmla="*/ 133865 h 2311"/>
                <a:gd name="T84" fmla="*/ 100391 w 2360"/>
                <a:gd name="T85" fmla="*/ 97483 h 2311"/>
                <a:gd name="T86" fmla="*/ 50429 w 2360"/>
                <a:gd name="T87" fmla="*/ 62035 h 2311"/>
                <a:gd name="T88" fmla="*/ 0 w 2360"/>
                <a:gd name="T89" fmla="*/ 27519 h 23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60"/>
                <a:gd name="T136" fmla="*/ 0 h 2311"/>
                <a:gd name="T137" fmla="*/ 2360 w 2360"/>
                <a:gd name="T138" fmla="*/ 2311 h 23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60" h="2311">
                  <a:moveTo>
                    <a:pt x="2360" y="2311"/>
                  </a:moveTo>
                  <a:lnTo>
                    <a:pt x="1917" y="2099"/>
                  </a:lnTo>
                  <a:lnTo>
                    <a:pt x="2265" y="1829"/>
                  </a:lnTo>
                  <a:lnTo>
                    <a:pt x="2360" y="2311"/>
                  </a:lnTo>
                  <a:close/>
                  <a:moveTo>
                    <a:pt x="0" y="59"/>
                  </a:moveTo>
                  <a:lnTo>
                    <a:pt x="40" y="0"/>
                  </a:lnTo>
                  <a:lnTo>
                    <a:pt x="76" y="24"/>
                  </a:lnTo>
                  <a:lnTo>
                    <a:pt x="113" y="49"/>
                  </a:lnTo>
                  <a:lnTo>
                    <a:pt x="149" y="75"/>
                  </a:lnTo>
                  <a:lnTo>
                    <a:pt x="186" y="99"/>
                  </a:lnTo>
                  <a:lnTo>
                    <a:pt x="222" y="125"/>
                  </a:lnTo>
                  <a:lnTo>
                    <a:pt x="257" y="151"/>
                  </a:lnTo>
                  <a:lnTo>
                    <a:pt x="294" y="176"/>
                  </a:lnTo>
                  <a:lnTo>
                    <a:pt x="329" y="203"/>
                  </a:lnTo>
                  <a:lnTo>
                    <a:pt x="365" y="229"/>
                  </a:lnTo>
                  <a:lnTo>
                    <a:pt x="401" y="255"/>
                  </a:lnTo>
                  <a:lnTo>
                    <a:pt x="436" y="281"/>
                  </a:lnTo>
                  <a:lnTo>
                    <a:pt x="472" y="309"/>
                  </a:lnTo>
                  <a:lnTo>
                    <a:pt x="507" y="335"/>
                  </a:lnTo>
                  <a:lnTo>
                    <a:pt x="541" y="363"/>
                  </a:lnTo>
                  <a:lnTo>
                    <a:pt x="577" y="390"/>
                  </a:lnTo>
                  <a:lnTo>
                    <a:pt x="612" y="418"/>
                  </a:lnTo>
                  <a:lnTo>
                    <a:pt x="646" y="446"/>
                  </a:lnTo>
                  <a:lnTo>
                    <a:pt x="682" y="473"/>
                  </a:lnTo>
                  <a:lnTo>
                    <a:pt x="716" y="502"/>
                  </a:lnTo>
                  <a:lnTo>
                    <a:pt x="750" y="530"/>
                  </a:lnTo>
                  <a:lnTo>
                    <a:pt x="784" y="558"/>
                  </a:lnTo>
                  <a:lnTo>
                    <a:pt x="818" y="587"/>
                  </a:lnTo>
                  <a:lnTo>
                    <a:pt x="853" y="617"/>
                  </a:lnTo>
                  <a:lnTo>
                    <a:pt x="887" y="646"/>
                  </a:lnTo>
                  <a:lnTo>
                    <a:pt x="920" y="674"/>
                  </a:lnTo>
                  <a:lnTo>
                    <a:pt x="954" y="704"/>
                  </a:lnTo>
                  <a:lnTo>
                    <a:pt x="987" y="734"/>
                  </a:lnTo>
                  <a:lnTo>
                    <a:pt x="1021" y="764"/>
                  </a:lnTo>
                  <a:lnTo>
                    <a:pt x="1054" y="794"/>
                  </a:lnTo>
                  <a:lnTo>
                    <a:pt x="1087" y="824"/>
                  </a:lnTo>
                  <a:lnTo>
                    <a:pt x="1120" y="854"/>
                  </a:lnTo>
                  <a:lnTo>
                    <a:pt x="1153" y="885"/>
                  </a:lnTo>
                  <a:lnTo>
                    <a:pt x="1186" y="916"/>
                  </a:lnTo>
                  <a:lnTo>
                    <a:pt x="1219" y="947"/>
                  </a:lnTo>
                  <a:lnTo>
                    <a:pt x="1251" y="978"/>
                  </a:lnTo>
                  <a:lnTo>
                    <a:pt x="1283" y="1009"/>
                  </a:lnTo>
                  <a:lnTo>
                    <a:pt x="1317" y="1041"/>
                  </a:lnTo>
                  <a:lnTo>
                    <a:pt x="1349" y="1073"/>
                  </a:lnTo>
                  <a:lnTo>
                    <a:pt x="1381" y="1105"/>
                  </a:lnTo>
                  <a:lnTo>
                    <a:pt x="1413" y="1137"/>
                  </a:lnTo>
                  <a:lnTo>
                    <a:pt x="1444" y="1169"/>
                  </a:lnTo>
                  <a:lnTo>
                    <a:pt x="1476" y="1201"/>
                  </a:lnTo>
                  <a:lnTo>
                    <a:pt x="1506" y="1234"/>
                  </a:lnTo>
                  <a:lnTo>
                    <a:pt x="1539" y="1266"/>
                  </a:lnTo>
                  <a:lnTo>
                    <a:pt x="1569" y="1299"/>
                  </a:lnTo>
                  <a:lnTo>
                    <a:pt x="1600" y="1332"/>
                  </a:lnTo>
                  <a:lnTo>
                    <a:pt x="1631" y="1367"/>
                  </a:lnTo>
                  <a:lnTo>
                    <a:pt x="1662" y="1400"/>
                  </a:lnTo>
                  <a:lnTo>
                    <a:pt x="1692" y="1433"/>
                  </a:lnTo>
                  <a:lnTo>
                    <a:pt x="1723" y="1467"/>
                  </a:lnTo>
                  <a:lnTo>
                    <a:pt x="1753" y="1501"/>
                  </a:lnTo>
                  <a:lnTo>
                    <a:pt x="1784" y="1536"/>
                  </a:lnTo>
                  <a:lnTo>
                    <a:pt x="1814" y="1570"/>
                  </a:lnTo>
                  <a:lnTo>
                    <a:pt x="1843" y="1605"/>
                  </a:lnTo>
                  <a:lnTo>
                    <a:pt x="1873" y="1639"/>
                  </a:lnTo>
                  <a:lnTo>
                    <a:pt x="1903" y="1675"/>
                  </a:lnTo>
                  <a:lnTo>
                    <a:pt x="1932" y="1709"/>
                  </a:lnTo>
                  <a:lnTo>
                    <a:pt x="1961" y="1744"/>
                  </a:lnTo>
                  <a:lnTo>
                    <a:pt x="1990" y="1781"/>
                  </a:lnTo>
                  <a:lnTo>
                    <a:pt x="2019" y="1816"/>
                  </a:lnTo>
                  <a:lnTo>
                    <a:pt x="2048" y="1851"/>
                  </a:lnTo>
                  <a:lnTo>
                    <a:pt x="2076" y="1888"/>
                  </a:lnTo>
                  <a:lnTo>
                    <a:pt x="2105" y="1924"/>
                  </a:lnTo>
                  <a:lnTo>
                    <a:pt x="2134" y="1960"/>
                  </a:lnTo>
                  <a:lnTo>
                    <a:pt x="2076" y="2004"/>
                  </a:lnTo>
                  <a:lnTo>
                    <a:pt x="2049" y="1968"/>
                  </a:lnTo>
                  <a:lnTo>
                    <a:pt x="2020" y="1932"/>
                  </a:lnTo>
                  <a:lnTo>
                    <a:pt x="1992" y="1897"/>
                  </a:lnTo>
                  <a:lnTo>
                    <a:pt x="1964" y="1861"/>
                  </a:lnTo>
                  <a:lnTo>
                    <a:pt x="1935" y="1826"/>
                  </a:lnTo>
                  <a:lnTo>
                    <a:pt x="1906" y="1791"/>
                  </a:lnTo>
                  <a:lnTo>
                    <a:pt x="1876" y="1755"/>
                  </a:lnTo>
                  <a:lnTo>
                    <a:pt x="1848" y="1720"/>
                  </a:lnTo>
                  <a:lnTo>
                    <a:pt x="1818" y="1686"/>
                  </a:lnTo>
                  <a:lnTo>
                    <a:pt x="1789" y="1652"/>
                  </a:lnTo>
                  <a:lnTo>
                    <a:pt x="1759" y="1617"/>
                  </a:lnTo>
                  <a:lnTo>
                    <a:pt x="1730" y="1583"/>
                  </a:lnTo>
                  <a:lnTo>
                    <a:pt x="1700" y="1549"/>
                  </a:lnTo>
                  <a:lnTo>
                    <a:pt x="1670" y="1515"/>
                  </a:lnTo>
                  <a:lnTo>
                    <a:pt x="1639" y="1482"/>
                  </a:lnTo>
                  <a:lnTo>
                    <a:pt x="1609" y="1448"/>
                  </a:lnTo>
                  <a:lnTo>
                    <a:pt x="1578" y="1415"/>
                  </a:lnTo>
                  <a:lnTo>
                    <a:pt x="1547" y="1382"/>
                  </a:lnTo>
                  <a:lnTo>
                    <a:pt x="1516" y="1349"/>
                  </a:lnTo>
                  <a:lnTo>
                    <a:pt x="1486" y="1316"/>
                  </a:lnTo>
                  <a:lnTo>
                    <a:pt x="1455" y="1284"/>
                  </a:lnTo>
                  <a:lnTo>
                    <a:pt x="1424" y="1252"/>
                  </a:lnTo>
                  <a:lnTo>
                    <a:pt x="1393" y="1219"/>
                  </a:lnTo>
                  <a:lnTo>
                    <a:pt x="1361" y="1187"/>
                  </a:lnTo>
                  <a:lnTo>
                    <a:pt x="1330" y="1155"/>
                  </a:lnTo>
                  <a:lnTo>
                    <a:pt x="1298" y="1124"/>
                  </a:lnTo>
                  <a:lnTo>
                    <a:pt x="1266" y="1092"/>
                  </a:lnTo>
                  <a:lnTo>
                    <a:pt x="1234" y="1061"/>
                  </a:lnTo>
                  <a:lnTo>
                    <a:pt x="1202" y="1030"/>
                  </a:lnTo>
                  <a:lnTo>
                    <a:pt x="1170" y="999"/>
                  </a:lnTo>
                  <a:lnTo>
                    <a:pt x="1137" y="968"/>
                  </a:lnTo>
                  <a:lnTo>
                    <a:pt x="1104" y="937"/>
                  </a:lnTo>
                  <a:lnTo>
                    <a:pt x="1071" y="907"/>
                  </a:lnTo>
                  <a:lnTo>
                    <a:pt x="1039" y="877"/>
                  </a:lnTo>
                  <a:lnTo>
                    <a:pt x="1006" y="847"/>
                  </a:lnTo>
                  <a:lnTo>
                    <a:pt x="973" y="817"/>
                  </a:lnTo>
                  <a:lnTo>
                    <a:pt x="940" y="788"/>
                  </a:lnTo>
                  <a:lnTo>
                    <a:pt x="907" y="758"/>
                  </a:lnTo>
                  <a:lnTo>
                    <a:pt x="873" y="728"/>
                  </a:lnTo>
                  <a:lnTo>
                    <a:pt x="839" y="700"/>
                  </a:lnTo>
                  <a:lnTo>
                    <a:pt x="806" y="671"/>
                  </a:lnTo>
                  <a:lnTo>
                    <a:pt x="772" y="642"/>
                  </a:lnTo>
                  <a:lnTo>
                    <a:pt x="738" y="614"/>
                  </a:lnTo>
                  <a:lnTo>
                    <a:pt x="705" y="586"/>
                  </a:lnTo>
                  <a:lnTo>
                    <a:pt x="670" y="557"/>
                  </a:lnTo>
                  <a:lnTo>
                    <a:pt x="636" y="530"/>
                  </a:lnTo>
                  <a:lnTo>
                    <a:pt x="601" y="502"/>
                  </a:lnTo>
                  <a:lnTo>
                    <a:pt x="567" y="474"/>
                  </a:lnTo>
                  <a:lnTo>
                    <a:pt x="532" y="447"/>
                  </a:lnTo>
                  <a:lnTo>
                    <a:pt x="497" y="419"/>
                  </a:lnTo>
                  <a:lnTo>
                    <a:pt x="463" y="393"/>
                  </a:lnTo>
                  <a:lnTo>
                    <a:pt x="428" y="365"/>
                  </a:lnTo>
                  <a:lnTo>
                    <a:pt x="393" y="339"/>
                  </a:lnTo>
                  <a:lnTo>
                    <a:pt x="358" y="313"/>
                  </a:lnTo>
                  <a:lnTo>
                    <a:pt x="323" y="287"/>
                  </a:lnTo>
                  <a:lnTo>
                    <a:pt x="287" y="260"/>
                  </a:lnTo>
                  <a:lnTo>
                    <a:pt x="252" y="235"/>
                  </a:lnTo>
                  <a:lnTo>
                    <a:pt x="215" y="209"/>
                  </a:lnTo>
                  <a:lnTo>
                    <a:pt x="180" y="183"/>
                  </a:lnTo>
                  <a:lnTo>
                    <a:pt x="145" y="159"/>
                  </a:lnTo>
                  <a:lnTo>
                    <a:pt x="108" y="133"/>
                  </a:lnTo>
                  <a:lnTo>
                    <a:pt x="73" y="109"/>
                  </a:lnTo>
                  <a:lnTo>
                    <a:pt x="37" y="83"/>
                  </a:lnTo>
                  <a:lnTo>
                    <a:pt x="0" y="59"/>
                  </a:lnTo>
                  <a:close/>
                </a:path>
              </a:pathLst>
            </a:custGeom>
            <a:solidFill>
              <a:srgbClr val="7E8387"/>
            </a:solidFill>
            <a:ln w="9525">
              <a:noFill/>
              <a:round/>
              <a:headEnd/>
              <a:tailEnd/>
            </a:ln>
          </p:spPr>
          <p:txBody>
            <a:bodyPr/>
            <a:lstStyle/>
            <a:p>
              <a:pPr algn="ctr"/>
              <a:endParaRPr lang="en-US"/>
            </a:p>
          </p:txBody>
        </p:sp>
        <p:sp>
          <p:nvSpPr>
            <p:cNvPr id="123931" name="Freeform 28"/>
            <p:cNvSpPr>
              <a:spLocks noChangeAspect="1" noEditPoints="1"/>
            </p:cNvSpPr>
            <p:nvPr/>
          </p:nvSpPr>
          <p:spPr bwMode="auto">
            <a:xfrm>
              <a:off x="4652597" y="2211389"/>
              <a:ext cx="2082311" cy="657225"/>
            </a:xfrm>
            <a:custGeom>
              <a:avLst/>
              <a:gdLst>
                <a:gd name="T0" fmla="*/ 0 w 4461"/>
                <a:gd name="T1" fmla="*/ 33513 h 1412"/>
                <a:gd name="T2" fmla="*/ 62549 w 4461"/>
                <a:gd name="T3" fmla="*/ 465 h 1412"/>
                <a:gd name="T4" fmla="*/ 140968 w 4461"/>
                <a:gd name="T5" fmla="*/ 2793 h 1412"/>
                <a:gd name="T6" fmla="*/ 219387 w 4461"/>
                <a:gd name="T7" fmla="*/ 6516 h 1412"/>
                <a:gd name="T8" fmla="*/ 297806 w 4461"/>
                <a:gd name="T9" fmla="*/ 12567 h 1412"/>
                <a:gd name="T10" fmla="*/ 375759 w 4461"/>
                <a:gd name="T11" fmla="*/ 20015 h 1412"/>
                <a:gd name="T12" fmla="*/ 453711 w 4461"/>
                <a:gd name="T13" fmla="*/ 29324 h 1412"/>
                <a:gd name="T14" fmla="*/ 531197 w 4461"/>
                <a:gd name="T15" fmla="*/ 40029 h 1412"/>
                <a:gd name="T16" fmla="*/ 609149 w 4461"/>
                <a:gd name="T17" fmla="*/ 52597 h 1412"/>
                <a:gd name="T18" fmla="*/ 686168 w 4461"/>
                <a:gd name="T19" fmla="*/ 67026 h 1412"/>
                <a:gd name="T20" fmla="*/ 763187 w 4461"/>
                <a:gd name="T21" fmla="*/ 82386 h 1412"/>
                <a:gd name="T22" fmla="*/ 839739 w 4461"/>
                <a:gd name="T23" fmla="*/ 100073 h 1412"/>
                <a:gd name="T24" fmla="*/ 915825 w 4461"/>
                <a:gd name="T25" fmla="*/ 119157 h 1412"/>
                <a:gd name="T26" fmla="*/ 992377 w 4461"/>
                <a:gd name="T27" fmla="*/ 139637 h 1412"/>
                <a:gd name="T28" fmla="*/ 1067995 w 4461"/>
                <a:gd name="T29" fmla="*/ 162444 h 1412"/>
                <a:gd name="T30" fmla="*/ 1143147 w 4461"/>
                <a:gd name="T31" fmla="*/ 186183 h 1412"/>
                <a:gd name="T32" fmla="*/ 1217832 w 4461"/>
                <a:gd name="T33" fmla="*/ 211783 h 1412"/>
                <a:gd name="T34" fmla="*/ 1292050 w 4461"/>
                <a:gd name="T35" fmla="*/ 239245 h 1412"/>
                <a:gd name="T36" fmla="*/ 1366268 w 4461"/>
                <a:gd name="T37" fmla="*/ 267638 h 1412"/>
                <a:gd name="T38" fmla="*/ 1439553 w 4461"/>
                <a:gd name="T39" fmla="*/ 297427 h 1412"/>
                <a:gd name="T40" fmla="*/ 1512371 w 4461"/>
                <a:gd name="T41" fmla="*/ 329543 h 1412"/>
                <a:gd name="T42" fmla="*/ 1585189 w 4461"/>
                <a:gd name="T43" fmla="*/ 363056 h 1412"/>
                <a:gd name="T44" fmla="*/ 1656606 w 4461"/>
                <a:gd name="T45" fmla="*/ 397966 h 1412"/>
                <a:gd name="T46" fmla="*/ 1728024 w 4461"/>
                <a:gd name="T47" fmla="*/ 433806 h 1412"/>
                <a:gd name="T48" fmla="*/ 1798508 w 4461"/>
                <a:gd name="T49" fmla="*/ 471973 h 1412"/>
                <a:gd name="T50" fmla="*/ 1868525 w 4461"/>
                <a:gd name="T51" fmla="*/ 511537 h 1412"/>
                <a:gd name="T52" fmla="*/ 1907268 w 4461"/>
                <a:gd name="T53" fmla="*/ 572512 h 1412"/>
                <a:gd name="T54" fmla="*/ 1838184 w 4461"/>
                <a:gd name="T55" fmla="*/ 532017 h 1412"/>
                <a:gd name="T56" fmla="*/ 1768634 w 4461"/>
                <a:gd name="T57" fmla="*/ 493384 h 1412"/>
                <a:gd name="T58" fmla="*/ 1698617 w 4461"/>
                <a:gd name="T59" fmla="*/ 456613 h 1412"/>
                <a:gd name="T60" fmla="*/ 1627666 w 4461"/>
                <a:gd name="T61" fmla="*/ 420307 h 1412"/>
                <a:gd name="T62" fmla="*/ 1556248 w 4461"/>
                <a:gd name="T63" fmla="*/ 386329 h 1412"/>
                <a:gd name="T64" fmla="*/ 1484364 w 4461"/>
                <a:gd name="T65" fmla="*/ 353747 h 1412"/>
                <a:gd name="T66" fmla="*/ 1412013 w 4461"/>
                <a:gd name="T67" fmla="*/ 322096 h 1412"/>
                <a:gd name="T68" fmla="*/ 1339195 w 4461"/>
                <a:gd name="T69" fmla="*/ 293238 h 1412"/>
                <a:gd name="T70" fmla="*/ 1265911 w 4461"/>
                <a:gd name="T71" fmla="*/ 264845 h 1412"/>
                <a:gd name="T72" fmla="*/ 1192159 w 4461"/>
                <a:gd name="T73" fmla="*/ 237848 h 1412"/>
                <a:gd name="T74" fmla="*/ 1117474 w 4461"/>
                <a:gd name="T75" fmla="*/ 213179 h 1412"/>
                <a:gd name="T76" fmla="*/ 1043256 w 4461"/>
                <a:gd name="T77" fmla="*/ 189906 h 1412"/>
                <a:gd name="T78" fmla="*/ 968104 w 4461"/>
                <a:gd name="T79" fmla="*/ 167564 h 1412"/>
                <a:gd name="T80" fmla="*/ 892486 w 4461"/>
                <a:gd name="T81" fmla="*/ 147550 h 1412"/>
                <a:gd name="T82" fmla="*/ 816867 w 4461"/>
                <a:gd name="T83" fmla="*/ 128932 h 1412"/>
                <a:gd name="T84" fmla="*/ 740782 w 4461"/>
                <a:gd name="T85" fmla="*/ 112175 h 1412"/>
                <a:gd name="T86" fmla="*/ 664230 w 4461"/>
                <a:gd name="T87" fmla="*/ 96815 h 1412"/>
                <a:gd name="T88" fmla="*/ 588144 w 4461"/>
                <a:gd name="T89" fmla="*/ 82851 h 1412"/>
                <a:gd name="T90" fmla="*/ 511125 w 4461"/>
                <a:gd name="T91" fmla="*/ 70749 h 1412"/>
                <a:gd name="T92" fmla="*/ 434106 w 4461"/>
                <a:gd name="T93" fmla="*/ 60044 h 1412"/>
                <a:gd name="T94" fmla="*/ 357088 w 4461"/>
                <a:gd name="T95" fmla="*/ 51200 h 1412"/>
                <a:gd name="T96" fmla="*/ 279135 w 4461"/>
                <a:gd name="T97" fmla="*/ 44684 h 1412"/>
                <a:gd name="T98" fmla="*/ 202116 w 4461"/>
                <a:gd name="T99" fmla="*/ 39098 h 1412"/>
                <a:gd name="T100" fmla="*/ 124164 w 4461"/>
                <a:gd name="T101" fmla="*/ 35375 h 1412"/>
                <a:gd name="T102" fmla="*/ 46678 w 4461"/>
                <a:gd name="T103" fmla="*/ 33513 h 141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461"/>
                <a:gd name="T157" fmla="*/ 0 h 1412"/>
                <a:gd name="T158" fmla="*/ 4461 w 4461"/>
                <a:gd name="T159" fmla="*/ 1412 h 141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461" h="1412">
                  <a:moveTo>
                    <a:pt x="4461" y="1412"/>
                  </a:moveTo>
                  <a:lnTo>
                    <a:pt x="3971" y="1376"/>
                  </a:lnTo>
                  <a:lnTo>
                    <a:pt x="4196" y="998"/>
                  </a:lnTo>
                  <a:lnTo>
                    <a:pt x="4461" y="1412"/>
                  </a:lnTo>
                  <a:close/>
                  <a:moveTo>
                    <a:pt x="0" y="72"/>
                  </a:moveTo>
                  <a:lnTo>
                    <a:pt x="0" y="0"/>
                  </a:lnTo>
                  <a:lnTo>
                    <a:pt x="34" y="0"/>
                  </a:lnTo>
                  <a:lnTo>
                    <a:pt x="67" y="0"/>
                  </a:lnTo>
                  <a:lnTo>
                    <a:pt x="101" y="0"/>
                  </a:lnTo>
                  <a:lnTo>
                    <a:pt x="134" y="1"/>
                  </a:lnTo>
                  <a:lnTo>
                    <a:pt x="168" y="1"/>
                  </a:lnTo>
                  <a:lnTo>
                    <a:pt x="202" y="2"/>
                  </a:lnTo>
                  <a:lnTo>
                    <a:pt x="235" y="3"/>
                  </a:lnTo>
                  <a:lnTo>
                    <a:pt x="269" y="4"/>
                  </a:lnTo>
                  <a:lnTo>
                    <a:pt x="302" y="6"/>
                  </a:lnTo>
                  <a:lnTo>
                    <a:pt x="337" y="7"/>
                  </a:lnTo>
                  <a:lnTo>
                    <a:pt x="370" y="9"/>
                  </a:lnTo>
                  <a:lnTo>
                    <a:pt x="403" y="10"/>
                  </a:lnTo>
                  <a:lnTo>
                    <a:pt x="437" y="12"/>
                  </a:lnTo>
                  <a:lnTo>
                    <a:pt x="470" y="14"/>
                  </a:lnTo>
                  <a:lnTo>
                    <a:pt x="504" y="17"/>
                  </a:lnTo>
                  <a:lnTo>
                    <a:pt x="538" y="19"/>
                  </a:lnTo>
                  <a:lnTo>
                    <a:pt x="571" y="21"/>
                  </a:lnTo>
                  <a:lnTo>
                    <a:pt x="605" y="24"/>
                  </a:lnTo>
                  <a:lnTo>
                    <a:pt x="638" y="27"/>
                  </a:lnTo>
                  <a:lnTo>
                    <a:pt x="671" y="30"/>
                  </a:lnTo>
                  <a:lnTo>
                    <a:pt x="704" y="33"/>
                  </a:lnTo>
                  <a:lnTo>
                    <a:pt x="739" y="35"/>
                  </a:lnTo>
                  <a:lnTo>
                    <a:pt x="772" y="40"/>
                  </a:lnTo>
                  <a:lnTo>
                    <a:pt x="805" y="43"/>
                  </a:lnTo>
                  <a:lnTo>
                    <a:pt x="839" y="46"/>
                  </a:lnTo>
                  <a:lnTo>
                    <a:pt x="872" y="50"/>
                  </a:lnTo>
                  <a:lnTo>
                    <a:pt x="905" y="54"/>
                  </a:lnTo>
                  <a:lnTo>
                    <a:pt x="938" y="59"/>
                  </a:lnTo>
                  <a:lnTo>
                    <a:pt x="972" y="63"/>
                  </a:lnTo>
                  <a:lnTo>
                    <a:pt x="1006" y="66"/>
                  </a:lnTo>
                  <a:lnTo>
                    <a:pt x="1039" y="72"/>
                  </a:lnTo>
                  <a:lnTo>
                    <a:pt x="1072" y="76"/>
                  </a:lnTo>
                  <a:lnTo>
                    <a:pt x="1105" y="81"/>
                  </a:lnTo>
                  <a:lnTo>
                    <a:pt x="1138" y="86"/>
                  </a:lnTo>
                  <a:lnTo>
                    <a:pt x="1171" y="91"/>
                  </a:lnTo>
                  <a:lnTo>
                    <a:pt x="1205" y="96"/>
                  </a:lnTo>
                  <a:lnTo>
                    <a:pt x="1238" y="102"/>
                  </a:lnTo>
                  <a:lnTo>
                    <a:pt x="1271" y="107"/>
                  </a:lnTo>
                  <a:lnTo>
                    <a:pt x="1305" y="113"/>
                  </a:lnTo>
                  <a:lnTo>
                    <a:pt x="1338" y="118"/>
                  </a:lnTo>
                  <a:lnTo>
                    <a:pt x="1370" y="125"/>
                  </a:lnTo>
                  <a:lnTo>
                    <a:pt x="1403" y="130"/>
                  </a:lnTo>
                  <a:lnTo>
                    <a:pt x="1437" y="137"/>
                  </a:lnTo>
                  <a:lnTo>
                    <a:pt x="1470" y="144"/>
                  </a:lnTo>
                  <a:lnTo>
                    <a:pt x="1503" y="149"/>
                  </a:lnTo>
                  <a:lnTo>
                    <a:pt x="1536" y="157"/>
                  </a:lnTo>
                  <a:lnTo>
                    <a:pt x="1569" y="163"/>
                  </a:lnTo>
                  <a:lnTo>
                    <a:pt x="1602" y="170"/>
                  </a:lnTo>
                  <a:lnTo>
                    <a:pt x="1635" y="177"/>
                  </a:lnTo>
                  <a:lnTo>
                    <a:pt x="1667" y="184"/>
                  </a:lnTo>
                  <a:lnTo>
                    <a:pt x="1700" y="192"/>
                  </a:lnTo>
                  <a:lnTo>
                    <a:pt x="1734" y="199"/>
                  </a:lnTo>
                  <a:lnTo>
                    <a:pt x="1767" y="207"/>
                  </a:lnTo>
                  <a:lnTo>
                    <a:pt x="1799" y="215"/>
                  </a:lnTo>
                  <a:lnTo>
                    <a:pt x="1832" y="223"/>
                  </a:lnTo>
                  <a:lnTo>
                    <a:pt x="1865" y="231"/>
                  </a:lnTo>
                  <a:lnTo>
                    <a:pt x="1897" y="239"/>
                  </a:lnTo>
                  <a:lnTo>
                    <a:pt x="1930" y="247"/>
                  </a:lnTo>
                  <a:lnTo>
                    <a:pt x="1962" y="256"/>
                  </a:lnTo>
                  <a:lnTo>
                    <a:pt x="1995" y="265"/>
                  </a:lnTo>
                  <a:lnTo>
                    <a:pt x="2028" y="273"/>
                  </a:lnTo>
                  <a:lnTo>
                    <a:pt x="2060" y="283"/>
                  </a:lnTo>
                  <a:lnTo>
                    <a:pt x="2094" y="292"/>
                  </a:lnTo>
                  <a:lnTo>
                    <a:pt x="2126" y="300"/>
                  </a:lnTo>
                  <a:lnTo>
                    <a:pt x="2158" y="310"/>
                  </a:lnTo>
                  <a:lnTo>
                    <a:pt x="2191" y="319"/>
                  </a:lnTo>
                  <a:lnTo>
                    <a:pt x="2223" y="329"/>
                  </a:lnTo>
                  <a:lnTo>
                    <a:pt x="2255" y="339"/>
                  </a:lnTo>
                  <a:lnTo>
                    <a:pt x="2288" y="349"/>
                  </a:lnTo>
                  <a:lnTo>
                    <a:pt x="2320" y="359"/>
                  </a:lnTo>
                  <a:lnTo>
                    <a:pt x="2352" y="369"/>
                  </a:lnTo>
                  <a:lnTo>
                    <a:pt x="2384" y="379"/>
                  </a:lnTo>
                  <a:lnTo>
                    <a:pt x="2417" y="390"/>
                  </a:lnTo>
                  <a:lnTo>
                    <a:pt x="2449" y="400"/>
                  </a:lnTo>
                  <a:lnTo>
                    <a:pt x="2481" y="411"/>
                  </a:lnTo>
                  <a:lnTo>
                    <a:pt x="2513" y="422"/>
                  </a:lnTo>
                  <a:lnTo>
                    <a:pt x="2545" y="433"/>
                  </a:lnTo>
                  <a:lnTo>
                    <a:pt x="2577" y="444"/>
                  </a:lnTo>
                  <a:lnTo>
                    <a:pt x="2609" y="455"/>
                  </a:lnTo>
                  <a:lnTo>
                    <a:pt x="2641" y="466"/>
                  </a:lnTo>
                  <a:lnTo>
                    <a:pt x="2673" y="478"/>
                  </a:lnTo>
                  <a:lnTo>
                    <a:pt x="2705" y="489"/>
                  </a:lnTo>
                  <a:lnTo>
                    <a:pt x="2736" y="501"/>
                  </a:lnTo>
                  <a:lnTo>
                    <a:pt x="2768" y="514"/>
                  </a:lnTo>
                  <a:lnTo>
                    <a:pt x="2800" y="526"/>
                  </a:lnTo>
                  <a:lnTo>
                    <a:pt x="2832" y="538"/>
                  </a:lnTo>
                  <a:lnTo>
                    <a:pt x="2863" y="550"/>
                  </a:lnTo>
                  <a:lnTo>
                    <a:pt x="2895" y="562"/>
                  </a:lnTo>
                  <a:lnTo>
                    <a:pt x="2927" y="575"/>
                  </a:lnTo>
                  <a:lnTo>
                    <a:pt x="2958" y="588"/>
                  </a:lnTo>
                  <a:lnTo>
                    <a:pt x="2990" y="601"/>
                  </a:lnTo>
                  <a:lnTo>
                    <a:pt x="3021" y="613"/>
                  </a:lnTo>
                  <a:lnTo>
                    <a:pt x="3053" y="626"/>
                  </a:lnTo>
                  <a:lnTo>
                    <a:pt x="3084" y="639"/>
                  </a:lnTo>
                  <a:lnTo>
                    <a:pt x="3115" y="653"/>
                  </a:lnTo>
                  <a:lnTo>
                    <a:pt x="3147" y="667"/>
                  </a:lnTo>
                  <a:lnTo>
                    <a:pt x="3178" y="680"/>
                  </a:lnTo>
                  <a:lnTo>
                    <a:pt x="3209" y="695"/>
                  </a:lnTo>
                  <a:lnTo>
                    <a:pt x="3240" y="708"/>
                  </a:lnTo>
                  <a:lnTo>
                    <a:pt x="3272" y="722"/>
                  </a:lnTo>
                  <a:lnTo>
                    <a:pt x="3303" y="737"/>
                  </a:lnTo>
                  <a:lnTo>
                    <a:pt x="3334" y="751"/>
                  </a:lnTo>
                  <a:lnTo>
                    <a:pt x="3365" y="765"/>
                  </a:lnTo>
                  <a:lnTo>
                    <a:pt x="3396" y="780"/>
                  </a:lnTo>
                  <a:lnTo>
                    <a:pt x="3427" y="794"/>
                  </a:lnTo>
                  <a:lnTo>
                    <a:pt x="3458" y="810"/>
                  </a:lnTo>
                  <a:lnTo>
                    <a:pt x="3488" y="824"/>
                  </a:lnTo>
                  <a:lnTo>
                    <a:pt x="3518" y="839"/>
                  </a:lnTo>
                  <a:lnTo>
                    <a:pt x="3549" y="855"/>
                  </a:lnTo>
                  <a:lnTo>
                    <a:pt x="3580" y="870"/>
                  </a:lnTo>
                  <a:lnTo>
                    <a:pt x="3611" y="886"/>
                  </a:lnTo>
                  <a:lnTo>
                    <a:pt x="3641" y="901"/>
                  </a:lnTo>
                  <a:lnTo>
                    <a:pt x="3672" y="917"/>
                  </a:lnTo>
                  <a:lnTo>
                    <a:pt x="3702" y="932"/>
                  </a:lnTo>
                  <a:lnTo>
                    <a:pt x="3733" y="949"/>
                  </a:lnTo>
                  <a:lnTo>
                    <a:pt x="3762" y="965"/>
                  </a:lnTo>
                  <a:lnTo>
                    <a:pt x="3793" y="981"/>
                  </a:lnTo>
                  <a:lnTo>
                    <a:pt x="3823" y="997"/>
                  </a:lnTo>
                  <a:lnTo>
                    <a:pt x="3853" y="1014"/>
                  </a:lnTo>
                  <a:lnTo>
                    <a:pt x="3884" y="1030"/>
                  </a:lnTo>
                  <a:lnTo>
                    <a:pt x="3914" y="1047"/>
                  </a:lnTo>
                  <a:lnTo>
                    <a:pt x="3943" y="1065"/>
                  </a:lnTo>
                  <a:lnTo>
                    <a:pt x="3973" y="1081"/>
                  </a:lnTo>
                  <a:lnTo>
                    <a:pt x="4003" y="1099"/>
                  </a:lnTo>
                  <a:lnTo>
                    <a:pt x="4033" y="1115"/>
                  </a:lnTo>
                  <a:lnTo>
                    <a:pt x="4063" y="1133"/>
                  </a:lnTo>
                  <a:lnTo>
                    <a:pt x="4093" y="1151"/>
                  </a:lnTo>
                  <a:lnTo>
                    <a:pt x="4122" y="1168"/>
                  </a:lnTo>
                  <a:lnTo>
                    <a:pt x="4086" y="1230"/>
                  </a:lnTo>
                  <a:lnTo>
                    <a:pt x="4056" y="1213"/>
                  </a:lnTo>
                  <a:lnTo>
                    <a:pt x="4026" y="1195"/>
                  </a:lnTo>
                  <a:lnTo>
                    <a:pt x="3998" y="1177"/>
                  </a:lnTo>
                  <a:lnTo>
                    <a:pt x="3968" y="1161"/>
                  </a:lnTo>
                  <a:lnTo>
                    <a:pt x="3938" y="1143"/>
                  </a:lnTo>
                  <a:lnTo>
                    <a:pt x="3908" y="1126"/>
                  </a:lnTo>
                  <a:lnTo>
                    <a:pt x="3878" y="1110"/>
                  </a:lnTo>
                  <a:lnTo>
                    <a:pt x="3848" y="1093"/>
                  </a:lnTo>
                  <a:lnTo>
                    <a:pt x="3819" y="1077"/>
                  </a:lnTo>
                  <a:lnTo>
                    <a:pt x="3789" y="1060"/>
                  </a:lnTo>
                  <a:lnTo>
                    <a:pt x="3759" y="1045"/>
                  </a:lnTo>
                  <a:lnTo>
                    <a:pt x="3729" y="1028"/>
                  </a:lnTo>
                  <a:lnTo>
                    <a:pt x="3699" y="1012"/>
                  </a:lnTo>
                  <a:lnTo>
                    <a:pt x="3668" y="996"/>
                  </a:lnTo>
                  <a:lnTo>
                    <a:pt x="3639" y="981"/>
                  </a:lnTo>
                  <a:lnTo>
                    <a:pt x="3609" y="965"/>
                  </a:lnTo>
                  <a:lnTo>
                    <a:pt x="3578" y="950"/>
                  </a:lnTo>
                  <a:lnTo>
                    <a:pt x="3548" y="934"/>
                  </a:lnTo>
                  <a:lnTo>
                    <a:pt x="3517" y="919"/>
                  </a:lnTo>
                  <a:lnTo>
                    <a:pt x="3487" y="903"/>
                  </a:lnTo>
                  <a:lnTo>
                    <a:pt x="3456" y="889"/>
                  </a:lnTo>
                  <a:lnTo>
                    <a:pt x="3425" y="874"/>
                  </a:lnTo>
                  <a:lnTo>
                    <a:pt x="3396" y="859"/>
                  </a:lnTo>
                  <a:lnTo>
                    <a:pt x="3365" y="845"/>
                  </a:lnTo>
                  <a:lnTo>
                    <a:pt x="3334" y="830"/>
                  </a:lnTo>
                  <a:lnTo>
                    <a:pt x="3304" y="816"/>
                  </a:lnTo>
                  <a:lnTo>
                    <a:pt x="3273" y="802"/>
                  </a:lnTo>
                  <a:lnTo>
                    <a:pt x="3242" y="787"/>
                  </a:lnTo>
                  <a:lnTo>
                    <a:pt x="3211" y="774"/>
                  </a:lnTo>
                  <a:lnTo>
                    <a:pt x="3180" y="760"/>
                  </a:lnTo>
                  <a:lnTo>
                    <a:pt x="3149" y="747"/>
                  </a:lnTo>
                  <a:lnTo>
                    <a:pt x="3118" y="732"/>
                  </a:lnTo>
                  <a:lnTo>
                    <a:pt x="3088" y="719"/>
                  </a:lnTo>
                  <a:lnTo>
                    <a:pt x="3057" y="706"/>
                  </a:lnTo>
                  <a:lnTo>
                    <a:pt x="3025" y="692"/>
                  </a:lnTo>
                  <a:lnTo>
                    <a:pt x="2994" y="680"/>
                  </a:lnTo>
                  <a:lnTo>
                    <a:pt x="2963" y="667"/>
                  </a:lnTo>
                  <a:lnTo>
                    <a:pt x="2932" y="654"/>
                  </a:lnTo>
                  <a:lnTo>
                    <a:pt x="2900" y="642"/>
                  </a:lnTo>
                  <a:lnTo>
                    <a:pt x="2869" y="630"/>
                  </a:lnTo>
                  <a:lnTo>
                    <a:pt x="2838" y="616"/>
                  </a:lnTo>
                  <a:lnTo>
                    <a:pt x="2806" y="604"/>
                  </a:lnTo>
                  <a:lnTo>
                    <a:pt x="2775" y="592"/>
                  </a:lnTo>
                  <a:lnTo>
                    <a:pt x="2743" y="581"/>
                  </a:lnTo>
                  <a:lnTo>
                    <a:pt x="2712" y="569"/>
                  </a:lnTo>
                  <a:lnTo>
                    <a:pt x="2680" y="557"/>
                  </a:lnTo>
                  <a:lnTo>
                    <a:pt x="2649" y="546"/>
                  </a:lnTo>
                  <a:lnTo>
                    <a:pt x="2617" y="533"/>
                  </a:lnTo>
                  <a:lnTo>
                    <a:pt x="2585" y="522"/>
                  </a:lnTo>
                  <a:lnTo>
                    <a:pt x="2554" y="511"/>
                  </a:lnTo>
                  <a:lnTo>
                    <a:pt x="2522" y="500"/>
                  </a:lnTo>
                  <a:lnTo>
                    <a:pt x="2490" y="489"/>
                  </a:lnTo>
                  <a:lnTo>
                    <a:pt x="2458" y="479"/>
                  </a:lnTo>
                  <a:lnTo>
                    <a:pt x="2426" y="468"/>
                  </a:lnTo>
                  <a:lnTo>
                    <a:pt x="2394" y="458"/>
                  </a:lnTo>
                  <a:lnTo>
                    <a:pt x="2363" y="447"/>
                  </a:lnTo>
                  <a:lnTo>
                    <a:pt x="2331" y="437"/>
                  </a:lnTo>
                  <a:lnTo>
                    <a:pt x="2299" y="427"/>
                  </a:lnTo>
                  <a:lnTo>
                    <a:pt x="2267" y="417"/>
                  </a:lnTo>
                  <a:lnTo>
                    <a:pt x="2235" y="408"/>
                  </a:lnTo>
                  <a:lnTo>
                    <a:pt x="2203" y="398"/>
                  </a:lnTo>
                  <a:lnTo>
                    <a:pt x="2170" y="389"/>
                  </a:lnTo>
                  <a:lnTo>
                    <a:pt x="2138" y="379"/>
                  </a:lnTo>
                  <a:lnTo>
                    <a:pt x="2106" y="370"/>
                  </a:lnTo>
                  <a:lnTo>
                    <a:pt x="2074" y="360"/>
                  </a:lnTo>
                  <a:lnTo>
                    <a:pt x="2042" y="351"/>
                  </a:lnTo>
                  <a:lnTo>
                    <a:pt x="2010" y="342"/>
                  </a:lnTo>
                  <a:lnTo>
                    <a:pt x="1977" y="334"/>
                  </a:lnTo>
                  <a:lnTo>
                    <a:pt x="1945" y="326"/>
                  </a:lnTo>
                  <a:lnTo>
                    <a:pt x="1912" y="317"/>
                  </a:lnTo>
                  <a:lnTo>
                    <a:pt x="1880" y="309"/>
                  </a:lnTo>
                  <a:lnTo>
                    <a:pt x="1847" y="300"/>
                  </a:lnTo>
                  <a:lnTo>
                    <a:pt x="1815" y="293"/>
                  </a:lnTo>
                  <a:lnTo>
                    <a:pt x="1782" y="285"/>
                  </a:lnTo>
                  <a:lnTo>
                    <a:pt x="1750" y="277"/>
                  </a:lnTo>
                  <a:lnTo>
                    <a:pt x="1717" y="270"/>
                  </a:lnTo>
                  <a:lnTo>
                    <a:pt x="1685" y="262"/>
                  </a:lnTo>
                  <a:lnTo>
                    <a:pt x="1652" y="254"/>
                  </a:lnTo>
                  <a:lnTo>
                    <a:pt x="1620" y="247"/>
                  </a:lnTo>
                  <a:lnTo>
                    <a:pt x="1587" y="241"/>
                  </a:lnTo>
                  <a:lnTo>
                    <a:pt x="1555" y="233"/>
                  </a:lnTo>
                  <a:lnTo>
                    <a:pt x="1522" y="226"/>
                  </a:lnTo>
                  <a:lnTo>
                    <a:pt x="1490" y="220"/>
                  </a:lnTo>
                  <a:lnTo>
                    <a:pt x="1456" y="213"/>
                  </a:lnTo>
                  <a:lnTo>
                    <a:pt x="1423" y="208"/>
                  </a:lnTo>
                  <a:lnTo>
                    <a:pt x="1391" y="201"/>
                  </a:lnTo>
                  <a:lnTo>
                    <a:pt x="1358" y="196"/>
                  </a:lnTo>
                  <a:lnTo>
                    <a:pt x="1325" y="189"/>
                  </a:lnTo>
                  <a:lnTo>
                    <a:pt x="1293" y="183"/>
                  </a:lnTo>
                  <a:lnTo>
                    <a:pt x="1260" y="178"/>
                  </a:lnTo>
                  <a:lnTo>
                    <a:pt x="1227" y="172"/>
                  </a:lnTo>
                  <a:lnTo>
                    <a:pt x="1194" y="167"/>
                  </a:lnTo>
                  <a:lnTo>
                    <a:pt x="1160" y="161"/>
                  </a:lnTo>
                  <a:lnTo>
                    <a:pt x="1128" y="157"/>
                  </a:lnTo>
                  <a:lnTo>
                    <a:pt x="1095" y="152"/>
                  </a:lnTo>
                  <a:lnTo>
                    <a:pt x="1062" y="147"/>
                  </a:lnTo>
                  <a:lnTo>
                    <a:pt x="1029" y="143"/>
                  </a:lnTo>
                  <a:lnTo>
                    <a:pt x="996" y="138"/>
                  </a:lnTo>
                  <a:lnTo>
                    <a:pt x="963" y="134"/>
                  </a:lnTo>
                  <a:lnTo>
                    <a:pt x="930" y="129"/>
                  </a:lnTo>
                  <a:lnTo>
                    <a:pt x="896" y="126"/>
                  </a:lnTo>
                  <a:lnTo>
                    <a:pt x="863" y="122"/>
                  </a:lnTo>
                  <a:lnTo>
                    <a:pt x="831" y="118"/>
                  </a:lnTo>
                  <a:lnTo>
                    <a:pt x="798" y="114"/>
                  </a:lnTo>
                  <a:lnTo>
                    <a:pt x="765" y="110"/>
                  </a:lnTo>
                  <a:lnTo>
                    <a:pt x="732" y="107"/>
                  </a:lnTo>
                  <a:lnTo>
                    <a:pt x="699" y="104"/>
                  </a:lnTo>
                  <a:lnTo>
                    <a:pt x="666" y="102"/>
                  </a:lnTo>
                  <a:lnTo>
                    <a:pt x="633" y="98"/>
                  </a:lnTo>
                  <a:lnTo>
                    <a:pt x="598" y="96"/>
                  </a:lnTo>
                  <a:lnTo>
                    <a:pt x="565" y="93"/>
                  </a:lnTo>
                  <a:lnTo>
                    <a:pt x="532" y="91"/>
                  </a:lnTo>
                  <a:lnTo>
                    <a:pt x="499" y="88"/>
                  </a:lnTo>
                  <a:lnTo>
                    <a:pt x="466" y="86"/>
                  </a:lnTo>
                  <a:lnTo>
                    <a:pt x="433" y="84"/>
                  </a:lnTo>
                  <a:lnTo>
                    <a:pt x="400" y="82"/>
                  </a:lnTo>
                  <a:lnTo>
                    <a:pt x="366" y="81"/>
                  </a:lnTo>
                  <a:lnTo>
                    <a:pt x="333" y="78"/>
                  </a:lnTo>
                  <a:lnTo>
                    <a:pt x="300" y="77"/>
                  </a:lnTo>
                  <a:lnTo>
                    <a:pt x="266" y="76"/>
                  </a:lnTo>
                  <a:lnTo>
                    <a:pt x="233" y="75"/>
                  </a:lnTo>
                  <a:lnTo>
                    <a:pt x="200" y="74"/>
                  </a:lnTo>
                  <a:lnTo>
                    <a:pt x="166" y="73"/>
                  </a:lnTo>
                  <a:lnTo>
                    <a:pt x="133" y="73"/>
                  </a:lnTo>
                  <a:lnTo>
                    <a:pt x="100" y="72"/>
                  </a:lnTo>
                  <a:lnTo>
                    <a:pt x="67" y="72"/>
                  </a:lnTo>
                  <a:lnTo>
                    <a:pt x="33" y="72"/>
                  </a:lnTo>
                  <a:lnTo>
                    <a:pt x="0" y="72"/>
                  </a:lnTo>
                  <a:close/>
                </a:path>
              </a:pathLst>
            </a:custGeom>
            <a:solidFill>
              <a:srgbClr val="95989C"/>
            </a:solidFill>
            <a:ln w="9525">
              <a:noFill/>
              <a:round/>
              <a:headEnd/>
              <a:tailEnd/>
            </a:ln>
          </p:spPr>
          <p:txBody>
            <a:bodyPr/>
            <a:lstStyle/>
            <a:p>
              <a:pPr algn="ctr"/>
              <a:endParaRPr lang="en-US"/>
            </a:p>
          </p:txBody>
        </p:sp>
        <p:sp>
          <p:nvSpPr>
            <p:cNvPr id="123932" name="Freeform 29"/>
            <p:cNvSpPr>
              <a:spLocks noChangeAspect="1" noEditPoints="1"/>
            </p:cNvSpPr>
            <p:nvPr/>
          </p:nvSpPr>
          <p:spPr bwMode="auto">
            <a:xfrm>
              <a:off x="1447801" y="2133600"/>
              <a:ext cx="3220915" cy="1879600"/>
            </a:xfrm>
            <a:custGeom>
              <a:avLst/>
              <a:gdLst>
                <a:gd name="T0" fmla="*/ 26118 w 6906"/>
                <a:gd name="T1" fmla="*/ 1824071 h 4028"/>
                <a:gd name="T2" fmla="*/ 104472 w 6906"/>
                <a:gd name="T3" fmla="*/ 1714878 h 4028"/>
                <a:gd name="T4" fmla="*/ 186091 w 6906"/>
                <a:gd name="T5" fmla="*/ 1609419 h 4028"/>
                <a:gd name="T6" fmla="*/ 270508 w 6906"/>
                <a:gd name="T7" fmla="*/ 1506760 h 4028"/>
                <a:gd name="T8" fmla="*/ 358190 w 6906"/>
                <a:gd name="T9" fmla="*/ 1406900 h 4028"/>
                <a:gd name="T10" fmla="*/ 447738 w 6906"/>
                <a:gd name="T11" fmla="*/ 1310307 h 4028"/>
                <a:gd name="T12" fmla="*/ 540084 w 6906"/>
                <a:gd name="T13" fmla="*/ 1216980 h 4028"/>
                <a:gd name="T14" fmla="*/ 634762 w 6906"/>
                <a:gd name="T15" fmla="*/ 1127387 h 4028"/>
                <a:gd name="T16" fmla="*/ 731305 w 6906"/>
                <a:gd name="T17" fmla="*/ 1041060 h 4028"/>
                <a:gd name="T18" fmla="*/ 831114 w 6906"/>
                <a:gd name="T19" fmla="*/ 957999 h 4028"/>
                <a:gd name="T20" fmla="*/ 932321 w 6906"/>
                <a:gd name="T21" fmla="*/ 878204 h 4028"/>
                <a:gd name="T22" fmla="*/ 1035394 w 6906"/>
                <a:gd name="T23" fmla="*/ 802143 h 4028"/>
                <a:gd name="T24" fmla="*/ 1140799 w 6906"/>
                <a:gd name="T25" fmla="*/ 729815 h 4028"/>
                <a:gd name="T26" fmla="*/ 1248070 w 6906"/>
                <a:gd name="T27" fmla="*/ 660753 h 4028"/>
                <a:gd name="T28" fmla="*/ 1357206 w 6906"/>
                <a:gd name="T29" fmla="*/ 594958 h 4028"/>
                <a:gd name="T30" fmla="*/ 1467741 w 6906"/>
                <a:gd name="T31" fmla="*/ 533362 h 4028"/>
                <a:gd name="T32" fmla="*/ 1579676 w 6906"/>
                <a:gd name="T33" fmla="*/ 475033 h 4028"/>
                <a:gd name="T34" fmla="*/ 1693476 w 6906"/>
                <a:gd name="T35" fmla="*/ 420903 h 4028"/>
                <a:gd name="T36" fmla="*/ 1808675 w 6906"/>
                <a:gd name="T37" fmla="*/ 370507 h 4028"/>
                <a:gd name="T38" fmla="*/ 1924807 w 6906"/>
                <a:gd name="T39" fmla="*/ 324310 h 4028"/>
                <a:gd name="T40" fmla="*/ 2042338 w 6906"/>
                <a:gd name="T41" fmla="*/ 281380 h 4028"/>
                <a:gd name="T42" fmla="*/ 2160802 w 6906"/>
                <a:gd name="T43" fmla="*/ 242650 h 4028"/>
                <a:gd name="T44" fmla="*/ 2280199 w 6906"/>
                <a:gd name="T45" fmla="*/ 208119 h 4028"/>
                <a:gd name="T46" fmla="*/ 2400529 w 6906"/>
                <a:gd name="T47" fmla="*/ 177321 h 4028"/>
                <a:gd name="T48" fmla="*/ 2521791 w 6906"/>
                <a:gd name="T49" fmla="*/ 150256 h 4028"/>
                <a:gd name="T50" fmla="*/ 2643520 w 6906"/>
                <a:gd name="T51" fmla="*/ 128324 h 4028"/>
                <a:gd name="T52" fmla="*/ 2766181 w 6906"/>
                <a:gd name="T53" fmla="*/ 109659 h 4028"/>
                <a:gd name="T54" fmla="*/ 2889309 w 6906"/>
                <a:gd name="T55" fmla="*/ 95660 h 4028"/>
                <a:gd name="T56" fmla="*/ 3012437 w 6906"/>
                <a:gd name="T57" fmla="*/ 85861 h 4028"/>
                <a:gd name="T58" fmla="*/ 2933150 w 6906"/>
                <a:gd name="T59" fmla="*/ 125058 h 4028"/>
                <a:gd name="T60" fmla="*/ 2810955 w 6906"/>
                <a:gd name="T61" fmla="*/ 138124 h 4028"/>
                <a:gd name="T62" fmla="*/ 2689226 w 6906"/>
                <a:gd name="T63" fmla="*/ 154456 h 4028"/>
                <a:gd name="T64" fmla="*/ 2568430 w 6906"/>
                <a:gd name="T65" fmla="*/ 175921 h 4028"/>
                <a:gd name="T66" fmla="*/ 2448101 w 6906"/>
                <a:gd name="T67" fmla="*/ 200652 h 4028"/>
                <a:gd name="T68" fmla="*/ 2328704 w 6906"/>
                <a:gd name="T69" fmla="*/ 230050 h 4028"/>
                <a:gd name="T70" fmla="*/ 2209774 w 6906"/>
                <a:gd name="T71" fmla="*/ 262715 h 4028"/>
                <a:gd name="T72" fmla="*/ 2091776 w 6906"/>
                <a:gd name="T73" fmla="*/ 300045 h 4028"/>
                <a:gd name="T74" fmla="*/ 1975644 w 6906"/>
                <a:gd name="T75" fmla="*/ 340643 h 4028"/>
                <a:gd name="T76" fmla="*/ 1859512 w 6906"/>
                <a:gd name="T77" fmla="*/ 385906 h 4028"/>
                <a:gd name="T78" fmla="*/ 1745245 w 6906"/>
                <a:gd name="T79" fmla="*/ 434436 h 4028"/>
                <a:gd name="T80" fmla="*/ 1632378 w 6906"/>
                <a:gd name="T81" fmla="*/ 487166 h 4028"/>
                <a:gd name="T82" fmla="*/ 1520444 w 6906"/>
                <a:gd name="T83" fmla="*/ 543162 h 4028"/>
                <a:gd name="T84" fmla="*/ 1410375 w 6906"/>
                <a:gd name="T85" fmla="*/ 603357 h 4028"/>
                <a:gd name="T86" fmla="*/ 1301705 w 6906"/>
                <a:gd name="T87" fmla="*/ 666819 h 4028"/>
                <a:gd name="T88" fmla="*/ 1194434 w 6906"/>
                <a:gd name="T89" fmla="*/ 734481 h 4028"/>
                <a:gd name="T90" fmla="*/ 1089496 w 6906"/>
                <a:gd name="T91" fmla="*/ 804943 h 4028"/>
                <a:gd name="T92" fmla="*/ 986423 w 6906"/>
                <a:gd name="T93" fmla="*/ 879604 h 4028"/>
                <a:gd name="T94" fmla="*/ 885215 w 6906"/>
                <a:gd name="T95" fmla="*/ 957532 h 4028"/>
                <a:gd name="T96" fmla="*/ 786340 w 6906"/>
                <a:gd name="T97" fmla="*/ 1038260 h 4028"/>
                <a:gd name="T98" fmla="*/ 689330 w 6906"/>
                <a:gd name="T99" fmla="*/ 1123187 h 4028"/>
                <a:gd name="T100" fmla="*/ 594652 w 6906"/>
                <a:gd name="T101" fmla="*/ 1210914 h 4028"/>
                <a:gd name="T102" fmla="*/ 501840 w 6906"/>
                <a:gd name="T103" fmla="*/ 1302841 h 4028"/>
                <a:gd name="T104" fmla="*/ 412292 w 6906"/>
                <a:gd name="T105" fmla="*/ 1397101 h 4028"/>
                <a:gd name="T106" fmla="*/ 324610 w 6906"/>
                <a:gd name="T107" fmla="*/ 1495094 h 4028"/>
                <a:gd name="T108" fmla="*/ 240193 w 6906"/>
                <a:gd name="T109" fmla="*/ 1595887 h 4028"/>
                <a:gd name="T110" fmla="*/ 158107 w 6906"/>
                <a:gd name="T111" fmla="*/ 1699946 h 4028"/>
                <a:gd name="T112" fmla="*/ 78821 w 6906"/>
                <a:gd name="T113" fmla="*/ 1807272 h 40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06"/>
                <a:gd name="T172" fmla="*/ 0 h 4028"/>
                <a:gd name="T173" fmla="*/ 6906 w 6906"/>
                <a:gd name="T174" fmla="*/ 4028 h 40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06" h="4028">
                  <a:moveTo>
                    <a:pt x="6906" y="194"/>
                  </a:moveTo>
                  <a:lnTo>
                    <a:pt x="6480" y="438"/>
                  </a:lnTo>
                  <a:lnTo>
                    <a:pt x="6454" y="0"/>
                  </a:lnTo>
                  <a:lnTo>
                    <a:pt x="6906" y="194"/>
                  </a:lnTo>
                  <a:close/>
                  <a:moveTo>
                    <a:pt x="60" y="4028"/>
                  </a:moveTo>
                  <a:lnTo>
                    <a:pt x="0" y="3989"/>
                  </a:lnTo>
                  <a:lnTo>
                    <a:pt x="19" y="3962"/>
                  </a:lnTo>
                  <a:lnTo>
                    <a:pt x="37" y="3936"/>
                  </a:lnTo>
                  <a:lnTo>
                    <a:pt x="56" y="3909"/>
                  </a:lnTo>
                  <a:lnTo>
                    <a:pt x="74" y="3883"/>
                  </a:lnTo>
                  <a:lnTo>
                    <a:pt x="92" y="3856"/>
                  </a:lnTo>
                  <a:lnTo>
                    <a:pt x="111" y="3831"/>
                  </a:lnTo>
                  <a:lnTo>
                    <a:pt x="129" y="3804"/>
                  </a:lnTo>
                  <a:lnTo>
                    <a:pt x="148" y="3779"/>
                  </a:lnTo>
                  <a:lnTo>
                    <a:pt x="167" y="3752"/>
                  </a:lnTo>
                  <a:lnTo>
                    <a:pt x="186" y="3727"/>
                  </a:lnTo>
                  <a:lnTo>
                    <a:pt x="206" y="3702"/>
                  </a:lnTo>
                  <a:lnTo>
                    <a:pt x="224" y="3675"/>
                  </a:lnTo>
                  <a:lnTo>
                    <a:pt x="243" y="3650"/>
                  </a:lnTo>
                  <a:lnTo>
                    <a:pt x="262" y="3624"/>
                  </a:lnTo>
                  <a:lnTo>
                    <a:pt x="282" y="3599"/>
                  </a:lnTo>
                  <a:lnTo>
                    <a:pt x="302" y="3573"/>
                  </a:lnTo>
                  <a:lnTo>
                    <a:pt x="321" y="3549"/>
                  </a:lnTo>
                  <a:lnTo>
                    <a:pt x="340" y="3524"/>
                  </a:lnTo>
                  <a:lnTo>
                    <a:pt x="360" y="3498"/>
                  </a:lnTo>
                  <a:lnTo>
                    <a:pt x="379" y="3474"/>
                  </a:lnTo>
                  <a:lnTo>
                    <a:pt x="399" y="3449"/>
                  </a:lnTo>
                  <a:lnTo>
                    <a:pt x="419" y="3423"/>
                  </a:lnTo>
                  <a:lnTo>
                    <a:pt x="439" y="3399"/>
                  </a:lnTo>
                  <a:lnTo>
                    <a:pt x="459" y="3375"/>
                  </a:lnTo>
                  <a:lnTo>
                    <a:pt x="478" y="3350"/>
                  </a:lnTo>
                  <a:lnTo>
                    <a:pt x="499" y="3325"/>
                  </a:lnTo>
                  <a:lnTo>
                    <a:pt x="519" y="3301"/>
                  </a:lnTo>
                  <a:lnTo>
                    <a:pt x="539" y="3276"/>
                  </a:lnTo>
                  <a:lnTo>
                    <a:pt x="560" y="3252"/>
                  </a:lnTo>
                  <a:lnTo>
                    <a:pt x="580" y="3229"/>
                  </a:lnTo>
                  <a:lnTo>
                    <a:pt x="601" y="3205"/>
                  </a:lnTo>
                  <a:lnTo>
                    <a:pt x="621" y="3180"/>
                  </a:lnTo>
                  <a:lnTo>
                    <a:pt x="642" y="3156"/>
                  </a:lnTo>
                  <a:lnTo>
                    <a:pt x="663" y="3133"/>
                  </a:lnTo>
                  <a:lnTo>
                    <a:pt x="684" y="3109"/>
                  </a:lnTo>
                  <a:lnTo>
                    <a:pt x="705" y="3085"/>
                  </a:lnTo>
                  <a:lnTo>
                    <a:pt x="725" y="3062"/>
                  </a:lnTo>
                  <a:lnTo>
                    <a:pt x="746" y="3038"/>
                  </a:lnTo>
                  <a:lnTo>
                    <a:pt x="768" y="3015"/>
                  </a:lnTo>
                  <a:lnTo>
                    <a:pt x="789" y="2992"/>
                  </a:lnTo>
                  <a:lnTo>
                    <a:pt x="810" y="2968"/>
                  </a:lnTo>
                  <a:lnTo>
                    <a:pt x="831" y="2945"/>
                  </a:lnTo>
                  <a:lnTo>
                    <a:pt x="852" y="2922"/>
                  </a:lnTo>
                  <a:lnTo>
                    <a:pt x="874" y="2900"/>
                  </a:lnTo>
                  <a:lnTo>
                    <a:pt x="895" y="2877"/>
                  </a:lnTo>
                  <a:lnTo>
                    <a:pt x="917" y="2853"/>
                  </a:lnTo>
                  <a:lnTo>
                    <a:pt x="938" y="2831"/>
                  </a:lnTo>
                  <a:lnTo>
                    <a:pt x="960" y="2808"/>
                  </a:lnTo>
                  <a:lnTo>
                    <a:pt x="981" y="2786"/>
                  </a:lnTo>
                  <a:lnTo>
                    <a:pt x="1003" y="2763"/>
                  </a:lnTo>
                  <a:lnTo>
                    <a:pt x="1025" y="2741"/>
                  </a:lnTo>
                  <a:lnTo>
                    <a:pt x="1047" y="2719"/>
                  </a:lnTo>
                  <a:lnTo>
                    <a:pt x="1069" y="2697"/>
                  </a:lnTo>
                  <a:lnTo>
                    <a:pt x="1091" y="2675"/>
                  </a:lnTo>
                  <a:lnTo>
                    <a:pt x="1113" y="2653"/>
                  </a:lnTo>
                  <a:lnTo>
                    <a:pt x="1136" y="2630"/>
                  </a:lnTo>
                  <a:lnTo>
                    <a:pt x="1158" y="2608"/>
                  </a:lnTo>
                  <a:lnTo>
                    <a:pt x="1180" y="2587"/>
                  </a:lnTo>
                  <a:lnTo>
                    <a:pt x="1202" y="2565"/>
                  </a:lnTo>
                  <a:lnTo>
                    <a:pt x="1225" y="2544"/>
                  </a:lnTo>
                  <a:lnTo>
                    <a:pt x="1247" y="2522"/>
                  </a:lnTo>
                  <a:lnTo>
                    <a:pt x="1269" y="2501"/>
                  </a:lnTo>
                  <a:lnTo>
                    <a:pt x="1292" y="2479"/>
                  </a:lnTo>
                  <a:lnTo>
                    <a:pt x="1314" y="2458"/>
                  </a:lnTo>
                  <a:lnTo>
                    <a:pt x="1338" y="2437"/>
                  </a:lnTo>
                  <a:lnTo>
                    <a:pt x="1361" y="2416"/>
                  </a:lnTo>
                  <a:lnTo>
                    <a:pt x="1383" y="2395"/>
                  </a:lnTo>
                  <a:lnTo>
                    <a:pt x="1406" y="2374"/>
                  </a:lnTo>
                  <a:lnTo>
                    <a:pt x="1429" y="2353"/>
                  </a:lnTo>
                  <a:lnTo>
                    <a:pt x="1453" y="2333"/>
                  </a:lnTo>
                  <a:lnTo>
                    <a:pt x="1476" y="2312"/>
                  </a:lnTo>
                  <a:lnTo>
                    <a:pt x="1499" y="2291"/>
                  </a:lnTo>
                  <a:lnTo>
                    <a:pt x="1522" y="2272"/>
                  </a:lnTo>
                  <a:lnTo>
                    <a:pt x="1545" y="2251"/>
                  </a:lnTo>
                  <a:lnTo>
                    <a:pt x="1568" y="2231"/>
                  </a:lnTo>
                  <a:lnTo>
                    <a:pt x="1592" y="2211"/>
                  </a:lnTo>
                  <a:lnTo>
                    <a:pt x="1616" y="2191"/>
                  </a:lnTo>
                  <a:lnTo>
                    <a:pt x="1639" y="2171"/>
                  </a:lnTo>
                  <a:lnTo>
                    <a:pt x="1662" y="2151"/>
                  </a:lnTo>
                  <a:lnTo>
                    <a:pt x="1687" y="2131"/>
                  </a:lnTo>
                  <a:lnTo>
                    <a:pt x="1710" y="2111"/>
                  </a:lnTo>
                  <a:lnTo>
                    <a:pt x="1734" y="2092"/>
                  </a:lnTo>
                  <a:lnTo>
                    <a:pt x="1757" y="2073"/>
                  </a:lnTo>
                  <a:lnTo>
                    <a:pt x="1782" y="2053"/>
                  </a:lnTo>
                  <a:lnTo>
                    <a:pt x="1805" y="2033"/>
                  </a:lnTo>
                  <a:lnTo>
                    <a:pt x="1829" y="2014"/>
                  </a:lnTo>
                  <a:lnTo>
                    <a:pt x="1853" y="1995"/>
                  </a:lnTo>
                  <a:lnTo>
                    <a:pt x="1878" y="1976"/>
                  </a:lnTo>
                  <a:lnTo>
                    <a:pt x="1902" y="1957"/>
                  </a:lnTo>
                  <a:lnTo>
                    <a:pt x="1925" y="1938"/>
                  </a:lnTo>
                  <a:lnTo>
                    <a:pt x="1950" y="1919"/>
                  </a:lnTo>
                  <a:lnTo>
                    <a:pt x="1975" y="1900"/>
                  </a:lnTo>
                  <a:lnTo>
                    <a:pt x="1999" y="1882"/>
                  </a:lnTo>
                  <a:lnTo>
                    <a:pt x="2024" y="1864"/>
                  </a:lnTo>
                  <a:lnTo>
                    <a:pt x="2048" y="1845"/>
                  </a:lnTo>
                  <a:lnTo>
                    <a:pt x="2072" y="1826"/>
                  </a:lnTo>
                  <a:lnTo>
                    <a:pt x="2096" y="1809"/>
                  </a:lnTo>
                  <a:lnTo>
                    <a:pt x="2122" y="1790"/>
                  </a:lnTo>
                  <a:lnTo>
                    <a:pt x="2146" y="1772"/>
                  </a:lnTo>
                  <a:lnTo>
                    <a:pt x="2171" y="1755"/>
                  </a:lnTo>
                  <a:lnTo>
                    <a:pt x="2196" y="1737"/>
                  </a:lnTo>
                  <a:lnTo>
                    <a:pt x="2220" y="1719"/>
                  </a:lnTo>
                  <a:lnTo>
                    <a:pt x="2245" y="1702"/>
                  </a:lnTo>
                  <a:lnTo>
                    <a:pt x="2270" y="1684"/>
                  </a:lnTo>
                  <a:lnTo>
                    <a:pt x="2295" y="1666"/>
                  </a:lnTo>
                  <a:lnTo>
                    <a:pt x="2321" y="1649"/>
                  </a:lnTo>
                  <a:lnTo>
                    <a:pt x="2346" y="1631"/>
                  </a:lnTo>
                  <a:lnTo>
                    <a:pt x="2370" y="1614"/>
                  </a:lnTo>
                  <a:lnTo>
                    <a:pt x="2396" y="1597"/>
                  </a:lnTo>
                  <a:lnTo>
                    <a:pt x="2421" y="1580"/>
                  </a:lnTo>
                  <a:lnTo>
                    <a:pt x="2446" y="1564"/>
                  </a:lnTo>
                  <a:lnTo>
                    <a:pt x="2472" y="1546"/>
                  </a:lnTo>
                  <a:lnTo>
                    <a:pt x="2497" y="1529"/>
                  </a:lnTo>
                  <a:lnTo>
                    <a:pt x="2523" y="1513"/>
                  </a:lnTo>
                  <a:lnTo>
                    <a:pt x="2548" y="1496"/>
                  </a:lnTo>
                  <a:lnTo>
                    <a:pt x="2573" y="1480"/>
                  </a:lnTo>
                  <a:lnTo>
                    <a:pt x="2599" y="1464"/>
                  </a:lnTo>
                  <a:lnTo>
                    <a:pt x="2625" y="1448"/>
                  </a:lnTo>
                  <a:lnTo>
                    <a:pt x="2651" y="1431"/>
                  </a:lnTo>
                  <a:lnTo>
                    <a:pt x="2676" y="1416"/>
                  </a:lnTo>
                  <a:lnTo>
                    <a:pt x="2702" y="1399"/>
                  </a:lnTo>
                  <a:lnTo>
                    <a:pt x="2728" y="1384"/>
                  </a:lnTo>
                  <a:lnTo>
                    <a:pt x="2753" y="1368"/>
                  </a:lnTo>
                  <a:lnTo>
                    <a:pt x="2780" y="1352"/>
                  </a:lnTo>
                  <a:lnTo>
                    <a:pt x="2805" y="1336"/>
                  </a:lnTo>
                  <a:lnTo>
                    <a:pt x="2832" y="1321"/>
                  </a:lnTo>
                  <a:lnTo>
                    <a:pt x="2857" y="1305"/>
                  </a:lnTo>
                  <a:lnTo>
                    <a:pt x="2884" y="1291"/>
                  </a:lnTo>
                  <a:lnTo>
                    <a:pt x="2910" y="1275"/>
                  </a:lnTo>
                  <a:lnTo>
                    <a:pt x="2936" y="1260"/>
                  </a:lnTo>
                  <a:lnTo>
                    <a:pt x="2962" y="1246"/>
                  </a:lnTo>
                  <a:lnTo>
                    <a:pt x="2989" y="1230"/>
                  </a:lnTo>
                  <a:lnTo>
                    <a:pt x="3015" y="1216"/>
                  </a:lnTo>
                  <a:lnTo>
                    <a:pt x="3041" y="1200"/>
                  </a:lnTo>
                  <a:lnTo>
                    <a:pt x="3067" y="1186"/>
                  </a:lnTo>
                  <a:lnTo>
                    <a:pt x="3094" y="1172"/>
                  </a:lnTo>
                  <a:lnTo>
                    <a:pt x="3120" y="1157"/>
                  </a:lnTo>
                  <a:lnTo>
                    <a:pt x="3147" y="1143"/>
                  </a:lnTo>
                  <a:lnTo>
                    <a:pt x="3173" y="1129"/>
                  </a:lnTo>
                  <a:lnTo>
                    <a:pt x="3200" y="1114"/>
                  </a:lnTo>
                  <a:lnTo>
                    <a:pt x="3227" y="1101"/>
                  </a:lnTo>
                  <a:lnTo>
                    <a:pt x="3254" y="1087"/>
                  </a:lnTo>
                  <a:lnTo>
                    <a:pt x="3280" y="1073"/>
                  </a:lnTo>
                  <a:lnTo>
                    <a:pt x="3307" y="1059"/>
                  </a:lnTo>
                  <a:lnTo>
                    <a:pt x="3333" y="1046"/>
                  </a:lnTo>
                  <a:lnTo>
                    <a:pt x="3361" y="1033"/>
                  </a:lnTo>
                  <a:lnTo>
                    <a:pt x="3387" y="1018"/>
                  </a:lnTo>
                  <a:lnTo>
                    <a:pt x="3414" y="1005"/>
                  </a:lnTo>
                  <a:lnTo>
                    <a:pt x="3442" y="992"/>
                  </a:lnTo>
                  <a:lnTo>
                    <a:pt x="3468" y="980"/>
                  </a:lnTo>
                  <a:lnTo>
                    <a:pt x="3496" y="966"/>
                  </a:lnTo>
                  <a:lnTo>
                    <a:pt x="3522" y="953"/>
                  </a:lnTo>
                  <a:lnTo>
                    <a:pt x="3550" y="940"/>
                  </a:lnTo>
                  <a:lnTo>
                    <a:pt x="3576" y="928"/>
                  </a:lnTo>
                  <a:lnTo>
                    <a:pt x="3604" y="914"/>
                  </a:lnTo>
                  <a:lnTo>
                    <a:pt x="3631" y="902"/>
                  </a:lnTo>
                  <a:lnTo>
                    <a:pt x="3658" y="890"/>
                  </a:lnTo>
                  <a:lnTo>
                    <a:pt x="3686" y="878"/>
                  </a:lnTo>
                  <a:lnTo>
                    <a:pt x="3713" y="866"/>
                  </a:lnTo>
                  <a:lnTo>
                    <a:pt x="3741" y="854"/>
                  </a:lnTo>
                  <a:lnTo>
                    <a:pt x="3767" y="841"/>
                  </a:lnTo>
                  <a:lnTo>
                    <a:pt x="3795" y="829"/>
                  </a:lnTo>
                  <a:lnTo>
                    <a:pt x="3823" y="817"/>
                  </a:lnTo>
                  <a:lnTo>
                    <a:pt x="3850" y="806"/>
                  </a:lnTo>
                  <a:lnTo>
                    <a:pt x="3878" y="794"/>
                  </a:lnTo>
                  <a:lnTo>
                    <a:pt x="3905" y="783"/>
                  </a:lnTo>
                  <a:lnTo>
                    <a:pt x="3933" y="772"/>
                  </a:lnTo>
                  <a:lnTo>
                    <a:pt x="3961" y="760"/>
                  </a:lnTo>
                  <a:lnTo>
                    <a:pt x="3988" y="749"/>
                  </a:lnTo>
                  <a:lnTo>
                    <a:pt x="4016" y="738"/>
                  </a:lnTo>
                  <a:lnTo>
                    <a:pt x="4043" y="727"/>
                  </a:lnTo>
                  <a:lnTo>
                    <a:pt x="4071" y="716"/>
                  </a:lnTo>
                  <a:lnTo>
                    <a:pt x="4099" y="706"/>
                  </a:lnTo>
                  <a:lnTo>
                    <a:pt x="4127" y="695"/>
                  </a:lnTo>
                  <a:lnTo>
                    <a:pt x="4155" y="684"/>
                  </a:lnTo>
                  <a:lnTo>
                    <a:pt x="4183" y="674"/>
                  </a:lnTo>
                  <a:lnTo>
                    <a:pt x="4210" y="663"/>
                  </a:lnTo>
                  <a:lnTo>
                    <a:pt x="4239" y="653"/>
                  </a:lnTo>
                  <a:lnTo>
                    <a:pt x="4266" y="643"/>
                  </a:lnTo>
                  <a:lnTo>
                    <a:pt x="4294" y="633"/>
                  </a:lnTo>
                  <a:lnTo>
                    <a:pt x="4323" y="623"/>
                  </a:lnTo>
                  <a:lnTo>
                    <a:pt x="4350" y="613"/>
                  </a:lnTo>
                  <a:lnTo>
                    <a:pt x="4379" y="603"/>
                  </a:lnTo>
                  <a:lnTo>
                    <a:pt x="4407" y="593"/>
                  </a:lnTo>
                  <a:lnTo>
                    <a:pt x="4435" y="584"/>
                  </a:lnTo>
                  <a:lnTo>
                    <a:pt x="4463" y="574"/>
                  </a:lnTo>
                  <a:lnTo>
                    <a:pt x="4492" y="565"/>
                  </a:lnTo>
                  <a:lnTo>
                    <a:pt x="4519" y="555"/>
                  </a:lnTo>
                  <a:lnTo>
                    <a:pt x="4548" y="547"/>
                  </a:lnTo>
                  <a:lnTo>
                    <a:pt x="4576" y="538"/>
                  </a:lnTo>
                  <a:lnTo>
                    <a:pt x="4604" y="529"/>
                  </a:lnTo>
                  <a:lnTo>
                    <a:pt x="4633" y="520"/>
                  </a:lnTo>
                  <a:lnTo>
                    <a:pt x="4661" y="511"/>
                  </a:lnTo>
                  <a:lnTo>
                    <a:pt x="4689" y="502"/>
                  </a:lnTo>
                  <a:lnTo>
                    <a:pt x="4718" y="495"/>
                  </a:lnTo>
                  <a:lnTo>
                    <a:pt x="4747" y="486"/>
                  </a:lnTo>
                  <a:lnTo>
                    <a:pt x="4774" y="478"/>
                  </a:lnTo>
                  <a:lnTo>
                    <a:pt x="4803" y="469"/>
                  </a:lnTo>
                  <a:lnTo>
                    <a:pt x="4832" y="462"/>
                  </a:lnTo>
                  <a:lnTo>
                    <a:pt x="4861" y="454"/>
                  </a:lnTo>
                  <a:lnTo>
                    <a:pt x="4889" y="446"/>
                  </a:lnTo>
                  <a:lnTo>
                    <a:pt x="4918" y="437"/>
                  </a:lnTo>
                  <a:lnTo>
                    <a:pt x="4946" y="431"/>
                  </a:lnTo>
                  <a:lnTo>
                    <a:pt x="4974" y="423"/>
                  </a:lnTo>
                  <a:lnTo>
                    <a:pt x="5003" y="415"/>
                  </a:lnTo>
                  <a:lnTo>
                    <a:pt x="5032" y="407"/>
                  </a:lnTo>
                  <a:lnTo>
                    <a:pt x="5061" y="401"/>
                  </a:lnTo>
                  <a:lnTo>
                    <a:pt x="5089" y="393"/>
                  </a:lnTo>
                  <a:lnTo>
                    <a:pt x="5118" y="387"/>
                  </a:lnTo>
                  <a:lnTo>
                    <a:pt x="5147" y="380"/>
                  </a:lnTo>
                  <a:lnTo>
                    <a:pt x="5175" y="373"/>
                  </a:lnTo>
                  <a:lnTo>
                    <a:pt x="5204" y="367"/>
                  </a:lnTo>
                  <a:lnTo>
                    <a:pt x="5234" y="360"/>
                  </a:lnTo>
                  <a:lnTo>
                    <a:pt x="5263" y="353"/>
                  </a:lnTo>
                  <a:lnTo>
                    <a:pt x="5291" y="347"/>
                  </a:lnTo>
                  <a:lnTo>
                    <a:pt x="5320" y="341"/>
                  </a:lnTo>
                  <a:lnTo>
                    <a:pt x="5349" y="335"/>
                  </a:lnTo>
                  <a:lnTo>
                    <a:pt x="5377" y="329"/>
                  </a:lnTo>
                  <a:lnTo>
                    <a:pt x="5407" y="322"/>
                  </a:lnTo>
                  <a:lnTo>
                    <a:pt x="5436" y="317"/>
                  </a:lnTo>
                  <a:lnTo>
                    <a:pt x="5465" y="311"/>
                  </a:lnTo>
                  <a:lnTo>
                    <a:pt x="5493" y="306"/>
                  </a:lnTo>
                  <a:lnTo>
                    <a:pt x="5523" y="300"/>
                  </a:lnTo>
                  <a:lnTo>
                    <a:pt x="5552" y="295"/>
                  </a:lnTo>
                  <a:lnTo>
                    <a:pt x="5581" y="289"/>
                  </a:lnTo>
                  <a:lnTo>
                    <a:pt x="5609" y="285"/>
                  </a:lnTo>
                  <a:lnTo>
                    <a:pt x="5639" y="279"/>
                  </a:lnTo>
                  <a:lnTo>
                    <a:pt x="5668" y="275"/>
                  </a:lnTo>
                  <a:lnTo>
                    <a:pt x="5698" y="269"/>
                  </a:lnTo>
                  <a:lnTo>
                    <a:pt x="5726" y="265"/>
                  </a:lnTo>
                  <a:lnTo>
                    <a:pt x="5755" y="261"/>
                  </a:lnTo>
                  <a:lnTo>
                    <a:pt x="5785" y="256"/>
                  </a:lnTo>
                  <a:lnTo>
                    <a:pt x="5814" y="252"/>
                  </a:lnTo>
                  <a:lnTo>
                    <a:pt x="5844" y="247"/>
                  </a:lnTo>
                  <a:lnTo>
                    <a:pt x="5872" y="243"/>
                  </a:lnTo>
                  <a:lnTo>
                    <a:pt x="5901" y="240"/>
                  </a:lnTo>
                  <a:lnTo>
                    <a:pt x="5931" y="235"/>
                  </a:lnTo>
                  <a:lnTo>
                    <a:pt x="5959" y="232"/>
                  </a:lnTo>
                  <a:lnTo>
                    <a:pt x="5989" y="227"/>
                  </a:lnTo>
                  <a:lnTo>
                    <a:pt x="6018" y="224"/>
                  </a:lnTo>
                  <a:lnTo>
                    <a:pt x="6048" y="221"/>
                  </a:lnTo>
                  <a:lnTo>
                    <a:pt x="6077" y="218"/>
                  </a:lnTo>
                  <a:lnTo>
                    <a:pt x="6106" y="214"/>
                  </a:lnTo>
                  <a:lnTo>
                    <a:pt x="6136" y="211"/>
                  </a:lnTo>
                  <a:lnTo>
                    <a:pt x="6165" y="208"/>
                  </a:lnTo>
                  <a:lnTo>
                    <a:pt x="6195" y="205"/>
                  </a:lnTo>
                  <a:lnTo>
                    <a:pt x="6223" y="202"/>
                  </a:lnTo>
                  <a:lnTo>
                    <a:pt x="6253" y="200"/>
                  </a:lnTo>
                  <a:lnTo>
                    <a:pt x="6282" y="197"/>
                  </a:lnTo>
                  <a:lnTo>
                    <a:pt x="6312" y="194"/>
                  </a:lnTo>
                  <a:lnTo>
                    <a:pt x="6342" y="192"/>
                  </a:lnTo>
                  <a:lnTo>
                    <a:pt x="6370" y="190"/>
                  </a:lnTo>
                  <a:lnTo>
                    <a:pt x="6400" y="188"/>
                  </a:lnTo>
                  <a:lnTo>
                    <a:pt x="6430" y="186"/>
                  </a:lnTo>
                  <a:lnTo>
                    <a:pt x="6459" y="184"/>
                  </a:lnTo>
                  <a:lnTo>
                    <a:pt x="6488" y="182"/>
                  </a:lnTo>
                  <a:lnTo>
                    <a:pt x="6492" y="254"/>
                  </a:lnTo>
                  <a:lnTo>
                    <a:pt x="6463" y="256"/>
                  </a:lnTo>
                  <a:lnTo>
                    <a:pt x="6434" y="257"/>
                  </a:lnTo>
                  <a:lnTo>
                    <a:pt x="6405" y="260"/>
                  </a:lnTo>
                  <a:lnTo>
                    <a:pt x="6376" y="262"/>
                  </a:lnTo>
                  <a:lnTo>
                    <a:pt x="6347" y="264"/>
                  </a:lnTo>
                  <a:lnTo>
                    <a:pt x="6317" y="266"/>
                  </a:lnTo>
                  <a:lnTo>
                    <a:pt x="6289" y="268"/>
                  </a:lnTo>
                  <a:lnTo>
                    <a:pt x="6259" y="272"/>
                  </a:lnTo>
                  <a:lnTo>
                    <a:pt x="6230" y="274"/>
                  </a:lnTo>
                  <a:lnTo>
                    <a:pt x="6201" y="276"/>
                  </a:lnTo>
                  <a:lnTo>
                    <a:pt x="6172" y="279"/>
                  </a:lnTo>
                  <a:lnTo>
                    <a:pt x="6143" y="283"/>
                  </a:lnTo>
                  <a:lnTo>
                    <a:pt x="6114" y="286"/>
                  </a:lnTo>
                  <a:lnTo>
                    <a:pt x="6085" y="289"/>
                  </a:lnTo>
                  <a:lnTo>
                    <a:pt x="6056" y="293"/>
                  </a:lnTo>
                  <a:lnTo>
                    <a:pt x="6027" y="296"/>
                  </a:lnTo>
                  <a:lnTo>
                    <a:pt x="5998" y="299"/>
                  </a:lnTo>
                  <a:lnTo>
                    <a:pt x="5969" y="303"/>
                  </a:lnTo>
                  <a:lnTo>
                    <a:pt x="5940" y="307"/>
                  </a:lnTo>
                  <a:lnTo>
                    <a:pt x="5911" y="310"/>
                  </a:lnTo>
                  <a:lnTo>
                    <a:pt x="5882" y="315"/>
                  </a:lnTo>
                  <a:lnTo>
                    <a:pt x="5853" y="318"/>
                  </a:lnTo>
                  <a:lnTo>
                    <a:pt x="5825" y="322"/>
                  </a:lnTo>
                  <a:lnTo>
                    <a:pt x="5795" y="327"/>
                  </a:lnTo>
                  <a:lnTo>
                    <a:pt x="5766" y="331"/>
                  </a:lnTo>
                  <a:lnTo>
                    <a:pt x="5738" y="336"/>
                  </a:lnTo>
                  <a:lnTo>
                    <a:pt x="5709" y="340"/>
                  </a:lnTo>
                  <a:lnTo>
                    <a:pt x="5680" y="346"/>
                  </a:lnTo>
                  <a:lnTo>
                    <a:pt x="5651" y="350"/>
                  </a:lnTo>
                  <a:lnTo>
                    <a:pt x="5623" y="356"/>
                  </a:lnTo>
                  <a:lnTo>
                    <a:pt x="5593" y="360"/>
                  </a:lnTo>
                  <a:lnTo>
                    <a:pt x="5564" y="366"/>
                  </a:lnTo>
                  <a:lnTo>
                    <a:pt x="5535" y="371"/>
                  </a:lnTo>
                  <a:lnTo>
                    <a:pt x="5507" y="377"/>
                  </a:lnTo>
                  <a:lnTo>
                    <a:pt x="5478" y="382"/>
                  </a:lnTo>
                  <a:lnTo>
                    <a:pt x="5449" y="388"/>
                  </a:lnTo>
                  <a:lnTo>
                    <a:pt x="5421" y="393"/>
                  </a:lnTo>
                  <a:lnTo>
                    <a:pt x="5392" y="399"/>
                  </a:lnTo>
                  <a:lnTo>
                    <a:pt x="5363" y="405"/>
                  </a:lnTo>
                  <a:lnTo>
                    <a:pt x="5336" y="411"/>
                  </a:lnTo>
                  <a:lnTo>
                    <a:pt x="5307" y="417"/>
                  </a:lnTo>
                  <a:lnTo>
                    <a:pt x="5278" y="423"/>
                  </a:lnTo>
                  <a:lnTo>
                    <a:pt x="5249" y="430"/>
                  </a:lnTo>
                  <a:lnTo>
                    <a:pt x="5221" y="436"/>
                  </a:lnTo>
                  <a:lnTo>
                    <a:pt x="5192" y="443"/>
                  </a:lnTo>
                  <a:lnTo>
                    <a:pt x="5163" y="449"/>
                  </a:lnTo>
                  <a:lnTo>
                    <a:pt x="5135" y="456"/>
                  </a:lnTo>
                  <a:lnTo>
                    <a:pt x="5107" y="464"/>
                  </a:lnTo>
                  <a:lnTo>
                    <a:pt x="5078" y="470"/>
                  </a:lnTo>
                  <a:lnTo>
                    <a:pt x="5049" y="477"/>
                  </a:lnTo>
                  <a:lnTo>
                    <a:pt x="5021" y="485"/>
                  </a:lnTo>
                  <a:lnTo>
                    <a:pt x="4993" y="493"/>
                  </a:lnTo>
                  <a:lnTo>
                    <a:pt x="4964" y="499"/>
                  </a:lnTo>
                  <a:lnTo>
                    <a:pt x="4936" y="507"/>
                  </a:lnTo>
                  <a:lnTo>
                    <a:pt x="4908" y="515"/>
                  </a:lnTo>
                  <a:lnTo>
                    <a:pt x="4879" y="522"/>
                  </a:lnTo>
                  <a:lnTo>
                    <a:pt x="4851" y="530"/>
                  </a:lnTo>
                  <a:lnTo>
                    <a:pt x="4823" y="539"/>
                  </a:lnTo>
                  <a:lnTo>
                    <a:pt x="4794" y="547"/>
                  </a:lnTo>
                  <a:lnTo>
                    <a:pt x="4767" y="554"/>
                  </a:lnTo>
                  <a:lnTo>
                    <a:pt x="4738" y="563"/>
                  </a:lnTo>
                  <a:lnTo>
                    <a:pt x="4710" y="572"/>
                  </a:lnTo>
                  <a:lnTo>
                    <a:pt x="4682" y="580"/>
                  </a:lnTo>
                  <a:lnTo>
                    <a:pt x="4654" y="589"/>
                  </a:lnTo>
                  <a:lnTo>
                    <a:pt x="4625" y="597"/>
                  </a:lnTo>
                  <a:lnTo>
                    <a:pt x="4598" y="606"/>
                  </a:lnTo>
                  <a:lnTo>
                    <a:pt x="4570" y="615"/>
                  </a:lnTo>
                  <a:lnTo>
                    <a:pt x="4541" y="624"/>
                  </a:lnTo>
                  <a:lnTo>
                    <a:pt x="4514" y="634"/>
                  </a:lnTo>
                  <a:lnTo>
                    <a:pt x="4485" y="643"/>
                  </a:lnTo>
                  <a:lnTo>
                    <a:pt x="4458" y="652"/>
                  </a:lnTo>
                  <a:lnTo>
                    <a:pt x="4430" y="661"/>
                  </a:lnTo>
                  <a:lnTo>
                    <a:pt x="4402" y="670"/>
                  </a:lnTo>
                  <a:lnTo>
                    <a:pt x="4375" y="680"/>
                  </a:lnTo>
                  <a:lnTo>
                    <a:pt x="4346" y="690"/>
                  </a:lnTo>
                  <a:lnTo>
                    <a:pt x="4318" y="700"/>
                  </a:lnTo>
                  <a:lnTo>
                    <a:pt x="4291" y="710"/>
                  </a:lnTo>
                  <a:lnTo>
                    <a:pt x="4263" y="720"/>
                  </a:lnTo>
                  <a:lnTo>
                    <a:pt x="4236" y="730"/>
                  </a:lnTo>
                  <a:lnTo>
                    <a:pt x="4208" y="741"/>
                  </a:lnTo>
                  <a:lnTo>
                    <a:pt x="4180" y="751"/>
                  </a:lnTo>
                  <a:lnTo>
                    <a:pt x="4153" y="762"/>
                  </a:lnTo>
                  <a:lnTo>
                    <a:pt x="4125" y="772"/>
                  </a:lnTo>
                  <a:lnTo>
                    <a:pt x="4098" y="783"/>
                  </a:lnTo>
                  <a:lnTo>
                    <a:pt x="4070" y="794"/>
                  </a:lnTo>
                  <a:lnTo>
                    <a:pt x="4042" y="805"/>
                  </a:lnTo>
                  <a:lnTo>
                    <a:pt x="4015" y="816"/>
                  </a:lnTo>
                  <a:lnTo>
                    <a:pt x="3987" y="827"/>
                  </a:lnTo>
                  <a:lnTo>
                    <a:pt x="3961" y="838"/>
                  </a:lnTo>
                  <a:lnTo>
                    <a:pt x="3933" y="849"/>
                  </a:lnTo>
                  <a:lnTo>
                    <a:pt x="3905" y="860"/>
                  </a:lnTo>
                  <a:lnTo>
                    <a:pt x="3878" y="872"/>
                  </a:lnTo>
                  <a:lnTo>
                    <a:pt x="3851" y="883"/>
                  </a:lnTo>
                  <a:lnTo>
                    <a:pt x="3824" y="896"/>
                  </a:lnTo>
                  <a:lnTo>
                    <a:pt x="3796" y="907"/>
                  </a:lnTo>
                  <a:lnTo>
                    <a:pt x="3770" y="919"/>
                  </a:lnTo>
                  <a:lnTo>
                    <a:pt x="3742" y="931"/>
                  </a:lnTo>
                  <a:lnTo>
                    <a:pt x="3715" y="943"/>
                  </a:lnTo>
                  <a:lnTo>
                    <a:pt x="3688" y="955"/>
                  </a:lnTo>
                  <a:lnTo>
                    <a:pt x="3661" y="967"/>
                  </a:lnTo>
                  <a:lnTo>
                    <a:pt x="3634" y="981"/>
                  </a:lnTo>
                  <a:lnTo>
                    <a:pt x="3607" y="993"/>
                  </a:lnTo>
                  <a:lnTo>
                    <a:pt x="3581" y="1005"/>
                  </a:lnTo>
                  <a:lnTo>
                    <a:pt x="3553" y="1018"/>
                  </a:lnTo>
                  <a:lnTo>
                    <a:pt x="3527" y="1030"/>
                  </a:lnTo>
                  <a:lnTo>
                    <a:pt x="3500" y="1044"/>
                  </a:lnTo>
                  <a:lnTo>
                    <a:pt x="3472" y="1057"/>
                  </a:lnTo>
                  <a:lnTo>
                    <a:pt x="3446" y="1070"/>
                  </a:lnTo>
                  <a:lnTo>
                    <a:pt x="3419" y="1083"/>
                  </a:lnTo>
                  <a:lnTo>
                    <a:pt x="3393" y="1097"/>
                  </a:lnTo>
                  <a:lnTo>
                    <a:pt x="3366" y="1110"/>
                  </a:lnTo>
                  <a:lnTo>
                    <a:pt x="3340" y="1123"/>
                  </a:lnTo>
                  <a:lnTo>
                    <a:pt x="3313" y="1136"/>
                  </a:lnTo>
                  <a:lnTo>
                    <a:pt x="3287" y="1151"/>
                  </a:lnTo>
                  <a:lnTo>
                    <a:pt x="3260" y="1164"/>
                  </a:lnTo>
                  <a:lnTo>
                    <a:pt x="3234" y="1178"/>
                  </a:lnTo>
                  <a:lnTo>
                    <a:pt x="3207" y="1193"/>
                  </a:lnTo>
                  <a:lnTo>
                    <a:pt x="3181" y="1206"/>
                  </a:lnTo>
                  <a:lnTo>
                    <a:pt x="3154" y="1220"/>
                  </a:lnTo>
                  <a:lnTo>
                    <a:pt x="3128" y="1235"/>
                  </a:lnTo>
                  <a:lnTo>
                    <a:pt x="3102" y="1249"/>
                  </a:lnTo>
                  <a:lnTo>
                    <a:pt x="3076" y="1263"/>
                  </a:lnTo>
                  <a:lnTo>
                    <a:pt x="3049" y="1278"/>
                  </a:lnTo>
                  <a:lnTo>
                    <a:pt x="3024" y="1293"/>
                  </a:lnTo>
                  <a:lnTo>
                    <a:pt x="2998" y="1307"/>
                  </a:lnTo>
                  <a:lnTo>
                    <a:pt x="2972" y="1322"/>
                  </a:lnTo>
                  <a:lnTo>
                    <a:pt x="2946" y="1337"/>
                  </a:lnTo>
                  <a:lnTo>
                    <a:pt x="2920" y="1353"/>
                  </a:lnTo>
                  <a:lnTo>
                    <a:pt x="2894" y="1367"/>
                  </a:lnTo>
                  <a:lnTo>
                    <a:pt x="2868" y="1383"/>
                  </a:lnTo>
                  <a:lnTo>
                    <a:pt x="2843" y="1398"/>
                  </a:lnTo>
                  <a:lnTo>
                    <a:pt x="2816" y="1413"/>
                  </a:lnTo>
                  <a:lnTo>
                    <a:pt x="2791" y="1429"/>
                  </a:lnTo>
                  <a:lnTo>
                    <a:pt x="2766" y="1444"/>
                  </a:lnTo>
                  <a:lnTo>
                    <a:pt x="2740" y="1461"/>
                  </a:lnTo>
                  <a:lnTo>
                    <a:pt x="2714" y="1476"/>
                  </a:lnTo>
                  <a:lnTo>
                    <a:pt x="2688" y="1492"/>
                  </a:lnTo>
                  <a:lnTo>
                    <a:pt x="2663" y="1508"/>
                  </a:lnTo>
                  <a:lnTo>
                    <a:pt x="2638" y="1524"/>
                  </a:lnTo>
                  <a:lnTo>
                    <a:pt x="2612" y="1540"/>
                  </a:lnTo>
                  <a:lnTo>
                    <a:pt x="2587" y="1557"/>
                  </a:lnTo>
                  <a:lnTo>
                    <a:pt x="2561" y="1574"/>
                  </a:lnTo>
                  <a:lnTo>
                    <a:pt x="2537" y="1590"/>
                  </a:lnTo>
                  <a:lnTo>
                    <a:pt x="2512" y="1607"/>
                  </a:lnTo>
                  <a:lnTo>
                    <a:pt x="2486" y="1623"/>
                  </a:lnTo>
                  <a:lnTo>
                    <a:pt x="2461" y="1640"/>
                  </a:lnTo>
                  <a:lnTo>
                    <a:pt x="2437" y="1656"/>
                  </a:lnTo>
                  <a:lnTo>
                    <a:pt x="2411" y="1674"/>
                  </a:lnTo>
                  <a:lnTo>
                    <a:pt x="2386" y="1691"/>
                  </a:lnTo>
                  <a:lnTo>
                    <a:pt x="2361" y="1708"/>
                  </a:lnTo>
                  <a:lnTo>
                    <a:pt x="2336" y="1725"/>
                  </a:lnTo>
                  <a:lnTo>
                    <a:pt x="2312" y="1743"/>
                  </a:lnTo>
                  <a:lnTo>
                    <a:pt x="2286" y="1760"/>
                  </a:lnTo>
                  <a:lnTo>
                    <a:pt x="2262" y="1778"/>
                  </a:lnTo>
                  <a:lnTo>
                    <a:pt x="2238" y="1794"/>
                  </a:lnTo>
                  <a:lnTo>
                    <a:pt x="2212" y="1813"/>
                  </a:lnTo>
                  <a:lnTo>
                    <a:pt x="2188" y="1831"/>
                  </a:lnTo>
                  <a:lnTo>
                    <a:pt x="2164" y="1849"/>
                  </a:lnTo>
                  <a:lnTo>
                    <a:pt x="2139" y="1866"/>
                  </a:lnTo>
                  <a:lnTo>
                    <a:pt x="2115" y="1885"/>
                  </a:lnTo>
                  <a:lnTo>
                    <a:pt x="2091" y="1903"/>
                  </a:lnTo>
                  <a:lnTo>
                    <a:pt x="2067" y="1921"/>
                  </a:lnTo>
                  <a:lnTo>
                    <a:pt x="2042" y="1939"/>
                  </a:lnTo>
                  <a:lnTo>
                    <a:pt x="2018" y="1958"/>
                  </a:lnTo>
                  <a:lnTo>
                    <a:pt x="1994" y="1977"/>
                  </a:lnTo>
                  <a:lnTo>
                    <a:pt x="1969" y="1995"/>
                  </a:lnTo>
                  <a:lnTo>
                    <a:pt x="1946" y="2013"/>
                  </a:lnTo>
                  <a:lnTo>
                    <a:pt x="1922" y="2033"/>
                  </a:lnTo>
                  <a:lnTo>
                    <a:pt x="1898" y="2052"/>
                  </a:lnTo>
                  <a:lnTo>
                    <a:pt x="1874" y="2071"/>
                  </a:lnTo>
                  <a:lnTo>
                    <a:pt x="1850" y="2089"/>
                  </a:lnTo>
                  <a:lnTo>
                    <a:pt x="1827" y="2108"/>
                  </a:lnTo>
                  <a:lnTo>
                    <a:pt x="1803" y="2128"/>
                  </a:lnTo>
                  <a:lnTo>
                    <a:pt x="1779" y="2147"/>
                  </a:lnTo>
                  <a:lnTo>
                    <a:pt x="1756" y="2167"/>
                  </a:lnTo>
                  <a:lnTo>
                    <a:pt x="1732" y="2186"/>
                  </a:lnTo>
                  <a:lnTo>
                    <a:pt x="1709" y="2206"/>
                  </a:lnTo>
                  <a:lnTo>
                    <a:pt x="1686" y="2225"/>
                  </a:lnTo>
                  <a:lnTo>
                    <a:pt x="1662" y="2245"/>
                  </a:lnTo>
                  <a:lnTo>
                    <a:pt x="1639" y="2265"/>
                  </a:lnTo>
                  <a:lnTo>
                    <a:pt x="1616" y="2285"/>
                  </a:lnTo>
                  <a:lnTo>
                    <a:pt x="1593" y="2306"/>
                  </a:lnTo>
                  <a:lnTo>
                    <a:pt x="1570" y="2326"/>
                  </a:lnTo>
                  <a:lnTo>
                    <a:pt x="1546" y="2346"/>
                  </a:lnTo>
                  <a:lnTo>
                    <a:pt x="1523" y="2366"/>
                  </a:lnTo>
                  <a:lnTo>
                    <a:pt x="1500" y="2386"/>
                  </a:lnTo>
                  <a:lnTo>
                    <a:pt x="1478" y="2407"/>
                  </a:lnTo>
                  <a:lnTo>
                    <a:pt x="1455" y="2427"/>
                  </a:lnTo>
                  <a:lnTo>
                    <a:pt x="1432" y="2448"/>
                  </a:lnTo>
                  <a:lnTo>
                    <a:pt x="1409" y="2469"/>
                  </a:lnTo>
                  <a:lnTo>
                    <a:pt x="1386" y="2490"/>
                  </a:lnTo>
                  <a:lnTo>
                    <a:pt x="1364" y="2511"/>
                  </a:lnTo>
                  <a:lnTo>
                    <a:pt x="1341" y="2532"/>
                  </a:lnTo>
                  <a:lnTo>
                    <a:pt x="1319" y="2553"/>
                  </a:lnTo>
                  <a:lnTo>
                    <a:pt x="1297" y="2574"/>
                  </a:lnTo>
                  <a:lnTo>
                    <a:pt x="1275" y="2595"/>
                  </a:lnTo>
                  <a:lnTo>
                    <a:pt x="1252" y="2617"/>
                  </a:lnTo>
                  <a:lnTo>
                    <a:pt x="1229" y="2638"/>
                  </a:lnTo>
                  <a:lnTo>
                    <a:pt x="1207" y="2660"/>
                  </a:lnTo>
                  <a:lnTo>
                    <a:pt x="1185" y="2681"/>
                  </a:lnTo>
                  <a:lnTo>
                    <a:pt x="1163" y="2703"/>
                  </a:lnTo>
                  <a:lnTo>
                    <a:pt x="1142" y="2725"/>
                  </a:lnTo>
                  <a:lnTo>
                    <a:pt x="1120" y="2747"/>
                  </a:lnTo>
                  <a:lnTo>
                    <a:pt x="1098" y="2770"/>
                  </a:lnTo>
                  <a:lnTo>
                    <a:pt x="1076" y="2792"/>
                  </a:lnTo>
                  <a:lnTo>
                    <a:pt x="1055" y="2814"/>
                  </a:lnTo>
                  <a:lnTo>
                    <a:pt x="1033" y="2836"/>
                  </a:lnTo>
                  <a:lnTo>
                    <a:pt x="1012" y="2858"/>
                  </a:lnTo>
                  <a:lnTo>
                    <a:pt x="990" y="2880"/>
                  </a:lnTo>
                  <a:lnTo>
                    <a:pt x="969" y="2903"/>
                  </a:lnTo>
                  <a:lnTo>
                    <a:pt x="947" y="2925"/>
                  </a:lnTo>
                  <a:lnTo>
                    <a:pt x="926" y="2948"/>
                  </a:lnTo>
                  <a:lnTo>
                    <a:pt x="905" y="2972"/>
                  </a:lnTo>
                  <a:lnTo>
                    <a:pt x="884" y="2994"/>
                  </a:lnTo>
                  <a:lnTo>
                    <a:pt x="863" y="3017"/>
                  </a:lnTo>
                  <a:lnTo>
                    <a:pt x="842" y="3040"/>
                  </a:lnTo>
                  <a:lnTo>
                    <a:pt x="821" y="3063"/>
                  </a:lnTo>
                  <a:lnTo>
                    <a:pt x="800" y="3086"/>
                  </a:lnTo>
                  <a:lnTo>
                    <a:pt x="779" y="3110"/>
                  </a:lnTo>
                  <a:lnTo>
                    <a:pt x="758" y="3133"/>
                  </a:lnTo>
                  <a:lnTo>
                    <a:pt x="737" y="3156"/>
                  </a:lnTo>
                  <a:lnTo>
                    <a:pt x="717" y="3180"/>
                  </a:lnTo>
                  <a:lnTo>
                    <a:pt x="696" y="3204"/>
                  </a:lnTo>
                  <a:lnTo>
                    <a:pt x="676" y="3227"/>
                  </a:lnTo>
                  <a:lnTo>
                    <a:pt x="655" y="3251"/>
                  </a:lnTo>
                  <a:lnTo>
                    <a:pt x="635" y="3275"/>
                  </a:lnTo>
                  <a:lnTo>
                    <a:pt x="614" y="3299"/>
                  </a:lnTo>
                  <a:lnTo>
                    <a:pt x="594" y="3323"/>
                  </a:lnTo>
                  <a:lnTo>
                    <a:pt x="575" y="3347"/>
                  </a:lnTo>
                  <a:lnTo>
                    <a:pt x="555" y="3371"/>
                  </a:lnTo>
                  <a:lnTo>
                    <a:pt x="535" y="3396"/>
                  </a:lnTo>
                  <a:lnTo>
                    <a:pt x="515" y="3420"/>
                  </a:lnTo>
                  <a:lnTo>
                    <a:pt x="495" y="3444"/>
                  </a:lnTo>
                  <a:lnTo>
                    <a:pt x="475" y="3469"/>
                  </a:lnTo>
                  <a:lnTo>
                    <a:pt x="455" y="3493"/>
                  </a:lnTo>
                  <a:lnTo>
                    <a:pt x="435" y="3518"/>
                  </a:lnTo>
                  <a:lnTo>
                    <a:pt x="417" y="3543"/>
                  </a:lnTo>
                  <a:lnTo>
                    <a:pt x="397" y="3568"/>
                  </a:lnTo>
                  <a:lnTo>
                    <a:pt x="378" y="3592"/>
                  </a:lnTo>
                  <a:lnTo>
                    <a:pt x="358" y="3618"/>
                  </a:lnTo>
                  <a:lnTo>
                    <a:pt x="339" y="3643"/>
                  </a:lnTo>
                  <a:lnTo>
                    <a:pt x="319" y="3668"/>
                  </a:lnTo>
                  <a:lnTo>
                    <a:pt x="301" y="3693"/>
                  </a:lnTo>
                  <a:lnTo>
                    <a:pt x="282" y="3718"/>
                  </a:lnTo>
                  <a:lnTo>
                    <a:pt x="263" y="3744"/>
                  </a:lnTo>
                  <a:lnTo>
                    <a:pt x="244" y="3769"/>
                  </a:lnTo>
                  <a:lnTo>
                    <a:pt x="226" y="3795"/>
                  </a:lnTo>
                  <a:lnTo>
                    <a:pt x="207" y="3821"/>
                  </a:lnTo>
                  <a:lnTo>
                    <a:pt x="188" y="3846"/>
                  </a:lnTo>
                  <a:lnTo>
                    <a:pt x="169" y="3873"/>
                  </a:lnTo>
                  <a:lnTo>
                    <a:pt x="150" y="3898"/>
                  </a:lnTo>
                  <a:lnTo>
                    <a:pt x="133" y="3925"/>
                  </a:lnTo>
                  <a:lnTo>
                    <a:pt x="114" y="3950"/>
                  </a:lnTo>
                  <a:lnTo>
                    <a:pt x="96" y="3977"/>
                  </a:lnTo>
                  <a:lnTo>
                    <a:pt x="78" y="4003"/>
                  </a:lnTo>
                  <a:lnTo>
                    <a:pt x="60" y="4028"/>
                  </a:lnTo>
                  <a:close/>
                </a:path>
              </a:pathLst>
            </a:custGeom>
            <a:solidFill>
              <a:srgbClr val="969696"/>
            </a:solidFill>
            <a:ln w="9525">
              <a:solidFill>
                <a:srgbClr val="969696"/>
              </a:solidFill>
              <a:round/>
              <a:headEnd/>
              <a:tailEnd/>
            </a:ln>
          </p:spPr>
          <p:txBody>
            <a:bodyPr/>
            <a:lstStyle/>
            <a:p>
              <a:pPr algn="ctr"/>
              <a:endParaRPr lang="en-US"/>
            </a:p>
          </p:txBody>
        </p:sp>
        <p:sp>
          <p:nvSpPr>
            <p:cNvPr id="123933" name="Line 31"/>
            <p:cNvSpPr>
              <a:spLocks noChangeShapeType="1"/>
            </p:cNvSpPr>
            <p:nvPr/>
          </p:nvSpPr>
          <p:spPr bwMode="auto">
            <a:xfrm>
              <a:off x="2935166" y="4019550"/>
              <a:ext cx="1219200" cy="0"/>
            </a:xfrm>
            <a:prstGeom prst="line">
              <a:avLst/>
            </a:prstGeom>
            <a:noFill/>
            <a:ln w="28575">
              <a:solidFill>
                <a:schemeClr val="bg2"/>
              </a:solidFill>
              <a:round/>
              <a:headEnd/>
              <a:tailEnd/>
            </a:ln>
          </p:spPr>
          <p:txBody>
            <a:bodyPr/>
            <a:lstStyle/>
            <a:p>
              <a:endParaRPr lang="en-US"/>
            </a:p>
          </p:txBody>
        </p:sp>
        <p:sp>
          <p:nvSpPr>
            <p:cNvPr id="123934" name="Text Box 32"/>
            <p:cNvSpPr txBox="1">
              <a:spLocks noChangeArrowheads="1"/>
            </p:cNvSpPr>
            <p:nvPr/>
          </p:nvSpPr>
          <p:spPr bwMode="auto">
            <a:xfrm>
              <a:off x="4230566" y="3867150"/>
              <a:ext cx="914400" cy="304800"/>
            </a:xfrm>
            <a:prstGeom prst="rect">
              <a:avLst/>
            </a:prstGeom>
            <a:noFill/>
            <a:ln w="9525" algn="ctr">
              <a:noFill/>
              <a:miter lim="800000"/>
              <a:headEnd/>
              <a:tailEnd/>
            </a:ln>
          </p:spPr>
          <p:txBody>
            <a:bodyPr>
              <a:spAutoFit/>
            </a:bodyPr>
            <a:lstStyle/>
            <a:p>
              <a:pPr algn="ctr">
                <a:spcBef>
                  <a:spcPct val="50000"/>
                </a:spcBef>
              </a:pPr>
              <a:r>
                <a:rPr lang="en-US" b="1"/>
                <a:t>4-steps</a:t>
              </a:r>
            </a:p>
          </p:txBody>
        </p:sp>
        <p:sp>
          <p:nvSpPr>
            <p:cNvPr id="123935" name="Line 33"/>
            <p:cNvSpPr>
              <a:spLocks noChangeShapeType="1"/>
            </p:cNvSpPr>
            <p:nvPr/>
          </p:nvSpPr>
          <p:spPr bwMode="auto">
            <a:xfrm>
              <a:off x="5202115" y="4019550"/>
              <a:ext cx="1219200" cy="0"/>
            </a:xfrm>
            <a:prstGeom prst="line">
              <a:avLst/>
            </a:prstGeom>
            <a:noFill/>
            <a:ln w="28575">
              <a:solidFill>
                <a:schemeClr val="bg2"/>
              </a:solidFill>
              <a:round/>
              <a:headEnd/>
              <a:tailEnd type="triangle" w="lg" len="lg"/>
            </a:ln>
          </p:spPr>
          <p:txBody>
            <a:bodyPr/>
            <a:lstStyle/>
            <a:p>
              <a:endParaRPr lang="en-US"/>
            </a:p>
          </p:txBody>
        </p:sp>
        <p:sp>
          <p:nvSpPr>
            <p:cNvPr id="123936" name="Text Box 34"/>
            <p:cNvSpPr txBox="1">
              <a:spLocks noChangeArrowheads="1"/>
            </p:cNvSpPr>
            <p:nvPr/>
          </p:nvSpPr>
          <p:spPr bwMode="auto">
            <a:xfrm rot="-2498013">
              <a:off x="1837913" y="3175100"/>
              <a:ext cx="921086" cy="307777"/>
            </a:xfrm>
            <a:prstGeom prst="rect">
              <a:avLst/>
            </a:prstGeom>
            <a:noFill/>
            <a:ln w="6350" algn="ctr">
              <a:noFill/>
              <a:miter lim="800000"/>
              <a:headEnd/>
              <a:tailEnd/>
            </a:ln>
          </p:spPr>
          <p:txBody>
            <a:bodyPr wrap="none" lIns="45720" rIns="45720">
              <a:spAutoFit/>
            </a:bodyPr>
            <a:lstStyle/>
            <a:p>
              <a:pPr algn="ctr"/>
              <a:r>
                <a:rPr lang="en-GB" b="1">
                  <a:latin typeface="Arial Black" pitchFamily="34" charset="0"/>
                </a:rPr>
                <a:t>Quantify</a:t>
              </a:r>
            </a:p>
          </p:txBody>
        </p:sp>
        <p:sp>
          <p:nvSpPr>
            <p:cNvPr id="123937" name="Text Box 35"/>
            <p:cNvSpPr txBox="1">
              <a:spLocks noChangeArrowheads="1"/>
            </p:cNvSpPr>
            <p:nvPr/>
          </p:nvSpPr>
          <p:spPr bwMode="auto">
            <a:xfrm rot="-932873">
              <a:off x="3371707" y="2397225"/>
              <a:ext cx="826765" cy="307777"/>
            </a:xfrm>
            <a:prstGeom prst="rect">
              <a:avLst/>
            </a:prstGeom>
            <a:noFill/>
            <a:ln w="6350" algn="ctr">
              <a:noFill/>
              <a:miter lim="800000"/>
              <a:headEnd/>
              <a:tailEnd/>
            </a:ln>
          </p:spPr>
          <p:txBody>
            <a:bodyPr wrap="none" lIns="45720" rIns="45720">
              <a:spAutoFit/>
            </a:bodyPr>
            <a:lstStyle/>
            <a:p>
              <a:pPr algn="ctr"/>
              <a:r>
                <a:rPr lang="en-GB" b="1" dirty="0">
                  <a:latin typeface="Arial Black" pitchFamily="34" charset="0"/>
                </a:rPr>
                <a:t>Reduce</a:t>
              </a:r>
            </a:p>
          </p:txBody>
        </p:sp>
        <p:sp>
          <p:nvSpPr>
            <p:cNvPr id="123938" name="Text Box 36"/>
            <p:cNvSpPr txBox="1">
              <a:spLocks noChangeArrowheads="1"/>
            </p:cNvSpPr>
            <p:nvPr/>
          </p:nvSpPr>
          <p:spPr bwMode="auto">
            <a:xfrm rot="936294">
              <a:off x="5008076" y="2401987"/>
              <a:ext cx="1163268" cy="307777"/>
            </a:xfrm>
            <a:prstGeom prst="rect">
              <a:avLst/>
            </a:prstGeom>
            <a:noFill/>
            <a:ln w="6350" algn="ctr">
              <a:noFill/>
              <a:miter lim="800000"/>
              <a:headEnd/>
              <a:tailEnd/>
            </a:ln>
          </p:spPr>
          <p:txBody>
            <a:bodyPr wrap="none" lIns="45720" rIns="45720">
              <a:spAutoFit/>
            </a:bodyPr>
            <a:lstStyle/>
            <a:p>
              <a:pPr algn="ctr"/>
              <a:r>
                <a:rPr lang="en-GB" b="1" dirty="0">
                  <a:latin typeface="Arial Black" pitchFamily="34" charset="0"/>
                </a:rPr>
                <a:t>Streamline</a:t>
              </a:r>
            </a:p>
          </p:txBody>
        </p:sp>
        <p:sp>
          <p:nvSpPr>
            <p:cNvPr id="123939" name="Text Box 37"/>
            <p:cNvSpPr txBox="1">
              <a:spLocks noChangeArrowheads="1"/>
            </p:cNvSpPr>
            <p:nvPr/>
          </p:nvSpPr>
          <p:spPr bwMode="auto">
            <a:xfrm rot="2669995">
              <a:off x="6743901" y="3313212"/>
              <a:ext cx="758669" cy="307777"/>
            </a:xfrm>
            <a:prstGeom prst="rect">
              <a:avLst/>
            </a:prstGeom>
            <a:noFill/>
            <a:ln w="6350" algn="ctr">
              <a:noFill/>
              <a:miter lim="800000"/>
              <a:headEnd/>
              <a:tailEnd/>
            </a:ln>
          </p:spPr>
          <p:txBody>
            <a:bodyPr wrap="none" lIns="45720" rIns="45720">
              <a:spAutoFit/>
            </a:bodyPr>
            <a:lstStyle/>
            <a:p>
              <a:pPr algn="ctr"/>
              <a:r>
                <a:rPr lang="en-GB" b="1">
                  <a:latin typeface="Arial Black" pitchFamily="34" charset="0"/>
                </a:rPr>
                <a:t>Report</a:t>
              </a:r>
            </a:p>
          </p:txBody>
        </p:sp>
        <p:sp>
          <p:nvSpPr>
            <p:cNvPr id="123940" name="AutoShape 38"/>
            <p:cNvSpPr>
              <a:spLocks noChangeArrowheads="1"/>
            </p:cNvSpPr>
            <p:nvPr/>
          </p:nvSpPr>
          <p:spPr bwMode="auto">
            <a:xfrm rot="-1745398">
              <a:off x="2819400" y="2356247"/>
              <a:ext cx="152400" cy="697706"/>
            </a:xfrm>
            <a:prstGeom prst="rightArrow">
              <a:avLst>
                <a:gd name="adj1" fmla="val 43750"/>
                <a:gd name="adj2" fmla="val 100000"/>
              </a:avLst>
            </a:prstGeom>
            <a:solidFill>
              <a:srgbClr val="969696"/>
            </a:solidFill>
            <a:ln w="9525" algn="ctr">
              <a:solidFill>
                <a:srgbClr val="969696"/>
              </a:solidFill>
              <a:miter lim="800000"/>
              <a:headEnd/>
              <a:tailEnd/>
            </a:ln>
          </p:spPr>
          <p:txBody>
            <a:bodyPr anchor="ctr">
              <a:spAutoFit/>
            </a:bodyPr>
            <a:lstStyle/>
            <a:p>
              <a:pPr algn="ctr"/>
              <a:endParaRPr lang="en-US"/>
            </a:p>
          </p:txBody>
        </p:sp>
      </p:gr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dissolve">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1000"/>
                                        <p:tgtEl>
                                          <p:spTgt spid="24"/>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dissolve">
                                      <p:cBhvr>
                                        <p:cTn id="21" dur="1000"/>
                                        <p:tgtEl>
                                          <p:spTgt spid="27"/>
                                        </p:tgtEl>
                                      </p:cBhvr>
                                    </p:animEffect>
                                  </p:childTnLst>
                                </p:cTn>
                              </p:par>
                            </p:childTnLst>
                          </p:cTn>
                        </p:par>
                        <p:par>
                          <p:cTn id="22" fill="hold">
                            <p:stCondLst>
                              <p:cond delay="2000"/>
                            </p:stCondLst>
                            <p:childTnLst>
                              <p:par>
                                <p:cTn id="23" presetID="9" presetClass="entr" presetSubtype="0"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10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dissolve">
                                      <p:cBhvr>
                                        <p:cTn id="30" dur="1000"/>
                                        <p:tgtEl>
                                          <p:spTgt spid="28"/>
                                        </p:tgtEl>
                                      </p:cBhvr>
                                    </p:animEffect>
                                  </p:childTnLst>
                                </p:cTn>
                              </p:par>
                            </p:childTnLst>
                          </p:cTn>
                        </p:par>
                        <p:par>
                          <p:cTn id="31" fill="hold">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dissolve">
                                      <p:cBhvr>
                                        <p:cTn id="34" dur="1000"/>
                                        <p:tgtEl>
                                          <p:spTgt spid="30"/>
                                        </p:tgtEl>
                                      </p:cBhvr>
                                    </p:animEffect>
                                  </p:childTnLst>
                                </p:cTn>
                              </p:par>
                            </p:childTnLst>
                          </p:cTn>
                        </p:par>
                        <p:par>
                          <p:cTn id="35" fill="hold">
                            <p:stCondLst>
                              <p:cond delay="2000"/>
                            </p:stCondLst>
                            <p:childTnLst>
                              <p:par>
                                <p:cTn id="36" presetID="9"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1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1000"/>
                                        <p:tgtEl>
                                          <p:spTgt spid="32"/>
                                        </p:tgtEl>
                                      </p:cBhvr>
                                    </p:animEffect>
                                  </p:childTnLst>
                                </p:cTn>
                              </p:par>
                            </p:childTnLst>
                          </p:cTn>
                        </p:par>
                        <p:par>
                          <p:cTn id="44" fill="hold">
                            <p:stCondLst>
                              <p:cond delay="1000"/>
                            </p:stCondLst>
                            <p:childTnLst>
                              <p:par>
                                <p:cTn id="45" presetID="9"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dissolve">
                                      <p:cBhvr>
                                        <p:cTn id="47" dur="1000"/>
                                        <p:tgtEl>
                                          <p:spTgt spid="38"/>
                                        </p:tgtEl>
                                      </p:cBhvr>
                                    </p:animEffect>
                                  </p:childTnLst>
                                </p:cTn>
                              </p:par>
                            </p:childTnLst>
                          </p:cTn>
                        </p:par>
                        <p:par>
                          <p:cTn id="48" fill="hold">
                            <p:stCondLst>
                              <p:cond delay="2000"/>
                            </p:stCondLst>
                            <p:childTnLst>
                              <p:par>
                                <p:cTn id="49" presetID="9"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dissolve">
                                      <p:cBhvr>
                                        <p:cTn id="5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9" grpId="0"/>
      <p:bldP spid="25" grpId="0" animBg="1"/>
      <p:bldP spid="28" grpId="0"/>
      <p:bldP spid="30" grpId="0"/>
      <p:bldP spid="31" grpId="0"/>
      <p:bldP spid="32"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0" y="152400"/>
            <a:ext cx="7162800" cy="457200"/>
          </a:xfrm>
        </p:spPr>
        <p:txBody>
          <a:bodyPr>
            <a:normAutofit fontScale="90000"/>
          </a:bodyPr>
          <a:lstStyle/>
          <a:p>
            <a:r>
              <a:rPr lang="en-US" dirty="0" smtClean="0"/>
              <a:t>Alternative Payment Solutions</a:t>
            </a:r>
          </a:p>
        </p:txBody>
      </p:sp>
      <p:sp>
        <p:nvSpPr>
          <p:cNvPr id="19459" name="Content Placeholder 2"/>
          <p:cNvSpPr>
            <a:spLocks noGrp="1"/>
          </p:cNvSpPr>
          <p:nvPr>
            <p:ph idx="1"/>
          </p:nvPr>
        </p:nvSpPr>
        <p:spPr>
          <a:xfrm>
            <a:off x="457200" y="2362200"/>
            <a:ext cx="8229600" cy="3763963"/>
          </a:xfrm>
        </p:spPr>
        <p:txBody>
          <a:bodyPr/>
          <a:lstStyle/>
          <a:p>
            <a:r>
              <a:rPr lang="en-US" sz="1800" dirty="0" smtClean="0"/>
              <a:t>Commercial Cards have evolved over the last 20 years</a:t>
            </a:r>
          </a:p>
          <a:p>
            <a:r>
              <a:rPr lang="en-US" sz="1800" dirty="0" smtClean="0"/>
              <a:t>Many clients have asked banks for enhanced features</a:t>
            </a:r>
          </a:p>
          <a:p>
            <a:r>
              <a:rPr lang="en-US" sz="1800" dirty="0" smtClean="0"/>
              <a:t>Clients have asked for more control and flexibility during a purchase</a:t>
            </a:r>
          </a:p>
          <a:p>
            <a:r>
              <a:rPr lang="en-US" sz="1800" dirty="0" smtClean="0"/>
              <a:t>Clients have asked for the product to do more while spending time on things that matter</a:t>
            </a:r>
          </a:p>
          <a:p>
            <a:pPr lvl="1"/>
            <a:r>
              <a:rPr lang="en-US" sz="1800" dirty="0" smtClean="0"/>
              <a:t>Doing more with less?</a:t>
            </a:r>
          </a:p>
          <a:p>
            <a:pPr lvl="1"/>
            <a:r>
              <a:rPr lang="en-US" sz="1800" dirty="0" smtClean="0"/>
              <a:t>Tending to other objectives </a:t>
            </a:r>
            <a:r>
              <a:rPr lang="en-US" sz="1800" dirty="0" err="1" smtClean="0"/>
              <a:t>vs</a:t>
            </a:r>
            <a:r>
              <a:rPr lang="en-US" sz="1800" dirty="0" smtClean="0"/>
              <a:t> managing the card?</a:t>
            </a:r>
          </a:p>
          <a:p>
            <a:r>
              <a:rPr lang="en-US" sz="1800" dirty="0" smtClean="0"/>
              <a:t>Let’s touch on these now!</a:t>
            </a:r>
          </a:p>
          <a:p>
            <a:endParaRPr lang="en-US" dirty="0" smtClean="0"/>
          </a:p>
        </p:txBody>
      </p:sp>
      <p:sp>
        <p:nvSpPr>
          <p:cNvPr id="19460" name="Rectangle 3"/>
          <p:cNvSpPr>
            <a:spLocks noChangeArrowheads="1"/>
          </p:cNvSpPr>
          <p:nvPr/>
        </p:nvSpPr>
        <p:spPr bwMode="gray">
          <a:xfrm>
            <a:off x="381000" y="1828800"/>
            <a:ext cx="5976938" cy="304800"/>
          </a:xfrm>
          <a:prstGeom prst="rect">
            <a:avLst/>
          </a:prstGeom>
          <a:noFill/>
          <a:ln w="9525">
            <a:noFill/>
            <a:miter lim="800000"/>
            <a:headEnd/>
            <a:tailEnd/>
          </a:ln>
        </p:spPr>
        <p:txBody>
          <a:bodyPr lIns="0" tIns="0" rIns="0" bIns="0" anchor="ctr">
            <a:spAutoFit/>
          </a:bodyPr>
          <a:lstStyle/>
          <a:p>
            <a:pPr eaLnBrk="0" hangingPunct="0"/>
            <a:r>
              <a:rPr lang="en-US" sz="2000" b="1" dirty="0">
                <a:solidFill>
                  <a:schemeClr val="folHlink"/>
                </a:solidFill>
              </a:rPr>
              <a:t>Why Alternative Solutions Exist</a:t>
            </a:r>
          </a:p>
        </p:txBody>
      </p:sp>
      <p:sp>
        <p:nvSpPr>
          <p:cNvPr id="19463"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dirty="0">
                <a:solidFill>
                  <a:schemeClr val="bg1"/>
                </a:solidFill>
                <a:ea typeface="ＭＳ Ｐゴシック"/>
                <a:cs typeface="ＭＳ Ｐゴシック"/>
              </a:rPr>
              <a:t>Advanced</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ctrTitle"/>
          </p:nvPr>
        </p:nvSpPr>
        <p:spPr>
          <a:xfrm>
            <a:off x="322263" y="2833688"/>
            <a:ext cx="8499475" cy="369887"/>
          </a:xfrm>
        </p:spPr>
        <p:txBody>
          <a:bodyPr>
            <a:normAutofit fontScale="90000"/>
          </a:bodyPr>
          <a:lstStyle/>
          <a:p>
            <a:pPr eaLnBrk="1" hangingPunct="1"/>
            <a:r>
              <a:rPr lang="en-US" dirty="0" smtClean="0"/>
              <a:t>Thank You</a:t>
            </a:r>
          </a:p>
        </p:txBody>
      </p:sp>
    </p:spTree>
    <p:custDataLst>
      <p:tags r:id="rId1"/>
    </p:custData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1073" name="Picture 2"/>
          <p:cNvPicPr>
            <a:picLocks noChangeAspect="1" noChangeArrowheads="1"/>
          </p:cNvPicPr>
          <p:nvPr/>
        </p:nvPicPr>
        <p:blipFill>
          <a:blip r:embed="rId5" cstate="print"/>
          <a:srcRect l="8554" t="23421" r="8163" b="11621"/>
          <a:stretch>
            <a:fillRect/>
          </a:stretch>
        </p:blipFill>
        <p:spPr bwMode="auto">
          <a:xfrm>
            <a:off x="179388" y="2057400"/>
            <a:ext cx="8785225" cy="4611688"/>
          </a:xfrm>
          <a:prstGeom prst="rect">
            <a:avLst/>
          </a:prstGeom>
          <a:noFill/>
          <a:ln w="6350" algn="ctr">
            <a:noFill/>
            <a:miter lim="800000"/>
            <a:headEnd/>
            <a:tailEnd/>
          </a:ln>
        </p:spPr>
      </p:pic>
      <p:sp>
        <p:nvSpPr>
          <p:cNvPr id="131074" name="Rectangle 9"/>
          <p:cNvSpPr>
            <a:spLocks noChangeArrowheads="1"/>
          </p:cNvSpPr>
          <p:nvPr>
            <p:custDataLst>
              <p:tags r:id="rId2"/>
            </p:custDataLst>
          </p:nvPr>
        </p:nvSpPr>
        <p:spPr bwMode="auto">
          <a:xfrm>
            <a:off x="342900" y="6553200"/>
            <a:ext cx="115888" cy="123825"/>
          </a:xfrm>
          <a:prstGeom prst="rect">
            <a:avLst/>
          </a:prstGeom>
          <a:noFill/>
          <a:ln w="6350" algn="ctr">
            <a:noFill/>
            <a:miter lim="800000"/>
            <a:headEnd/>
            <a:tailEnd/>
          </a:ln>
        </p:spPr>
        <p:txBody>
          <a:bodyPr wrap="none" lIns="0" tIns="0" rIns="0" bIns="0">
            <a:spAutoFit/>
          </a:bodyPr>
          <a:lstStyle/>
          <a:p>
            <a:r>
              <a:rPr lang="en-US" sz="800">
                <a:solidFill>
                  <a:srgbClr val="969696"/>
                </a:solidFill>
              </a:rPr>
              <a:t>24</a:t>
            </a:r>
          </a:p>
        </p:txBody>
      </p:sp>
    </p:spTree>
    <p:custDataLst>
      <p:tags r:id="rId1"/>
    </p:custDataLst>
  </p:cSld>
  <p:clrMapOvr>
    <a:masterClrMapping/>
  </p:clrMapOvr>
  <p:transition xmlns:p14="http://schemas.microsoft.com/office/powerpoint/2010/main">
    <p:dissolv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0" y="0"/>
            <a:ext cx="7162800" cy="685800"/>
          </a:xfrm>
        </p:spPr>
        <p:txBody>
          <a:bodyPr>
            <a:normAutofit fontScale="90000"/>
          </a:bodyPr>
          <a:lstStyle/>
          <a:p>
            <a:r>
              <a:rPr lang="en-US" dirty="0" smtClean="0"/>
              <a:t>Alternative Payment Solutions</a:t>
            </a:r>
          </a:p>
        </p:txBody>
      </p:sp>
      <p:sp>
        <p:nvSpPr>
          <p:cNvPr id="20485"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20486" name="Content Placeholder 2"/>
          <p:cNvSpPr>
            <a:spLocks noGrp="1"/>
          </p:cNvSpPr>
          <p:nvPr>
            <p:ph sz="half" idx="1"/>
          </p:nvPr>
        </p:nvSpPr>
        <p:spPr>
          <a:xfrm>
            <a:off x="322263" y="2286000"/>
            <a:ext cx="4173537" cy="2457450"/>
          </a:xfrm>
        </p:spPr>
        <p:txBody>
          <a:bodyPr>
            <a:normAutofit fontScale="92500" lnSpcReduction="20000"/>
          </a:bodyPr>
          <a:lstStyle/>
          <a:p>
            <a:r>
              <a:rPr lang="en-US" sz="1800" dirty="0" smtClean="0"/>
              <a:t>Trends</a:t>
            </a:r>
          </a:p>
          <a:p>
            <a:pPr lvl="1"/>
            <a:r>
              <a:rPr lang="en-US" sz="1800" dirty="0" smtClean="0"/>
              <a:t>AFP 57% of B2B payments are still made by check</a:t>
            </a:r>
          </a:p>
          <a:p>
            <a:pPr lvl="2"/>
            <a:r>
              <a:rPr lang="en-US" sz="1800" dirty="0" smtClean="0"/>
              <a:t>43% are by either cards, ACH, or wire</a:t>
            </a:r>
          </a:p>
          <a:p>
            <a:pPr lvl="1"/>
            <a:r>
              <a:rPr lang="en-US" sz="1800" dirty="0" smtClean="0"/>
              <a:t>Clients are looking for Decreased costs, increased cash forecasting, increased fraud controls, ease to monitor payments and perform audits</a:t>
            </a:r>
          </a:p>
        </p:txBody>
      </p:sp>
      <p:sp>
        <p:nvSpPr>
          <p:cNvPr id="10" name="Content Placeholder 7"/>
          <p:cNvSpPr txBox="1">
            <a:spLocks/>
          </p:cNvSpPr>
          <p:nvPr/>
        </p:nvSpPr>
        <p:spPr>
          <a:xfrm>
            <a:off x="4648200" y="2286000"/>
            <a:ext cx="4173538" cy="3733800"/>
          </a:xfrm>
          <a:prstGeom prst="rect">
            <a:avLst/>
          </a:prstGeom>
        </p:spPr>
        <p:txBody>
          <a:bodyPr/>
          <a:lstStyle/>
          <a:p>
            <a:pPr marL="228600" indent="-228600" eaLnBrk="0" hangingPunct="0">
              <a:spcBef>
                <a:spcPct val="75000"/>
              </a:spcBef>
              <a:buClr>
                <a:srgbClr val="DC241F"/>
              </a:buClr>
              <a:buFont typeface="Wingdings 2" pitchFamily="18" charset="2"/>
              <a:buChar char=""/>
              <a:defRPr/>
            </a:pPr>
            <a:r>
              <a:rPr lang="en-US" sz="1800" kern="0" dirty="0">
                <a:latin typeface="+mn-lt"/>
              </a:rPr>
              <a:t>Challenges include</a:t>
            </a:r>
          </a:p>
          <a:p>
            <a:pPr marL="455613" lvl="1" indent="-225425" eaLnBrk="0" hangingPunct="0">
              <a:spcBef>
                <a:spcPct val="25000"/>
              </a:spcBef>
              <a:buClr>
                <a:srgbClr val="DC241F"/>
              </a:buClr>
              <a:buFont typeface="Arial" pitchFamily="34" charset="0"/>
              <a:buChar char="–"/>
              <a:defRPr/>
            </a:pPr>
            <a:r>
              <a:rPr lang="en-US" sz="1800" kern="0" dirty="0">
                <a:latin typeface="+mn-lt"/>
              </a:rPr>
              <a:t>Lack of a single payment file standard across payment types</a:t>
            </a:r>
          </a:p>
          <a:p>
            <a:pPr marL="455613" lvl="1" indent="-225425" eaLnBrk="0" hangingPunct="0">
              <a:spcBef>
                <a:spcPct val="25000"/>
              </a:spcBef>
              <a:buClr>
                <a:srgbClr val="DC241F"/>
              </a:buClr>
              <a:buFont typeface="Arial" pitchFamily="34" charset="0"/>
              <a:buChar char="–"/>
              <a:defRPr/>
            </a:pPr>
            <a:r>
              <a:rPr lang="en-US" sz="1800" kern="0" dirty="0">
                <a:latin typeface="+mn-lt"/>
              </a:rPr>
              <a:t>IT integration and competition for IT resources</a:t>
            </a:r>
          </a:p>
          <a:p>
            <a:pPr marL="455613" lvl="1" indent="-225425" eaLnBrk="0" hangingPunct="0">
              <a:spcBef>
                <a:spcPct val="25000"/>
              </a:spcBef>
              <a:buClr>
                <a:srgbClr val="DC241F"/>
              </a:buClr>
              <a:buFont typeface="Arial" pitchFamily="34" charset="0"/>
              <a:buChar char="–"/>
              <a:defRPr/>
            </a:pPr>
            <a:r>
              <a:rPr lang="en-US" sz="1800" kern="0" dirty="0">
                <a:latin typeface="+mn-lt"/>
              </a:rPr>
              <a:t>Storing payment information to ensure proper disbursement</a:t>
            </a:r>
          </a:p>
          <a:p>
            <a:pPr marL="455613" lvl="1" indent="-225425" eaLnBrk="0" hangingPunct="0">
              <a:spcBef>
                <a:spcPct val="25000"/>
              </a:spcBef>
              <a:buClr>
                <a:srgbClr val="DC241F"/>
              </a:buClr>
              <a:buFont typeface="Arial" pitchFamily="34" charset="0"/>
              <a:buChar char="–"/>
              <a:defRPr/>
            </a:pPr>
            <a:r>
              <a:rPr lang="en-US" sz="1800" kern="0" dirty="0">
                <a:latin typeface="+mn-lt"/>
              </a:rPr>
              <a:t>Supplier reluctance to change processes (see above)</a:t>
            </a:r>
          </a:p>
          <a:p>
            <a:pPr marL="455613" lvl="1" indent="-225425" eaLnBrk="0" hangingPunct="0">
              <a:spcBef>
                <a:spcPct val="25000"/>
              </a:spcBef>
              <a:buClr>
                <a:srgbClr val="DC241F"/>
              </a:buClr>
              <a:buFont typeface="Arial" pitchFamily="34" charset="0"/>
              <a:buChar char="–"/>
              <a:defRPr/>
            </a:pPr>
            <a:r>
              <a:rPr lang="en-US" sz="1800" kern="0" dirty="0">
                <a:latin typeface="+mn-lt"/>
              </a:rPr>
              <a:t>Cross-border payments (different formats)</a:t>
            </a:r>
          </a:p>
          <a:p>
            <a:pPr marL="455613" lvl="1" indent="-225425" eaLnBrk="0" hangingPunct="0">
              <a:spcBef>
                <a:spcPct val="25000"/>
              </a:spcBef>
              <a:buClr>
                <a:srgbClr val="DC241F"/>
              </a:buClr>
              <a:buFont typeface="Arial" pitchFamily="34" charset="0"/>
              <a:buChar char="–"/>
              <a:defRPr/>
            </a:pPr>
            <a:r>
              <a:rPr lang="en-US" sz="1800" kern="0" dirty="0">
                <a:latin typeface="+mn-lt"/>
              </a:rPr>
              <a:t>Contracting with a payments portal for multiple payment methods</a:t>
            </a:r>
          </a:p>
        </p:txBody>
      </p:sp>
      <p:sp>
        <p:nvSpPr>
          <p:cNvPr id="20488" name="Rectangle 3"/>
          <p:cNvSpPr>
            <a:spLocks noChangeArrowheads="1"/>
          </p:cNvSpPr>
          <p:nvPr/>
        </p:nvSpPr>
        <p:spPr bwMode="gray">
          <a:xfrm>
            <a:off x="381000" y="1828800"/>
            <a:ext cx="5976938" cy="304800"/>
          </a:xfrm>
          <a:prstGeom prst="rect">
            <a:avLst/>
          </a:prstGeom>
          <a:noFill/>
          <a:ln w="9525">
            <a:noFill/>
            <a:miter lim="800000"/>
            <a:headEnd/>
            <a:tailEnd/>
          </a:ln>
        </p:spPr>
        <p:txBody>
          <a:bodyPr lIns="0" tIns="0" rIns="0" bIns="0" anchor="ctr">
            <a:spAutoFit/>
          </a:bodyPr>
          <a:lstStyle/>
          <a:p>
            <a:pPr eaLnBrk="0" hangingPunct="0"/>
            <a:r>
              <a:rPr lang="en-US" sz="2000" b="1" dirty="0">
                <a:solidFill>
                  <a:schemeClr val="folHlink"/>
                </a:solidFill>
              </a:rPr>
              <a:t>Industry Trends &amp; Challenges</a:t>
            </a:r>
          </a:p>
        </p:txBody>
      </p:sp>
      <p:pic>
        <p:nvPicPr>
          <p:cNvPr id="20489" name="Picture 12" descr="Decorative Image"/>
          <p:cNvPicPr>
            <a:picLocks noChangeAspect="1" noChangeArrowheads="1"/>
          </p:cNvPicPr>
          <p:nvPr/>
        </p:nvPicPr>
        <p:blipFill>
          <a:blip r:embed="rId4" cstate="print"/>
          <a:srcRect/>
          <a:stretch>
            <a:fillRect/>
          </a:stretch>
        </p:blipFill>
        <p:spPr bwMode="auto">
          <a:xfrm>
            <a:off x="1295400" y="4756150"/>
            <a:ext cx="2486025" cy="1484313"/>
          </a:xfrm>
          <a:prstGeom prst="rect">
            <a:avLst/>
          </a:prstGeom>
          <a:noFill/>
          <a:ln w="6350"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447800" y="0"/>
            <a:ext cx="7239000" cy="685800"/>
          </a:xfrm>
        </p:spPr>
        <p:txBody>
          <a:bodyPr>
            <a:normAutofit fontScale="90000"/>
          </a:bodyPr>
          <a:lstStyle/>
          <a:p>
            <a:r>
              <a:rPr lang="en-US" dirty="0" smtClean="0"/>
              <a:t>Alternative Payment Solutions</a:t>
            </a:r>
          </a:p>
        </p:txBody>
      </p:sp>
      <p:sp>
        <p:nvSpPr>
          <p:cNvPr id="21507" name="Content Placeholder 2"/>
          <p:cNvSpPr>
            <a:spLocks noGrp="1"/>
          </p:cNvSpPr>
          <p:nvPr>
            <p:ph idx="1"/>
          </p:nvPr>
        </p:nvSpPr>
        <p:spPr>
          <a:xfrm>
            <a:off x="457200" y="2286000"/>
            <a:ext cx="8229600" cy="4297363"/>
          </a:xfrm>
        </p:spPr>
        <p:txBody>
          <a:bodyPr/>
          <a:lstStyle/>
          <a:p>
            <a:r>
              <a:rPr lang="en-US" sz="1800" dirty="0" smtClean="0"/>
              <a:t>Features:</a:t>
            </a:r>
          </a:p>
          <a:p>
            <a:pPr lvl="1"/>
            <a:r>
              <a:rPr lang="en-US" sz="1800" dirty="0" smtClean="0"/>
              <a:t>Non-card account for preferred supplier relationship; </a:t>
            </a:r>
            <a:r>
              <a:rPr lang="en-US" sz="1800" dirty="0" err="1" smtClean="0"/>
              <a:t>i.e.Travel</a:t>
            </a:r>
            <a:r>
              <a:rPr lang="en-US" sz="1800" dirty="0" smtClean="0"/>
              <a:t> Agency</a:t>
            </a:r>
          </a:p>
          <a:p>
            <a:pPr lvl="1"/>
            <a:r>
              <a:rPr lang="en-US" sz="1800" dirty="0" smtClean="0"/>
              <a:t>Account number held by vendor</a:t>
            </a:r>
          </a:p>
          <a:p>
            <a:pPr lvl="1"/>
            <a:r>
              <a:rPr lang="en-US" sz="1800" dirty="0" smtClean="0"/>
              <a:t>A Seller Initiated Payment </a:t>
            </a:r>
          </a:p>
          <a:p>
            <a:pPr lvl="1"/>
            <a:r>
              <a:rPr lang="en-US" sz="1800" dirty="0" smtClean="0"/>
              <a:t>Allows many employees to purchase without issuing multiple cards</a:t>
            </a:r>
          </a:p>
          <a:p>
            <a:pPr lvl="1"/>
            <a:r>
              <a:rPr lang="en-US" sz="1800" dirty="0" smtClean="0"/>
              <a:t>Integrates with ERP systems or Electronic Purchasing Systems</a:t>
            </a:r>
          </a:p>
          <a:p>
            <a:pPr lvl="1"/>
            <a:r>
              <a:rPr lang="en-US" sz="1800" dirty="0" smtClean="0"/>
              <a:t>Allows for MCC-specific controls</a:t>
            </a:r>
          </a:p>
          <a:p>
            <a:pPr lvl="1"/>
            <a:r>
              <a:rPr lang="en-US" sz="1800" dirty="0" smtClean="0"/>
              <a:t>Can have temporary credit limits for added controls</a:t>
            </a:r>
          </a:p>
          <a:p>
            <a:r>
              <a:rPr lang="en-US" sz="1800" dirty="0" smtClean="0"/>
              <a:t>Applications and Uses:</a:t>
            </a:r>
          </a:p>
          <a:p>
            <a:pPr lvl="1"/>
            <a:r>
              <a:rPr lang="en-US" sz="1800" dirty="0" smtClean="0"/>
              <a:t>Central travel airline accounts</a:t>
            </a:r>
          </a:p>
          <a:p>
            <a:pPr lvl="1"/>
            <a:r>
              <a:rPr lang="en-US" sz="1800" dirty="0" smtClean="0"/>
              <a:t>Purchases made via Internet or intranet</a:t>
            </a:r>
          </a:p>
          <a:p>
            <a:pPr lvl="1"/>
            <a:r>
              <a:rPr lang="en-US" sz="1800" dirty="0" smtClean="0"/>
              <a:t>Elimination of low-value invoices (e.g. UPS, FedEx, etc.)</a:t>
            </a:r>
          </a:p>
          <a:p>
            <a:endParaRPr lang="en-US" dirty="0" smtClean="0"/>
          </a:p>
          <a:p>
            <a:endParaRPr lang="en-US" dirty="0" smtClean="0"/>
          </a:p>
        </p:txBody>
      </p:sp>
      <p:sp>
        <p:nvSpPr>
          <p:cNvPr id="21508" name="Rectangle 3"/>
          <p:cNvSpPr>
            <a:spLocks noChangeArrowheads="1"/>
          </p:cNvSpPr>
          <p:nvPr/>
        </p:nvSpPr>
        <p:spPr bwMode="gray">
          <a:xfrm>
            <a:off x="304800" y="1905000"/>
            <a:ext cx="5976938" cy="304800"/>
          </a:xfrm>
          <a:prstGeom prst="rect">
            <a:avLst/>
          </a:prstGeom>
          <a:noFill/>
          <a:ln w="9525">
            <a:noFill/>
            <a:miter lim="800000"/>
            <a:headEnd/>
            <a:tailEnd/>
          </a:ln>
        </p:spPr>
        <p:txBody>
          <a:bodyPr lIns="0" tIns="0" rIns="0" bIns="0" anchor="ctr">
            <a:spAutoFit/>
          </a:bodyPr>
          <a:lstStyle/>
          <a:p>
            <a:pPr eaLnBrk="0" hangingPunct="0"/>
            <a:r>
              <a:rPr lang="en-US" sz="2000" b="1" dirty="0">
                <a:solidFill>
                  <a:schemeClr val="folHlink"/>
                </a:solidFill>
              </a:rPr>
              <a:t>Ghost Card</a:t>
            </a:r>
          </a:p>
        </p:txBody>
      </p:sp>
      <p:sp>
        <p:nvSpPr>
          <p:cNvPr id="21511"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0"/>
            <a:ext cx="7086600" cy="685800"/>
          </a:xfrm>
        </p:spPr>
        <p:txBody>
          <a:bodyPr>
            <a:normAutofit fontScale="90000"/>
          </a:bodyPr>
          <a:lstStyle/>
          <a:p>
            <a:r>
              <a:rPr lang="en-US" dirty="0" smtClean="0"/>
              <a:t>Alternative Payment Solutions</a:t>
            </a:r>
          </a:p>
        </p:txBody>
      </p:sp>
      <p:sp>
        <p:nvSpPr>
          <p:cNvPr id="22533"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22535" name="AutoShape 6"/>
          <p:cNvSpPr>
            <a:spLocks noChangeArrowheads="1"/>
          </p:cNvSpPr>
          <p:nvPr/>
        </p:nvSpPr>
        <p:spPr bwMode="auto">
          <a:xfrm>
            <a:off x="990601" y="1600200"/>
            <a:ext cx="7315199" cy="838200"/>
          </a:xfrm>
          <a:prstGeom prst="roundRect">
            <a:avLst>
              <a:gd name="adj" fmla="val 16667"/>
            </a:avLst>
          </a:prstGeom>
          <a:gradFill rotWithShape="1">
            <a:gsLst>
              <a:gs pos="0">
                <a:srgbClr val="0F4177"/>
              </a:gs>
              <a:gs pos="100000">
                <a:srgbClr val="0A2A4A"/>
              </a:gs>
            </a:gsLst>
            <a:lin ang="5400000" scaled="1"/>
          </a:gradFill>
          <a:ln w="12700">
            <a:noFill/>
            <a:round/>
            <a:headEnd/>
            <a:tailEnd/>
          </a:ln>
        </p:spPr>
        <p:txBody>
          <a:bodyPr anchor="ctr"/>
          <a:lstStyle/>
          <a:p>
            <a:pPr>
              <a:buClr>
                <a:srgbClr val="FFFFFF"/>
              </a:buClr>
            </a:pPr>
            <a:r>
              <a:rPr lang="en-US" b="1" dirty="0">
                <a:solidFill>
                  <a:schemeClr val="bg1"/>
                </a:solidFill>
                <a:ea typeface="ＭＳ Ｐゴシック"/>
                <a:cs typeface="ＭＳ Ｐゴシック"/>
              </a:rPr>
              <a:t>Virtual Card Accounts (VCA) is an electronic </a:t>
            </a:r>
            <a:r>
              <a:rPr lang="en-US" b="1" dirty="0" smtClean="0">
                <a:solidFill>
                  <a:schemeClr val="bg1"/>
                </a:solidFill>
                <a:ea typeface="ＭＳ Ｐゴシック"/>
                <a:cs typeface="ＭＳ Ｐゴシック"/>
              </a:rPr>
              <a:t>payment </a:t>
            </a:r>
            <a:r>
              <a:rPr lang="en-US" b="1" dirty="0">
                <a:solidFill>
                  <a:schemeClr val="bg1"/>
                </a:solidFill>
                <a:ea typeface="ＭＳ Ｐゴシック"/>
                <a:cs typeface="ＭＳ Ｐゴシック"/>
              </a:rPr>
              <a:t>solution that offers unparalleled control and flexibility without the need to issue plastic cards</a:t>
            </a:r>
          </a:p>
        </p:txBody>
      </p:sp>
      <p:grpSp>
        <p:nvGrpSpPr>
          <p:cNvPr id="3" name="Group 9" descr="What is a Virtual Card Account (VCA)? &#10;&#10;Nonplastic account number for purchases &#10;    The real billing account/card is never shared with merchants &#10;    Unique virtual card numbers (VCNs), linked to real card, are created for secure purchasing &#10;&#10;Trans parent to merchant at point of sale &#10;   Standard 16- digit account number, expiration date, three- digit security code created for seamless transacting by the merchant &#10;&#10;Virtual Card Numbers can be requested by authorized users or a system interface &#10;   Web interface, batch file, real-time XML API"/>
          <p:cNvGrpSpPr>
            <a:grpSpLocks/>
          </p:cNvGrpSpPr>
          <p:nvPr/>
        </p:nvGrpSpPr>
        <p:grpSpPr bwMode="auto">
          <a:xfrm>
            <a:off x="457200" y="2667000"/>
            <a:ext cx="7572375" cy="3733800"/>
            <a:chOff x="428596" y="1989928"/>
            <a:chExt cx="3502968" cy="3243863"/>
          </a:xfrm>
        </p:grpSpPr>
        <p:sp>
          <p:nvSpPr>
            <p:cNvPr id="14" name="Rectangle 58"/>
            <p:cNvSpPr>
              <a:spLocks noChangeArrowheads="1"/>
            </p:cNvSpPr>
            <p:nvPr/>
          </p:nvSpPr>
          <p:spPr bwMode="auto">
            <a:xfrm>
              <a:off x="428596" y="1989928"/>
              <a:ext cx="3502968" cy="3243863"/>
            </a:xfrm>
            <a:prstGeom prst="rect">
              <a:avLst/>
            </a:prstGeom>
            <a:solidFill>
              <a:schemeClr val="bg1"/>
            </a:solidFill>
            <a:ln w="6350" cap="flat" cmpd="sng" algn="ctr">
              <a:solidFill>
                <a:schemeClr val="bg1">
                  <a:lumMod val="8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lIns="45720" rIns="45720"/>
            <a:lstStyle/>
            <a:p>
              <a:pPr marL="225425" indent="-168275">
                <a:spcBef>
                  <a:spcPts val="900"/>
                </a:spcBef>
                <a:buClr>
                  <a:schemeClr val="accent6"/>
                </a:buClr>
                <a:buSzPct val="120000"/>
                <a:buFont typeface="Arial" pitchFamily="34" charset="0"/>
                <a:buNone/>
                <a:defRPr/>
              </a:pPr>
              <a:endParaRPr lang="en-US" sz="2000" dirty="0">
                <a:latin typeface="Arial" charset="0"/>
                <a:ea typeface="ＭＳ Ｐゴシック"/>
                <a:cs typeface="ＭＳ Ｐゴシック"/>
              </a:endParaRPr>
            </a:p>
          </p:txBody>
        </p:sp>
        <p:sp>
          <p:nvSpPr>
            <p:cNvPr id="22542" name="Rectangle 19"/>
            <p:cNvSpPr>
              <a:spLocks noChangeArrowheads="1"/>
            </p:cNvSpPr>
            <p:nvPr/>
          </p:nvSpPr>
          <p:spPr bwMode="auto">
            <a:xfrm>
              <a:off x="580652" y="2379419"/>
              <a:ext cx="3221593" cy="2413707"/>
            </a:xfrm>
            <a:prstGeom prst="rect">
              <a:avLst/>
            </a:prstGeom>
            <a:noFill/>
            <a:ln w="9525">
              <a:noFill/>
              <a:miter lim="800000"/>
              <a:headEnd/>
              <a:tailEnd/>
            </a:ln>
          </p:spPr>
          <p:txBody>
            <a:bodyPr lIns="0" rIns="0" bIns="0"/>
            <a:lstStyle/>
            <a:p>
              <a:pPr marL="234950" indent="-234950" eaLnBrk="0" hangingPunct="0">
                <a:spcBef>
                  <a:spcPts val="1200"/>
                </a:spcBef>
                <a:buClr>
                  <a:srgbClr val="DC241F"/>
                </a:buClr>
                <a:buSzPct val="100000"/>
                <a:buFont typeface="Arial" pitchFamily="34" charset="0"/>
                <a:buChar char="●"/>
              </a:pPr>
              <a:r>
                <a:rPr lang="en-US" dirty="0" smtClean="0">
                  <a:ea typeface="ＭＳ Ｐゴシック"/>
                  <a:cs typeface="ＭＳ Ｐゴシック"/>
                </a:rPr>
                <a:t>Non-plastic </a:t>
              </a:r>
              <a:r>
                <a:rPr lang="en-US" dirty="0">
                  <a:ea typeface="ＭＳ Ｐゴシック"/>
                  <a:cs typeface="ＭＳ Ｐゴシック"/>
                </a:rPr>
                <a:t>account number for purchases</a:t>
              </a:r>
            </a:p>
            <a:p>
              <a:pPr marL="455613" lvl="1" indent="-225425" eaLnBrk="0" hangingPunct="0">
                <a:spcBef>
                  <a:spcPct val="25000"/>
                </a:spcBef>
                <a:buClr>
                  <a:srgbClr val="DC241F"/>
                </a:buClr>
                <a:buFont typeface="Arial" pitchFamily="34" charset="0"/>
                <a:buChar char="–"/>
              </a:pPr>
              <a:r>
                <a:rPr lang="en-US" sz="1200" dirty="0">
                  <a:ea typeface="ＭＳ Ｐゴシック"/>
                  <a:cs typeface="ＭＳ Ｐゴシック"/>
                </a:rPr>
                <a:t>The “real” billing account/card is never shared with merchants</a:t>
              </a:r>
            </a:p>
            <a:p>
              <a:pPr marL="455613" lvl="1" indent="-225425" eaLnBrk="0" hangingPunct="0">
                <a:spcBef>
                  <a:spcPct val="25000"/>
                </a:spcBef>
                <a:buClr>
                  <a:srgbClr val="DC241F"/>
                </a:buClr>
                <a:buFont typeface="Arial" pitchFamily="34" charset="0"/>
                <a:buChar char="–"/>
              </a:pPr>
              <a:r>
                <a:rPr lang="en-US" sz="1200" dirty="0">
                  <a:ea typeface="ＭＳ Ｐゴシック"/>
                  <a:cs typeface="ＭＳ Ｐゴシック"/>
                </a:rPr>
                <a:t>Unique virtual card numbers (VCNs), linked to real card, are created for secure purchasing</a:t>
              </a:r>
            </a:p>
            <a:p>
              <a:pPr marL="234950" indent="-234950" eaLnBrk="0" hangingPunct="0">
                <a:spcBef>
                  <a:spcPts val="1200"/>
                </a:spcBef>
                <a:buClr>
                  <a:srgbClr val="DC241F"/>
                </a:buClr>
                <a:buSzPct val="100000"/>
                <a:buFont typeface="Arial" pitchFamily="34" charset="0"/>
                <a:buChar char="●"/>
              </a:pPr>
              <a:r>
                <a:rPr lang="en-US" dirty="0">
                  <a:ea typeface="ＭＳ Ｐゴシック"/>
                  <a:cs typeface="ＭＳ Ｐゴシック"/>
                </a:rPr>
                <a:t>Transparent to merchant at point-of-sale</a:t>
              </a:r>
            </a:p>
            <a:p>
              <a:pPr marL="455613" lvl="1" indent="-225425" eaLnBrk="0" hangingPunct="0">
                <a:spcBef>
                  <a:spcPct val="25000"/>
                </a:spcBef>
                <a:buClr>
                  <a:srgbClr val="DC241F"/>
                </a:buClr>
                <a:buFont typeface="Arial" pitchFamily="34" charset="0"/>
                <a:buChar char="–"/>
              </a:pPr>
              <a:r>
                <a:rPr lang="en-US" sz="1200" dirty="0">
                  <a:ea typeface="ＭＳ Ｐゴシック"/>
                  <a:cs typeface="ＭＳ Ｐゴシック"/>
                </a:rPr>
                <a:t>Standard 16-digit account number, expiration date, three-digit security code created for seamless transacting by the merchant</a:t>
              </a:r>
              <a:endParaRPr lang="en-US" dirty="0">
                <a:ea typeface="ＭＳ Ｐゴシック"/>
                <a:cs typeface="ＭＳ Ｐゴシック"/>
              </a:endParaRPr>
            </a:p>
            <a:p>
              <a:pPr marL="234950" indent="-234950" eaLnBrk="0" hangingPunct="0">
                <a:spcBef>
                  <a:spcPts val="1200"/>
                </a:spcBef>
                <a:buClr>
                  <a:srgbClr val="DC241F"/>
                </a:buClr>
                <a:buSzPct val="100000"/>
                <a:buFont typeface="Arial" pitchFamily="34" charset="0"/>
                <a:buChar char="●"/>
              </a:pPr>
              <a:r>
                <a:rPr lang="en-US" dirty="0">
                  <a:ea typeface="ＭＳ Ｐゴシック"/>
                  <a:cs typeface="ＭＳ Ｐゴシック"/>
                </a:rPr>
                <a:t>Virtual Card Numbers can be requested by authorized users or a system interface</a:t>
              </a:r>
            </a:p>
            <a:p>
              <a:pPr marL="455613" lvl="1" indent="-225425" eaLnBrk="0" hangingPunct="0">
                <a:spcBef>
                  <a:spcPct val="25000"/>
                </a:spcBef>
                <a:buClr>
                  <a:srgbClr val="DC241F"/>
                </a:buClr>
                <a:buFont typeface="Arial" pitchFamily="34" charset="0"/>
                <a:buChar char="–"/>
              </a:pPr>
              <a:r>
                <a:rPr lang="en-US" sz="1600" dirty="0">
                  <a:ea typeface="ＭＳ Ｐゴシック"/>
                  <a:cs typeface="ＭＳ Ｐゴシック"/>
                </a:rPr>
                <a:t>Web interface, batch file, real-time XML API</a:t>
              </a:r>
            </a:p>
          </p:txBody>
        </p:sp>
        <p:sp>
          <p:nvSpPr>
            <p:cNvPr id="22543" name="Rectangle 27"/>
            <p:cNvSpPr>
              <a:spLocks noChangeArrowheads="1"/>
            </p:cNvSpPr>
            <p:nvPr/>
          </p:nvSpPr>
          <p:spPr bwMode="auto">
            <a:xfrm>
              <a:off x="708550" y="2106491"/>
              <a:ext cx="2984272" cy="272928"/>
            </a:xfrm>
            <a:prstGeom prst="rect">
              <a:avLst/>
            </a:prstGeom>
            <a:noFill/>
            <a:ln w="9525">
              <a:noFill/>
              <a:miter lim="800000"/>
              <a:headEnd/>
              <a:tailEnd/>
            </a:ln>
          </p:spPr>
          <p:txBody>
            <a:bodyPr wrap="none" lIns="45720" rIns="45720">
              <a:spAutoFit/>
            </a:bodyPr>
            <a:lstStyle/>
            <a:p>
              <a:r>
                <a:rPr lang="en-US" sz="1600" b="1">
                  <a:ea typeface="ＭＳ Ｐゴシック"/>
                  <a:cs typeface="ＭＳ Ｐゴシック"/>
                </a:rPr>
                <a:t>What is a Virtual Card Account (VCA)?</a:t>
              </a:r>
            </a:p>
          </p:txBody>
        </p:sp>
      </p:gr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0" y="152400"/>
            <a:ext cx="7162800" cy="457200"/>
          </a:xfrm>
        </p:spPr>
        <p:txBody>
          <a:bodyPr>
            <a:normAutofit fontScale="90000"/>
          </a:bodyPr>
          <a:lstStyle/>
          <a:p>
            <a:r>
              <a:rPr lang="en-US" dirty="0" smtClean="0"/>
              <a:t>Alternative Payment Solutions</a:t>
            </a:r>
          </a:p>
        </p:txBody>
      </p:sp>
      <p:sp>
        <p:nvSpPr>
          <p:cNvPr id="23557"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23559" name="AutoShape 6"/>
          <p:cNvSpPr>
            <a:spLocks noChangeArrowheads="1"/>
          </p:cNvSpPr>
          <p:nvPr/>
        </p:nvSpPr>
        <p:spPr bwMode="auto">
          <a:xfrm>
            <a:off x="381000" y="2362200"/>
            <a:ext cx="3724275" cy="234950"/>
          </a:xfrm>
          <a:prstGeom prst="roundRect">
            <a:avLst>
              <a:gd name="adj" fmla="val 16667"/>
            </a:avLst>
          </a:prstGeom>
          <a:gradFill rotWithShape="1">
            <a:gsLst>
              <a:gs pos="0">
                <a:srgbClr val="0F4177"/>
              </a:gs>
              <a:gs pos="100000">
                <a:srgbClr val="0A2A4A"/>
              </a:gs>
            </a:gsLst>
            <a:lin ang="5400000" scaled="1"/>
          </a:gradFill>
          <a:ln w="12700">
            <a:noFill/>
            <a:round/>
            <a:headEnd/>
            <a:tailEnd/>
          </a:ln>
        </p:spPr>
        <p:txBody>
          <a:bodyPr anchor="ctr"/>
          <a:lstStyle/>
          <a:p>
            <a:pPr>
              <a:buClr>
                <a:srgbClr val="FFFFFF"/>
              </a:buClr>
            </a:pPr>
            <a:r>
              <a:rPr lang="en-US" b="1">
                <a:solidFill>
                  <a:schemeClr val="bg1"/>
                </a:solidFill>
                <a:ea typeface="ＭＳ Ｐゴシック"/>
                <a:cs typeface="ＭＳ Ｐゴシック"/>
              </a:rPr>
              <a:t>Security</a:t>
            </a:r>
          </a:p>
        </p:txBody>
      </p:sp>
      <p:sp>
        <p:nvSpPr>
          <p:cNvPr id="23560" name="Rectangle 18"/>
          <p:cNvSpPr>
            <a:spLocks noChangeArrowheads="1"/>
          </p:cNvSpPr>
          <p:nvPr/>
        </p:nvSpPr>
        <p:spPr bwMode="auto">
          <a:xfrm>
            <a:off x="381000" y="2667000"/>
            <a:ext cx="3714750" cy="1263650"/>
          </a:xfrm>
          <a:prstGeom prst="rect">
            <a:avLst/>
          </a:prstGeom>
          <a:noFill/>
          <a:ln w="9525">
            <a:noFill/>
            <a:miter lim="800000"/>
            <a:headEnd/>
            <a:tailEnd/>
          </a:ln>
        </p:spPr>
        <p:txBody>
          <a:bodyPr lIns="0" rIns="0" bIns="0"/>
          <a:lstStyle/>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Clients’ real card number is never shared with suppliers</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VCA users can only access specific purchase types and have individual spend limits</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Single-use virtual card numbers–lock-down potential misuse</a:t>
            </a:r>
          </a:p>
        </p:txBody>
      </p:sp>
      <p:sp>
        <p:nvSpPr>
          <p:cNvPr id="23561" name="AutoShape 6"/>
          <p:cNvSpPr>
            <a:spLocks noChangeArrowheads="1"/>
          </p:cNvSpPr>
          <p:nvPr/>
        </p:nvSpPr>
        <p:spPr bwMode="auto">
          <a:xfrm>
            <a:off x="381000" y="4267200"/>
            <a:ext cx="3724275" cy="234950"/>
          </a:xfrm>
          <a:prstGeom prst="roundRect">
            <a:avLst>
              <a:gd name="adj" fmla="val 16667"/>
            </a:avLst>
          </a:prstGeom>
          <a:gradFill rotWithShape="1">
            <a:gsLst>
              <a:gs pos="0">
                <a:srgbClr val="0F4177"/>
              </a:gs>
              <a:gs pos="100000">
                <a:srgbClr val="0A2A4A"/>
              </a:gs>
            </a:gsLst>
            <a:lin ang="5400000" scaled="1"/>
          </a:gradFill>
          <a:ln w="12700">
            <a:noFill/>
            <a:round/>
            <a:headEnd/>
            <a:tailEnd/>
          </a:ln>
        </p:spPr>
        <p:txBody>
          <a:bodyPr anchor="ctr"/>
          <a:lstStyle/>
          <a:p>
            <a:pPr>
              <a:buClr>
                <a:srgbClr val="FFFFFF"/>
              </a:buClr>
            </a:pPr>
            <a:r>
              <a:rPr lang="en-US" b="1" dirty="0">
                <a:solidFill>
                  <a:schemeClr val="bg1"/>
                </a:solidFill>
                <a:ea typeface="ＭＳ Ｐゴシック"/>
                <a:cs typeface="ＭＳ Ｐゴシック"/>
              </a:rPr>
              <a:t>Efficiency</a:t>
            </a:r>
          </a:p>
        </p:txBody>
      </p:sp>
      <p:sp>
        <p:nvSpPr>
          <p:cNvPr id="23562" name="Rectangle 15"/>
          <p:cNvSpPr>
            <a:spLocks noChangeArrowheads="1"/>
          </p:cNvSpPr>
          <p:nvPr/>
        </p:nvSpPr>
        <p:spPr bwMode="auto">
          <a:xfrm>
            <a:off x="381000" y="4572000"/>
            <a:ext cx="3711575" cy="1814512"/>
          </a:xfrm>
          <a:prstGeom prst="rect">
            <a:avLst/>
          </a:prstGeom>
          <a:noFill/>
          <a:ln w="9525">
            <a:noFill/>
            <a:miter lim="800000"/>
            <a:headEnd/>
            <a:tailEnd/>
          </a:ln>
        </p:spPr>
        <p:txBody>
          <a:bodyPr lIns="0" rIns="0" bIns="0"/>
          <a:lstStyle/>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Real-time VCN requests and management</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Automated processes using the batch or XML API interfaces</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Secure delivery of VCNs by encrypted e-mail available</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Streamlined record keeping with one-to-one VCN transaction mapping</a:t>
            </a:r>
          </a:p>
          <a:p>
            <a:pPr marL="228600" indent="-228600" eaLnBrk="0" hangingPunct="0">
              <a:spcBef>
                <a:spcPct val="30000"/>
              </a:spcBef>
              <a:buClr>
                <a:srgbClr val="DC241F"/>
              </a:buClr>
              <a:buFont typeface="Wingdings 2" pitchFamily="18" charset="2"/>
              <a:buChar char=""/>
            </a:pPr>
            <a:r>
              <a:rPr lang="en-US" sz="1400" dirty="0">
                <a:ea typeface="ＭＳ Ｐゴシック"/>
                <a:cs typeface="ＭＳ Ｐゴシック"/>
              </a:rPr>
              <a:t>Able to assign custom data fields per VCN for simple reconciliation and reporting</a:t>
            </a:r>
          </a:p>
        </p:txBody>
      </p:sp>
      <p:sp>
        <p:nvSpPr>
          <p:cNvPr id="23563" name="AutoShape 6"/>
          <p:cNvSpPr>
            <a:spLocks noChangeArrowheads="1"/>
          </p:cNvSpPr>
          <p:nvPr/>
        </p:nvSpPr>
        <p:spPr bwMode="auto">
          <a:xfrm>
            <a:off x="4495800" y="2362200"/>
            <a:ext cx="3738563" cy="234950"/>
          </a:xfrm>
          <a:prstGeom prst="roundRect">
            <a:avLst>
              <a:gd name="adj" fmla="val 16667"/>
            </a:avLst>
          </a:prstGeom>
          <a:gradFill rotWithShape="1">
            <a:gsLst>
              <a:gs pos="0">
                <a:srgbClr val="0F4177"/>
              </a:gs>
              <a:gs pos="100000">
                <a:srgbClr val="0A2A4A"/>
              </a:gs>
            </a:gsLst>
            <a:lin ang="5400000" scaled="1"/>
          </a:gradFill>
          <a:ln w="12700">
            <a:noFill/>
            <a:round/>
            <a:headEnd/>
            <a:tailEnd/>
          </a:ln>
        </p:spPr>
        <p:txBody>
          <a:bodyPr anchor="ctr"/>
          <a:lstStyle/>
          <a:p>
            <a:pPr>
              <a:buClr>
                <a:srgbClr val="FFFFFF"/>
              </a:buClr>
            </a:pPr>
            <a:r>
              <a:rPr lang="en-US" b="1" dirty="0" smtClean="0">
                <a:solidFill>
                  <a:schemeClr val="bg1"/>
                </a:solidFill>
                <a:ea typeface="ＭＳ Ｐゴシック"/>
                <a:cs typeface="ＭＳ Ｐゴシック"/>
              </a:rPr>
              <a:t>Controls</a:t>
            </a:r>
            <a:endParaRPr lang="en-US" b="1" dirty="0">
              <a:solidFill>
                <a:schemeClr val="bg1"/>
              </a:solidFill>
              <a:ea typeface="ＭＳ Ｐゴシック"/>
              <a:cs typeface="ＭＳ Ｐゴシック"/>
            </a:endParaRPr>
          </a:p>
        </p:txBody>
      </p:sp>
      <p:sp>
        <p:nvSpPr>
          <p:cNvPr id="23564" name="Rectangle 7"/>
          <p:cNvSpPr>
            <a:spLocks noChangeArrowheads="1"/>
          </p:cNvSpPr>
          <p:nvPr/>
        </p:nvSpPr>
        <p:spPr bwMode="auto">
          <a:xfrm>
            <a:off x="4648200" y="2590800"/>
            <a:ext cx="1381468" cy="307777"/>
          </a:xfrm>
          <a:prstGeom prst="rect">
            <a:avLst/>
          </a:prstGeom>
          <a:noFill/>
          <a:ln w="9525">
            <a:noFill/>
            <a:miter lim="800000"/>
            <a:headEnd/>
            <a:tailEnd/>
          </a:ln>
        </p:spPr>
        <p:txBody>
          <a:bodyPr wrap="none" lIns="45720" rIns="45720">
            <a:spAutoFit/>
          </a:bodyPr>
          <a:lstStyle/>
          <a:p>
            <a:r>
              <a:rPr lang="en-US" sz="1400" b="1" dirty="0">
                <a:ea typeface="ＭＳ Ｐゴシック"/>
                <a:cs typeface="ＭＳ Ｐゴシック"/>
              </a:rPr>
              <a:t>Internal Controls </a:t>
            </a:r>
          </a:p>
        </p:txBody>
      </p:sp>
      <p:sp>
        <p:nvSpPr>
          <p:cNvPr id="23565" name="Rectangle 17"/>
          <p:cNvSpPr>
            <a:spLocks noChangeArrowheads="1"/>
          </p:cNvSpPr>
          <p:nvPr/>
        </p:nvSpPr>
        <p:spPr bwMode="auto">
          <a:xfrm>
            <a:off x="4572000" y="2895600"/>
            <a:ext cx="3643313" cy="1420813"/>
          </a:xfrm>
          <a:prstGeom prst="rect">
            <a:avLst/>
          </a:prstGeom>
          <a:noFill/>
          <a:ln w="9525">
            <a:noFill/>
            <a:miter lim="800000"/>
            <a:headEnd/>
            <a:tailEnd/>
          </a:ln>
        </p:spPr>
        <p:txBody>
          <a:bodyPr lIns="0" rIns="0" bIns="0"/>
          <a:lstStyle/>
          <a:p>
            <a:pPr marL="228600" indent="-228600" eaLnBrk="0" hangingPunct="0">
              <a:spcBef>
                <a:spcPct val="75000"/>
              </a:spcBef>
              <a:buClr>
                <a:srgbClr val="DC241F"/>
              </a:buClr>
              <a:buFont typeface="Wingdings 2" pitchFamily="18" charset="2"/>
              <a:buChar char=""/>
            </a:pPr>
            <a:r>
              <a:rPr lang="en-US" sz="1400" dirty="0">
                <a:ea typeface="ＭＳ Ｐゴシック"/>
                <a:cs typeface="ＭＳ Ｐゴシック"/>
              </a:rPr>
              <a:t>Web user interface:</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Create user groups for different access types</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Multi-level approval flows</a:t>
            </a:r>
          </a:p>
          <a:p>
            <a:pPr marL="228600" indent="-228600" eaLnBrk="0" hangingPunct="0">
              <a:spcBef>
                <a:spcPct val="50000"/>
              </a:spcBef>
              <a:buClr>
                <a:srgbClr val="DC241F"/>
              </a:buClr>
              <a:buFont typeface="Wingdings 2" pitchFamily="18" charset="2"/>
              <a:buChar char=""/>
            </a:pPr>
            <a:r>
              <a:rPr lang="en-US" sz="1400" dirty="0">
                <a:ea typeface="ＭＳ Ｐゴシック"/>
                <a:cs typeface="ＭＳ Ｐゴシック"/>
              </a:rPr>
              <a:t>Policy Compliance Controls:</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Issue VCNs with amount, MCC, supplier and date controls</a:t>
            </a:r>
          </a:p>
        </p:txBody>
      </p:sp>
      <p:sp>
        <p:nvSpPr>
          <p:cNvPr id="23566" name="Rectangle 8"/>
          <p:cNvSpPr>
            <a:spLocks noChangeArrowheads="1"/>
          </p:cNvSpPr>
          <p:nvPr/>
        </p:nvSpPr>
        <p:spPr bwMode="auto">
          <a:xfrm>
            <a:off x="4495800" y="4724400"/>
            <a:ext cx="1520544" cy="307777"/>
          </a:xfrm>
          <a:prstGeom prst="rect">
            <a:avLst/>
          </a:prstGeom>
          <a:noFill/>
          <a:ln w="9525">
            <a:noFill/>
            <a:miter lim="800000"/>
            <a:headEnd/>
            <a:tailEnd/>
          </a:ln>
        </p:spPr>
        <p:txBody>
          <a:bodyPr wrap="none" lIns="45720" rIns="45720">
            <a:spAutoFit/>
          </a:bodyPr>
          <a:lstStyle/>
          <a:p>
            <a:r>
              <a:rPr lang="en-US" sz="1400" b="1" dirty="0">
                <a:ea typeface="ＭＳ Ｐゴシック"/>
                <a:cs typeface="ＭＳ Ｐゴシック"/>
              </a:rPr>
              <a:t>Merchant Controls </a:t>
            </a:r>
          </a:p>
        </p:txBody>
      </p:sp>
      <p:sp>
        <p:nvSpPr>
          <p:cNvPr id="23567" name="Rectangle 16"/>
          <p:cNvSpPr>
            <a:spLocks noChangeArrowheads="1"/>
          </p:cNvSpPr>
          <p:nvPr/>
        </p:nvSpPr>
        <p:spPr bwMode="auto">
          <a:xfrm>
            <a:off x="4495800" y="5029200"/>
            <a:ext cx="3840162" cy="1335088"/>
          </a:xfrm>
          <a:prstGeom prst="rect">
            <a:avLst/>
          </a:prstGeom>
          <a:noFill/>
          <a:ln w="9525">
            <a:noFill/>
            <a:miter lim="800000"/>
            <a:headEnd/>
            <a:tailEnd/>
          </a:ln>
        </p:spPr>
        <p:txBody>
          <a:bodyPr lIns="0" rIns="0" bIns="0"/>
          <a:lstStyle/>
          <a:p>
            <a:pPr marL="228600" indent="-228600" eaLnBrk="0" hangingPunct="0">
              <a:spcBef>
                <a:spcPct val="50000"/>
              </a:spcBef>
              <a:buClr>
                <a:srgbClr val="DC241F"/>
              </a:buClr>
              <a:buFont typeface="Wingdings 2" pitchFamily="18" charset="2"/>
              <a:buChar char=""/>
            </a:pPr>
            <a:r>
              <a:rPr lang="en-US" sz="1400" dirty="0">
                <a:ea typeface="ＭＳ Ｐゴシック"/>
                <a:cs typeface="ＭＳ Ｐゴシック"/>
              </a:rPr>
              <a:t>Set VCN with appropriate authorizations / controls:</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Single or multi-use</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Maximum amount</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Validity Period</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MCC Groups</a:t>
            </a:r>
          </a:p>
          <a:p>
            <a:pPr marL="455613" lvl="1" indent="-225425" eaLnBrk="0" hangingPunct="0">
              <a:spcBef>
                <a:spcPct val="25000"/>
              </a:spcBef>
              <a:buClr>
                <a:srgbClr val="DC241F"/>
              </a:buClr>
              <a:buFont typeface="Arial" pitchFamily="34" charset="0"/>
              <a:buChar char="–"/>
            </a:pPr>
            <a:r>
              <a:rPr lang="en-US" sz="1400" dirty="0">
                <a:ea typeface="ＭＳ Ｐゴシック"/>
                <a:cs typeface="ＭＳ Ｐゴシック"/>
              </a:rPr>
              <a:t>Supplier</a:t>
            </a:r>
          </a:p>
        </p:txBody>
      </p:sp>
      <p:pic>
        <p:nvPicPr>
          <p:cNvPr id="23568" name="Picture 12" descr="Decorative Image"/>
          <p:cNvPicPr>
            <a:picLocks noChangeAspect="1" noChangeArrowheads="1"/>
          </p:cNvPicPr>
          <p:nvPr/>
        </p:nvPicPr>
        <p:blipFill>
          <a:blip r:embed="rId4" cstate="print"/>
          <a:srcRect l="28854" t="24916" r="29231" b="30333"/>
          <a:stretch>
            <a:fillRect/>
          </a:stretch>
        </p:blipFill>
        <p:spPr bwMode="auto">
          <a:xfrm>
            <a:off x="6629400" y="5486400"/>
            <a:ext cx="1441450" cy="960438"/>
          </a:xfrm>
          <a:prstGeom prst="rect">
            <a:avLst/>
          </a:prstGeom>
          <a:noFill/>
          <a:ln w="6350" algn="ctr">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52400"/>
            <a:ext cx="8229600" cy="457200"/>
          </a:xfrm>
        </p:spPr>
        <p:txBody>
          <a:bodyPr>
            <a:normAutofit fontScale="90000"/>
          </a:bodyPr>
          <a:lstStyle/>
          <a:p>
            <a:r>
              <a:rPr lang="en-US" dirty="0" smtClean="0"/>
              <a:t>Alternative Payment Solutions</a:t>
            </a:r>
          </a:p>
        </p:txBody>
      </p:sp>
      <p:sp>
        <p:nvSpPr>
          <p:cNvPr id="25603" name="Line 4"/>
          <p:cNvSpPr>
            <a:spLocks noChangeShapeType="1"/>
          </p:cNvSpPr>
          <p:nvPr/>
        </p:nvSpPr>
        <p:spPr bwMode="gray">
          <a:xfrm flipV="1">
            <a:off x="323850" y="1295400"/>
            <a:ext cx="8496300" cy="0"/>
          </a:xfrm>
          <a:prstGeom prst="line">
            <a:avLst/>
          </a:prstGeom>
          <a:noFill/>
          <a:ln w="12700">
            <a:solidFill>
              <a:schemeClr val="accent2"/>
            </a:solidFill>
            <a:round/>
            <a:headEnd/>
            <a:tailEnd/>
          </a:ln>
        </p:spPr>
        <p:txBody>
          <a:bodyPr wrap="none" anchor="ctr"/>
          <a:lstStyle/>
          <a:p>
            <a:endParaRPr lang="en-US"/>
          </a:p>
        </p:txBody>
      </p:sp>
      <p:sp>
        <p:nvSpPr>
          <p:cNvPr id="25605"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a:solidFill>
                  <a:schemeClr val="bg1"/>
                </a:solidFill>
                <a:ea typeface="ＭＳ Ｐゴシック"/>
                <a:cs typeface="ＭＳ Ｐゴシック"/>
              </a:rPr>
              <a:t>Advanced</a:t>
            </a:r>
          </a:p>
        </p:txBody>
      </p:sp>
      <p:sp>
        <p:nvSpPr>
          <p:cNvPr id="25606" name="Rectangle 10"/>
          <p:cNvSpPr>
            <a:spLocks noChangeArrowheads="1"/>
          </p:cNvSpPr>
          <p:nvPr/>
        </p:nvSpPr>
        <p:spPr bwMode="gray">
          <a:xfrm>
            <a:off x="381000" y="1905000"/>
            <a:ext cx="8496300" cy="274637"/>
          </a:xfrm>
          <a:prstGeom prst="rect">
            <a:avLst/>
          </a:prstGeom>
          <a:noFill/>
          <a:ln w="9525">
            <a:noFill/>
            <a:miter lim="800000"/>
            <a:headEnd/>
            <a:tailEnd/>
          </a:ln>
        </p:spPr>
        <p:txBody>
          <a:bodyPr lIns="0" tIns="0" rIns="0" bIns="0" anchor="ctr">
            <a:spAutoFit/>
          </a:bodyPr>
          <a:lstStyle/>
          <a:p>
            <a:pPr eaLnBrk="0" hangingPunct="0"/>
            <a:r>
              <a:rPr lang="en-US" sz="1800" b="1" dirty="0">
                <a:solidFill>
                  <a:schemeClr val="folHlink"/>
                </a:solidFill>
              </a:rPr>
              <a:t>Virtual Cards–For Accounts Payable</a:t>
            </a:r>
          </a:p>
        </p:txBody>
      </p:sp>
      <p:sp>
        <p:nvSpPr>
          <p:cNvPr id="29" name="Rectangle 4"/>
          <p:cNvSpPr txBox="1">
            <a:spLocks noChangeArrowheads="1"/>
          </p:cNvSpPr>
          <p:nvPr/>
        </p:nvSpPr>
        <p:spPr bwMode="auto">
          <a:xfrm>
            <a:off x="304800" y="2362200"/>
            <a:ext cx="5638800" cy="4267200"/>
          </a:xfrm>
          <a:prstGeom prst="rect">
            <a:avLst/>
          </a:prstGeom>
          <a:noFill/>
          <a:ln w="9525" algn="ctr">
            <a:noFill/>
            <a:miter lim="800000"/>
            <a:headEnd/>
            <a:tailEnd/>
          </a:ln>
        </p:spPr>
        <p:txBody>
          <a:bodyPr lIns="0" tIns="0" rIns="0" bIns="0"/>
          <a:lstStyle/>
          <a:p>
            <a:pPr lvl="1" indent="-228600" eaLnBrk="0" hangingPunct="0">
              <a:lnSpc>
                <a:spcPct val="90000"/>
              </a:lnSpc>
              <a:spcBef>
                <a:spcPct val="25000"/>
              </a:spcBef>
              <a:buClr>
                <a:srgbClr val="DC241F"/>
              </a:buClr>
              <a:buFont typeface="Arial" pitchFamily="34" charset="0"/>
              <a:buNone/>
              <a:defRPr/>
            </a:pPr>
            <a:r>
              <a:rPr lang="en-US" b="1" kern="0" dirty="0">
                <a:latin typeface="+mn-lt"/>
              </a:rPr>
              <a:t>What is </a:t>
            </a:r>
            <a:r>
              <a:rPr lang="en-US" b="1" i="1" kern="0" dirty="0">
                <a:latin typeface="+mn-lt"/>
              </a:rPr>
              <a:t>Virtual Cards for Accounts Payable</a:t>
            </a:r>
            <a:r>
              <a:rPr lang="en-US" b="1" kern="0" dirty="0">
                <a:latin typeface="+mn-lt"/>
              </a:rPr>
              <a:t>?</a:t>
            </a:r>
          </a:p>
          <a:p>
            <a:pPr marL="228600" indent="-228600" eaLnBrk="0" hangingPunct="0">
              <a:lnSpc>
                <a:spcPct val="90000"/>
              </a:lnSpc>
              <a:spcBef>
                <a:spcPct val="75000"/>
              </a:spcBef>
              <a:buClr>
                <a:srgbClr val="DC241F"/>
              </a:buClr>
              <a:buFont typeface="Wingdings 2" pitchFamily="18" charset="2"/>
              <a:buChar char=""/>
              <a:defRPr/>
            </a:pPr>
            <a:r>
              <a:rPr lang="en-US" sz="1600" kern="0" dirty="0">
                <a:latin typeface="+mn-lt"/>
              </a:rPr>
              <a:t>A card-based settlement method </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Pay invoices using </a:t>
            </a:r>
            <a:r>
              <a:rPr lang="en-US" sz="1100" kern="0" dirty="0" smtClean="0">
                <a:solidFill>
                  <a:srgbClr val="777777"/>
                </a:solidFill>
                <a:latin typeface="+mn-lt"/>
              </a:rPr>
              <a:t>Virtual </a:t>
            </a:r>
            <a:r>
              <a:rPr lang="en-US" sz="1100" kern="0" dirty="0">
                <a:solidFill>
                  <a:srgbClr val="777777"/>
                </a:solidFill>
                <a:latin typeface="+mn-lt"/>
              </a:rPr>
              <a:t>Card Accounts</a:t>
            </a:r>
          </a:p>
          <a:p>
            <a:pPr marL="228600" indent="-228600" eaLnBrk="0" hangingPunct="0">
              <a:lnSpc>
                <a:spcPct val="90000"/>
              </a:lnSpc>
              <a:spcBef>
                <a:spcPct val="90000"/>
              </a:spcBef>
              <a:buClr>
                <a:srgbClr val="DC241F"/>
              </a:buClr>
              <a:buFont typeface="Wingdings 2" pitchFamily="18" charset="2"/>
              <a:buChar char=""/>
              <a:defRPr/>
            </a:pPr>
            <a:r>
              <a:rPr lang="en-US" sz="1600" kern="0" dirty="0">
                <a:latin typeface="+mn-lt"/>
              </a:rPr>
              <a:t>Single-use electronic commercial card numbers </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Set exact transaction amount controls and set expiration date</a:t>
            </a:r>
          </a:p>
          <a:p>
            <a:pPr marL="228600" indent="-228600" eaLnBrk="0" hangingPunct="0">
              <a:lnSpc>
                <a:spcPct val="90000"/>
              </a:lnSpc>
              <a:spcBef>
                <a:spcPct val="90000"/>
              </a:spcBef>
              <a:buClr>
                <a:srgbClr val="DC241F"/>
              </a:buClr>
              <a:buFont typeface="Wingdings 2" pitchFamily="18" charset="2"/>
              <a:buChar char=""/>
              <a:defRPr/>
            </a:pPr>
            <a:r>
              <a:rPr lang="en-US" sz="1600" kern="0" dirty="0">
                <a:latin typeface="+mn-lt"/>
              </a:rPr>
              <a:t>Simplified reconciliation </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Enhance card transaction data with client-supplied data </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a:t>
            </a:r>
            <a:r>
              <a:rPr lang="en-US" sz="1100" i="1" kern="0" dirty="0">
                <a:solidFill>
                  <a:srgbClr val="777777"/>
                </a:solidFill>
                <a:latin typeface="+mn-lt"/>
              </a:rPr>
              <a:t>e.g. invoice numbers or payment reference numbers</a:t>
            </a:r>
          </a:p>
          <a:p>
            <a:pPr marL="228600" indent="-228600" eaLnBrk="0" hangingPunct="0">
              <a:lnSpc>
                <a:spcPct val="90000"/>
              </a:lnSpc>
              <a:spcBef>
                <a:spcPct val="90000"/>
              </a:spcBef>
              <a:buClr>
                <a:srgbClr val="DC241F"/>
              </a:buClr>
              <a:buFont typeface="Wingdings 2" pitchFamily="18" charset="2"/>
              <a:buChar char=""/>
              <a:defRPr/>
            </a:pPr>
            <a:r>
              <a:rPr lang="en-US" sz="1600" kern="0" dirty="0">
                <a:latin typeface="+mn-lt"/>
              </a:rPr>
              <a:t>Automated payment processing </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Request by file &amp; deliver card numbers and payment information to suppliers via secure e-mail</a:t>
            </a:r>
          </a:p>
          <a:p>
            <a:pPr marL="228600" indent="-228600" eaLnBrk="0" hangingPunct="0">
              <a:lnSpc>
                <a:spcPct val="90000"/>
              </a:lnSpc>
              <a:spcBef>
                <a:spcPct val="90000"/>
              </a:spcBef>
              <a:buClr>
                <a:srgbClr val="DC241F"/>
              </a:buClr>
              <a:buFont typeface="Wingdings 2" pitchFamily="18" charset="2"/>
              <a:buChar char=""/>
              <a:defRPr/>
            </a:pPr>
            <a:r>
              <a:rPr lang="en-US" sz="1600" kern="0" dirty="0">
                <a:latin typeface="+mn-lt"/>
              </a:rPr>
              <a:t>No new process for suppliers</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Process transactions as standard card transactions; no additional setup or training required for card-accepting suppliers</a:t>
            </a:r>
          </a:p>
          <a:p>
            <a:pPr marL="228600" indent="-228600" eaLnBrk="0" hangingPunct="0">
              <a:lnSpc>
                <a:spcPct val="90000"/>
              </a:lnSpc>
              <a:spcBef>
                <a:spcPct val="90000"/>
              </a:spcBef>
              <a:buClr>
                <a:srgbClr val="DC241F"/>
              </a:buClr>
              <a:buFont typeface="Wingdings 2" pitchFamily="18" charset="2"/>
              <a:buChar char=""/>
              <a:defRPr/>
            </a:pPr>
            <a:r>
              <a:rPr lang="en-US" sz="1600" kern="0" dirty="0">
                <a:latin typeface="+mn-lt"/>
              </a:rPr>
              <a:t>Global, consistent solution</a:t>
            </a:r>
          </a:p>
          <a:p>
            <a:pPr marL="228600" indent="-228600" eaLnBrk="0" hangingPunct="0">
              <a:lnSpc>
                <a:spcPct val="90000"/>
              </a:lnSpc>
              <a:spcBef>
                <a:spcPct val="20000"/>
              </a:spcBef>
              <a:buClr>
                <a:srgbClr val="DC241F"/>
              </a:buClr>
              <a:buFont typeface="Wingdings 2" pitchFamily="18" charset="2"/>
              <a:buNone/>
              <a:defRPr/>
            </a:pPr>
            <a:r>
              <a:rPr lang="en-US" sz="1100" kern="0" dirty="0">
                <a:solidFill>
                  <a:srgbClr val="777777"/>
                </a:solidFill>
                <a:latin typeface="+mn-lt"/>
              </a:rPr>
              <a:t>	Available in over 30 local currency </a:t>
            </a:r>
            <a:r>
              <a:rPr lang="en-US" sz="1100" kern="0" dirty="0" smtClean="0">
                <a:solidFill>
                  <a:srgbClr val="777777"/>
                </a:solidFill>
                <a:latin typeface="+mn-lt"/>
              </a:rPr>
              <a:t>markets (availability varies amongst banks)</a:t>
            </a:r>
            <a:endParaRPr lang="en-US" sz="1100" kern="0" dirty="0">
              <a:solidFill>
                <a:srgbClr val="777777"/>
              </a:solidFill>
              <a:latin typeface="+mn-lt"/>
            </a:endParaRPr>
          </a:p>
        </p:txBody>
      </p:sp>
      <p:pic>
        <p:nvPicPr>
          <p:cNvPr id="25608" name="Picture 1" descr="Virtual Card Accounts"/>
          <p:cNvPicPr>
            <a:picLocks noChangeAspect="1"/>
          </p:cNvPicPr>
          <p:nvPr/>
        </p:nvPicPr>
        <p:blipFill>
          <a:blip r:embed="rId4" cstate="print"/>
          <a:srcRect l="6667" t="7254" r="44101" b="6078"/>
          <a:stretch>
            <a:fillRect/>
          </a:stretch>
        </p:blipFill>
        <p:spPr bwMode="auto">
          <a:xfrm>
            <a:off x="4864100" y="1676400"/>
            <a:ext cx="4279900" cy="4552950"/>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47800" y="0"/>
            <a:ext cx="7239000" cy="685800"/>
          </a:xfrm>
        </p:spPr>
        <p:txBody>
          <a:bodyPr>
            <a:normAutofit fontScale="90000"/>
          </a:bodyPr>
          <a:lstStyle/>
          <a:p>
            <a:r>
              <a:rPr lang="en-US" dirty="0" smtClean="0"/>
              <a:t>Alternative Payment Solutions</a:t>
            </a:r>
          </a:p>
        </p:txBody>
      </p:sp>
      <p:sp>
        <p:nvSpPr>
          <p:cNvPr id="27653" name="Rectangle 7"/>
          <p:cNvSpPr>
            <a:spLocks noChangeArrowheads="1"/>
          </p:cNvSpPr>
          <p:nvPr/>
        </p:nvSpPr>
        <p:spPr bwMode="gray">
          <a:xfrm>
            <a:off x="6553200" y="823913"/>
            <a:ext cx="2089150" cy="247650"/>
          </a:xfrm>
          <a:prstGeom prst="rect">
            <a:avLst/>
          </a:prstGeom>
          <a:noFill/>
          <a:ln w="9525">
            <a:noFill/>
            <a:miter lim="800000"/>
            <a:headEnd/>
            <a:tailEnd/>
          </a:ln>
        </p:spPr>
        <p:txBody>
          <a:bodyPr lIns="0" tIns="0" rIns="0" bIns="0" anchor="ctr">
            <a:spAutoFit/>
          </a:bodyPr>
          <a:lstStyle/>
          <a:p>
            <a:pPr algn="r" eaLnBrk="0" hangingPunct="0"/>
            <a:r>
              <a:rPr lang="en-US" sz="1600" dirty="0">
                <a:solidFill>
                  <a:schemeClr val="bg1"/>
                </a:solidFill>
                <a:ea typeface="ＭＳ Ｐゴシック"/>
                <a:cs typeface="ＭＳ Ｐゴシック"/>
              </a:rPr>
              <a:t>Advanced</a:t>
            </a:r>
          </a:p>
        </p:txBody>
      </p:sp>
      <p:grpSp>
        <p:nvGrpSpPr>
          <p:cNvPr id="2" name="Group 9" descr="Virtual Cards- For Accounts Payable"/>
          <p:cNvGrpSpPr>
            <a:grpSpLocks/>
          </p:cNvGrpSpPr>
          <p:nvPr/>
        </p:nvGrpSpPr>
        <p:grpSpPr bwMode="auto">
          <a:xfrm>
            <a:off x="685268" y="1295400"/>
            <a:ext cx="8134882" cy="655637"/>
            <a:chOff x="-426" y="816"/>
            <a:chExt cx="5994" cy="413"/>
          </a:xfrm>
        </p:grpSpPr>
        <p:sp>
          <p:nvSpPr>
            <p:cNvPr id="27665" name="Rectangle 10"/>
            <p:cNvSpPr>
              <a:spLocks noChangeArrowheads="1"/>
            </p:cNvSpPr>
            <p:nvPr/>
          </p:nvSpPr>
          <p:spPr bwMode="gray">
            <a:xfrm>
              <a:off x="-426" y="1056"/>
              <a:ext cx="5376" cy="173"/>
            </a:xfrm>
            <a:prstGeom prst="rect">
              <a:avLst/>
            </a:prstGeom>
            <a:noFill/>
            <a:ln w="9525">
              <a:noFill/>
              <a:miter lim="800000"/>
              <a:headEnd/>
              <a:tailEnd/>
            </a:ln>
          </p:spPr>
          <p:txBody>
            <a:bodyPr lIns="0" tIns="0" rIns="0" bIns="0" anchor="ctr">
              <a:spAutoFit/>
            </a:bodyPr>
            <a:lstStyle/>
            <a:p>
              <a:pPr eaLnBrk="0" hangingPunct="0"/>
              <a:r>
                <a:rPr lang="en-US" sz="1800" b="1" dirty="0">
                  <a:solidFill>
                    <a:schemeClr val="folHlink"/>
                  </a:solidFill>
                </a:rPr>
                <a:t>Virtual Cards–For Accounts Payable</a:t>
              </a:r>
            </a:p>
          </p:txBody>
        </p:sp>
        <p:sp>
          <p:nvSpPr>
            <p:cNvPr id="27666" name="Line 11"/>
            <p:cNvSpPr>
              <a:spLocks noChangeShapeType="1"/>
            </p:cNvSpPr>
            <p:nvPr/>
          </p:nvSpPr>
          <p:spPr bwMode="gray">
            <a:xfrm flipV="1">
              <a:off x="192" y="816"/>
              <a:ext cx="5376" cy="0"/>
            </a:xfrm>
            <a:prstGeom prst="line">
              <a:avLst/>
            </a:prstGeom>
            <a:noFill/>
            <a:ln w="12700">
              <a:solidFill>
                <a:schemeClr val="accent2"/>
              </a:solidFill>
              <a:round/>
              <a:headEnd/>
              <a:tailEnd/>
            </a:ln>
          </p:spPr>
          <p:txBody>
            <a:bodyPr wrap="none" anchor="ctr"/>
            <a:lstStyle/>
            <a:p>
              <a:endParaRPr lang="en-US"/>
            </a:p>
          </p:txBody>
        </p:sp>
      </p:grpSp>
      <p:sp>
        <p:nvSpPr>
          <p:cNvPr id="27655" name="AutoShape 6"/>
          <p:cNvSpPr>
            <a:spLocks noChangeArrowheads="1"/>
          </p:cNvSpPr>
          <p:nvPr/>
        </p:nvSpPr>
        <p:spPr bwMode="auto">
          <a:xfrm>
            <a:off x="304800" y="2057400"/>
            <a:ext cx="8550275" cy="457200"/>
          </a:xfrm>
          <a:prstGeom prst="roundRect">
            <a:avLst>
              <a:gd name="adj" fmla="val 16667"/>
            </a:avLst>
          </a:prstGeom>
          <a:gradFill rotWithShape="1">
            <a:gsLst>
              <a:gs pos="0">
                <a:srgbClr val="0F4177"/>
              </a:gs>
              <a:gs pos="100000">
                <a:srgbClr val="0A2A4A"/>
              </a:gs>
            </a:gsLst>
            <a:lin ang="5400000" scaled="1"/>
          </a:gradFill>
          <a:ln w="12700">
            <a:noFill/>
            <a:round/>
            <a:headEnd/>
            <a:tailEnd/>
          </a:ln>
        </p:spPr>
        <p:txBody>
          <a:bodyPr anchor="ctr"/>
          <a:lstStyle/>
          <a:p>
            <a:pPr algn="ctr">
              <a:buClr>
                <a:srgbClr val="FFFFFF"/>
              </a:buClr>
            </a:pPr>
            <a:r>
              <a:rPr lang="en-US" sz="1400" dirty="0" smtClean="0">
                <a:solidFill>
                  <a:schemeClr val="bg1"/>
                </a:solidFill>
                <a:ea typeface="ＭＳ Ｐゴシック"/>
                <a:cs typeface="ＭＳ Ｐゴシック"/>
              </a:rPr>
              <a:t>Virtual </a:t>
            </a:r>
            <a:r>
              <a:rPr lang="en-US" sz="1400" dirty="0">
                <a:solidFill>
                  <a:schemeClr val="bg1"/>
                </a:solidFill>
                <a:ea typeface="ＭＳ Ｐゴシック"/>
                <a:cs typeface="ＭＳ Ｐゴシック"/>
              </a:rPr>
              <a:t>Card Accounts enables clients to seamlessly use card payments for Accounts Payable spend, helping to remove process inefficiencies and generate key financial benefits</a:t>
            </a:r>
            <a:r>
              <a:rPr lang="en-US" dirty="0">
                <a:solidFill>
                  <a:schemeClr val="bg1"/>
                </a:solidFill>
                <a:ea typeface="ＭＳ Ｐゴシック"/>
                <a:cs typeface="ＭＳ Ｐゴシック"/>
              </a:rPr>
              <a:t>.</a:t>
            </a:r>
          </a:p>
        </p:txBody>
      </p:sp>
      <p:pic>
        <p:nvPicPr>
          <p:cNvPr id="27656" name="Picture 9" descr="Decorative Image"/>
          <p:cNvPicPr>
            <a:picLocks noChangeAspect="1"/>
          </p:cNvPicPr>
          <p:nvPr/>
        </p:nvPicPr>
        <p:blipFill>
          <a:blip r:embed="rId4" cstate="print"/>
          <a:srcRect/>
          <a:stretch>
            <a:fillRect/>
          </a:stretch>
        </p:blipFill>
        <p:spPr bwMode="auto">
          <a:xfrm>
            <a:off x="685800" y="2895600"/>
            <a:ext cx="2824162" cy="3646488"/>
          </a:xfrm>
          <a:prstGeom prst="rect">
            <a:avLst/>
          </a:prstGeom>
          <a:noFill/>
          <a:ln w="9525">
            <a:noFill/>
            <a:miter lim="800000"/>
            <a:headEnd/>
            <a:tailEnd/>
          </a:ln>
        </p:spPr>
      </p:pic>
      <p:sp>
        <p:nvSpPr>
          <p:cNvPr id="27657" name="Rectangle 6"/>
          <p:cNvSpPr>
            <a:spLocks/>
          </p:cNvSpPr>
          <p:nvPr/>
        </p:nvSpPr>
        <p:spPr bwMode="auto">
          <a:xfrm>
            <a:off x="1676400" y="2590800"/>
            <a:ext cx="3367087" cy="265113"/>
          </a:xfrm>
          <a:prstGeom prst="rect">
            <a:avLst/>
          </a:prstGeom>
          <a:noFill/>
          <a:ln w="9525">
            <a:noFill/>
            <a:miter lim="800000"/>
            <a:headEnd/>
            <a:tailEnd/>
          </a:ln>
        </p:spPr>
        <p:txBody>
          <a:bodyPr lIns="0" tIns="0" rIns="0" bIns="0"/>
          <a:lstStyle/>
          <a:p>
            <a:r>
              <a:rPr lang="en-US" dirty="0">
                <a:cs typeface="Arial" pitchFamily="34" charset="0"/>
                <a:sym typeface="Arial" pitchFamily="34" charset="0"/>
              </a:rPr>
              <a:t>Benefits</a:t>
            </a:r>
          </a:p>
        </p:txBody>
      </p:sp>
      <p:sp>
        <p:nvSpPr>
          <p:cNvPr id="53" name="AutoShape 24"/>
          <p:cNvSpPr>
            <a:spLocks noChangeArrowheads="1"/>
          </p:cNvSpPr>
          <p:nvPr/>
        </p:nvSpPr>
        <p:spPr bwMode="auto">
          <a:xfrm>
            <a:off x="1143000" y="3200400"/>
            <a:ext cx="1801812" cy="642938"/>
          </a:xfrm>
          <a:prstGeom prst="roundRect">
            <a:avLst>
              <a:gd name="adj" fmla="val 7292"/>
            </a:avLst>
          </a:prstGeom>
          <a:solidFill>
            <a:schemeClr val="bg1"/>
          </a:solidFill>
          <a:ln w="9525">
            <a:solidFill>
              <a:srgbClr val="EC6E22"/>
            </a:solidFill>
            <a:round/>
            <a:headEnd/>
            <a:tailEnd/>
          </a:ln>
          <a:effectLst>
            <a:outerShdw dist="35921" dir="2700000" algn="ctr" rotWithShape="0">
              <a:schemeClr val="bg2"/>
            </a:outerShdw>
          </a:effectLst>
        </p:spPr>
        <p:txBody>
          <a:bodyPr anchor="ctr"/>
          <a:lstStyle/>
          <a:p>
            <a:pPr algn="ctr" eaLnBrk="0" hangingPunct="0">
              <a:defRPr/>
            </a:pPr>
            <a:r>
              <a:rPr lang="en-US" sz="1400" dirty="0"/>
              <a:t>Controlled Payments, </a:t>
            </a:r>
            <a:r>
              <a:rPr lang="en-US" sz="1400" dirty="0" smtClean="0"/>
              <a:t>Reduced </a:t>
            </a:r>
            <a:r>
              <a:rPr lang="en-US" sz="1400" dirty="0"/>
              <a:t>Fraud</a:t>
            </a:r>
            <a:endParaRPr lang="en-US" dirty="0">
              <a:latin typeface="Times" pitchFamily="18" charset="0"/>
            </a:endParaRPr>
          </a:p>
        </p:txBody>
      </p:sp>
      <p:sp>
        <p:nvSpPr>
          <p:cNvPr id="54" name="AutoShape 30"/>
          <p:cNvSpPr>
            <a:spLocks noChangeArrowheads="1"/>
          </p:cNvSpPr>
          <p:nvPr/>
        </p:nvSpPr>
        <p:spPr bwMode="auto">
          <a:xfrm>
            <a:off x="1143000" y="4038600"/>
            <a:ext cx="1801812" cy="601663"/>
          </a:xfrm>
          <a:prstGeom prst="roundRect">
            <a:avLst>
              <a:gd name="adj" fmla="val 7292"/>
            </a:avLst>
          </a:prstGeom>
          <a:solidFill>
            <a:schemeClr val="bg1"/>
          </a:solidFill>
          <a:ln w="9525">
            <a:solidFill>
              <a:srgbClr val="004684"/>
            </a:solidFill>
            <a:round/>
            <a:headEnd/>
            <a:tailEnd/>
          </a:ln>
          <a:effectLst>
            <a:outerShdw dist="35921" dir="2700000" algn="ctr" rotWithShape="0">
              <a:schemeClr val="bg2"/>
            </a:outerShdw>
          </a:effectLst>
        </p:spPr>
        <p:txBody>
          <a:bodyPr anchor="ctr"/>
          <a:lstStyle/>
          <a:p>
            <a:pPr algn="ctr">
              <a:defRPr/>
            </a:pPr>
            <a:r>
              <a:rPr lang="en-US" sz="1400" dirty="0"/>
              <a:t>Streamlined Processing</a:t>
            </a:r>
          </a:p>
        </p:txBody>
      </p:sp>
      <p:sp>
        <p:nvSpPr>
          <p:cNvPr id="55" name="AutoShape 33"/>
          <p:cNvSpPr>
            <a:spLocks noChangeArrowheads="1"/>
          </p:cNvSpPr>
          <p:nvPr/>
        </p:nvSpPr>
        <p:spPr bwMode="auto">
          <a:xfrm>
            <a:off x="1143000" y="4876800"/>
            <a:ext cx="1801812" cy="609600"/>
          </a:xfrm>
          <a:prstGeom prst="roundRect">
            <a:avLst>
              <a:gd name="adj" fmla="val 7292"/>
            </a:avLst>
          </a:prstGeom>
          <a:solidFill>
            <a:schemeClr val="bg1"/>
          </a:solidFill>
          <a:ln w="9525">
            <a:solidFill>
              <a:srgbClr val="00ADEF"/>
            </a:solidFill>
            <a:round/>
            <a:headEnd/>
            <a:tailEnd/>
          </a:ln>
          <a:effectLst>
            <a:outerShdw dist="35921" dir="2700000" algn="ctr" rotWithShape="0">
              <a:schemeClr val="bg2"/>
            </a:outerShdw>
          </a:effectLst>
        </p:spPr>
        <p:txBody>
          <a:bodyPr anchor="ctr"/>
          <a:lstStyle/>
          <a:p>
            <a:pPr algn="ctr" eaLnBrk="0" hangingPunct="0">
              <a:defRPr/>
            </a:pPr>
            <a:r>
              <a:rPr lang="en-US" sz="1400" dirty="0"/>
              <a:t>Eligible for Commercial Cards Rebate</a:t>
            </a:r>
            <a:endParaRPr lang="en-US" dirty="0">
              <a:latin typeface="Times" pitchFamily="18" charset="0"/>
            </a:endParaRPr>
          </a:p>
        </p:txBody>
      </p:sp>
      <p:sp>
        <p:nvSpPr>
          <p:cNvPr id="56" name="AutoShape 33"/>
          <p:cNvSpPr>
            <a:spLocks noChangeArrowheads="1"/>
          </p:cNvSpPr>
          <p:nvPr/>
        </p:nvSpPr>
        <p:spPr bwMode="auto">
          <a:xfrm>
            <a:off x="1143000" y="5715000"/>
            <a:ext cx="1801812" cy="579438"/>
          </a:xfrm>
          <a:prstGeom prst="roundRect">
            <a:avLst>
              <a:gd name="adj" fmla="val 7292"/>
            </a:avLst>
          </a:prstGeom>
          <a:solidFill>
            <a:schemeClr val="bg1"/>
          </a:solidFill>
          <a:ln w="9525">
            <a:solidFill>
              <a:srgbClr val="800080"/>
            </a:solidFill>
            <a:round/>
            <a:headEnd/>
            <a:tailEnd/>
          </a:ln>
          <a:effectLst>
            <a:outerShdw dist="35921" dir="2700000" algn="ctr" rotWithShape="0">
              <a:schemeClr val="bg2"/>
            </a:outerShdw>
          </a:effectLst>
        </p:spPr>
        <p:txBody>
          <a:bodyPr anchor="ctr"/>
          <a:lstStyle/>
          <a:p>
            <a:pPr algn="ctr" eaLnBrk="0" hangingPunct="0">
              <a:defRPr/>
            </a:pPr>
            <a:r>
              <a:rPr lang="en-US" sz="1400" dirty="0"/>
              <a:t>Budget Optimization Benefits</a:t>
            </a:r>
            <a:endParaRPr lang="en-US" dirty="0">
              <a:latin typeface="Times" pitchFamily="18" charset="0"/>
            </a:endParaRPr>
          </a:p>
        </p:txBody>
      </p:sp>
      <p:sp>
        <p:nvSpPr>
          <p:cNvPr id="27662" name="Rectangle 6"/>
          <p:cNvSpPr>
            <a:spLocks/>
          </p:cNvSpPr>
          <p:nvPr/>
        </p:nvSpPr>
        <p:spPr bwMode="auto">
          <a:xfrm>
            <a:off x="5791200" y="2667000"/>
            <a:ext cx="4248150" cy="265113"/>
          </a:xfrm>
          <a:prstGeom prst="rect">
            <a:avLst/>
          </a:prstGeom>
          <a:noFill/>
          <a:ln w="9525">
            <a:noFill/>
            <a:miter lim="800000"/>
            <a:headEnd/>
            <a:tailEnd/>
          </a:ln>
        </p:spPr>
        <p:txBody>
          <a:bodyPr lIns="0" tIns="0" rIns="0" bIns="0"/>
          <a:lstStyle/>
          <a:p>
            <a:r>
              <a:rPr lang="en-US" dirty="0">
                <a:cs typeface="Arial" pitchFamily="34" charset="0"/>
                <a:sym typeface="Arial" pitchFamily="34" charset="0"/>
              </a:rPr>
              <a:t>VCA Enablers</a:t>
            </a:r>
          </a:p>
        </p:txBody>
      </p:sp>
      <p:sp>
        <p:nvSpPr>
          <p:cNvPr id="58" name="Rectangle 11"/>
          <p:cNvSpPr txBox="1">
            <a:spLocks noChangeArrowheads="1"/>
          </p:cNvSpPr>
          <p:nvPr/>
        </p:nvSpPr>
        <p:spPr bwMode="auto">
          <a:xfrm>
            <a:off x="4114800" y="2971800"/>
            <a:ext cx="4419600" cy="1752600"/>
          </a:xfrm>
          <a:prstGeom prst="rect">
            <a:avLst/>
          </a:prstGeom>
          <a:noFill/>
          <a:ln w="9525" algn="ctr">
            <a:noFill/>
            <a:miter lim="800000"/>
            <a:headEnd/>
            <a:tailEnd/>
          </a:ln>
        </p:spPr>
        <p:txBody>
          <a:bodyPr lIns="0" tIns="0" bIns="91440"/>
          <a:lstStyle/>
          <a:p>
            <a:pPr marL="228600" indent="-228600" eaLnBrk="0" hangingPunct="0">
              <a:lnSpc>
                <a:spcPct val="90000"/>
              </a:lnSpc>
              <a:spcBef>
                <a:spcPct val="75000"/>
              </a:spcBef>
              <a:buClr>
                <a:srgbClr val="4D4D4D"/>
              </a:buClr>
              <a:buFont typeface="Wingdings 2" pitchFamily="18" charset="2"/>
              <a:buChar char=""/>
              <a:defRPr/>
            </a:pPr>
            <a:r>
              <a:rPr lang="en-US" sz="1050" b="1" kern="0" dirty="0">
                <a:solidFill>
                  <a:srgbClr val="000000"/>
                </a:solidFill>
                <a:latin typeface="+mn-lt"/>
              </a:rPr>
              <a:t>Exact Amount Control</a:t>
            </a:r>
          </a:p>
          <a:p>
            <a:pPr marL="228600" indent="-228600" eaLnBrk="0" hangingPunct="0">
              <a:lnSpc>
                <a:spcPct val="90000"/>
              </a:lnSpc>
              <a:spcBef>
                <a:spcPct val="20000"/>
              </a:spcBef>
              <a:buClr>
                <a:srgbClr val="4D4D4D"/>
              </a:buClr>
              <a:buFont typeface="Wingdings 2" pitchFamily="18" charset="2"/>
              <a:buNone/>
              <a:defRPr/>
            </a:pPr>
            <a:r>
              <a:rPr lang="en-US" sz="1050" kern="0" dirty="0">
                <a:solidFill>
                  <a:srgbClr val="4D4D4D"/>
                </a:solidFill>
                <a:latin typeface="+mn-lt"/>
              </a:rPr>
              <a:t>	Pay invoices to the penny, avoiding short payments </a:t>
            </a:r>
            <a:r>
              <a:rPr lang="en-US" sz="1050" kern="0" dirty="0" smtClean="0">
                <a:solidFill>
                  <a:srgbClr val="4D4D4D"/>
                </a:solidFill>
                <a:latin typeface="+mn-lt"/>
              </a:rPr>
              <a:t>and </a:t>
            </a:r>
            <a:r>
              <a:rPr lang="en-US" sz="1050" kern="0" dirty="0">
                <a:solidFill>
                  <a:srgbClr val="4D4D4D"/>
                </a:solidFill>
                <a:latin typeface="+mn-lt"/>
              </a:rPr>
              <a:t>reducing exception processing </a:t>
            </a:r>
          </a:p>
          <a:p>
            <a:pPr marL="228600" indent="-228600" eaLnBrk="0" hangingPunct="0">
              <a:lnSpc>
                <a:spcPct val="90000"/>
              </a:lnSpc>
              <a:spcBef>
                <a:spcPct val="75000"/>
              </a:spcBef>
              <a:buClr>
                <a:srgbClr val="4D4D4D"/>
              </a:buClr>
              <a:buFont typeface="Wingdings 2" pitchFamily="18" charset="2"/>
              <a:buChar char=""/>
              <a:defRPr/>
            </a:pPr>
            <a:r>
              <a:rPr lang="en-US" sz="1050" b="1" kern="0" dirty="0">
                <a:solidFill>
                  <a:srgbClr val="000000"/>
                </a:solidFill>
                <a:latin typeface="+mn-lt"/>
              </a:rPr>
              <a:t>Set Validity Period</a:t>
            </a:r>
            <a:r>
              <a:rPr lang="en-US" sz="1050" kern="0" dirty="0">
                <a:solidFill>
                  <a:srgbClr val="000000"/>
                </a:solidFill>
                <a:latin typeface="+mn-lt"/>
              </a:rPr>
              <a:t> </a:t>
            </a:r>
          </a:p>
          <a:p>
            <a:pPr marL="228600" indent="-228600" eaLnBrk="0" hangingPunct="0">
              <a:lnSpc>
                <a:spcPct val="90000"/>
              </a:lnSpc>
              <a:spcBef>
                <a:spcPct val="20000"/>
              </a:spcBef>
              <a:buClr>
                <a:srgbClr val="4D4D4D"/>
              </a:buClr>
              <a:buFont typeface="Wingdings 2" pitchFamily="18" charset="2"/>
              <a:buNone/>
              <a:defRPr/>
            </a:pPr>
            <a:r>
              <a:rPr lang="en-US" sz="1050" kern="0" dirty="0">
                <a:solidFill>
                  <a:srgbClr val="4D4D4D"/>
                </a:solidFill>
                <a:latin typeface="+mn-lt"/>
              </a:rPr>
              <a:t>	Defined start and end dates to track and manage outstanding, unprocessed card payments</a:t>
            </a:r>
          </a:p>
          <a:p>
            <a:pPr marL="228600" indent="-228600" eaLnBrk="0" hangingPunct="0">
              <a:lnSpc>
                <a:spcPct val="90000"/>
              </a:lnSpc>
              <a:spcBef>
                <a:spcPct val="75000"/>
              </a:spcBef>
              <a:buClr>
                <a:srgbClr val="4D4D4D"/>
              </a:buClr>
              <a:buFont typeface="Wingdings 2" pitchFamily="18" charset="2"/>
              <a:buChar char=""/>
              <a:defRPr/>
            </a:pPr>
            <a:r>
              <a:rPr lang="en-US" sz="1050" b="1" kern="0" dirty="0">
                <a:solidFill>
                  <a:srgbClr val="000000"/>
                </a:solidFill>
                <a:latin typeface="+mn-lt"/>
              </a:rPr>
              <a:t>Single-Use</a:t>
            </a:r>
            <a:endParaRPr lang="en-US" sz="1050" kern="0" dirty="0">
              <a:solidFill>
                <a:srgbClr val="000000"/>
              </a:solidFill>
              <a:latin typeface="+mn-lt"/>
            </a:endParaRPr>
          </a:p>
          <a:p>
            <a:pPr marL="228600" indent="-228600" eaLnBrk="0" hangingPunct="0">
              <a:lnSpc>
                <a:spcPct val="90000"/>
              </a:lnSpc>
              <a:spcBef>
                <a:spcPct val="20000"/>
              </a:spcBef>
              <a:buClr>
                <a:srgbClr val="4D4D4D"/>
              </a:buClr>
              <a:buFont typeface="Wingdings 2" pitchFamily="18" charset="2"/>
              <a:buNone/>
              <a:defRPr/>
            </a:pPr>
            <a:r>
              <a:rPr lang="en-US" sz="1050" kern="0" dirty="0">
                <a:solidFill>
                  <a:srgbClr val="4D4D4D"/>
                </a:solidFill>
                <a:latin typeface="+mn-lt"/>
              </a:rPr>
              <a:t>	Reduced fraud and supplier misuse </a:t>
            </a:r>
            <a:r>
              <a:rPr lang="en-US" sz="1050" kern="0" dirty="0" smtClean="0">
                <a:solidFill>
                  <a:srgbClr val="4D4D4D"/>
                </a:solidFill>
                <a:latin typeface="+mn-lt"/>
              </a:rPr>
              <a:t>Improved </a:t>
            </a:r>
            <a:r>
              <a:rPr lang="en-US" sz="1050" kern="0" dirty="0">
                <a:solidFill>
                  <a:srgbClr val="4D4D4D"/>
                </a:solidFill>
                <a:latin typeface="+mn-lt"/>
              </a:rPr>
              <a:t>transaction risk management</a:t>
            </a:r>
          </a:p>
        </p:txBody>
      </p:sp>
      <p:sp>
        <p:nvSpPr>
          <p:cNvPr id="27664" name="Rectangle 11"/>
          <p:cNvSpPr>
            <a:spLocks noChangeArrowheads="1"/>
          </p:cNvSpPr>
          <p:nvPr/>
        </p:nvSpPr>
        <p:spPr bwMode="auto">
          <a:xfrm>
            <a:off x="4114801" y="4657725"/>
            <a:ext cx="4267200" cy="2200275"/>
          </a:xfrm>
          <a:prstGeom prst="rect">
            <a:avLst/>
          </a:prstGeom>
          <a:noFill/>
          <a:ln w="9525" algn="ctr">
            <a:noFill/>
            <a:miter lim="800000"/>
            <a:headEnd/>
            <a:tailEnd/>
          </a:ln>
        </p:spPr>
        <p:txBody>
          <a:bodyPr lIns="0" tIns="0" bIns="91440"/>
          <a:lstStyle/>
          <a:p>
            <a:pPr marL="228600" indent="-228600" eaLnBrk="0" hangingPunct="0">
              <a:lnSpc>
                <a:spcPct val="90000"/>
              </a:lnSpc>
              <a:spcBef>
                <a:spcPct val="75000"/>
              </a:spcBef>
              <a:buClr>
                <a:srgbClr val="4D4D4D"/>
              </a:buClr>
              <a:buFont typeface="Wingdings 2" pitchFamily="18" charset="2"/>
              <a:buChar char=""/>
            </a:pPr>
            <a:r>
              <a:rPr lang="en-US" sz="1050" b="1" dirty="0">
                <a:solidFill>
                  <a:srgbClr val="000000"/>
                </a:solidFill>
              </a:rPr>
              <a:t>Batch File Interface </a:t>
            </a:r>
          </a:p>
          <a:p>
            <a:pPr marL="228600" indent="-228600" eaLnBrk="0" hangingPunct="0">
              <a:lnSpc>
                <a:spcPct val="90000"/>
              </a:lnSpc>
              <a:spcBef>
                <a:spcPct val="20000"/>
              </a:spcBef>
              <a:buClr>
                <a:srgbClr val="4D4D4D"/>
              </a:buClr>
              <a:buFont typeface="Wingdings 2" pitchFamily="18" charset="2"/>
              <a:buNone/>
            </a:pPr>
            <a:r>
              <a:rPr lang="en-US" sz="1050" dirty="0">
                <a:solidFill>
                  <a:srgbClr val="4D4D4D"/>
                </a:solidFill>
              </a:rPr>
              <a:t>	Automated method to generate card numbers from an ERP or AP system</a:t>
            </a:r>
          </a:p>
          <a:p>
            <a:pPr marL="228600" indent="-228600" eaLnBrk="0" hangingPunct="0">
              <a:lnSpc>
                <a:spcPct val="90000"/>
              </a:lnSpc>
              <a:spcBef>
                <a:spcPct val="75000"/>
              </a:spcBef>
              <a:buClr>
                <a:srgbClr val="4D4D4D"/>
              </a:buClr>
              <a:buFont typeface="Wingdings 2" pitchFamily="18" charset="2"/>
              <a:buChar char=""/>
            </a:pPr>
            <a:r>
              <a:rPr lang="en-US" sz="1050" b="1" dirty="0">
                <a:solidFill>
                  <a:srgbClr val="000000"/>
                </a:solidFill>
              </a:rPr>
              <a:t>Secure Delivery of Card Numbers </a:t>
            </a:r>
          </a:p>
          <a:p>
            <a:pPr marL="228600" indent="-228600" eaLnBrk="0" hangingPunct="0">
              <a:lnSpc>
                <a:spcPct val="90000"/>
              </a:lnSpc>
              <a:spcBef>
                <a:spcPct val="20000"/>
              </a:spcBef>
              <a:buClr>
                <a:srgbClr val="4D4D4D"/>
              </a:buClr>
              <a:buFont typeface="Wingdings 2" pitchFamily="18" charset="2"/>
              <a:buNone/>
            </a:pPr>
            <a:r>
              <a:rPr lang="en-US" sz="1050" dirty="0">
                <a:solidFill>
                  <a:srgbClr val="4D4D4D"/>
                </a:solidFill>
              </a:rPr>
              <a:t>	Encrypted e-mail delivery from Citi to suppliers</a:t>
            </a:r>
          </a:p>
          <a:p>
            <a:pPr marL="228600" indent="-228600" eaLnBrk="0" hangingPunct="0">
              <a:lnSpc>
                <a:spcPct val="90000"/>
              </a:lnSpc>
              <a:spcBef>
                <a:spcPct val="75000"/>
              </a:spcBef>
              <a:buClr>
                <a:srgbClr val="4D4D4D"/>
              </a:buClr>
              <a:buFont typeface="Wingdings 2" pitchFamily="18" charset="2"/>
              <a:buChar char=""/>
            </a:pPr>
            <a:r>
              <a:rPr lang="en-US" sz="1050" b="1" dirty="0">
                <a:solidFill>
                  <a:srgbClr val="000000"/>
                </a:solidFill>
              </a:rPr>
              <a:t>Enhanced Reconciliation</a:t>
            </a:r>
          </a:p>
          <a:p>
            <a:pPr marL="228600" indent="-228600" eaLnBrk="0" hangingPunct="0">
              <a:lnSpc>
                <a:spcPct val="90000"/>
              </a:lnSpc>
              <a:spcBef>
                <a:spcPct val="20000"/>
              </a:spcBef>
              <a:buClr>
                <a:srgbClr val="4D4D4D"/>
              </a:buClr>
              <a:buFont typeface="Wingdings 2" pitchFamily="18" charset="2"/>
              <a:buNone/>
            </a:pPr>
            <a:r>
              <a:rPr lang="en-US" sz="1050" dirty="0">
                <a:solidFill>
                  <a:srgbClr val="4D4D4D"/>
                </a:solidFill>
              </a:rPr>
              <a:t>	Capture invoice numbers, payment reference numbers, etc.,</a:t>
            </a:r>
          </a:p>
          <a:p>
            <a:pPr marL="228600" indent="-228600" eaLnBrk="0" hangingPunct="0">
              <a:lnSpc>
                <a:spcPct val="90000"/>
              </a:lnSpc>
              <a:spcBef>
                <a:spcPct val="20000"/>
              </a:spcBef>
              <a:buClr>
                <a:srgbClr val="4D4D4D"/>
              </a:buClr>
              <a:buFont typeface="Wingdings 2" pitchFamily="18" charset="2"/>
              <a:buNone/>
            </a:pPr>
            <a:r>
              <a:rPr lang="en-US" sz="1050" dirty="0">
                <a:solidFill>
                  <a:srgbClr val="4D4D4D"/>
                </a:solidFill>
              </a:rPr>
              <a:t>      </a:t>
            </a:r>
            <a:r>
              <a:rPr lang="en-US" sz="1050" dirty="0" smtClean="0">
                <a:solidFill>
                  <a:srgbClr val="4D4D4D"/>
                </a:solidFill>
              </a:rPr>
              <a:t>   to </a:t>
            </a:r>
            <a:r>
              <a:rPr lang="en-US" sz="1050" dirty="0">
                <a:solidFill>
                  <a:srgbClr val="4D4D4D"/>
                </a:solidFill>
              </a:rPr>
              <a:t>streamline reconciliation and reduce reliance on </a:t>
            </a:r>
            <a:r>
              <a:rPr lang="en-US" sz="1050" dirty="0" smtClean="0">
                <a:solidFill>
                  <a:srgbClr val="4D4D4D"/>
                </a:solidFill>
              </a:rPr>
              <a:t>merchant-provided data</a:t>
            </a:r>
            <a:endParaRPr lang="en-US" sz="1050" dirty="0">
              <a:solidFill>
                <a:srgbClr val="4D4D4D"/>
              </a:solidFill>
            </a:endParaRPr>
          </a:p>
          <a:p>
            <a:pPr marL="228600" indent="-228600" eaLnBrk="0" hangingPunct="0">
              <a:lnSpc>
                <a:spcPct val="90000"/>
              </a:lnSpc>
              <a:spcBef>
                <a:spcPct val="75000"/>
              </a:spcBef>
              <a:buClr>
                <a:srgbClr val="4D4D4D"/>
              </a:buClr>
              <a:buFont typeface="Wingdings 2" pitchFamily="18" charset="2"/>
              <a:buChar char=""/>
            </a:pPr>
            <a:r>
              <a:rPr lang="en-US" sz="1050" b="1" dirty="0">
                <a:solidFill>
                  <a:srgbClr val="000000"/>
                </a:solidFill>
              </a:rPr>
              <a:t>Standard 16-digit account numbers </a:t>
            </a:r>
          </a:p>
          <a:p>
            <a:pPr marL="228600" indent="-228600" eaLnBrk="0" hangingPunct="0">
              <a:lnSpc>
                <a:spcPct val="90000"/>
              </a:lnSpc>
              <a:spcBef>
                <a:spcPct val="20000"/>
              </a:spcBef>
              <a:buClr>
                <a:srgbClr val="4D4D4D"/>
              </a:buClr>
              <a:buFont typeface="Wingdings 2" pitchFamily="18" charset="2"/>
              <a:buNone/>
            </a:pPr>
            <a:r>
              <a:rPr lang="en-US" sz="1050" dirty="0">
                <a:solidFill>
                  <a:srgbClr val="4D4D4D"/>
                </a:solidFill>
              </a:rPr>
              <a:t>	No additional enablement or training is required for </a:t>
            </a:r>
            <a:r>
              <a:rPr lang="en-US" sz="1050" dirty="0" smtClean="0">
                <a:solidFill>
                  <a:srgbClr val="4D4D4D"/>
                </a:solidFill>
              </a:rPr>
              <a:t>card-accepting </a:t>
            </a:r>
            <a:r>
              <a:rPr lang="en-US" sz="1050" dirty="0">
                <a:solidFill>
                  <a:srgbClr val="4D4D4D"/>
                </a:solidFill>
              </a:rPr>
              <a:t>suppliers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3.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4.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5.xml><?xml version="1.0" encoding="utf-8"?>
<p:tagLst xmlns:a="http://schemas.openxmlformats.org/drawingml/2006/main" xmlns:r="http://schemas.openxmlformats.org/officeDocument/2006/relationships" xmlns:p="http://schemas.openxmlformats.org/presentationml/2006/main">
  <p:tag name="LAYOUT" val="ppLayoutTitleOnly"/>
</p:tagLst>
</file>

<file path=ppt/tags/tag16.xml><?xml version="1.0" encoding="utf-8"?>
<p:tagLst xmlns:a="http://schemas.openxmlformats.org/drawingml/2006/main" xmlns:r="http://schemas.openxmlformats.org/officeDocument/2006/relationships" xmlns:p="http://schemas.openxmlformats.org/presentationml/2006/main">
  <p:tag name="LAYOUT" val="ppLayoutTitle"/>
</p:tagLst>
</file>

<file path=ppt/tags/tag1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YfdltlXoU6xkYGOHIHNGA"/>
</p:tagLst>
</file>

<file path=ppt/tags/tag2.xml><?xml version="1.0" encoding="utf-8"?>
<p:tagLst xmlns:a="http://schemas.openxmlformats.org/drawingml/2006/main" xmlns:r="http://schemas.openxmlformats.org/officeDocument/2006/relationships" xmlns:p="http://schemas.openxmlformats.org/presentationml/2006/main">
  <p:tag name="SSB" val="CitiLogo"/>
</p:tagLst>
</file>

<file path=ppt/tags/tag2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cYfdltlXoU6xkYGOHIHNGA"/>
</p:tagLst>
</file>

<file path=ppt/tags/tag22.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cYfdltlXoU6xkYGOHIHNGA"/>
</p:tagLst>
</file>

<file path=ppt/tags/tag24.xml><?xml version="1.0" encoding="utf-8"?>
<p:tagLst xmlns:a="http://schemas.openxmlformats.org/drawingml/2006/main" xmlns:r="http://schemas.openxmlformats.org/officeDocument/2006/relationships" xmlns:p="http://schemas.openxmlformats.org/presentationml/2006/main">
  <p:tag name="LAYOUT" val="ppLayoutTwoObjects"/>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cYfdltlXoU6xkYGOHIHNGA"/>
</p:tagLst>
</file>

<file path=ppt/tags/tag2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cYfdltlXoU6xkYGOHIHNGA"/>
</p:tagLst>
</file>

<file path=ppt/tags/tag3.xml><?xml version="1.0" encoding="utf-8"?>
<p:tagLst xmlns:a="http://schemas.openxmlformats.org/drawingml/2006/main" xmlns:r="http://schemas.openxmlformats.org/officeDocument/2006/relationships" xmlns:p="http://schemas.openxmlformats.org/presentationml/2006/main">
  <p:tag name="LAYOUT" val="ppLayoutSectionHeader"/>
</p:tagLst>
</file>

<file path=ppt/tags/tag30.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1.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2.xml><?xml version="1.0" encoding="utf-8"?>
<p:tagLst xmlns:a="http://schemas.openxmlformats.org/drawingml/2006/main" xmlns:r="http://schemas.openxmlformats.org/officeDocument/2006/relationships" xmlns:p="http://schemas.openxmlformats.org/presentationml/2006/main">
  <p:tag name="LAYOUT" val="ppLayoutTitle"/>
</p:tagLst>
</file>

<file path=ppt/tags/tag33.xml><?xml version="1.0" encoding="utf-8"?>
<p:tagLst xmlns:a="http://schemas.openxmlformats.org/drawingml/2006/main" xmlns:r="http://schemas.openxmlformats.org/officeDocument/2006/relationships" xmlns:p="http://schemas.openxmlformats.org/presentationml/2006/main">
  <p:tag name="LAYOUT" val="ppLayoutTwoObjects"/>
</p:tagLst>
</file>

<file path=ppt/tags/tag34.xml><?xml version="1.0" encoding="utf-8"?>
<p:tagLst xmlns:a="http://schemas.openxmlformats.org/drawingml/2006/main" xmlns:r="http://schemas.openxmlformats.org/officeDocument/2006/relationships" xmlns:p="http://schemas.openxmlformats.org/presentationml/2006/main">
  <p:tag name="LAYOUT" val="ppLayoutBlank"/>
</p:tagLst>
</file>

<file path=ppt/tags/tag35.xml><?xml version="1.0" encoding="utf-8"?>
<p:tagLst xmlns:a="http://schemas.openxmlformats.org/drawingml/2006/main" xmlns:r="http://schemas.openxmlformats.org/officeDocument/2006/relationships" xmlns:p="http://schemas.openxmlformats.org/presentationml/2006/main">
  <p:tag name="LAYOUT" val="ppLayoutBlank"/>
</p:tagLst>
</file>

<file path=ppt/tags/tag36.xml><?xml version="1.0" encoding="utf-8"?>
<p:tagLst xmlns:a="http://schemas.openxmlformats.org/drawingml/2006/main" xmlns:r="http://schemas.openxmlformats.org/officeDocument/2006/relationships" xmlns:p="http://schemas.openxmlformats.org/presentationml/2006/main">
  <p:tag name="LAYOUT" val="ppLayoutBlank"/>
</p:tagLst>
</file>

<file path=ppt/tags/tag3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38.xml><?xml version="1.0" encoding="utf-8"?>
<p:tagLst xmlns:a="http://schemas.openxmlformats.org/drawingml/2006/main" xmlns:r="http://schemas.openxmlformats.org/officeDocument/2006/relationships" xmlns:p="http://schemas.openxmlformats.org/presentationml/2006/main">
  <p:tag name="LAYOUT" val="ppLayoutTitle"/>
</p:tagLst>
</file>

<file path=ppt/tags/tag39.xml><?xml version="1.0" encoding="utf-8"?>
<p:tagLst xmlns:a="http://schemas.openxmlformats.org/drawingml/2006/main" xmlns:r="http://schemas.openxmlformats.org/officeDocument/2006/relationships" xmlns:p="http://schemas.openxmlformats.org/presentationml/2006/main">
  <p:tag name="LAYOUT" val="ppLayoutBlank"/>
</p:tagLst>
</file>

<file path=ppt/tags/tag4.xml><?xml version="1.0" encoding="utf-8"?>
<p:tagLst xmlns:a="http://schemas.openxmlformats.org/drawingml/2006/main" xmlns:r="http://schemas.openxmlformats.org/officeDocument/2006/relationships" xmlns:p="http://schemas.openxmlformats.org/presentationml/2006/main">
  <p:tag name="SSB" val="CitiLogo"/>
</p:tagLst>
</file>

<file path=ppt/tags/tag40.xml><?xml version="1.0" encoding="utf-8"?>
<p:tagLst xmlns:a="http://schemas.openxmlformats.org/drawingml/2006/main" xmlns:r="http://schemas.openxmlformats.org/officeDocument/2006/relationships" xmlns:p="http://schemas.openxmlformats.org/presentationml/2006/main">
  <p:tag name="SSB" val="PageNbr"/>
</p:tagLst>
</file>

<file path=ppt/tags/tag5.xml><?xml version="1.0" encoding="utf-8"?>
<p:tagLst xmlns:a="http://schemas.openxmlformats.org/drawingml/2006/main" xmlns:r="http://schemas.openxmlformats.org/officeDocument/2006/relationships" xmlns:p="http://schemas.openxmlformats.org/presentationml/2006/main">
  <p:tag name="LAYOUT" val="ppLayoutObject"/>
</p:tagLst>
</file>

<file path=ppt/tags/tag6.xml><?xml version="1.0" encoding="utf-8"?>
<p:tagLst xmlns:a="http://schemas.openxmlformats.org/drawingml/2006/main" xmlns:r="http://schemas.openxmlformats.org/officeDocument/2006/relationships" xmlns:p="http://schemas.openxmlformats.org/presentationml/2006/main">
  <p:tag name="LAYOUT" val="ppLayoutObject"/>
</p:tagLst>
</file>

<file path=ppt/tags/tag7.xml><?xml version="1.0" encoding="utf-8"?>
<p:tagLst xmlns:a="http://schemas.openxmlformats.org/drawingml/2006/main" xmlns:r="http://schemas.openxmlformats.org/officeDocument/2006/relationships" xmlns:p="http://schemas.openxmlformats.org/presentationml/2006/main">
  <p:tag name="LAYOUT" val="ppLayoutObject"/>
</p:tagLst>
</file>

<file path=ppt/tags/tag8.xml><?xml version="1.0" encoding="utf-8"?>
<p:tagLst xmlns:a="http://schemas.openxmlformats.org/drawingml/2006/main" xmlns:r="http://schemas.openxmlformats.org/officeDocument/2006/relationships" xmlns:p="http://schemas.openxmlformats.org/presentationml/2006/main">
  <p:tag name="LAYOUT" val="ppLayoutObject"/>
</p:tagLst>
</file>

<file path=ppt/tags/tag9.xml><?xml version="1.0" encoding="utf-8"?>
<p:tagLst xmlns:a="http://schemas.openxmlformats.org/drawingml/2006/main" xmlns:r="http://schemas.openxmlformats.org/officeDocument/2006/relationships" xmlns:p="http://schemas.openxmlformats.org/presentationml/2006/main">
  <p:tag name="LAYOUT" val="ppLayoutObject"/>
</p:tagLst>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10671</TotalTime>
  <Words>2821</Words>
  <Application>Microsoft Macintosh PowerPoint</Application>
  <PresentationFormat>On-screen Show (4:3)</PresentationFormat>
  <Paragraphs>487</Paragraphs>
  <Slides>31</Slides>
  <Notes>30</Notes>
  <HiddenSlides>1</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2_Office Theme</vt:lpstr>
      <vt:lpstr>1_Office Theme</vt:lpstr>
      <vt:lpstr>Michael Casella – Citi  Director Public Sector </vt:lpstr>
      <vt:lpstr>Alternative Payment Solutions</vt:lpstr>
      <vt:lpstr>Alternative Payment Solutions</vt:lpstr>
      <vt:lpstr>Alternative Payment Solutions</vt:lpstr>
      <vt:lpstr>Alternative Payment Solutions</vt:lpstr>
      <vt:lpstr>Alternative Payment Solutions</vt:lpstr>
      <vt:lpstr>Alternative Payment Solutions</vt:lpstr>
      <vt:lpstr>Alternative Payment Solutions</vt:lpstr>
      <vt:lpstr>Alternative Payment Solutions</vt:lpstr>
      <vt:lpstr>Alternative Payment Solutions</vt:lpstr>
      <vt:lpstr>Alternative Payment Solutions</vt:lpstr>
      <vt:lpstr>Alternative Payment Solutions</vt:lpstr>
      <vt:lpstr>PowerPoint Presentation</vt:lpstr>
      <vt:lpstr>Meeting Cards</vt:lpstr>
      <vt:lpstr>Meeting Space – Trends</vt:lpstr>
      <vt:lpstr>Meetings Space – Spend &amp; Save Estimates</vt:lpstr>
      <vt:lpstr>Meetings Space – Spend Categories</vt:lpstr>
      <vt:lpstr>Meeting Space – Trends</vt:lpstr>
      <vt:lpstr>Meeting Space – Key Challenges</vt:lpstr>
      <vt:lpstr>Meeting Cards – Meeting Key Challenges</vt:lpstr>
      <vt:lpstr>Meeting Cards – Solution Spectrum</vt:lpstr>
      <vt:lpstr>Meeting Card Solution - using Virtual Card Accounts</vt:lpstr>
      <vt:lpstr>Meeting Card Solution – using Declining Balance Card</vt:lpstr>
      <vt:lpstr>Implementing for Success: Best Practices</vt:lpstr>
      <vt:lpstr>Best Practices Approach</vt:lpstr>
      <vt:lpstr>Best Practices - Understanding Your Organization</vt:lpstr>
      <vt:lpstr>Reporting and Data Analytics</vt:lpstr>
      <vt:lpstr>PowerPoint Presentation</vt:lpstr>
      <vt:lpstr>Meeting Solutions</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Melissa Rothschild</dc:creator>
  <cp:lastModifiedBy>Reagan Moran</cp:lastModifiedBy>
  <cp:revision>462</cp:revision>
  <dcterms:created xsi:type="dcterms:W3CDTF">2009-03-30T16:41:15Z</dcterms:created>
  <dcterms:modified xsi:type="dcterms:W3CDTF">2017-02-25T17:43:41Z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itchbook Compatible">
    <vt:lpwstr>Yes</vt:lpwstr>
  </property>
</Properties>
</file>